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7"/>
  </p:notesMasterIdLst>
  <p:handoutMasterIdLst>
    <p:handoutMasterId r:id="rId18"/>
  </p:handoutMasterIdLst>
  <p:sldIdLst>
    <p:sldId id="339" r:id="rId2"/>
    <p:sldId id="316" r:id="rId3"/>
    <p:sldId id="325" r:id="rId4"/>
    <p:sldId id="326" r:id="rId5"/>
    <p:sldId id="327" r:id="rId6"/>
    <p:sldId id="328" r:id="rId7"/>
    <p:sldId id="329" r:id="rId8"/>
    <p:sldId id="330" r:id="rId9"/>
    <p:sldId id="331" r:id="rId10"/>
    <p:sldId id="332" r:id="rId11"/>
    <p:sldId id="333" r:id="rId12"/>
    <p:sldId id="334" r:id="rId13"/>
    <p:sldId id="337" r:id="rId14"/>
    <p:sldId id="335" r:id="rId15"/>
    <p:sldId id="298" r:id="rId1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62" userDrawn="1">
          <p15:clr>
            <a:srgbClr val="A4A3A4"/>
          </p15:clr>
        </p15:guide>
        <p15:guide id="7" orient="horz" pos="4012">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66857" autoAdjust="0"/>
  </p:normalViewPr>
  <p:slideViewPr>
    <p:cSldViewPr snapToGrid="0" snapToObjects="1">
      <p:cViewPr varScale="1">
        <p:scale>
          <a:sx n="74" d="100"/>
          <a:sy n="74" d="100"/>
        </p:scale>
        <p:origin x="-1398" y="-90"/>
      </p:cViewPr>
      <p:guideLst>
        <p:guide orient="horz" pos="2160"/>
        <p:guide orient="horz" pos="3895"/>
        <p:guide orient="horz" pos="704"/>
        <p:guide orient="horz" pos="368"/>
        <p:guide orient="horz" pos="1119"/>
        <p:guide orient="horz" pos="4012"/>
        <p:guide orient="horz" pos="1643"/>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11/23/2018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94713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194604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47792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60319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15</a:t>
            </a:fld>
            <a:endParaRPr lang="en-US" dirty="0"/>
          </a:p>
        </p:txBody>
      </p:sp>
    </p:spTree>
    <p:extLst>
      <p:ext uri="{BB962C8B-B14F-4D97-AF65-F5344CB8AC3E}">
        <p14:creationId xmlns:p14="http://schemas.microsoft.com/office/powerpoint/2010/main" val="880146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11/23/2018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11/23/2018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11/23/2018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11</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55352" y="3184123"/>
            <a:ext cx="3537556" cy="307777"/>
          </a:xfrm>
        </p:spPr>
        <p:txBody>
          <a:bodyPr vert="horz" wrap="square" lIns="0" tIns="0" rIns="0" bIns="0" rtlCol="0" anchor="b">
            <a:spAutoFit/>
          </a:bodyPr>
          <a:lstStyle/>
          <a:p>
            <a:r>
              <a:rPr lang="en-IN" sz="2000" dirty="0" smtClean="0">
                <a:latin typeface="+mn-lt"/>
              </a:rPr>
              <a:t>Profit Center Analysis</a:t>
            </a:r>
            <a:endParaRPr lang="en-IN" sz="2000" dirty="0">
              <a:latin typeface="+mn-lt"/>
            </a:endParaRP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383568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Project Management</a:t>
            </a:r>
            <a:endParaRPr lang="en-IN" dirty="0"/>
          </a:p>
        </p:txBody>
      </p:sp>
      <p:sp>
        <p:nvSpPr>
          <p:cNvPr id="3" name="Content Placeholder 2"/>
          <p:cNvSpPr>
            <a:spLocks noGrp="1"/>
          </p:cNvSpPr>
          <p:nvPr>
            <p:ph idx="1"/>
          </p:nvPr>
        </p:nvSpPr>
        <p:spPr>
          <a:xfrm>
            <a:off x="457200" y="1536537"/>
            <a:ext cx="8229600" cy="1261884"/>
          </a:xfrm>
        </p:spPr>
        <p:txBody>
          <a:bodyPr>
            <a:spAutoFit/>
          </a:bodyPr>
          <a:lstStyle/>
          <a:p>
            <a:r>
              <a:rPr lang="en-US" altLang="en-US" sz="2400" dirty="0">
                <a:latin typeface="Arial (body)"/>
              </a:rPr>
              <a:t>Compare project management teams to:</a:t>
            </a:r>
          </a:p>
          <a:p>
            <a:pPr lvl="1"/>
            <a:r>
              <a:rPr lang="en-US" altLang="en-US" sz="2400" dirty="0">
                <a:latin typeface="Arial (body)"/>
              </a:rPr>
              <a:t>Past performance</a:t>
            </a:r>
          </a:p>
          <a:p>
            <a:pPr lvl="1"/>
            <a:r>
              <a:rPr lang="en-US" altLang="en-US" sz="2400" dirty="0">
                <a:latin typeface="Arial (body)"/>
              </a:rPr>
              <a:t>Other teams</a:t>
            </a:r>
          </a:p>
        </p:txBody>
      </p:sp>
    </p:spTree>
    <p:extLst>
      <p:ext uri="{BB962C8B-B14F-4D97-AF65-F5344CB8AC3E}">
        <p14:creationId xmlns:p14="http://schemas.microsoft.com/office/powerpoint/2010/main" val="168102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Estimators</a:t>
            </a:r>
            <a:endParaRPr lang="en-IN" dirty="0"/>
          </a:p>
        </p:txBody>
      </p:sp>
      <p:sp>
        <p:nvSpPr>
          <p:cNvPr id="3" name="Content Placeholder 2"/>
          <p:cNvSpPr>
            <a:spLocks noGrp="1"/>
          </p:cNvSpPr>
          <p:nvPr>
            <p:ph idx="1"/>
          </p:nvPr>
        </p:nvSpPr>
        <p:spPr>
          <a:xfrm>
            <a:off x="457200" y="1536537"/>
            <a:ext cx="8229600" cy="1261884"/>
          </a:xfrm>
        </p:spPr>
        <p:txBody>
          <a:bodyPr>
            <a:spAutoFit/>
          </a:bodyPr>
          <a:lstStyle/>
          <a:p>
            <a:r>
              <a:rPr lang="en-US" altLang="en-US" sz="2400" dirty="0">
                <a:latin typeface="Arial (body)"/>
              </a:rPr>
              <a:t>Compare estimators to:</a:t>
            </a:r>
          </a:p>
          <a:p>
            <a:pPr lvl="1"/>
            <a:r>
              <a:rPr lang="en-US" altLang="en-US" sz="2400" dirty="0">
                <a:latin typeface="Arial (body)"/>
              </a:rPr>
              <a:t>Past performance</a:t>
            </a:r>
          </a:p>
          <a:p>
            <a:pPr lvl="1"/>
            <a:r>
              <a:rPr lang="en-US" altLang="en-US" sz="2400" dirty="0">
                <a:latin typeface="Arial (body)"/>
              </a:rPr>
              <a:t>Other estimators</a:t>
            </a:r>
          </a:p>
        </p:txBody>
      </p:sp>
    </p:spTree>
    <p:extLst>
      <p:ext uri="{BB962C8B-B14F-4D97-AF65-F5344CB8AC3E}">
        <p14:creationId xmlns:p14="http://schemas.microsoft.com/office/powerpoint/2010/main" val="2149560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Types of Jobs</a:t>
            </a:r>
            <a:endParaRPr lang="en-IN" dirty="0"/>
          </a:p>
        </p:txBody>
      </p:sp>
      <p:sp>
        <p:nvSpPr>
          <p:cNvPr id="3" name="Content Placeholder 2"/>
          <p:cNvSpPr>
            <a:spLocks noGrp="1"/>
          </p:cNvSpPr>
          <p:nvPr>
            <p:ph idx="1"/>
          </p:nvPr>
        </p:nvSpPr>
        <p:spPr>
          <a:xfrm>
            <a:off x="457200" y="1536537"/>
            <a:ext cx="8229600" cy="1708160"/>
          </a:xfrm>
        </p:spPr>
        <p:txBody>
          <a:bodyPr>
            <a:spAutoFit/>
          </a:bodyPr>
          <a:lstStyle/>
          <a:p>
            <a:r>
              <a:rPr lang="en-US" altLang="en-US" sz="2400" dirty="0">
                <a:latin typeface="Arial (body)"/>
              </a:rPr>
              <a:t>Comparison should be based upon all of the following:</a:t>
            </a:r>
          </a:p>
          <a:p>
            <a:pPr lvl="1"/>
            <a:r>
              <a:rPr lang="en-US" altLang="en-US" sz="2400" dirty="0">
                <a:latin typeface="Arial (body)"/>
              </a:rPr>
              <a:t>Gross profit margin</a:t>
            </a:r>
          </a:p>
          <a:p>
            <a:pPr lvl="1"/>
            <a:r>
              <a:rPr lang="en-US" altLang="en-US" sz="2400" dirty="0">
                <a:latin typeface="Arial (body)"/>
              </a:rPr>
              <a:t>Return on cash invested</a:t>
            </a:r>
          </a:p>
          <a:p>
            <a:pPr lvl="1"/>
            <a:r>
              <a:rPr lang="en-US" altLang="en-US" sz="2400" dirty="0">
                <a:latin typeface="Arial (body)"/>
              </a:rPr>
              <a:t>Consumption of management’s time</a:t>
            </a:r>
          </a:p>
        </p:txBody>
      </p:sp>
    </p:spTree>
    <p:extLst>
      <p:ext uri="{BB962C8B-B14F-4D97-AF65-F5344CB8AC3E}">
        <p14:creationId xmlns:p14="http://schemas.microsoft.com/office/powerpoint/2010/main" val="573171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pAutoFit/>
          </a:bodyPr>
          <a:lstStyle/>
          <a:p>
            <a:r>
              <a:rPr lang="en-IN" dirty="0"/>
              <a:t>Customers</a:t>
            </a:r>
          </a:p>
        </p:txBody>
      </p:sp>
      <p:pic>
        <p:nvPicPr>
          <p:cNvPr id="4" name="Picture 3" descr="The details depicted in the figure are as follows: &#10;Customers in Quadrant I provide a high volume of work at a high profit margin; Customers in Quadrant II provide a low volume of work at a high profit margin; Customers in Quadrant III provide a high volume of work at a low profit margin; Customers in Quadrant IV provide a low volume of work at a low profit margin."/>
          <p:cNvPicPr>
            <a:picLocks noChangeAspect="1"/>
          </p:cNvPicPr>
          <p:nvPr/>
        </p:nvPicPr>
        <p:blipFill>
          <a:blip r:embed="rId2"/>
          <a:stretch>
            <a:fillRect/>
          </a:stretch>
        </p:blipFill>
        <p:spPr>
          <a:xfrm>
            <a:off x="2769897" y="1724396"/>
            <a:ext cx="3604206" cy="3510833"/>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Figure 11.2</a:t>
            </a:r>
            <a:r>
              <a:rPr lang="en-IN" dirty="0" smtClean="0"/>
              <a:t> </a:t>
            </a:r>
            <a:r>
              <a:rPr lang="en-IN" dirty="0"/>
              <a:t>Customer Matrix</a:t>
            </a:r>
          </a:p>
        </p:txBody>
      </p:sp>
    </p:spTree>
    <p:extLst>
      <p:ext uri="{BB962C8B-B14F-4D97-AF65-F5344CB8AC3E}">
        <p14:creationId xmlns:p14="http://schemas.microsoft.com/office/powerpoint/2010/main" val="1625694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Equipment</a:t>
            </a:r>
            <a:endParaRPr lang="en-IN" dirty="0"/>
          </a:p>
        </p:txBody>
      </p:sp>
      <p:sp>
        <p:nvSpPr>
          <p:cNvPr id="3" name="Content Placeholder 2"/>
          <p:cNvSpPr>
            <a:spLocks noGrp="1"/>
          </p:cNvSpPr>
          <p:nvPr>
            <p:ph idx="1"/>
          </p:nvPr>
        </p:nvSpPr>
        <p:spPr>
          <a:xfrm>
            <a:off x="457200" y="1536537"/>
            <a:ext cx="8229600" cy="2054409"/>
          </a:xfrm>
        </p:spPr>
        <p:txBody>
          <a:bodyPr>
            <a:spAutoFit/>
          </a:bodyPr>
          <a:lstStyle/>
          <a:p>
            <a:r>
              <a:rPr lang="en-IN" altLang="en-US" sz="2400" dirty="0"/>
              <a:t>Enough use to justify ownership</a:t>
            </a:r>
          </a:p>
          <a:p>
            <a:r>
              <a:rPr lang="en-IN" altLang="en-US" sz="2400" dirty="0"/>
              <a:t>Economical to repair old equipment</a:t>
            </a:r>
          </a:p>
          <a:p>
            <a:r>
              <a:rPr lang="en-IN" altLang="en-US" sz="2400" dirty="0"/>
              <a:t>Identify poor maintenance practices</a:t>
            </a:r>
          </a:p>
          <a:p>
            <a:r>
              <a:rPr lang="en-IN" altLang="en-US" sz="2400" dirty="0"/>
              <a:t>Tire repair versus foam filled</a:t>
            </a:r>
          </a:p>
        </p:txBody>
      </p:sp>
    </p:spTree>
    <p:extLst>
      <p:ext uri="{BB962C8B-B14F-4D97-AF65-F5344CB8AC3E}">
        <p14:creationId xmlns:p14="http://schemas.microsoft.com/office/powerpoint/2010/main" val="204243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7705"/>
            <a:ext cx="8229600" cy="553998"/>
          </a:xfrm>
        </p:spPr>
        <p:txBody>
          <a:bodyPr lIns="0" tIns="0" rIns="0" bIns="0">
            <a:spAutoFit/>
          </a:bodyPr>
          <a:lstStyle/>
          <a:p>
            <a:r>
              <a:rPr lang="en-IN" dirty="0">
                <a:ea typeface="ＭＳ Ｐゴシック" charset="0"/>
                <a:cs typeface="Times New Roman" charset="0"/>
              </a:rPr>
              <a:t>Sources of Profit</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7668"/>
            <a:ext cx="8229600" cy="1906676"/>
          </a:xfrm>
        </p:spPr>
        <p:txBody>
          <a:bodyPr vert="horz" lIns="0" tIns="0" rIns="0" bIns="0" rtlCol="0">
            <a:spAutoFit/>
          </a:bodyPr>
          <a:lstStyle/>
          <a:p>
            <a:pPr marL="274320" indent="-274320">
              <a:lnSpc>
                <a:spcPct val="90000"/>
              </a:lnSpc>
            </a:pPr>
            <a:r>
              <a:rPr lang="en-IN" sz="2400" dirty="0"/>
              <a:t>Minimum profit and overhead margin</a:t>
            </a:r>
          </a:p>
          <a:p>
            <a:pPr marL="274320" indent="-274320">
              <a:lnSpc>
                <a:spcPct val="90000"/>
              </a:lnSpc>
            </a:pPr>
            <a:r>
              <a:rPr lang="en-IN" sz="2400" dirty="0"/>
              <a:t>Estimating/buyout profit</a:t>
            </a:r>
          </a:p>
          <a:p>
            <a:pPr marL="274320" indent="-274320">
              <a:lnSpc>
                <a:spcPct val="90000"/>
              </a:lnSpc>
            </a:pPr>
            <a:r>
              <a:rPr lang="en-IN" sz="2400" dirty="0"/>
              <a:t>Crew based profit</a:t>
            </a:r>
          </a:p>
          <a:p>
            <a:pPr marL="274320" indent="-274320">
              <a:lnSpc>
                <a:spcPct val="90000"/>
              </a:lnSpc>
            </a:pPr>
            <a:r>
              <a:rPr lang="en-IN" sz="2400" dirty="0"/>
              <a:t>Management based profit</a:t>
            </a:r>
          </a:p>
        </p:txBody>
      </p:sp>
    </p:spTree>
    <p:extLst>
      <p:ext uri="{BB962C8B-B14F-4D97-AF65-F5344CB8AC3E}">
        <p14:creationId xmlns:p14="http://schemas.microsoft.com/office/powerpoint/2010/main" val="235333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9630"/>
            <a:ext cx="8229600" cy="553998"/>
          </a:xfrm>
        </p:spPr>
        <p:txBody>
          <a:bodyPr lIns="0" tIns="0" rIns="0" bIns="0">
            <a:spAutoFit/>
          </a:bodyPr>
          <a:lstStyle/>
          <a:p>
            <a:r>
              <a:rPr lang="en-US" altLang="en-US" dirty="0"/>
              <a:t>Minimum Profit &amp; Overhead Margin</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43800"/>
            <a:ext cx="8229600" cy="2154436"/>
          </a:xfrm>
        </p:spPr>
        <p:txBody>
          <a:bodyPr vert="horz" lIns="0" tIns="0" rIns="0" bIns="0" rtlCol="0">
            <a:spAutoFit/>
          </a:bodyPr>
          <a:lstStyle/>
          <a:p>
            <a:r>
              <a:rPr lang="en-US" altLang="en-US" sz="2400" dirty="0"/>
              <a:t>Minimum profit and overhead margin required to:</a:t>
            </a:r>
          </a:p>
          <a:p>
            <a:pPr lvl="1"/>
            <a:r>
              <a:rPr lang="en-US" altLang="en-US" sz="2400" dirty="0"/>
              <a:t>Cover general overhead costs</a:t>
            </a:r>
          </a:p>
          <a:p>
            <a:pPr lvl="1"/>
            <a:r>
              <a:rPr lang="en-US" altLang="en-US" sz="2400" dirty="0"/>
              <a:t>Provide a return for the </a:t>
            </a:r>
            <a:r>
              <a:rPr lang="en-US" altLang="en-US" sz="2400" dirty="0" smtClean="0"/>
              <a:t>investors</a:t>
            </a:r>
          </a:p>
          <a:p>
            <a:pPr lvl="1"/>
            <a:endParaRPr lang="en-US" altLang="en-US" sz="2400" dirty="0"/>
          </a:p>
          <a:p>
            <a:pPr lvl="1"/>
            <a:endParaRPr lang="en-US" altLang="en-US" sz="2400" dirty="0" smtClean="0"/>
          </a:p>
        </p:txBody>
      </p:sp>
      <p:graphicFrame>
        <p:nvGraphicFramePr>
          <p:cNvPr id="3" name="Object 2" descr="Profit sub min equals Budget into P and O Markup."/>
          <p:cNvGraphicFramePr>
            <a:graphicFrameLocks noChangeAspect="1"/>
          </p:cNvGraphicFramePr>
          <p:nvPr>
            <p:extLst>
              <p:ext uri="{D42A27DB-BD31-4B8C-83A1-F6EECF244321}">
                <p14:modId xmlns:p14="http://schemas.microsoft.com/office/powerpoint/2010/main" val="349994613"/>
              </p:ext>
            </p:extLst>
          </p:nvPr>
        </p:nvGraphicFramePr>
        <p:xfrm>
          <a:off x="2504205" y="3306890"/>
          <a:ext cx="4135591" cy="413560"/>
        </p:xfrm>
        <a:graphic>
          <a:graphicData uri="http://schemas.openxmlformats.org/presentationml/2006/ole">
            <mc:AlternateContent xmlns:mc="http://schemas.openxmlformats.org/markup-compatibility/2006">
              <mc:Choice xmlns:v="urn:schemas-microsoft-com:vml" Requires="v">
                <p:oleObj spid="_x0000_s1056" name="Equation" r:id="rId4" imgW="2286000" imgH="228600" progId="Equation.DSMT4">
                  <p:embed/>
                </p:oleObj>
              </mc:Choice>
              <mc:Fallback>
                <p:oleObj name="Equation" r:id="rId4" imgW="2286000" imgH="228600" progId="Equation.DSMT4">
                  <p:embed/>
                  <p:pic>
                    <p:nvPicPr>
                      <p:cNvPr id="0" name=""/>
                      <p:cNvPicPr/>
                      <p:nvPr/>
                    </p:nvPicPr>
                    <p:blipFill>
                      <a:blip r:embed="rId5"/>
                      <a:stretch>
                        <a:fillRect/>
                      </a:stretch>
                    </p:blipFill>
                    <p:spPr>
                      <a:xfrm>
                        <a:off x="2504205" y="3306890"/>
                        <a:ext cx="4135591" cy="413560"/>
                      </a:xfrm>
                      <a:prstGeom prst="rect">
                        <a:avLst/>
                      </a:prstGeom>
                    </p:spPr>
                  </p:pic>
                </p:oleObj>
              </mc:Fallback>
            </mc:AlternateContent>
          </a:graphicData>
        </a:graphic>
      </p:graphicFrame>
    </p:spTree>
    <p:extLst>
      <p:ext uri="{BB962C8B-B14F-4D97-AF65-F5344CB8AC3E}">
        <p14:creationId xmlns:p14="http://schemas.microsoft.com/office/powerpoint/2010/main" val="18169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Estimating/Buyout Profit</a:t>
            </a:r>
          </a:p>
        </p:txBody>
      </p:sp>
      <p:sp>
        <p:nvSpPr>
          <p:cNvPr id="3" name="Content Placeholder 2"/>
          <p:cNvSpPr>
            <a:spLocks noGrp="1"/>
          </p:cNvSpPr>
          <p:nvPr>
            <p:ph idx="1"/>
          </p:nvPr>
        </p:nvSpPr>
        <p:spPr>
          <a:xfrm>
            <a:off x="457200" y="1540385"/>
            <a:ext cx="8229600" cy="2946961"/>
          </a:xfrm>
        </p:spPr>
        <p:txBody>
          <a:bodyPr>
            <a:spAutoFit/>
          </a:bodyPr>
          <a:lstStyle/>
          <a:p>
            <a:r>
              <a:rPr lang="en-US" altLang="en-US" sz="2400" dirty="0"/>
              <a:t>Profit or loss from:</a:t>
            </a:r>
          </a:p>
          <a:p>
            <a:pPr lvl="1"/>
            <a:r>
              <a:rPr lang="en-US" altLang="en-US" sz="2400" dirty="0"/>
              <a:t>Purchase of materials at start of job</a:t>
            </a:r>
          </a:p>
          <a:p>
            <a:pPr lvl="1"/>
            <a:r>
              <a:rPr lang="en-US" altLang="en-US" sz="2400" dirty="0"/>
              <a:t>Signing contracts with subcontractors</a:t>
            </a:r>
          </a:p>
          <a:p>
            <a:pPr>
              <a:buFont typeface="Wingdings" panose="05000000000000000000" pitchFamily="2" charset="2"/>
              <a:buNone/>
            </a:pPr>
            <a:r>
              <a:rPr lang="en-US" altLang="en-US" sz="2400" dirty="0"/>
              <a:t>	below or above costs in </a:t>
            </a:r>
            <a:r>
              <a:rPr lang="en-US" altLang="en-US" sz="2400" dirty="0" smtClean="0"/>
              <a:t>bid</a:t>
            </a:r>
          </a:p>
          <a:p>
            <a:pPr>
              <a:buFont typeface="Wingdings" panose="05000000000000000000" pitchFamily="2" charset="2"/>
              <a:buNone/>
            </a:pPr>
            <a:endParaRPr lang="en-US" sz="2400" dirty="0"/>
          </a:p>
          <a:p>
            <a:pPr>
              <a:buFont typeface="Wingdings" panose="05000000000000000000" pitchFamily="2" charset="2"/>
              <a:buNone/>
            </a:pPr>
            <a:endParaRPr lang="en-IN" sz="2400" dirty="0"/>
          </a:p>
        </p:txBody>
      </p:sp>
      <p:graphicFrame>
        <p:nvGraphicFramePr>
          <p:cNvPr id="4" name="Object 3" descr="Profit sub est equals Price minus Budget minus Profit sub min."/>
          <p:cNvGraphicFramePr>
            <a:graphicFrameLocks noChangeAspect="1"/>
          </p:cNvGraphicFramePr>
          <p:nvPr>
            <p:extLst>
              <p:ext uri="{D42A27DB-BD31-4B8C-83A1-F6EECF244321}">
                <p14:modId xmlns:p14="http://schemas.microsoft.com/office/powerpoint/2010/main" val="280500984"/>
              </p:ext>
            </p:extLst>
          </p:nvPr>
        </p:nvGraphicFramePr>
        <p:xfrm>
          <a:off x="2548291" y="3826894"/>
          <a:ext cx="4047419" cy="389593"/>
        </p:xfrm>
        <a:graphic>
          <a:graphicData uri="http://schemas.openxmlformats.org/presentationml/2006/ole">
            <mc:AlternateContent xmlns:mc="http://schemas.openxmlformats.org/markup-compatibility/2006">
              <mc:Choice xmlns:v="urn:schemas-microsoft-com:vml" Requires="v">
                <p:oleObj spid="_x0000_s2075" name="Equation" r:id="rId4" imgW="2374560" imgH="228600" progId="Equation.DSMT4">
                  <p:embed/>
                </p:oleObj>
              </mc:Choice>
              <mc:Fallback>
                <p:oleObj name="Equation" r:id="rId4" imgW="2374560" imgH="228600" progId="Equation.DSMT4">
                  <p:embed/>
                  <p:pic>
                    <p:nvPicPr>
                      <p:cNvPr id="0" name=""/>
                      <p:cNvPicPr/>
                      <p:nvPr/>
                    </p:nvPicPr>
                    <p:blipFill>
                      <a:blip r:embed="rId5"/>
                      <a:stretch>
                        <a:fillRect/>
                      </a:stretch>
                    </p:blipFill>
                    <p:spPr>
                      <a:xfrm>
                        <a:off x="2548291" y="3826894"/>
                        <a:ext cx="4047419" cy="389593"/>
                      </a:xfrm>
                      <a:prstGeom prst="rect">
                        <a:avLst/>
                      </a:prstGeom>
                    </p:spPr>
                  </p:pic>
                </p:oleObj>
              </mc:Fallback>
            </mc:AlternateContent>
          </a:graphicData>
        </a:graphic>
      </p:graphicFrame>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Crew Based Profit</a:t>
            </a:r>
          </a:p>
        </p:txBody>
      </p:sp>
      <p:sp>
        <p:nvSpPr>
          <p:cNvPr id="3" name="Content Placeholder 2"/>
          <p:cNvSpPr>
            <a:spLocks noGrp="1"/>
          </p:cNvSpPr>
          <p:nvPr>
            <p:ph idx="1"/>
          </p:nvPr>
        </p:nvSpPr>
        <p:spPr>
          <a:xfrm>
            <a:off x="457200" y="1540385"/>
            <a:ext cx="8229600" cy="1862048"/>
          </a:xfrm>
        </p:spPr>
        <p:txBody>
          <a:bodyPr>
            <a:spAutoFit/>
          </a:bodyPr>
          <a:lstStyle/>
          <a:p>
            <a:r>
              <a:rPr lang="en-US" altLang="en-US" sz="2400" dirty="0"/>
              <a:t>Profit or loss for in-house crews performing the work under or over </a:t>
            </a:r>
            <a:r>
              <a:rPr lang="en-US" altLang="en-US" sz="2400" dirty="0" smtClean="0"/>
              <a:t>budget</a:t>
            </a:r>
          </a:p>
          <a:p>
            <a:endParaRPr lang="en-US" sz="2400" dirty="0" smtClean="0"/>
          </a:p>
          <a:p>
            <a:endParaRPr lang="en-IN" sz="2400" dirty="0"/>
          </a:p>
        </p:txBody>
      </p:sp>
      <p:graphicFrame>
        <p:nvGraphicFramePr>
          <p:cNvPr id="4" name="Object 3" descr="Profit sub crew equals Budget minus Cost."/>
          <p:cNvGraphicFramePr>
            <a:graphicFrameLocks noChangeAspect="1"/>
          </p:cNvGraphicFramePr>
          <p:nvPr>
            <p:extLst>
              <p:ext uri="{D42A27DB-BD31-4B8C-83A1-F6EECF244321}">
                <p14:modId xmlns:p14="http://schemas.microsoft.com/office/powerpoint/2010/main" val="3944548913"/>
              </p:ext>
            </p:extLst>
          </p:nvPr>
        </p:nvGraphicFramePr>
        <p:xfrm>
          <a:off x="3125826" y="2803382"/>
          <a:ext cx="2892349" cy="397423"/>
        </p:xfrm>
        <a:graphic>
          <a:graphicData uri="http://schemas.openxmlformats.org/presentationml/2006/ole">
            <mc:AlternateContent xmlns:mc="http://schemas.openxmlformats.org/markup-compatibility/2006">
              <mc:Choice xmlns:v="urn:schemas-microsoft-com:vml" Requires="v">
                <p:oleObj spid="_x0000_s3097" name="Equation" r:id="rId4" imgW="1663560" imgH="228600" progId="Equation.DSMT4">
                  <p:embed/>
                </p:oleObj>
              </mc:Choice>
              <mc:Fallback>
                <p:oleObj name="Equation" r:id="rId4" imgW="1663560" imgH="228600" progId="Equation.DSMT4">
                  <p:embed/>
                  <p:pic>
                    <p:nvPicPr>
                      <p:cNvPr id="0" name=""/>
                      <p:cNvPicPr/>
                      <p:nvPr/>
                    </p:nvPicPr>
                    <p:blipFill>
                      <a:blip r:embed="rId5"/>
                      <a:stretch>
                        <a:fillRect/>
                      </a:stretch>
                    </p:blipFill>
                    <p:spPr>
                      <a:xfrm>
                        <a:off x="3125826" y="2803382"/>
                        <a:ext cx="2892349" cy="397423"/>
                      </a:xfrm>
                      <a:prstGeom prst="rect">
                        <a:avLst/>
                      </a:prstGeom>
                    </p:spPr>
                  </p:pic>
                </p:oleObj>
              </mc:Fallback>
            </mc:AlternateContent>
          </a:graphicData>
        </a:graphic>
      </p:graphicFrame>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4744"/>
            <a:ext cx="8229600" cy="553998"/>
          </a:xfrm>
        </p:spPr>
        <p:txBody>
          <a:bodyPr>
            <a:spAutoFit/>
          </a:bodyPr>
          <a:lstStyle/>
          <a:p>
            <a:r>
              <a:rPr lang="en-IN" dirty="0"/>
              <a:t>Project Management Based Profit</a:t>
            </a:r>
          </a:p>
        </p:txBody>
      </p:sp>
      <p:sp>
        <p:nvSpPr>
          <p:cNvPr id="4" name="Content Placeholder 3"/>
          <p:cNvSpPr>
            <a:spLocks noGrp="1"/>
          </p:cNvSpPr>
          <p:nvPr>
            <p:ph idx="1"/>
          </p:nvPr>
        </p:nvSpPr>
        <p:spPr>
          <a:xfrm>
            <a:off x="457200" y="1540931"/>
            <a:ext cx="8229600" cy="2054409"/>
          </a:xfrm>
        </p:spPr>
        <p:txBody>
          <a:bodyPr>
            <a:spAutoFit/>
          </a:bodyPr>
          <a:lstStyle/>
          <a:p>
            <a:r>
              <a:rPr lang="en-US" altLang="en-US" sz="2400" dirty="0"/>
              <a:t>Profit or loss from the management of the </a:t>
            </a:r>
            <a:r>
              <a:rPr lang="en-US" altLang="en-US" sz="2400" dirty="0" smtClean="0"/>
              <a:t>project</a:t>
            </a:r>
          </a:p>
          <a:p>
            <a:endParaRPr lang="en-US" altLang="en-US" sz="2400" dirty="0"/>
          </a:p>
          <a:p>
            <a:endParaRPr lang="en-US" altLang="en-US" sz="2400" dirty="0" smtClean="0"/>
          </a:p>
          <a:p>
            <a:r>
              <a:rPr lang="en-US" altLang="en-US" sz="2400" dirty="0">
                <a:ea typeface="Verdana" panose="020B0604030504040204" pitchFamily="34" charset="0"/>
                <a:cs typeface="Verdana" panose="020B0604030504040204" pitchFamily="34" charset="0"/>
              </a:rPr>
              <a:t>Includes all work but in-house </a:t>
            </a:r>
            <a:r>
              <a:rPr lang="en-US" altLang="en-US" sz="2400" dirty="0" smtClean="0">
                <a:ea typeface="Verdana" panose="020B0604030504040204" pitchFamily="34" charset="0"/>
                <a:cs typeface="Verdana" panose="020B0604030504040204" pitchFamily="34" charset="0"/>
              </a:rPr>
              <a:t>work</a:t>
            </a:r>
            <a:endParaRPr lang="en-IN" sz="2400" dirty="0">
              <a:ea typeface="Verdana" panose="020B0604030504040204" pitchFamily="34" charset="0"/>
              <a:cs typeface="Verdana" panose="020B0604030504040204" pitchFamily="34" charset="0"/>
            </a:endParaRPr>
          </a:p>
        </p:txBody>
      </p:sp>
      <p:graphicFrame>
        <p:nvGraphicFramePr>
          <p:cNvPr id="6" name="Object 5" descr="Profit sub mgt equals Budget minus Cost"/>
          <p:cNvGraphicFramePr>
            <a:graphicFrameLocks noChangeAspect="1"/>
          </p:cNvGraphicFramePr>
          <p:nvPr>
            <p:extLst>
              <p:ext uri="{D42A27DB-BD31-4B8C-83A1-F6EECF244321}">
                <p14:modId xmlns:p14="http://schemas.microsoft.com/office/powerpoint/2010/main" val="2137097709"/>
              </p:ext>
            </p:extLst>
          </p:nvPr>
        </p:nvGraphicFramePr>
        <p:xfrm>
          <a:off x="3066621" y="2326711"/>
          <a:ext cx="3010758" cy="443442"/>
        </p:xfrm>
        <a:graphic>
          <a:graphicData uri="http://schemas.openxmlformats.org/presentationml/2006/ole">
            <mc:AlternateContent xmlns:mc="http://schemas.openxmlformats.org/markup-compatibility/2006">
              <mc:Choice xmlns:v="urn:schemas-microsoft-com:vml" Requires="v">
                <p:oleObj spid="_x0000_s4118" name="Equation" r:id="rId3" imgW="1638000" imgH="241200" progId="Equation.DSMT4">
                  <p:embed/>
                </p:oleObj>
              </mc:Choice>
              <mc:Fallback>
                <p:oleObj name="Equation" r:id="rId3" imgW="1638000" imgH="241200" progId="Equation.DSMT4">
                  <p:embed/>
                  <p:pic>
                    <p:nvPicPr>
                      <p:cNvPr id="0" name=""/>
                      <p:cNvPicPr/>
                      <p:nvPr/>
                    </p:nvPicPr>
                    <p:blipFill>
                      <a:blip r:embed="rId4"/>
                      <a:stretch>
                        <a:fillRect/>
                      </a:stretch>
                    </p:blipFill>
                    <p:spPr>
                      <a:xfrm>
                        <a:off x="3066621" y="2326711"/>
                        <a:ext cx="3010758" cy="443442"/>
                      </a:xfrm>
                      <a:prstGeom prst="rect">
                        <a:avLst/>
                      </a:prstGeom>
                    </p:spPr>
                  </p:pic>
                </p:oleObj>
              </mc:Fallback>
            </mc:AlternateContent>
          </a:graphicData>
        </a:graphic>
      </p:graphicFrame>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Allocation of Overhead</a:t>
            </a:r>
          </a:p>
        </p:txBody>
      </p:sp>
      <p:sp>
        <p:nvSpPr>
          <p:cNvPr id="3" name="Content Placeholder 2"/>
          <p:cNvSpPr>
            <a:spLocks noGrp="1"/>
          </p:cNvSpPr>
          <p:nvPr>
            <p:ph idx="1"/>
          </p:nvPr>
        </p:nvSpPr>
        <p:spPr>
          <a:xfrm>
            <a:off x="457200" y="1574253"/>
            <a:ext cx="8229600" cy="4184222"/>
          </a:xfrm>
        </p:spPr>
        <p:txBody>
          <a:bodyPr>
            <a:spAutoFit/>
          </a:bodyPr>
          <a:lstStyle/>
          <a:p>
            <a:pPr>
              <a:lnSpc>
                <a:spcPct val="90000"/>
              </a:lnSpc>
            </a:pPr>
            <a:r>
              <a:rPr lang="en-US" altLang="en-US" sz="2400" dirty="0">
                <a:latin typeface="Arial (body)"/>
              </a:rPr>
              <a:t>Revenue</a:t>
            </a:r>
          </a:p>
          <a:p>
            <a:pPr>
              <a:lnSpc>
                <a:spcPct val="90000"/>
              </a:lnSpc>
            </a:pPr>
            <a:r>
              <a:rPr lang="en-US" altLang="en-US" sz="2400" dirty="0">
                <a:latin typeface="Arial (body)"/>
              </a:rPr>
              <a:t>Labor costs or hours</a:t>
            </a:r>
          </a:p>
          <a:p>
            <a:pPr lvl="1">
              <a:lnSpc>
                <a:spcPct val="90000"/>
              </a:lnSpc>
            </a:pPr>
            <a:r>
              <a:rPr lang="en-US" altLang="en-US" sz="2400" dirty="0">
                <a:latin typeface="Arial (body)"/>
              </a:rPr>
              <a:t>Labor burden or unallocated labor</a:t>
            </a:r>
          </a:p>
          <a:p>
            <a:pPr>
              <a:lnSpc>
                <a:spcPct val="90000"/>
              </a:lnSpc>
            </a:pPr>
            <a:r>
              <a:rPr lang="en-US" altLang="en-US" sz="2400" dirty="0">
                <a:latin typeface="Arial (body)"/>
              </a:rPr>
              <a:t>Material costs</a:t>
            </a:r>
          </a:p>
          <a:p>
            <a:pPr lvl="1">
              <a:lnSpc>
                <a:spcPct val="90000"/>
              </a:lnSpc>
            </a:pPr>
            <a:r>
              <a:rPr lang="en-US" altLang="en-US" sz="2400" dirty="0">
                <a:latin typeface="Arial (body)"/>
              </a:rPr>
              <a:t>Unallocated materials</a:t>
            </a:r>
          </a:p>
          <a:p>
            <a:pPr>
              <a:lnSpc>
                <a:spcPct val="90000"/>
              </a:lnSpc>
            </a:pPr>
            <a:r>
              <a:rPr lang="en-US" altLang="en-US" sz="2400" dirty="0">
                <a:latin typeface="Arial (body)"/>
              </a:rPr>
              <a:t>Actual or estimated usage of overhead</a:t>
            </a:r>
          </a:p>
          <a:p>
            <a:pPr>
              <a:lnSpc>
                <a:spcPct val="90000"/>
              </a:lnSpc>
            </a:pPr>
            <a:r>
              <a:rPr lang="en-US" altLang="en-US" sz="2400" dirty="0">
                <a:latin typeface="Arial (body)"/>
              </a:rPr>
              <a:t>Incremental</a:t>
            </a:r>
          </a:p>
          <a:p>
            <a:pPr lvl="1">
              <a:lnSpc>
                <a:spcPct val="90000"/>
              </a:lnSpc>
            </a:pPr>
            <a:r>
              <a:rPr lang="en-US" altLang="en-US" sz="2400" dirty="0">
                <a:latin typeface="Arial (body)"/>
              </a:rPr>
              <a:t>Changes in overhead if the profit center went away</a:t>
            </a:r>
          </a:p>
          <a:p>
            <a:pPr>
              <a:lnSpc>
                <a:spcPct val="90000"/>
              </a:lnSpc>
            </a:pPr>
            <a:r>
              <a:rPr lang="en-US" altLang="en-US" sz="2400" dirty="0">
                <a:latin typeface="Arial (body)"/>
              </a:rPr>
              <a:t>Arbitrary assignment</a:t>
            </a:r>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Profit Centers</a:t>
            </a:r>
            <a:endParaRPr lang="en-IN" dirty="0"/>
          </a:p>
        </p:txBody>
      </p:sp>
      <p:sp>
        <p:nvSpPr>
          <p:cNvPr id="3" name="Content Placeholder 2"/>
          <p:cNvSpPr>
            <a:spLocks noGrp="1"/>
          </p:cNvSpPr>
          <p:nvPr>
            <p:ph idx="1"/>
          </p:nvPr>
        </p:nvSpPr>
        <p:spPr>
          <a:xfrm>
            <a:off x="457200" y="1536537"/>
            <a:ext cx="8229600" cy="3177793"/>
          </a:xfrm>
        </p:spPr>
        <p:txBody>
          <a:bodyPr>
            <a:spAutoFit/>
          </a:bodyPr>
          <a:lstStyle/>
          <a:p>
            <a:r>
              <a:rPr lang="en-IN" altLang="en-US" sz="2400" dirty="0"/>
              <a:t>Crews </a:t>
            </a:r>
          </a:p>
          <a:p>
            <a:r>
              <a:rPr lang="en-IN" altLang="en-US" sz="2400" dirty="0"/>
              <a:t>Project management</a:t>
            </a:r>
          </a:p>
          <a:p>
            <a:r>
              <a:rPr lang="en-IN" altLang="en-US" sz="2400" dirty="0"/>
              <a:t>Estimators</a:t>
            </a:r>
          </a:p>
          <a:p>
            <a:r>
              <a:rPr lang="en-IN" altLang="en-US" sz="2400" dirty="0"/>
              <a:t>Types of jobs</a:t>
            </a:r>
          </a:p>
          <a:p>
            <a:r>
              <a:rPr lang="en-IN" altLang="en-US" sz="2400" dirty="0"/>
              <a:t>Customers</a:t>
            </a:r>
          </a:p>
          <a:p>
            <a:r>
              <a:rPr lang="en-IN" altLang="en-US" sz="2400" dirty="0"/>
              <a:t>Equipment</a:t>
            </a:r>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Crews</a:t>
            </a:r>
            <a:endParaRPr lang="en-IN" dirty="0"/>
          </a:p>
        </p:txBody>
      </p:sp>
      <p:sp>
        <p:nvSpPr>
          <p:cNvPr id="3" name="Content Placeholder 2"/>
          <p:cNvSpPr>
            <a:spLocks noGrp="1"/>
          </p:cNvSpPr>
          <p:nvPr>
            <p:ph idx="1"/>
          </p:nvPr>
        </p:nvSpPr>
        <p:spPr>
          <a:xfrm>
            <a:off x="457200" y="1536537"/>
            <a:ext cx="8229600" cy="1708160"/>
          </a:xfrm>
        </p:spPr>
        <p:txBody>
          <a:bodyPr>
            <a:spAutoFit/>
          </a:bodyPr>
          <a:lstStyle/>
          <a:p>
            <a:r>
              <a:rPr lang="en-US" altLang="en-US" sz="2400" dirty="0">
                <a:latin typeface="Arial (body)"/>
              </a:rPr>
              <a:t>Compare to:</a:t>
            </a:r>
          </a:p>
          <a:p>
            <a:pPr lvl="1"/>
            <a:r>
              <a:rPr lang="en-US" altLang="en-US" sz="2400" dirty="0">
                <a:latin typeface="Arial (body)"/>
              </a:rPr>
              <a:t>Other crews</a:t>
            </a:r>
          </a:p>
          <a:p>
            <a:pPr lvl="1"/>
            <a:r>
              <a:rPr lang="en-US" altLang="en-US" sz="2400" dirty="0">
                <a:latin typeface="Arial (body)"/>
              </a:rPr>
              <a:t>Past performance</a:t>
            </a:r>
          </a:p>
          <a:p>
            <a:pPr lvl="1"/>
            <a:r>
              <a:rPr lang="en-US" altLang="en-US" sz="2400" dirty="0" smtClean="0">
                <a:latin typeface="Arial (body)"/>
              </a:rPr>
              <a:t>Subcontractors </a:t>
            </a:r>
            <a:endParaRPr lang="en-US" altLang="en-US" sz="2400" dirty="0">
              <a:latin typeface="Arial (body)"/>
            </a:endParaRPr>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34547</TotalTime>
  <Words>251</Words>
  <Application>Microsoft Office PowerPoint</Application>
  <PresentationFormat>On-screen Show (4:3)</PresentationFormat>
  <Paragraphs>75</Paragraphs>
  <Slides>15</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2_508 Lecture</vt:lpstr>
      <vt:lpstr>Equation</vt:lpstr>
      <vt:lpstr>Construction Accounting and Financial Management</vt:lpstr>
      <vt:lpstr>Sources of Profit</vt:lpstr>
      <vt:lpstr>Minimum Profit &amp; Overhead Margin</vt:lpstr>
      <vt:lpstr>Estimating/Buyout Profit</vt:lpstr>
      <vt:lpstr>Crew Based Profit</vt:lpstr>
      <vt:lpstr>Project Management Based Profit</vt:lpstr>
      <vt:lpstr>Allocation of Overhead</vt:lpstr>
      <vt:lpstr>Profit Centers</vt:lpstr>
      <vt:lpstr>Crews</vt:lpstr>
      <vt:lpstr>Project Management</vt:lpstr>
      <vt:lpstr>Estimators</vt:lpstr>
      <vt:lpstr>Types of Jobs</vt:lpstr>
      <vt:lpstr>Customers</vt:lpstr>
      <vt:lpstr>Equipment</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Vigneswaran Balachandran, Integra-PDY, IN</cp:lastModifiedBy>
  <cp:revision>424</cp:revision>
  <dcterms:modified xsi:type="dcterms:W3CDTF">2018-11-23T09:38:43Z</dcterms:modified>
</cp:coreProperties>
</file>