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8"/>
  </p:notesMasterIdLst>
  <p:handoutMasterIdLst>
    <p:handoutMasterId r:id="rId19"/>
  </p:handoutMasterIdLst>
  <p:sldIdLst>
    <p:sldId id="342" r:id="rId2"/>
    <p:sldId id="346" r:id="rId3"/>
    <p:sldId id="343" r:id="rId4"/>
    <p:sldId id="344" r:id="rId5"/>
    <p:sldId id="345" r:id="rId6"/>
    <p:sldId id="327" r:id="rId7"/>
    <p:sldId id="347" r:id="rId8"/>
    <p:sldId id="328" r:id="rId9"/>
    <p:sldId id="348" r:id="rId10"/>
    <p:sldId id="329" r:id="rId11"/>
    <p:sldId id="330" r:id="rId12"/>
    <p:sldId id="331" r:id="rId13"/>
    <p:sldId id="349" r:id="rId14"/>
    <p:sldId id="332" r:id="rId15"/>
    <p:sldId id="350" r:id="rId16"/>
    <p:sldId id="298"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95">
          <p15:clr>
            <a:srgbClr val="A4A3A4"/>
          </p15:clr>
        </p15:guide>
        <p15:guide id="4" orient="horz" pos="704">
          <p15:clr>
            <a:srgbClr val="A4A3A4"/>
          </p15:clr>
        </p15:guide>
        <p15:guide id="5" orient="horz" pos="368">
          <p15:clr>
            <a:srgbClr val="A4A3A4"/>
          </p15:clr>
        </p15:guide>
        <p15:guide id="6" orient="horz" pos="1162" userDrawn="1">
          <p15:clr>
            <a:srgbClr val="A4A3A4"/>
          </p15:clr>
        </p15:guide>
        <p15:guide id="7" orient="horz" pos="4012">
          <p15:clr>
            <a:srgbClr val="A4A3A4"/>
          </p15:clr>
        </p15:guide>
        <p15:guide id="8" orient="horz" pos="1643">
          <p15:clr>
            <a:srgbClr val="A4A3A4"/>
          </p15:clr>
        </p15:guide>
        <p15:guide id="9" orient="horz" pos="2059">
          <p15:clr>
            <a:srgbClr val="A4A3A4"/>
          </p15:clr>
        </p15:guide>
        <p15:guide id="10" orient="horz" pos="3733">
          <p15:clr>
            <a:srgbClr val="A4A3A4"/>
          </p15:clr>
        </p15:guide>
        <p15:guide id="11" pos="289">
          <p15:clr>
            <a:srgbClr val="A4A3A4"/>
          </p15:clr>
        </p15:guide>
        <p15:guide id="12" pos="5461">
          <p15:clr>
            <a:srgbClr val="A4A3A4"/>
          </p15:clr>
        </p15:guide>
        <p15:guide id="13" pos="3029">
          <p15:clr>
            <a:srgbClr val="A4A3A4"/>
          </p15:clr>
        </p15:guide>
        <p15:guide id="14" pos="507">
          <p15:clr>
            <a:srgbClr val="A4A3A4"/>
          </p15:clr>
        </p15:guide>
        <p15:guide id="15" pos="2683">
          <p15:clr>
            <a:srgbClr val="A4A3A4"/>
          </p15:clr>
        </p15:guide>
        <p15:guide id="16" orient="horz" pos="216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2" autoAdjust="0"/>
    <p:restoredTop sz="78514" autoAdjust="0"/>
  </p:normalViewPr>
  <p:slideViewPr>
    <p:cSldViewPr snapToGrid="0" snapToObjects="1">
      <p:cViewPr varScale="1">
        <p:scale>
          <a:sx n="113" d="100"/>
          <a:sy n="113" d="100"/>
        </p:scale>
        <p:origin x="-1680" y="-108"/>
      </p:cViewPr>
      <p:guideLst>
        <p:guide orient="horz" pos="3959"/>
        <p:guide orient="horz" pos="704"/>
        <p:guide orient="horz" pos="368"/>
        <p:guide orient="horz" pos="1162"/>
        <p:guide orient="horz" pos="1643"/>
        <p:guide orient="horz" pos="2166"/>
        <p:guide pos="2880"/>
        <p:guide pos="289"/>
        <p:guide pos="5461"/>
        <p:guide pos="507"/>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299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67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dirty="0"/>
          </a:p>
        </p:txBody>
      </p:sp>
    </p:spTree>
    <p:extLst>
      <p:ext uri="{BB962C8B-B14F-4D97-AF65-F5344CB8AC3E}">
        <p14:creationId xmlns:p14="http://schemas.microsoft.com/office/powerpoint/2010/main" val="396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35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smtClean="0"/>
              <a:t>Click to edit Master text styles</a:t>
            </a:r>
          </a:p>
        </p:txBody>
      </p:sp>
      <p:sp>
        <p:nvSpPr>
          <p:cNvPr id="5" name="Content Placeholder 4"/>
          <p:cNvSpPr>
            <a:spLocks noGrp="1"/>
          </p:cNvSpPr>
          <p:nvPr>
            <p:ph sz="quarter" idx="18"/>
          </p:nvPr>
        </p:nvSpPr>
        <p:spPr>
          <a:xfrm>
            <a:off x="1828800" y="6376988"/>
            <a:ext cx="6934200" cy="4048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32200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458788"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591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458788"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26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8229600"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39557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8229600" cy="4525963"/>
          </a:xfrm>
        </p:spPr>
        <p:txBody>
          <a:bodyPr/>
          <a:lstStyle>
            <a:lvl1pPr marL="0" indent="0">
              <a:buClr>
                <a:srgbClr val="007FA3"/>
              </a:buClr>
              <a:buSzPct val="100000"/>
              <a:buNone/>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endParaRPr lang="en-US" dirty="0"/>
          </a:p>
        </p:txBody>
      </p:sp>
    </p:spTree>
    <p:extLst>
      <p:ext uri="{BB962C8B-B14F-4D97-AF65-F5344CB8AC3E}">
        <p14:creationId xmlns:p14="http://schemas.microsoft.com/office/powerpoint/2010/main" val="298841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lvl1pPr>
              <a:defRPr sz="1600"/>
            </a:lvl1pPr>
          </a:lstStyle>
          <a:p>
            <a:endParaRPr lang="en-IN" dirty="0"/>
          </a:p>
        </p:txBody>
      </p:sp>
    </p:spTree>
    <p:extLst>
      <p:ext uri="{BB962C8B-B14F-4D97-AF65-F5344CB8AC3E}">
        <p14:creationId xmlns:p14="http://schemas.microsoft.com/office/powerpoint/2010/main" val="40576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5862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sert Figure">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57200" y="1600200"/>
            <a:ext cx="8229600" cy="4419600"/>
          </a:xfrm>
        </p:spPr>
        <p:txBody>
          <a:bodyPr/>
          <a:lstStyle>
            <a:lvl1pPr>
              <a:defRPr sz="1600"/>
            </a:lvl1pPr>
          </a:lstStyle>
          <a:p>
            <a:endParaRPr lang="en-IN" dirty="0"/>
          </a:p>
        </p:txBody>
      </p:sp>
      <p:sp>
        <p:nvSpPr>
          <p:cNvPr id="4" name="Title 6"/>
          <p:cNvSpPr>
            <a:spLocks noGrp="1"/>
          </p:cNvSpPr>
          <p:nvPr>
            <p:ph type="title"/>
          </p:nvPr>
        </p:nvSpPr>
        <p:spPr>
          <a:xfrm>
            <a:off x="457200" y="584200"/>
            <a:ext cx="8229600" cy="627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50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p:nvPr>
        </p:nvSpPr>
        <p:spPr>
          <a:xfrm>
            <a:off x="457200" y="1481138"/>
            <a:ext cx="4484688" cy="4408487"/>
          </a:xfrm>
        </p:spPr>
        <p:txBody>
          <a:bodyPr/>
          <a:lstStyle>
            <a:lvl1pPr>
              <a:defRPr sz="1600"/>
            </a:lvl1pPr>
          </a:lstStyle>
          <a:p>
            <a:pPr lvl="0"/>
            <a:r>
              <a:rPr lang="en-US" dirty="0"/>
              <a:t>Edit Master text styles</a:t>
            </a:r>
          </a:p>
        </p:txBody>
      </p:sp>
      <p:sp>
        <p:nvSpPr>
          <p:cNvPr id="9" name="Picture Placeholder 8">
            <a:extLst>
              <a:ext uri="{FF2B5EF4-FFF2-40B4-BE49-F238E27FC236}">
                <a16:creationId xmlns:a16="http://schemas.microsoft.com/office/drawing/2014/main" xmlns="" id="{F95A3C12-C176-4C2E-9820-6A6035C43AF5}"/>
              </a:ext>
            </a:extLst>
          </p:cNvPr>
          <p:cNvSpPr>
            <a:spLocks noGrp="1"/>
          </p:cNvSpPr>
          <p:nvPr>
            <p:ph type="pic" sz="quarter" idx="14"/>
          </p:nvPr>
        </p:nvSpPr>
        <p:spPr>
          <a:xfrm>
            <a:off x="5192713" y="1481138"/>
            <a:ext cx="3476625" cy="3754437"/>
          </a:xfrm>
        </p:spPr>
        <p:txBody>
          <a:bodyPr/>
          <a:lstStyle>
            <a:lvl1pPr>
              <a:defRPr sz="1600"/>
            </a:lvl1pPr>
          </a:lstStyle>
          <a:p>
            <a:endParaRPr lang="en-US" dirty="0"/>
          </a:p>
        </p:txBody>
      </p:sp>
      <p:sp>
        <p:nvSpPr>
          <p:cNvPr id="11" name="Text Placeholder 10">
            <a:extLst>
              <a:ext uri="{FF2B5EF4-FFF2-40B4-BE49-F238E27FC236}">
                <a16:creationId xmlns:a16="http://schemas.microsoft.com/office/drawing/2014/main" xmlns="" id="{F059F1CC-D06F-4B10-B166-6D6F2C786A37}"/>
              </a:ext>
            </a:extLst>
          </p:cNvPr>
          <p:cNvSpPr>
            <a:spLocks noGrp="1"/>
          </p:cNvSpPr>
          <p:nvPr>
            <p:ph type="body" sz="quarter" idx="15" hasCustomPrompt="1"/>
          </p:nvPr>
        </p:nvSpPr>
        <p:spPr>
          <a:xfrm>
            <a:off x="5192713" y="5399088"/>
            <a:ext cx="3476625"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xmlns="" id="{A6FA6EBD-95B8-4957-AE05-FC01EF65059B}"/>
              </a:ext>
            </a:extLst>
          </p:cNvPr>
          <p:cNvSpPr>
            <a:spLocks noGrp="1"/>
          </p:cNvSpPr>
          <p:nvPr>
            <p:ph type="ftr" sz="quarter" idx="12"/>
          </p:nvPr>
        </p:nvSpPr>
        <p:spPr>
          <a:xfrm>
            <a:off x="458788" y="6172200"/>
            <a:ext cx="8210550" cy="235463"/>
          </a:xfrm>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596452" y="6429345"/>
            <a:ext cx="6067338" cy="276999"/>
          </a:xfrm>
          <a:prstGeom prst="rect">
            <a:avLst/>
          </a:prstGeom>
        </p:spPr>
        <p:txBody>
          <a:bodyPr vert="horz" lIns="0" tIns="0" rIns="0" bIns="0" rtlCol="0">
            <a:noAutofit/>
          </a:bodyPr>
          <a:lstStyle>
            <a:lvl1pPr marL="0" indent="0" algn="r" defTabSz="914400" eaLnBrk="1" latinLnBrk="0" hangingPunct="1">
              <a:buClrTx/>
              <a:buFont typeface="Arial" panose="020B0604020202020204" pitchFamily="34" charset="0"/>
              <a:defRPr sz="1200" kern="1200">
                <a:solidFill>
                  <a:prstClr val="black"/>
                </a:solidFill>
                <a:latin typeface="Verdana" panose="020B0604030504040204" pitchFamily="34" charset="0"/>
                <a:ea typeface="Verdana" panose="020B0604030504040204" pitchFamily="34" charset="0"/>
                <a:cs typeface="Verdana" panose="020B0604030504040204" pitchFamily="34" charset="0"/>
              </a:defRPr>
            </a:lvl1pPr>
            <a:lvl2pPr marL="742950" indent="-28575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pPr lvl="0"/>
            <a:r>
              <a:rPr lang="en-IN" altLang="en-US" dirty="0" smtClean="0"/>
              <a:t>Copyright © 2020, 2013, 2009 Pearson Education, Inc. All Rights Reserved</a:t>
            </a:r>
          </a:p>
        </p:txBody>
      </p:sp>
    </p:spTree>
    <p:extLst>
      <p:ext uri="{BB962C8B-B14F-4D97-AF65-F5344CB8AC3E}">
        <p14:creationId xmlns:p14="http://schemas.microsoft.com/office/powerpoint/2010/main" val="244612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2" r:id="rId4"/>
    <p:sldLayoutId id="2147483694" r:id="rId5"/>
    <p:sldLayoutId id="2147483679" r:id="rId6"/>
    <p:sldLayoutId id="2147483682" r:id="rId7"/>
    <p:sldLayoutId id="2147483686" r:id="rId8"/>
    <p:sldLayoutId id="2147483673" r:id="rId9"/>
    <p:sldLayoutId id="2147483693"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gineering Economy"/>
          <p:cNvSpPr>
            <a:spLocks noGrp="1"/>
          </p:cNvSpPr>
          <p:nvPr>
            <p:ph type="title"/>
          </p:nvPr>
        </p:nvSpPr>
        <p:spPr>
          <a:xfrm>
            <a:off x="454021" y="142110"/>
            <a:ext cx="8613775" cy="1107996"/>
          </a:xfrm>
        </p:spPr>
        <p:txBody>
          <a:bodyPr vert="horz" wrap="square" lIns="0" tIns="0" rIns="0" bIns="0" rtlCol="0" anchor="t">
            <a:spAutoFit/>
          </a:bodyPr>
          <a:lstStyle/>
          <a:p>
            <a:r>
              <a:rPr lang="en-IN" dirty="0">
                <a:latin typeface="+mj-lt"/>
              </a:rPr>
              <a:t>Construction Accounting and Financial </a:t>
            </a:r>
            <a:r>
              <a:rPr lang="en-IN" dirty="0" smtClean="0">
                <a:latin typeface="+mj-lt"/>
              </a:rPr>
              <a:t>Management</a:t>
            </a:r>
            <a:endParaRPr lang="en-IN" dirty="0">
              <a:latin typeface="+mj-lt"/>
            </a:endParaRPr>
          </a:p>
        </p:txBody>
      </p:sp>
      <p:sp>
        <p:nvSpPr>
          <p:cNvPr id="8" name="Text Placeholder 7"/>
          <p:cNvSpPr>
            <a:spLocks noGrp="1"/>
          </p:cNvSpPr>
          <p:nvPr>
            <p:ph type="body" sz="quarter" idx="13"/>
          </p:nvPr>
        </p:nvSpPr>
        <p:spPr>
          <a:xfrm>
            <a:off x="454475" y="1275508"/>
            <a:ext cx="8156121" cy="307777"/>
          </a:xfrm>
        </p:spPr>
        <p:txBody>
          <a:bodyPr vert="horz" wrap="square" lIns="0" tIns="0" rIns="0" bIns="0" rtlCol="0">
            <a:spAutoFit/>
          </a:bodyPr>
          <a:lstStyle/>
          <a:p>
            <a:pPr>
              <a:spcBef>
                <a:spcPct val="0"/>
              </a:spcBef>
            </a:pPr>
            <a:r>
              <a:rPr lang="en-US" sz="2000" dirty="0">
                <a:latin typeface="+mn-lt"/>
                <a:ea typeface="ＭＳ Ｐゴシック" pitchFamily="-108" charset="-128"/>
                <a:cs typeface="ＭＳ Ｐゴシック" pitchFamily="-108" charset="-128"/>
              </a:rPr>
              <a:t>Fourth </a:t>
            </a:r>
            <a:r>
              <a:rPr lang="en-US" sz="2000" dirty="0" smtClean="0">
                <a:latin typeface="+mn-lt"/>
                <a:ea typeface="ＭＳ Ｐゴシック" pitchFamily="-108" charset="-128"/>
                <a:cs typeface="ＭＳ Ｐゴシック" pitchFamily="-108" charset="-128"/>
              </a:rPr>
              <a:t>Edition</a:t>
            </a:r>
            <a:endParaRPr lang="en-US" sz="2000" dirty="0">
              <a:latin typeface="+mn-lt"/>
              <a:ea typeface="ＭＳ Ｐゴシック" pitchFamily="-108" charset="-128"/>
              <a:cs typeface="ＭＳ Ｐゴシック" pitchFamily="-108" charset="-128"/>
            </a:endParaRPr>
          </a:p>
        </p:txBody>
      </p:sp>
      <p:sp>
        <p:nvSpPr>
          <p:cNvPr id="4" name="Content Placeholder 3"/>
          <p:cNvSpPr>
            <a:spLocks noGrp="1"/>
          </p:cNvSpPr>
          <p:nvPr>
            <p:ph type="body" sz="quarter" idx="14"/>
          </p:nvPr>
        </p:nvSpPr>
        <p:spPr>
          <a:xfrm>
            <a:off x="5029200" y="2521683"/>
            <a:ext cx="3630568" cy="492443"/>
          </a:xfrm>
        </p:spPr>
        <p:txBody>
          <a:bodyPr vert="horz" wrap="square" lIns="0" tIns="0" rIns="0" bIns="0" rtlCol="0" anchor="b">
            <a:spAutoFit/>
          </a:bodyPr>
          <a:lstStyle/>
          <a:p>
            <a:r>
              <a:rPr lang="en-US" sz="3200" dirty="0">
                <a:latin typeface="+mn-lt"/>
                <a:ea typeface="+mj-ea"/>
                <a:cs typeface="Calibri" panose="020F0502020204030204" pitchFamily="34" charset="0"/>
              </a:rPr>
              <a:t>Chapter </a:t>
            </a:r>
            <a:r>
              <a:rPr lang="en-US" sz="3200" dirty="0" smtClean="0">
                <a:latin typeface="+mn-lt"/>
                <a:ea typeface="+mj-ea"/>
                <a:cs typeface="Calibri" panose="020F0502020204030204" pitchFamily="34" charset="0"/>
              </a:rPr>
              <a:t>10</a:t>
            </a:r>
            <a:endParaRPr lang="en-US" sz="3200" dirty="0">
              <a:latin typeface="+mn-lt"/>
              <a:ea typeface="+mj-ea"/>
              <a:cs typeface="Calibri" panose="020F0502020204030204" pitchFamily="34" charset="0"/>
            </a:endParaRPr>
          </a:p>
        </p:txBody>
      </p:sp>
      <p:sp>
        <p:nvSpPr>
          <p:cNvPr id="9" name="Content Placeholder 4"/>
          <p:cNvSpPr>
            <a:spLocks noGrp="1"/>
          </p:cNvSpPr>
          <p:nvPr>
            <p:ph type="body" sz="quarter" idx="15"/>
          </p:nvPr>
        </p:nvSpPr>
        <p:spPr>
          <a:xfrm>
            <a:off x="5037664" y="3104956"/>
            <a:ext cx="3572932" cy="615553"/>
          </a:xfrm>
        </p:spPr>
        <p:txBody>
          <a:bodyPr vert="horz" wrap="square" lIns="0" tIns="0" rIns="0" bIns="0" rtlCol="0" anchor="b">
            <a:spAutoFit/>
          </a:bodyPr>
          <a:lstStyle/>
          <a:p>
            <a:r>
              <a:rPr lang="en-IN" sz="2000" dirty="0">
                <a:latin typeface="+mn-lt"/>
              </a:rPr>
              <a:t>Setting Profit Margins for Bidding</a:t>
            </a:r>
          </a:p>
        </p:txBody>
      </p:sp>
      <p:pic>
        <p:nvPicPr>
          <p:cNvPr id="1026" name="Picture 2" descr="Front Cover: Construction Accounting and Financial Management, Fourth Edition by Peterson"/>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4755" y="1691756"/>
            <a:ext cx="3687763" cy="44799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8"/>
          </p:nvPr>
        </p:nvSpPr>
        <p:spPr>
          <a:xfrm>
            <a:off x="1725568" y="6427935"/>
            <a:ext cx="6934200" cy="184666"/>
          </a:xfrm>
        </p:spPr>
        <p:txBody>
          <a:bodyPr>
            <a:spAutoFit/>
          </a:bodyPr>
          <a:lstStyle/>
          <a:p>
            <a:pPr lvl="0" algn="r">
              <a:spcBef>
                <a:spcPts val="0"/>
              </a:spcBef>
              <a:buClrTx/>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2020, 2013, 2009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3284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986"/>
            <a:ext cx="8229600" cy="553998"/>
          </a:xfrm>
        </p:spPr>
        <p:txBody>
          <a:bodyPr>
            <a:spAutoFit/>
          </a:bodyPr>
          <a:lstStyle/>
          <a:p>
            <a:r>
              <a:rPr lang="en-IN" dirty="0"/>
              <a:t>Adjusting the Financial Mix</a:t>
            </a:r>
          </a:p>
        </p:txBody>
      </p:sp>
      <p:sp>
        <p:nvSpPr>
          <p:cNvPr id="3" name="Content Placeholder 2"/>
          <p:cNvSpPr>
            <a:spLocks noGrp="1"/>
          </p:cNvSpPr>
          <p:nvPr>
            <p:ph idx="1"/>
          </p:nvPr>
        </p:nvSpPr>
        <p:spPr>
          <a:xfrm>
            <a:off x="457200" y="1616588"/>
            <a:ext cx="8229600" cy="1492716"/>
          </a:xfrm>
        </p:spPr>
        <p:txBody>
          <a:bodyPr>
            <a:spAutoFit/>
          </a:bodyPr>
          <a:lstStyle/>
          <a:p>
            <a:r>
              <a:rPr lang="en-IN" sz="2400" dirty="0"/>
              <a:t>Change prices</a:t>
            </a:r>
          </a:p>
          <a:p>
            <a:r>
              <a:rPr lang="en-IN" sz="2400" dirty="0"/>
              <a:t>Reduce construction costs</a:t>
            </a:r>
          </a:p>
          <a:p>
            <a:r>
              <a:rPr lang="en-IN" sz="2400" dirty="0"/>
              <a:t>Reduce general </a:t>
            </a:r>
            <a:r>
              <a:rPr lang="en-IN" sz="2400" dirty="0" smtClean="0"/>
              <a:t>overhead</a:t>
            </a:r>
            <a:endParaRPr lang="en-IN" sz="2400" dirty="0"/>
          </a:p>
        </p:txBody>
      </p:sp>
    </p:spTree>
    <p:extLst>
      <p:ext uri="{BB962C8B-B14F-4D97-AF65-F5344CB8AC3E}">
        <p14:creationId xmlns:p14="http://schemas.microsoft.com/office/powerpoint/2010/main" val="149802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986"/>
            <a:ext cx="8229600" cy="553998"/>
          </a:xfrm>
        </p:spPr>
        <p:txBody>
          <a:bodyPr>
            <a:spAutoFit/>
          </a:bodyPr>
          <a:lstStyle/>
          <a:p>
            <a:r>
              <a:rPr lang="en-US" altLang="en-US" dirty="0"/>
              <a:t>Profit and Overhead Markup</a:t>
            </a:r>
            <a:endParaRPr lang="en-IN" dirty="0"/>
          </a:p>
        </p:txBody>
      </p:sp>
      <p:graphicFrame>
        <p:nvGraphicFramePr>
          <p:cNvPr id="4" name="Object 3" descr="P and O markup equals to numerator gross profit margin by denominator 100 minus gross profit margin."/>
          <p:cNvGraphicFramePr>
            <a:graphicFrameLocks noChangeAspect="1"/>
          </p:cNvGraphicFramePr>
          <p:nvPr>
            <p:extLst>
              <p:ext uri="{D42A27DB-BD31-4B8C-83A1-F6EECF244321}">
                <p14:modId xmlns:p14="http://schemas.microsoft.com/office/powerpoint/2010/main" val="3250740494"/>
              </p:ext>
            </p:extLst>
          </p:nvPr>
        </p:nvGraphicFramePr>
        <p:xfrm>
          <a:off x="1678093" y="2869846"/>
          <a:ext cx="5787815" cy="864243"/>
        </p:xfrm>
        <a:graphic>
          <a:graphicData uri="http://schemas.openxmlformats.org/presentationml/2006/ole">
            <mc:AlternateContent xmlns:mc="http://schemas.openxmlformats.org/markup-compatibility/2006">
              <mc:Choice xmlns:v="urn:schemas-microsoft-com:vml" Requires="v">
                <p:oleObj spid="_x0000_s6226" name="Equation" r:id="rId3" imgW="2806560" imgH="419040" progId="Equation.DSMT4">
                  <p:embed/>
                </p:oleObj>
              </mc:Choice>
              <mc:Fallback>
                <p:oleObj name="Equation" r:id="rId3" imgW="2806560" imgH="419040" progId="Equation.DSMT4">
                  <p:embed/>
                  <p:pic>
                    <p:nvPicPr>
                      <p:cNvPr id="0" name=""/>
                      <p:cNvPicPr/>
                      <p:nvPr/>
                    </p:nvPicPr>
                    <p:blipFill>
                      <a:blip r:embed="rId4"/>
                      <a:stretch>
                        <a:fillRect/>
                      </a:stretch>
                    </p:blipFill>
                    <p:spPr>
                      <a:xfrm>
                        <a:off x="1678093" y="2869846"/>
                        <a:ext cx="5787815" cy="864243"/>
                      </a:xfrm>
                      <a:prstGeom prst="rect">
                        <a:avLst/>
                      </a:prstGeom>
                    </p:spPr>
                  </p:pic>
                </p:oleObj>
              </mc:Fallback>
            </mc:AlternateContent>
          </a:graphicData>
        </a:graphic>
      </p:graphicFrame>
    </p:spTree>
    <p:extLst>
      <p:ext uri="{BB962C8B-B14F-4D97-AF65-F5344CB8AC3E}">
        <p14:creationId xmlns:p14="http://schemas.microsoft.com/office/powerpoint/2010/main" val="161479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050"/>
            <a:ext cx="8229600" cy="553998"/>
          </a:xfrm>
        </p:spPr>
        <p:txBody>
          <a:bodyPr>
            <a:spAutoFit/>
          </a:bodyPr>
          <a:lstStyle/>
          <a:p>
            <a:r>
              <a:rPr lang="en-US" altLang="en-US" dirty="0"/>
              <a:t>Tracking </a:t>
            </a:r>
            <a:r>
              <a:rPr lang="en-US" altLang="en-US" dirty="0" smtClean="0"/>
              <a:t>Competitors </a:t>
            </a:r>
            <a:r>
              <a:rPr lang="en-US" altLang="en-US" sz="2800" dirty="0" smtClean="0"/>
              <a:t>(1 of 2)</a:t>
            </a:r>
            <a:endParaRPr lang="en-IN" sz="2800" dirty="0"/>
          </a:p>
        </p:txBody>
      </p:sp>
      <p:sp>
        <p:nvSpPr>
          <p:cNvPr id="4" name="Content Placeholder 3"/>
          <p:cNvSpPr>
            <a:spLocks noGrp="1"/>
          </p:cNvSpPr>
          <p:nvPr>
            <p:ph idx="1"/>
          </p:nvPr>
        </p:nvSpPr>
        <p:spPr>
          <a:xfrm>
            <a:off x="457200" y="1600200"/>
            <a:ext cx="8229600" cy="738664"/>
          </a:xfrm>
        </p:spPr>
        <p:txBody>
          <a:bodyPr>
            <a:spAutoFit/>
          </a:bodyPr>
          <a:lstStyle/>
          <a:p>
            <a:r>
              <a:rPr lang="en-IN" sz="2400" dirty="0"/>
              <a:t>Determine what their profit and overhead </a:t>
            </a:r>
            <a:r>
              <a:rPr lang="en-IN" sz="2400" dirty="0" err="1"/>
              <a:t>markup</a:t>
            </a:r>
            <a:r>
              <a:rPr lang="en-IN" sz="2400" dirty="0"/>
              <a:t> would be based upon your construction </a:t>
            </a:r>
            <a:r>
              <a:rPr lang="en-IN" sz="2400" dirty="0" smtClean="0"/>
              <a:t>costs</a:t>
            </a:r>
          </a:p>
        </p:txBody>
      </p:sp>
      <p:graphicFrame>
        <p:nvGraphicFramePr>
          <p:cNvPr id="6" name="Object 5" descr="P and O markup equals to numerator bid by denominator construction costs,  minus 1."/>
          <p:cNvGraphicFramePr>
            <a:graphicFrameLocks noChangeAspect="1"/>
          </p:cNvGraphicFramePr>
          <p:nvPr>
            <p:extLst>
              <p:ext uri="{D42A27DB-BD31-4B8C-83A1-F6EECF244321}">
                <p14:modId xmlns:p14="http://schemas.microsoft.com/office/powerpoint/2010/main" val="2463997897"/>
              </p:ext>
            </p:extLst>
          </p:nvPr>
        </p:nvGraphicFramePr>
        <p:xfrm>
          <a:off x="2053271" y="2913533"/>
          <a:ext cx="5037459" cy="776918"/>
        </p:xfrm>
        <a:graphic>
          <a:graphicData uri="http://schemas.openxmlformats.org/presentationml/2006/ole">
            <mc:AlternateContent xmlns:mc="http://schemas.openxmlformats.org/markup-compatibility/2006">
              <mc:Choice xmlns:v="urn:schemas-microsoft-com:vml" Requires="v">
                <p:oleObj spid="_x0000_s7245" name="Equation" r:id="rId3" imgW="2552400" imgH="393480" progId="Equation.DSMT4">
                  <p:embed/>
                </p:oleObj>
              </mc:Choice>
              <mc:Fallback>
                <p:oleObj name="Equation" r:id="rId3" imgW="2552400" imgH="393480" progId="Equation.DSMT4">
                  <p:embed/>
                  <p:pic>
                    <p:nvPicPr>
                      <p:cNvPr id="0" name=""/>
                      <p:cNvPicPr/>
                      <p:nvPr/>
                    </p:nvPicPr>
                    <p:blipFill>
                      <a:blip r:embed="rId4"/>
                      <a:stretch>
                        <a:fillRect/>
                      </a:stretch>
                    </p:blipFill>
                    <p:spPr>
                      <a:xfrm>
                        <a:off x="2053271" y="2913533"/>
                        <a:ext cx="5037459" cy="776918"/>
                      </a:xfrm>
                      <a:prstGeom prst="rect">
                        <a:avLst/>
                      </a:prstGeom>
                    </p:spPr>
                  </p:pic>
                </p:oleObj>
              </mc:Fallback>
            </mc:AlternateContent>
          </a:graphicData>
        </a:graphic>
      </p:graphicFrame>
      <p:sp>
        <p:nvSpPr>
          <p:cNvPr id="3" name="Content Placeholder 2"/>
          <p:cNvSpPr>
            <a:spLocks noGrp="1"/>
          </p:cNvSpPr>
          <p:nvPr>
            <p:ph idx="13"/>
          </p:nvPr>
        </p:nvSpPr>
        <p:spPr>
          <a:xfrm>
            <a:off x="457200" y="4174076"/>
            <a:ext cx="8229600" cy="795857"/>
          </a:xfrm>
        </p:spPr>
        <p:txBody>
          <a:bodyPr/>
          <a:lstStyle/>
          <a:p>
            <a:r>
              <a:rPr lang="en-US" altLang="en-US" dirty="0"/>
              <a:t>Use competitor’s historical P&amp;O markups to aid in setting your profit and overhead </a:t>
            </a:r>
            <a:r>
              <a:rPr lang="en-US" altLang="en-US" dirty="0" smtClean="0"/>
              <a:t>markup</a:t>
            </a:r>
            <a:endParaRPr lang="en-IN" dirty="0"/>
          </a:p>
        </p:txBody>
      </p:sp>
    </p:spTree>
    <p:extLst>
      <p:ext uri="{BB962C8B-B14F-4D97-AF65-F5344CB8AC3E}">
        <p14:creationId xmlns:p14="http://schemas.microsoft.com/office/powerpoint/2010/main" val="278645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986"/>
            <a:ext cx="8229600" cy="553998"/>
          </a:xfrm>
        </p:spPr>
        <p:txBody>
          <a:bodyPr>
            <a:spAutoFit/>
          </a:bodyPr>
          <a:lstStyle/>
          <a:p>
            <a:r>
              <a:rPr lang="en-IN" dirty="0"/>
              <a:t>Tracking </a:t>
            </a:r>
            <a:r>
              <a:rPr lang="en-IN" dirty="0" smtClean="0"/>
              <a:t>Competitors </a:t>
            </a:r>
            <a:r>
              <a:rPr lang="en-IN" sz="2800" dirty="0" smtClean="0"/>
              <a:t>(2 of 2)</a:t>
            </a:r>
            <a:endParaRPr lang="en-IN" sz="2800" dirty="0"/>
          </a:p>
        </p:txBody>
      </p:sp>
      <p:pic>
        <p:nvPicPr>
          <p:cNvPr id="4" name="Picture 3" descr="The details depicted in the spreadsheet are as follows: &#10;&#10;• ABBCO: &#10;• Project: West City Park; Date: 6/24/2018; Bid: 875,256 dollars; Costs: 798,952 dollars; P&amp;O: 9.55 percent&#10;• Project: Piatt Park Restrooms; Date: 8/14/2018; Bid: 52,326 dollars; Costs: 42,165 dollars; P&amp;O: 24.10 percent&#10;• ABC Construction: &#10;• Project: South Street Improvements; Date: 3/15/2018; Bid: 179,249 dollars; Costs: 157,260 dollars; P&amp;O: 13.98 percent&#10;• Project: West City Park; Date: 6/24/2018; Bid: 859,462 dollars; Costs: 798,952 dollars; P&amp;O: 7.57 percent&#10;• Project: East Side Community Center; Date: 7/22/2018; Bid: 1,152,634 dollars; Costs: 1,092,215 dollars; P&amp;O: 5.53 percent&#10;"/>
          <p:cNvPicPr>
            <a:picLocks noChangeAspect="1"/>
          </p:cNvPicPr>
          <p:nvPr/>
        </p:nvPicPr>
        <p:blipFill>
          <a:blip r:embed="rId2"/>
          <a:stretch>
            <a:fillRect/>
          </a:stretch>
        </p:blipFill>
        <p:spPr>
          <a:xfrm>
            <a:off x="597867" y="1814336"/>
            <a:ext cx="7969049" cy="3350173"/>
          </a:xfrm>
          <a:prstGeom prst="rect">
            <a:avLst/>
          </a:prstGeom>
        </p:spPr>
      </p:pic>
      <p:sp>
        <p:nvSpPr>
          <p:cNvPr id="3" name="Content Placeholder 2"/>
          <p:cNvSpPr>
            <a:spLocks noGrp="1"/>
          </p:cNvSpPr>
          <p:nvPr>
            <p:ph idx="1"/>
          </p:nvPr>
        </p:nvSpPr>
        <p:spPr>
          <a:xfrm>
            <a:off x="457200" y="5939977"/>
            <a:ext cx="8229600" cy="246221"/>
          </a:xfrm>
        </p:spPr>
        <p:txBody>
          <a:bodyPr>
            <a:spAutoFit/>
          </a:bodyPr>
          <a:lstStyle/>
          <a:p>
            <a:pPr marL="0" indent="0">
              <a:buNone/>
            </a:pPr>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10.4</a:t>
            </a:r>
            <a:r>
              <a:rPr lang="en-IN" dirty="0" smtClean="0"/>
              <a:t> </a:t>
            </a:r>
            <a:r>
              <a:rPr lang="en-IN" dirty="0"/>
              <a:t>Spreadsheet for Tracking Competitors’ Bids</a:t>
            </a:r>
          </a:p>
        </p:txBody>
      </p:sp>
    </p:spTree>
    <p:extLst>
      <p:ext uri="{BB962C8B-B14F-4D97-AF65-F5344CB8AC3E}">
        <p14:creationId xmlns:p14="http://schemas.microsoft.com/office/powerpoint/2010/main" val="394059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986"/>
            <a:ext cx="8229600" cy="553998"/>
          </a:xfrm>
        </p:spPr>
        <p:txBody>
          <a:bodyPr>
            <a:spAutoFit/>
          </a:bodyPr>
          <a:lstStyle/>
          <a:p>
            <a:r>
              <a:rPr lang="en-US" altLang="en-US" dirty="0"/>
              <a:t>Best-Value Selection Process</a:t>
            </a:r>
            <a:endParaRPr lang="en-IN" dirty="0"/>
          </a:p>
        </p:txBody>
      </p:sp>
      <p:sp>
        <p:nvSpPr>
          <p:cNvPr id="3" name="Content Placeholder 2"/>
          <p:cNvSpPr>
            <a:spLocks noGrp="1"/>
          </p:cNvSpPr>
          <p:nvPr>
            <p:ph idx="1"/>
          </p:nvPr>
        </p:nvSpPr>
        <p:spPr>
          <a:xfrm>
            <a:off x="457200" y="1625055"/>
            <a:ext cx="8229600" cy="2639184"/>
          </a:xfrm>
        </p:spPr>
        <p:txBody>
          <a:bodyPr>
            <a:spAutoFit/>
          </a:bodyPr>
          <a:lstStyle/>
          <a:p>
            <a:r>
              <a:rPr lang="en-US" sz="2400" dirty="0"/>
              <a:t>Selected based on:</a:t>
            </a:r>
          </a:p>
          <a:p>
            <a:pPr lvl="1"/>
            <a:r>
              <a:rPr lang="en-US" sz="2400" dirty="0"/>
              <a:t>Product</a:t>
            </a:r>
          </a:p>
          <a:p>
            <a:pPr lvl="1"/>
            <a:r>
              <a:rPr lang="en-US" sz="2400" dirty="0"/>
              <a:t>Service</a:t>
            </a:r>
          </a:p>
          <a:p>
            <a:pPr lvl="1"/>
            <a:r>
              <a:rPr lang="en-US" sz="2400" dirty="0" smtClean="0"/>
              <a:t>Price</a:t>
            </a:r>
            <a:endParaRPr lang="en-US" sz="2400" dirty="0"/>
          </a:p>
          <a:p>
            <a:r>
              <a:rPr lang="en-US" sz="2400" dirty="0"/>
              <a:t>Use scoring matrix to assess your strength/weaknesses against your competitors</a:t>
            </a:r>
          </a:p>
        </p:txBody>
      </p:sp>
    </p:spTree>
    <p:extLst>
      <p:ext uri="{BB962C8B-B14F-4D97-AF65-F5344CB8AC3E}">
        <p14:creationId xmlns:p14="http://schemas.microsoft.com/office/powerpoint/2010/main" val="168102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IN" dirty="0"/>
              <a:t>Sample Best-Value Scoring Matrix</a:t>
            </a:r>
          </a:p>
        </p:txBody>
      </p:sp>
      <p:pic>
        <p:nvPicPr>
          <p:cNvPr id="4" name="Picture 3" descr="The details depicted in the figure are as follows: &#10;&#10;• Project Plan: &#10;• Criteria: Key individuals; Maximum Points: 10; Contractor A: Blank; Contractor B: Blank; Contractor C: Blank&#10;• Criteria: Quality; Maximum Points: 10; Contractor A: Blank; Contractor B: Blank; Contractor C: Blank&#10;• Criteria: Safety; Maximum Points: 10; Contractor A: Blank; Contractor B: Blank; Contractor C: Blank&#10;• Criteria: Performance; Maximum Points: 10; Contractor A: Blank; Contractor B: Blank; Contractor C: Blank&#10;• Criteria: Design; Maximum Points: 5; Contractor A: Blank; Contractor B: Blank; Contractor C: Blank&#10;• Criteria: Enhancements; Maximum Points: 5; Contractor A: Blank; Contractor B: Blank; Contractor C: Blank&#10;• Public Relations: &#10;• Criteria: Outreach; Maximum Points: 5; Contractor A: Blank; Contractor B: Blank; Contractor C: Blank&#10;• Criteria: Public impacts; Maximum Points: 5; Contractor A: Blank; Contractor B: Blank; Contractor C: Blank&#10;• Criteria: Schedule/Duration; Maximum Points: 5; Contractor A: Blank; Contractor B: Blank; Contractor C: Blank&#10;• Criteria: Price; Maximum Points: 10; Contractor A: Blank; Contractor B: Blank; Contractor C: Blank&#10;• Criteria: Total; Maximum Points: 40; Contractor A: Blank; Contractor B: Blank; Contractor C: Blank&#10;"/>
          <p:cNvPicPr>
            <a:picLocks noChangeAspect="1"/>
          </p:cNvPicPr>
          <p:nvPr/>
        </p:nvPicPr>
        <p:blipFill>
          <a:blip r:embed="rId2"/>
          <a:stretch>
            <a:fillRect/>
          </a:stretch>
        </p:blipFill>
        <p:spPr>
          <a:xfrm>
            <a:off x="1373425" y="1496940"/>
            <a:ext cx="6397149" cy="4198937"/>
          </a:xfrm>
          <a:prstGeom prst="rect">
            <a:avLst/>
          </a:prstGeom>
        </p:spPr>
      </p:pic>
      <p:sp>
        <p:nvSpPr>
          <p:cNvPr id="3" name="Content Placeholder 2"/>
          <p:cNvSpPr>
            <a:spLocks noGrp="1"/>
          </p:cNvSpPr>
          <p:nvPr>
            <p:ph idx="1"/>
          </p:nvPr>
        </p:nvSpPr>
        <p:spPr>
          <a:xfrm>
            <a:off x="457200" y="5939975"/>
            <a:ext cx="8229600" cy="246221"/>
          </a:xfrm>
        </p:spPr>
        <p:txBody>
          <a:bodyPr>
            <a:spAutoFit/>
          </a:bodyPr>
          <a:lstStyle/>
          <a:p>
            <a:pPr marL="0" indent="0">
              <a:buNone/>
            </a:pPr>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10.5</a:t>
            </a:r>
            <a:r>
              <a:rPr lang="en-IN" dirty="0" smtClean="0"/>
              <a:t> </a:t>
            </a:r>
            <a:r>
              <a:rPr lang="en-IN" dirty="0"/>
              <a:t>Best Value Scoring Matrix</a:t>
            </a:r>
          </a:p>
        </p:txBody>
      </p:sp>
    </p:spTree>
    <p:extLst>
      <p:ext uri="{BB962C8B-B14F-4D97-AF65-F5344CB8AC3E}">
        <p14:creationId xmlns:p14="http://schemas.microsoft.com/office/powerpoint/2010/main" val="217994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57200" y="584199"/>
            <a:ext cx="8229600" cy="635315"/>
          </a:xfrm>
        </p:spPr>
        <p:txBody>
          <a:bodyPr/>
          <a:lstStyle/>
          <a:p>
            <a:r>
              <a:rPr lang="en-US" dirty="0">
                <a:latin typeface="+mj-lt"/>
              </a:rPr>
              <a:t>Copyright</a:t>
            </a:r>
          </a:p>
        </p:txBody>
      </p:sp>
      <p:pic>
        <p:nvPicPr>
          <p:cNvPr id="11" name="Picture 10"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986"/>
            <a:ext cx="8229600" cy="553998"/>
          </a:xfrm>
        </p:spPr>
        <p:txBody>
          <a:bodyPr>
            <a:spAutoFit/>
          </a:bodyPr>
          <a:lstStyle/>
          <a:p>
            <a:r>
              <a:rPr lang="en-US" dirty="0">
                <a:ea typeface="ＭＳ Ｐゴシック" charset="0"/>
                <a:cs typeface="Times New Roman" charset="0"/>
              </a:rPr>
              <a:t>Profit </a:t>
            </a:r>
            <a:r>
              <a:rPr lang="en-US" dirty="0" smtClean="0">
                <a:ea typeface="ＭＳ Ｐゴシック" charset="0"/>
                <a:cs typeface="Times New Roman" charset="0"/>
              </a:rPr>
              <a:t>Equation </a:t>
            </a:r>
            <a:r>
              <a:rPr lang="en-US" sz="2800" dirty="0" smtClean="0">
                <a:ea typeface="ＭＳ Ｐゴシック" charset="0"/>
                <a:cs typeface="Times New Roman" charset="0"/>
              </a:rPr>
              <a:t>(1 of 2)</a:t>
            </a:r>
            <a:endParaRPr lang="en-IN" sz="2800" dirty="0">
              <a:ea typeface="ＭＳ Ｐゴシック" charset="0"/>
              <a:cs typeface="Times New Roman" charset="0"/>
            </a:endParaRPr>
          </a:p>
        </p:txBody>
      </p:sp>
      <p:pic>
        <p:nvPicPr>
          <p:cNvPr id="5" name="Picture 4" descr="A pie chart shows the use of revenues as follows: CONSTRUCTION COSTS greater than GENERAL OVERHEAD greater than PROFIT FROM OPERATIONS."/>
          <p:cNvPicPr>
            <a:picLocks noChangeAspect="1"/>
          </p:cNvPicPr>
          <p:nvPr/>
        </p:nvPicPr>
        <p:blipFill>
          <a:blip r:embed="rId2"/>
          <a:stretch>
            <a:fillRect/>
          </a:stretch>
        </p:blipFill>
        <p:spPr>
          <a:xfrm>
            <a:off x="2229935" y="1421053"/>
            <a:ext cx="4684130" cy="4306840"/>
          </a:xfrm>
          <a:prstGeom prst="rect">
            <a:avLst/>
          </a:prstGeom>
        </p:spPr>
      </p:pic>
      <p:sp>
        <p:nvSpPr>
          <p:cNvPr id="3" name="Content Placeholder 2"/>
          <p:cNvSpPr>
            <a:spLocks noGrp="1"/>
          </p:cNvSpPr>
          <p:nvPr>
            <p:ph idx="1"/>
          </p:nvPr>
        </p:nvSpPr>
        <p:spPr>
          <a:xfrm>
            <a:off x="457200" y="5939974"/>
            <a:ext cx="8229600" cy="246221"/>
          </a:xfrm>
        </p:spPr>
        <p:txBody>
          <a:bodyPr>
            <a:spAutoFit/>
          </a:bodyPr>
          <a:lstStyle/>
          <a:p>
            <a:pPr marL="0" indent="0">
              <a:buNone/>
            </a:pPr>
            <a:r>
              <a:rPr lang="en-IN" b="1" dirty="0">
                <a:solidFill>
                  <a:srgbClr val="007FA3"/>
                </a:solidFill>
                <a:ea typeface="ＭＳ Ｐゴシック" charset="0"/>
                <a:cs typeface="Times New Roman" charset="0"/>
              </a:rPr>
              <a:t>Figure 10.1</a:t>
            </a:r>
            <a:r>
              <a:rPr lang="en-IN" dirty="0" smtClean="0"/>
              <a:t> </a:t>
            </a:r>
            <a:r>
              <a:rPr lang="en-IN" dirty="0"/>
              <a:t>Use of Revenues</a:t>
            </a:r>
          </a:p>
        </p:txBody>
      </p:sp>
    </p:spTree>
    <p:extLst>
      <p:ext uri="{BB962C8B-B14F-4D97-AF65-F5344CB8AC3E}">
        <p14:creationId xmlns:p14="http://schemas.microsoft.com/office/powerpoint/2010/main" val="190396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8788" y="657705"/>
            <a:ext cx="8229600" cy="553998"/>
          </a:xfrm>
        </p:spPr>
        <p:txBody>
          <a:bodyPr lIns="0" tIns="0" rIns="0" bIns="0">
            <a:spAutoFit/>
          </a:bodyPr>
          <a:lstStyle/>
          <a:p>
            <a:r>
              <a:rPr lang="en-IN" dirty="0">
                <a:ea typeface="ＭＳ Ｐゴシック" charset="0"/>
                <a:cs typeface="Times New Roman" charset="0"/>
              </a:rPr>
              <a:t>Profit </a:t>
            </a:r>
            <a:r>
              <a:rPr lang="en-IN" dirty="0" smtClean="0">
                <a:ea typeface="ＭＳ Ｐゴシック" charset="0"/>
                <a:cs typeface="Times New Roman" charset="0"/>
              </a:rPr>
              <a:t>Equation </a:t>
            </a:r>
            <a:r>
              <a:rPr lang="en-IN" sz="2800" dirty="0" smtClean="0">
                <a:ea typeface="ＭＳ Ｐゴシック" charset="0"/>
                <a:cs typeface="Times New Roman" charset="0"/>
              </a:rPr>
              <a:t>(2 of 2)</a:t>
            </a:r>
            <a:endParaRPr lang="en-US" sz="2800" dirty="0">
              <a:ea typeface="ＭＳ Ｐゴシック" charset="0"/>
              <a:cs typeface="Times New Roman" charset="0"/>
            </a:endParaRPr>
          </a:p>
        </p:txBody>
      </p:sp>
      <p:graphicFrame>
        <p:nvGraphicFramePr>
          <p:cNvPr id="3" name="Object 2" descr="Revenues equals to construction costs plus overhead plus profit"/>
          <p:cNvGraphicFramePr>
            <a:graphicFrameLocks noChangeAspect="1"/>
          </p:cNvGraphicFramePr>
          <p:nvPr>
            <p:extLst>
              <p:ext uri="{D42A27DB-BD31-4B8C-83A1-F6EECF244321}">
                <p14:modId xmlns:p14="http://schemas.microsoft.com/office/powerpoint/2010/main" val="2857125780"/>
              </p:ext>
            </p:extLst>
          </p:nvPr>
        </p:nvGraphicFramePr>
        <p:xfrm>
          <a:off x="1067109" y="1887365"/>
          <a:ext cx="7009783" cy="441566"/>
        </p:xfrm>
        <a:graphic>
          <a:graphicData uri="http://schemas.openxmlformats.org/presentationml/2006/ole">
            <mc:AlternateContent xmlns:mc="http://schemas.openxmlformats.org/markup-compatibility/2006">
              <mc:Choice xmlns:v="urn:schemas-microsoft-com:vml" Requires="v">
                <p:oleObj spid="_x0000_s8204" name="Equation" r:id="rId4" imgW="3225600" imgH="203040" progId="Equation.DSMT4">
                  <p:embed/>
                </p:oleObj>
              </mc:Choice>
              <mc:Fallback>
                <p:oleObj name="Equation" r:id="rId4" imgW="3225600" imgH="203040" progId="Equation.DSMT4">
                  <p:embed/>
                  <p:pic>
                    <p:nvPicPr>
                      <p:cNvPr id="0" name=""/>
                      <p:cNvPicPr/>
                      <p:nvPr/>
                    </p:nvPicPr>
                    <p:blipFill>
                      <a:blip r:embed="rId5"/>
                      <a:stretch>
                        <a:fillRect/>
                      </a:stretch>
                    </p:blipFill>
                    <p:spPr>
                      <a:xfrm>
                        <a:off x="1067109" y="1887365"/>
                        <a:ext cx="7009783" cy="441566"/>
                      </a:xfrm>
                      <a:prstGeom prst="rect">
                        <a:avLst/>
                      </a:prstGeom>
                    </p:spPr>
                  </p:pic>
                </p:oleObj>
              </mc:Fallback>
            </mc:AlternateContent>
          </a:graphicData>
        </a:graphic>
      </p:graphicFrame>
      <p:graphicFrame>
        <p:nvGraphicFramePr>
          <p:cNvPr id="4" name="Object 3" descr="Profit equals to revenues minus construction costs minus overhead"/>
          <p:cNvGraphicFramePr>
            <a:graphicFrameLocks noChangeAspect="1"/>
          </p:cNvGraphicFramePr>
          <p:nvPr>
            <p:extLst>
              <p:ext uri="{D42A27DB-BD31-4B8C-83A1-F6EECF244321}">
                <p14:modId xmlns:p14="http://schemas.microsoft.com/office/powerpoint/2010/main" val="2819564832"/>
              </p:ext>
            </p:extLst>
          </p:nvPr>
        </p:nvGraphicFramePr>
        <p:xfrm>
          <a:off x="1019836" y="3041063"/>
          <a:ext cx="7104329" cy="437194"/>
        </p:xfrm>
        <a:graphic>
          <a:graphicData uri="http://schemas.openxmlformats.org/presentationml/2006/ole">
            <mc:AlternateContent xmlns:mc="http://schemas.openxmlformats.org/markup-compatibility/2006">
              <mc:Choice xmlns:v="urn:schemas-microsoft-com:vml" Requires="v">
                <p:oleObj spid="_x0000_s8205" name="Equation" r:id="rId6" imgW="3301920" imgH="203040" progId="Equation.DSMT4">
                  <p:embed/>
                </p:oleObj>
              </mc:Choice>
              <mc:Fallback>
                <p:oleObj name="Equation" r:id="rId6" imgW="3301920" imgH="203040" progId="Equation.DSMT4">
                  <p:embed/>
                  <p:pic>
                    <p:nvPicPr>
                      <p:cNvPr id="0" name=""/>
                      <p:cNvPicPr/>
                      <p:nvPr/>
                    </p:nvPicPr>
                    <p:blipFill>
                      <a:blip r:embed="rId7"/>
                      <a:stretch>
                        <a:fillRect/>
                      </a:stretch>
                    </p:blipFill>
                    <p:spPr>
                      <a:xfrm>
                        <a:off x="1019836" y="3041063"/>
                        <a:ext cx="7104329" cy="437194"/>
                      </a:xfrm>
                      <a:prstGeom prst="rect">
                        <a:avLst/>
                      </a:prstGeom>
                    </p:spPr>
                  </p:pic>
                </p:oleObj>
              </mc:Fallback>
            </mc:AlternateContent>
          </a:graphicData>
        </a:graphic>
      </p:graphicFrame>
    </p:spTree>
    <p:extLst>
      <p:ext uri="{BB962C8B-B14F-4D97-AF65-F5344CB8AC3E}">
        <p14:creationId xmlns:p14="http://schemas.microsoft.com/office/powerpoint/2010/main" val="363799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Contribution Margin </a:t>
            </a:r>
            <a:r>
              <a:rPr lang="en-IN" sz="2800" dirty="0" smtClean="0">
                <a:ea typeface="ＭＳ Ｐゴシック" charset="0"/>
                <a:cs typeface="Times New Roman" charset="0"/>
              </a:rPr>
              <a:t>(1 of 2)</a:t>
            </a:r>
            <a:endParaRPr lang="en-US" sz="2800" dirty="0">
              <a:ea typeface="ＭＳ Ｐゴシック" charset="0"/>
              <a:cs typeface="Times New Roman" charset="0"/>
            </a:endParaRPr>
          </a:p>
        </p:txBody>
      </p:sp>
      <p:graphicFrame>
        <p:nvGraphicFramePr>
          <p:cNvPr id="3" name="Object 2" descr="Contribution margin equals to revenues minus construction costs minus variable overhead."/>
          <p:cNvGraphicFramePr>
            <a:graphicFrameLocks noChangeAspect="1"/>
          </p:cNvGraphicFramePr>
          <p:nvPr>
            <p:extLst>
              <p:ext uri="{D42A27DB-BD31-4B8C-83A1-F6EECF244321}">
                <p14:modId xmlns:p14="http://schemas.microsoft.com/office/powerpoint/2010/main" val="2226566494"/>
              </p:ext>
            </p:extLst>
          </p:nvPr>
        </p:nvGraphicFramePr>
        <p:xfrm>
          <a:off x="1604157" y="1734308"/>
          <a:ext cx="5732486" cy="745689"/>
        </p:xfrm>
        <a:graphic>
          <a:graphicData uri="http://schemas.openxmlformats.org/presentationml/2006/ole">
            <mc:AlternateContent xmlns:mc="http://schemas.openxmlformats.org/markup-compatibility/2006">
              <mc:Choice xmlns:v="urn:schemas-microsoft-com:vml" Requires="v">
                <p:oleObj spid="_x0000_s9226" name="Equation" r:id="rId4" imgW="3124080" imgH="406080" progId="Equation.DSMT4">
                  <p:embed/>
                </p:oleObj>
              </mc:Choice>
              <mc:Fallback>
                <p:oleObj name="Equation" r:id="rId4" imgW="3124080" imgH="406080" progId="Equation.DSMT4">
                  <p:embed/>
                  <p:pic>
                    <p:nvPicPr>
                      <p:cNvPr id="0" name=""/>
                      <p:cNvPicPr/>
                      <p:nvPr/>
                    </p:nvPicPr>
                    <p:blipFill>
                      <a:blip r:embed="rId5"/>
                      <a:stretch>
                        <a:fillRect/>
                      </a:stretch>
                    </p:blipFill>
                    <p:spPr>
                      <a:xfrm>
                        <a:off x="1604157" y="1734308"/>
                        <a:ext cx="5732486" cy="745689"/>
                      </a:xfrm>
                      <a:prstGeom prst="rect">
                        <a:avLst/>
                      </a:prstGeom>
                    </p:spPr>
                  </p:pic>
                </p:oleObj>
              </mc:Fallback>
            </mc:AlternateContent>
          </a:graphicData>
        </a:graphic>
      </p:graphicFrame>
      <p:graphicFrame>
        <p:nvGraphicFramePr>
          <p:cNvPr id="4" name="Object 3" descr="C M Ratio equals to numerator contribution margin by denominator revenues."/>
          <p:cNvGraphicFramePr>
            <a:graphicFrameLocks noChangeAspect="1"/>
          </p:cNvGraphicFramePr>
          <p:nvPr>
            <p:extLst>
              <p:ext uri="{D42A27DB-BD31-4B8C-83A1-F6EECF244321}">
                <p14:modId xmlns:p14="http://schemas.microsoft.com/office/powerpoint/2010/main" val="3881076419"/>
              </p:ext>
            </p:extLst>
          </p:nvPr>
        </p:nvGraphicFramePr>
        <p:xfrm>
          <a:off x="2320705" y="3030022"/>
          <a:ext cx="4350184" cy="797957"/>
        </p:xfrm>
        <a:graphic>
          <a:graphicData uri="http://schemas.openxmlformats.org/presentationml/2006/ole">
            <mc:AlternateContent xmlns:mc="http://schemas.openxmlformats.org/markup-compatibility/2006">
              <mc:Choice xmlns:v="urn:schemas-microsoft-com:vml" Requires="v">
                <p:oleObj spid="_x0000_s9227" name="Equation" r:id="rId6" imgW="2145960" imgH="393480" progId="Equation.DSMT4">
                  <p:embed/>
                </p:oleObj>
              </mc:Choice>
              <mc:Fallback>
                <p:oleObj name="Equation" r:id="rId6" imgW="2145960" imgH="393480" progId="Equation.DSMT4">
                  <p:embed/>
                  <p:pic>
                    <p:nvPicPr>
                      <p:cNvPr id="0" name=""/>
                      <p:cNvPicPr/>
                      <p:nvPr/>
                    </p:nvPicPr>
                    <p:blipFill>
                      <a:blip r:embed="rId7"/>
                      <a:stretch>
                        <a:fillRect/>
                      </a:stretch>
                    </p:blipFill>
                    <p:spPr>
                      <a:xfrm>
                        <a:off x="2320705" y="3030022"/>
                        <a:ext cx="4350184" cy="797957"/>
                      </a:xfrm>
                      <a:prstGeom prst="rect">
                        <a:avLst/>
                      </a:prstGeom>
                    </p:spPr>
                  </p:pic>
                </p:oleObj>
              </mc:Fallback>
            </mc:AlternateContent>
          </a:graphicData>
        </a:graphic>
      </p:graphicFrame>
    </p:spTree>
    <p:extLst>
      <p:ext uri="{BB962C8B-B14F-4D97-AF65-F5344CB8AC3E}">
        <p14:creationId xmlns:p14="http://schemas.microsoft.com/office/powerpoint/2010/main" val="19020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227"/>
            <a:ext cx="8229600" cy="553998"/>
          </a:xfrm>
        </p:spPr>
        <p:txBody>
          <a:bodyPr>
            <a:spAutoFit/>
          </a:bodyPr>
          <a:lstStyle/>
          <a:p>
            <a:r>
              <a:rPr lang="en-IN" dirty="0"/>
              <a:t>Contribution </a:t>
            </a:r>
            <a:r>
              <a:rPr lang="en-IN" dirty="0" smtClean="0"/>
              <a:t>Margin </a:t>
            </a:r>
            <a:r>
              <a:rPr lang="en-IN" sz="2800" dirty="0" smtClean="0"/>
              <a:t>(2 of 2)</a:t>
            </a:r>
            <a:r>
              <a:rPr lang="en-IN" dirty="0" smtClean="0"/>
              <a:t> </a:t>
            </a:r>
            <a:endParaRPr lang="en-IN" dirty="0"/>
          </a:p>
        </p:txBody>
      </p:sp>
      <p:graphicFrame>
        <p:nvGraphicFramePr>
          <p:cNvPr id="4" name="Object 3" descr="Contribution margin equals to C M ratio into revenues"/>
          <p:cNvGraphicFramePr>
            <a:graphicFrameLocks noChangeAspect="1"/>
          </p:cNvGraphicFramePr>
          <p:nvPr>
            <p:extLst>
              <p:ext uri="{D42A27DB-BD31-4B8C-83A1-F6EECF244321}">
                <p14:modId xmlns:p14="http://schemas.microsoft.com/office/powerpoint/2010/main" val="1545626482"/>
              </p:ext>
            </p:extLst>
          </p:nvPr>
        </p:nvGraphicFramePr>
        <p:xfrm>
          <a:off x="1491172" y="1793146"/>
          <a:ext cx="6161657" cy="426786"/>
        </p:xfrm>
        <a:graphic>
          <a:graphicData uri="http://schemas.openxmlformats.org/presentationml/2006/ole">
            <mc:AlternateContent xmlns:mc="http://schemas.openxmlformats.org/markup-compatibility/2006">
              <mc:Choice xmlns:v="urn:schemas-microsoft-com:vml" Requires="v">
                <p:oleObj spid="_x0000_s10250" name="Equation" r:id="rId3" imgW="2933640" imgH="203040" progId="Equation.DSMT4">
                  <p:embed/>
                </p:oleObj>
              </mc:Choice>
              <mc:Fallback>
                <p:oleObj name="Equation" r:id="rId3" imgW="2933640" imgH="203040" progId="Equation.DSMT4">
                  <p:embed/>
                  <p:pic>
                    <p:nvPicPr>
                      <p:cNvPr id="0" name=""/>
                      <p:cNvPicPr/>
                      <p:nvPr/>
                    </p:nvPicPr>
                    <p:blipFill>
                      <a:blip r:embed="rId4"/>
                      <a:stretch>
                        <a:fillRect/>
                      </a:stretch>
                    </p:blipFill>
                    <p:spPr>
                      <a:xfrm>
                        <a:off x="1491172" y="1793146"/>
                        <a:ext cx="6161657" cy="426786"/>
                      </a:xfrm>
                      <a:prstGeom prst="rect">
                        <a:avLst/>
                      </a:prstGeom>
                    </p:spPr>
                  </p:pic>
                </p:oleObj>
              </mc:Fallback>
            </mc:AlternateContent>
          </a:graphicData>
        </a:graphic>
      </p:graphicFrame>
      <p:graphicFrame>
        <p:nvGraphicFramePr>
          <p:cNvPr id="5" name="Object 4" descr="Profit equals to CM Ratio (Revenues) minus Fixed Overhead"/>
          <p:cNvGraphicFramePr>
            <a:graphicFrameLocks noChangeAspect="1"/>
          </p:cNvGraphicFramePr>
          <p:nvPr>
            <p:extLst>
              <p:ext uri="{D42A27DB-BD31-4B8C-83A1-F6EECF244321}">
                <p14:modId xmlns:p14="http://schemas.microsoft.com/office/powerpoint/2010/main" val="1308725516"/>
              </p:ext>
            </p:extLst>
          </p:nvPr>
        </p:nvGraphicFramePr>
        <p:xfrm>
          <a:off x="1399068" y="2759837"/>
          <a:ext cx="6345864" cy="474686"/>
        </p:xfrm>
        <a:graphic>
          <a:graphicData uri="http://schemas.openxmlformats.org/presentationml/2006/ole">
            <mc:AlternateContent xmlns:mc="http://schemas.openxmlformats.org/markup-compatibility/2006">
              <mc:Choice xmlns:v="urn:schemas-microsoft-com:vml" Requires="v">
                <p:oleObj spid="_x0000_s10251" name="Equation" r:id="rId5" imgW="3225600" imgH="241200" progId="Equation.DSMT4">
                  <p:embed/>
                </p:oleObj>
              </mc:Choice>
              <mc:Fallback>
                <p:oleObj name="Equation" r:id="rId5" imgW="3225600" imgH="241200" progId="Equation.DSMT4">
                  <p:embed/>
                  <p:pic>
                    <p:nvPicPr>
                      <p:cNvPr id="0" name=""/>
                      <p:cNvPicPr/>
                      <p:nvPr/>
                    </p:nvPicPr>
                    <p:blipFill>
                      <a:blip r:embed="rId6"/>
                      <a:stretch>
                        <a:fillRect/>
                      </a:stretch>
                    </p:blipFill>
                    <p:spPr>
                      <a:xfrm>
                        <a:off x="1399068" y="2759837"/>
                        <a:ext cx="6345864" cy="474686"/>
                      </a:xfrm>
                      <a:prstGeom prst="rect">
                        <a:avLst/>
                      </a:prstGeom>
                    </p:spPr>
                  </p:pic>
                </p:oleObj>
              </mc:Fallback>
            </mc:AlternateContent>
          </a:graphicData>
        </a:graphic>
      </p:graphicFrame>
    </p:spTree>
    <p:extLst>
      <p:ext uri="{BB962C8B-B14F-4D97-AF65-F5344CB8AC3E}">
        <p14:creationId xmlns:p14="http://schemas.microsoft.com/office/powerpoint/2010/main" val="193293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517"/>
            <a:ext cx="8229600" cy="553998"/>
          </a:xfrm>
        </p:spPr>
        <p:txBody>
          <a:bodyPr>
            <a:spAutoFit/>
          </a:bodyPr>
          <a:lstStyle/>
          <a:p>
            <a:r>
              <a:rPr lang="en-IN" dirty="0"/>
              <a:t>Break-Even Volume of </a:t>
            </a:r>
            <a:r>
              <a:rPr lang="en-IN" dirty="0" smtClean="0"/>
              <a:t>Work </a:t>
            </a:r>
            <a:r>
              <a:rPr lang="en-IN" sz="2800" dirty="0" smtClean="0"/>
              <a:t>(1 of 2)</a:t>
            </a:r>
            <a:endParaRPr lang="en-IN" sz="2800" dirty="0"/>
          </a:p>
        </p:txBody>
      </p:sp>
      <p:sp>
        <p:nvSpPr>
          <p:cNvPr id="3" name="Content Placeholder 2"/>
          <p:cNvSpPr>
            <a:spLocks noGrp="1"/>
          </p:cNvSpPr>
          <p:nvPr>
            <p:ph idx="1"/>
          </p:nvPr>
        </p:nvSpPr>
        <p:spPr>
          <a:xfrm>
            <a:off x="457200" y="1600201"/>
            <a:ext cx="8229600" cy="508000"/>
          </a:xfrm>
        </p:spPr>
        <p:txBody>
          <a:bodyPr/>
          <a:lstStyle/>
          <a:p>
            <a:r>
              <a:rPr lang="en-US" altLang="en-US" sz="2400" dirty="0">
                <a:latin typeface="Arial (body)"/>
              </a:rPr>
              <a:t>Without </a:t>
            </a:r>
            <a:r>
              <a:rPr lang="en-US" altLang="en-US" sz="2400" dirty="0" smtClean="0">
                <a:latin typeface="Arial (body)"/>
              </a:rPr>
              <a:t>profit</a:t>
            </a:r>
          </a:p>
        </p:txBody>
      </p:sp>
      <p:graphicFrame>
        <p:nvGraphicFramePr>
          <p:cNvPr id="4" name="Object 3" descr="Revenues equals to numerator fixed overhead by denominator C M ratio."/>
          <p:cNvGraphicFramePr>
            <a:graphicFrameLocks noChangeAspect="1"/>
          </p:cNvGraphicFramePr>
          <p:nvPr>
            <p:extLst>
              <p:ext uri="{D42A27DB-BD31-4B8C-83A1-F6EECF244321}">
                <p14:modId xmlns:p14="http://schemas.microsoft.com/office/powerpoint/2010/main" val="2662255510"/>
              </p:ext>
            </p:extLst>
          </p:nvPr>
        </p:nvGraphicFramePr>
        <p:xfrm>
          <a:off x="1998157" y="2377062"/>
          <a:ext cx="3563814" cy="767212"/>
        </p:xfrm>
        <a:graphic>
          <a:graphicData uri="http://schemas.openxmlformats.org/presentationml/2006/ole">
            <mc:AlternateContent xmlns:mc="http://schemas.openxmlformats.org/markup-compatibility/2006">
              <mc:Choice xmlns:v="urn:schemas-microsoft-com:vml" Requires="v">
                <p:oleObj spid="_x0000_s1222" name="Equation" r:id="rId3" imgW="1828800" imgH="393480" progId="Equation.DSMT4">
                  <p:embed/>
                </p:oleObj>
              </mc:Choice>
              <mc:Fallback>
                <p:oleObj name="Equation" r:id="rId3" imgW="1828800" imgH="393480" progId="Equation.DSMT4">
                  <p:embed/>
                  <p:pic>
                    <p:nvPicPr>
                      <p:cNvPr id="0" name=""/>
                      <p:cNvPicPr/>
                      <p:nvPr/>
                    </p:nvPicPr>
                    <p:blipFill>
                      <a:blip r:embed="rId4"/>
                      <a:stretch>
                        <a:fillRect/>
                      </a:stretch>
                    </p:blipFill>
                    <p:spPr>
                      <a:xfrm>
                        <a:off x="1998157" y="2377062"/>
                        <a:ext cx="3563814" cy="767212"/>
                      </a:xfrm>
                      <a:prstGeom prst="rect">
                        <a:avLst/>
                      </a:prstGeom>
                    </p:spPr>
                  </p:pic>
                </p:oleObj>
              </mc:Fallback>
            </mc:AlternateContent>
          </a:graphicData>
        </a:graphic>
      </p:graphicFrame>
      <p:sp>
        <p:nvSpPr>
          <p:cNvPr id="7" name="Content Placeholder 6"/>
          <p:cNvSpPr>
            <a:spLocks noGrp="1"/>
          </p:cNvSpPr>
          <p:nvPr>
            <p:ph idx="13"/>
          </p:nvPr>
        </p:nvSpPr>
        <p:spPr>
          <a:xfrm>
            <a:off x="457200" y="3428538"/>
            <a:ext cx="8229600" cy="470897"/>
          </a:xfrm>
        </p:spPr>
        <p:txBody>
          <a:bodyPr/>
          <a:lstStyle/>
          <a:p>
            <a:r>
              <a:rPr lang="en-US" altLang="en-US" sz="2400" dirty="0">
                <a:latin typeface="Arial (body)"/>
              </a:rPr>
              <a:t>At fixed level of profit</a:t>
            </a:r>
          </a:p>
        </p:txBody>
      </p:sp>
      <p:graphicFrame>
        <p:nvGraphicFramePr>
          <p:cNvPr id="6" name="Object 5" descr="Revenues equals to numerator profit plus fixed overhead by denominator C M ratio."/>
          <p:cNvGraphicFramePr>
            <a:graphicFrameLocks noChangeAspect="1"/>
          </p:cNvGraphicFramePr>
          <p:nvPr>
            <p:extLst>
              <p:ext uri="{D42A27DB-BD31-4B8C-83A1-F6EECF244321}">
                <p14:modId xmlns:p14="http://schemas.microsoft.com/office/powerpoint/2010/main" val="2115313308"/>
              </p:ext>
            </p:extLst>
          </p:nvPr>
        </p:nvGraphicFramePr>
        <p:xfrm>
          <a:off x="1812793" y="4136619"/>
          <a:ext cx="4739450" cy="769225"/>
        </p:xfrm>
        <a:graphic>
          <a:graphicData uri="http://schemas.openxmlformats.org/presentationml/2006/ole">
            <mc:AlternateContent xmlns:mc="http://schemas.openxmlformats.org/markup-compatibility/2006">
              <mc:Choice xmlns:v="urn:schemas-microsoft-com:vml" Requires="v">
                <p:oleObj spid="_x0000_s1223" name="Equation" r:id="rId5" imgW="2425680" imgH="393480" progId="Equation.DSMT4">
                  <p:embed/>
                </p:oleObj>
              </mc:Choice>
              <mc:Fallback>
                <p:oleObj name="Equation" r:id="rId5" imgW="2425680" imgH="393480" progId="Equation.DSMT4">
                  <p:embed/>
                  <p:pic>
                    <p:nvPicPr>
                      <p:cNvPr id="0" name=""/>
                      <p:cNvPicPr/>
                      <p:nvPr/>
                    </p:nvPicPr>
                    <p:blipFill>
                      <a:blip r:embed="rId6"/>
                      <a:stretch>
                        <a:fillRect/>
                      </a:stretch>
                    </p:blipFill>
                    <p:spPr>
                      <a:xfrm>
                        <a:off x="1812793" y="4136619"/>
                        <a:ext cx="4739450" cy="769225"/>
                      </a:xfrm>
                      <a:prstGeom prst="rect">
                        <a:avLst/>
                      </a:prstGeom>
                    </p:spPr>
                  </p:pic>
                </p:oleObj>
              </mc:Fallback>
            </mc:AlternateContent>
          </a:graphicData>
        </a:graphic>
      </p:graphicFrame>
    </p:spTree>
    <p:extLst>
      <p:ext uri="{BB962C8B-B14F-4D97-AF65-F5344CB8AC3E}">
        <p14:creationId xmlns:p14="http://schemas.microsoft.com/office/powerpoint/2010/main" val="161024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Break-Even </a:t>
            </a:r>
            <a:r>
              <a:rPr lang="en-IN" dirty="0"/>
              <a:t>Volume of </a:t>
            </a:r>
            <a:r>
              <a:rPr lang="en-IN" dirty="0" smtClean="0"/>
              <a:t>Work </a:t>
            </a:r>
            <a:r>
              <a:rPr lang="en-IN" sz="2800" dirty="0" smtClean="0"/>
              <a:t>(2 of 2)</a:t>
            </a:r>
            <a:endParaRPr lang="en-IN" sz="2800" dirty="0"/>
          </a:p>
        </p:txBody>
      </p:sp>
      <p:pic>
        <p:nvPicPr>
          <p:cNvPr id="4" name="Picture 3" descr="Example 10-3 reads as follows: Determine the break-even volume of work for a company with a fixed overhead of 350,000 dollars and a contribution margin ratio of 9.5 percent.&#10;&#10;The graph has dollars on the Y-axis and revenues on the X-axis. The data depicted in the graph are as follows: &#10;&#10;The diagonal line represents the contribution margin equal to 0.095 multiplied by Revenues. The horizontal line represents the fixed overhead for the example. The break-even volume occurs where these two lines intersect. For revenues to the left of the break-even volume, the distance between these two lines represents the size of the loss. For revenues to the right of the break-even volume, the distance between these two lines represents the size of the profit.&#10;"/>
          <p:cNvPicPr>
            <a:picLocks noChangeAspect="1"/>
          </p:cNvPicPr>
          <p:nvPr/>
        </p:nvPicPr>
        <p:blipFill>
          <a:blip r:embed="rId2"/>
          <a:stretch>
            <a:fillRect/>
          </a:stretch>
        </p:blipFill>
        <p:spPr>
          <a:xfrm>
            <a:off x="1813681" y="1715018"/>
            <a:ext cx="5516638" cy="3648104"/>
          </a:xfrm>
          <a:prstGeom prst="rect">
            <a:avLst/>
          </a:prstGeom>
        </p:spPr>
      </p:pic>
      <p:sp>
        <p:nvSpPr>
          <p:cNvPr id="3" name="Content Placeholder 2"/>
          <p:cNvSpPr>
            <a:spLocks noGrp="1"/>
          </p:cNvSpPr>
          <p:nvPr>
            <p:ph idx="1"/>
          </p:nvPr>
        </p:nvSpPr>
        <p:spPr>
          <a:xfrm>
            <a:off x="457200" y="5939980"/>
            <a:ext cx="8229600" cy="246221"/>
          </a:xfrm>
        </p:spPr>
        <p:txBody>
          <a:bodyPr>
            <a:spAutoFit/>
          </a:bodyPr>
          <a:lstStyle/>
          <a:p>
            <a:pPr marL="0" indent="0">
              <a:buNone/>
            </a:pPr>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10.2</a:t>
            </a:r>
            <a:r>
              <a:rPr lang="en-IN" dirty="0" smtClean="0"/>
              <a:t> </a:t>
            </a:r>
            <a:r>
              <a:rPr lang="en-IN" dirty="0"/>
              <a:t>Break-Even Volume</a:t>
            </a:r>
          </a:p>
        </p:txBody>
      </p:sp>
    </p:spTree>
    <p:extLst>
      <p:ext uri="{BB962C8B-B14F-4D97-AF65-F5344CB8AC3E}">
        <p14:creationId xmlns:p14="http://schemas.microsoft.com/office/powerpoint/2010/main" val="400469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2"/>
            <a:ext cx="8229600" cy="1097280"/>
          </a:xfrm>
        </p:spPr>
        <p:txBody>
          <a:bodyPr/>
          <a:lstStyle/>
          <a:p>
            <a:r>
              <a:rPr lang="en-IN" dirty="0"/>
              <a:t>Break-Even Contribution Margin </a:t>
            </a:r>
            <a:r>
              <a:rPr lang="en-IN" dirty="0" smtClean="0"/>
              <a:t>Ratio </a:t>
            </a:r>
            <a:r>
              <a:rPr lang="en-IN" sz="2800" dirty="0" smtClean="0"/>
              <a:t>(1 of 2)</a:t>
            </a:r>
            <a:endParaRPr lang="en-IN" sz="2800" dirty="0"/>
          </a:p>
        </p:txBody>
      </p:sp>
      <p:sp>
        <p:nvSpPr>
          <p:cNvPr id="3" name="Content Placeholder 2"/>
          <p:cNvSpPr>
            <a:spLocks noGrp="1"/>
          </p:cNvSpPr>
          <p:nvPr>
            <p:ph idx="1"/>
          </p:nvPr>
        </p:nvSpPr>
        <p:spPr>
          <a:xfrm>
            <a:off x="457200" y="1600200"/>
            <a:ext cx="8229600" cy="369332"/>
          </a:xfrm>
        </p:spPr>
        <p:txBody>
          <a:bodyPr wrap="square">
            <a:spAutoFit/>
          </a:bodyPr>
          <a:lstStyle/>
          <a:p>
            <a:r>
              <a:rPr lang="en-US" altLang="en-US" sz="2400" dirty="0">
                <a:latin typeface="Arial (body)"/>
              </a:rPr>
              <a:t>Without </a:t>
            </a:r>
            <a:r>
              <a:rPr lang="en-US" altLang="en-US" sz="2400" dirty="0" smtClean="0">
                <a:latin typeface="Arial (body)"/>
              </a:rPr>
              <a:t>profit</a:t>
            </a:r>
            <a:endParaRPr lang="en-IN" sz="2400" dirty="0">
              <a:latin typeface="Arial (body)"/>
              <a:ea typeface="Verdana" panose="020B0604030504040204" pitchFamily="34" charset="0"/>
              <a:cs typeface="Verdana" panose="020B0604030504040204" pitchFamily="34" charset="0"/>
            </a:endParaRPr>
          </a:p>
        </p:txBody>
      </p:sp>
      <p:graphicFrame>
        <p:nvGraphicFramePr>
          <p:cNvPr id="5" name="Object 4" descr="C M ratio equals to numerator fixed overhead by denominator revenues."/>
          <p:cNvGraphicFramePr>
            <a:graphicFrameLocks noChangeAspect="1"/>
          </p:cNvGraphicFramePr>
          <p:nvPr>
            <p:extLst>
              <p:ext uri="{D42A27DB-BD31-4B8C-83A1-F6EECF244321}">
                <p14:modId xmlns:p14="http://schemas.microsoft.com/office/powerpoint/2010/main" val="2322307453"/>
              </p:ext>
            </p:extLst>
          </p:nvPr>
        </p:nvGraphicFramePr>
        <p:xfrm>
          <a:off x="1887033" y="2369631"/>
          <a:ext cx="3405701" cy="713351"/>
        </p:xfrm>
        <a:graphic>
          <a:graphicData uri="http://schemas.openxmlformats.org/presentationml/2006/ole">
            <mc:AlternateContent xmlns:mc="http://schemas.openxmlformats.org/markup-compatibility/2006">
              <mc:Choice xmlns:v="urn:schemas-microsoft-com:vml" Requires="v">
                <p:oleObj spid="_x0000_s5285" name="Equation" r:id="rId3" imgW="1879560" imgH="393480" progId="Equation.DSMT4">
                  <p:embed/>
                </p:oleObj>
              </mc:Choice>
              <mc:Fallback>
                <p:oleObj name="Equation" r:id="rId3" imgW="1879560" imgH="393480" progId="Equation.DSMT4">
                  <p:embed/>
                  <p:pic>
                    <p:nvPicPr>
                      <p:cNvPr id="0" name=""/>
                      <p:cNvPicPr/>
                      <p:nvPr/>
                    </p:nvPicPr>
                    <p:blipFill>
                      <a:blip r:embed="rId4"/>
                      <a:stretch>
                        <a:fillRect/>
                      </a:stretch>
                    </p:blipFill>
                    <p:spPr>
                      <a:xfrm>
                        <a:off x="1887033" y="2369631"/>
                        <a:ext cx="3405701" cy="713351"/>
                      </a:xfrm>
                      <a:prstGeom prst="rect">
                        <a:avLst/>
                      </a:prstGeom>
                    </p:spPr>
                  </p:pic>
                </p:oleObj>
              </mc:Fallback>
            </mc:AlternateContent>
          </a:graphicData>
        </a:graphic>
      </p:graphicFrame>
      <p:sp>
        <p:nvSpPr>
          <p:cNvPr id="4" name="Content Placeholder 3"/>
          <p:cNvSpPr>
            <a:spLocks noGrp="1"/>
          </p:cNvSpPr>
          <p:nvPr>
            <p:ph idx="13"/>
          </p:nvPr>
        </p:nvSpPr>
        <p:spPr>
          <a:xfrm>
            <a:off x="457200" y="3348603"/>
            <a:ext cx="8229600" cy="369332"/>
          </a:xfrm>
        </p:spPr>
        <p:txBody>
          <a:bodyPr>
            <a:spAutoFit/>
          </a:bodyPr>
          <a:lstStyle/>
          <a:p>
            <a:r>
              <a:rPr lang="en-US" altLang="en-US" dirty="0">
                <a:latin typeface="Arial (body)"/>
                <a:ea typeface="Verdana" panose="020B0604030504040204" pitchFamily="34" charset="0"/>
                <a:cs typeface="Verdana" panose="020B0604030504040204" pitchFamily="34" charset="0"/>
              </a:rPr>
              <a:t>At fixed level of </a:t>
            </a:r>
            <a:r>
              <a:rPr lang="en-US" altLang="en-US" dirty="0" smtClean="0">
                <a:latin typeface="Arial (body)"/>
                <a:ea typeface="Verdana" panose="020B0604030504040204" pitchFamily="34" charset="0"/>
                <a:cs typeface="Verdana" panose="020B0604030504040204" pitchFamily="34" charset="0"/>
              </a:rPr>
              <a:t>profit</a:t>
            </a:r>
            <a:endParaRPr lang="en-US" altLang="en-US" dirty="0">
              <a:latin typeface="Arial (body)"/>
              <a:ea typeface="Verdana" panose="020B0604030504040204" pitchFamily="34" charset="0"/>
              <a:cs typeface="Verdana" panose="020B0604030504040204" pitchFamily="34" charset="0"/>
            </a:endParaRPr>
          </a:p>
        </p:txBody>
      </p:sp>
      <p:graphicFrame>
        <p:nvGraphicFramePr>
          <p:cNvPr id="6" name="Object 5" descr="C M ratio equals to numerator profit plus fixed overhead by denominator revenues."/>
          <p:cNvGraphicFramePr>
            <a:graphicFrameLocks noChangeAspect="1"/>
          </p:cNvGraphicFramePr>
          <p:nvPr>
            <p:extLst>
              <p:ext uri="{D42A27DB-BD31-4B8C-83A1-F6EECF244321}">
                <p14:modId xmlns:p14="http://schemas.microsoft.com/office/powerpoint/2010/main" val="309717236"/>
              </p:ext>
            </p:extLst>
          </p:nvPr>
        </p:nvGraphicFramePr>
        <p:xfrm>
          <a:off x="1754498" y="4053058"/>
          <a:ext cx="4398822" cy="699295"/>
        </p:xfrm>
        <a:graphic>
          <a:graphicData uri="http://schemas.openxmlformats.org/presentationml/2006/ole">
            <mc:AlternateContent xmlns:mc="http://schemas.openxmlformats.org/markup-compatibility/2006">
              <mc:Choice xmlns:v="urn:schemas-microsoft-com:vml" Requires="v">
                <p:oleObj spid="_x0000_s5286" name="Equation" r:id="rId5" imgW="2476440" imgH="393480" progId="Equation.DSMT4">
                  <p:embed/>
                </p:oleObj>
              </mc:Choice>
              <mc:Fallback>
                <p:oleObj name="Equation" r:id="rId5" imgW="2476440" imgH="393480" progId="Equation.DSMT4">
                  <p:embed/>
                  <p:pic>
                    <p:nvPicPr>
                      <p:cNvPr id="0" name=""/>
                      <p:cNvPicPr/>
                      <p:nvPr/>
                    </p:nvPicPr>
                    <p:blipFill>
                      <a:blip r:embed="rId6"/>
                      <a:stretch>
                        <a:fillRect/>
                      </a:stretch>
                    </p:blipFill>
                    <p:spPr>
                      <a:xfrm>
                        <a:off x="1754498" y="4053058"/>
                        <a:ext cx="4398822" cy="699295"/>
                      </a:xfrm>
                      <a:prstGeom prst="rect">
                        <a:avLst/>
                      </a:prstGeom>
                    </p:spPr>
                  </p:pic>
                </p:oleObj>
              </mc:Fallback>
            </mc:AlternateContent>
          </a:graphicData>
        </a:graphic>
      </p:graphicFrame>
    </p:spTree>
    <p:extLst>
      <p:ext uri="{BB962C8B-B14F-4D97-AF65-F5344CB8AC3E}">
        <p14:creationId xmlns:p14="http://schemas.microsoft.com/office/powerpoint/2010/main" val="65243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22"/>
            <a:ext cx="8229600" cy="1107996"/>
          </a:xfrm>
        </p:spPr>
        <p:txBody>
          <a:bodyPr>
            <a:spAutoFit/>
          </a:bodyPr>
          <a:lstStyle/>
          <a:p>
            <a:r>
              <a:rPr lang="en-IN" dirty="0" smtClean="0"/>
              <a:t>Break-Even </a:t>
            </a:r>
            <a:r>
              <a:rPr lang="en-IN" dirty="0"/>
              <a:t>Contribution Margin </a:t>
            </a:r>
            <a:r>
              <a:rPr lang="en-IN" dirty="0" smtClean="0"/>
              <a:t>Ratio </a:t>
            </a:r>
            <a:r>
              <a:rPr lang="en-IN" sz="2800" dirty="0" smtClean="0"/>
              <a:t>(2 of 2)</a:t>
            </a:r>
            <a:endParaRPr lang="en-IN" sz="2800" dirty="0"/>
          </a:p>
        </p:txBody>
      </p:sp>
      <p:pic>
        <p:nvPicPr>
          <p:cNvPr id="4" name="Picture 3" descr="Example 10-5 reads as follows: Determine the break-even contribution margin ratio for a company with a fixed overhead of 350,000 dollars and revenues of 3,250,000 dollars.&#10;&#10;The graph has dollars on the Y-axis and CM Ratio (percent) on the X-axis. The data depicted in the graph are as follows: &#10;&#10;The diagonal line represents the contribution margin equal to CM Ratio multiplied by 3,250,000 dollars (the estimated revenues). The horizontal line represents the fixed overhead for the example. The break-even CM Ratio occurs where these two lines intersect. For revenues to the left of the break-even CM Ratio, the distance between these two lines represents the size of the loss. For revenues to the right of the break-even CM Ratio, the distance between these two lines represents the size of the profit."/>
          <p:cNvPicPr>
            <a:picLocks noChangeAspect="1"/>
          </p:cNvPicPr>
          <p:nvPr/>
        </p:nvPicPr>
        <p:blipFill>
          <a:blip r:embed="rId2"/>
          <a:stretch>
            <a:fillRect/>
          </a:stretch>
        </p:blipFill>
        <p:spPr>
          <a:xfrm>
            <a:off x="1874821" y="1727720"/>
            <a:ext cx="5394358" cy="3423342"/>
          </a:xfrm>
          <a:prstGeom prst="rect">
            <a:avLst/>
          </a:prstGeom>
        </p:spPr>
      </p:pic>
      <p:sp>
        <p:nvSpPr>
          <p:cNvPr id="3" name="Content Placeholder 2"/>
          <p:cNvSpPr>
            <a:spLocks noGrp="1"/>
          </p:cNvSpPr>
          <p:nvPr>
            <p:ph idx="1"/>
          </p:nvPr>
        </p:nvSpPr>
        <p:spPr>
          <a:xfrm>
            <a:off x="457200" y="5939976"/>
            <a:ext cx="8229600" cy="246221"/>
          </a:xfrm>
        </p:spPr>
        <p:txBody>
          <a:bodyPr>
            <a:spAutoFit/>
          </a:bodyPr>
          <a:lstStyle/>
          <a:p>
            <a:pPr marL="0" indent="0">
              <a:buNone/>
            </a:pPr>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10.3</a:t>
            </a:r>
            <a:r>
              <a:rPr lang="en-IN" dirty="0" smtClean="0"/>
              <a:t> </a:t>
            </a:r>
            <a:r>
              <a:rPr lang="en-IN" dirty="0"/>
              <a:t>Break-Even CM Ratio</a:t>
            </a:r>
          </a:p>
        </p:txBody>
      </p:sp>
    </p:spTree>
    <p:extLst>
      <p:ext uri="{BB962C8B-B14F-4D97-AF65-F5344CB8AC3E}">
        <p14:creationId xmlns:p14="http://schemas.microsoft.com/office/powerpoint/2010/main" val="330541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34672</TotalTime>
  <Words>222</Words>
  <Application>Microsoft Office PowerPoint</Application>
  <PresentationFormat>On-screen Show (4:3)</PresentationFormat>
  <Paragraphs>43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2_508 Lecture</vt:lpstr>
      <vt:lpstr>Equation</vt:lpstr>
      <vt:lpstr>Construction Accounting and Financial Management</vt:lpstr>
      <vt:lpstr>Profit Equation (1 of 2)</vt:lpstr>
      <vt:lpstr>Profit Equation (2 of 2)</vt:lpstr>
      <vt:lpstr>Contribution Margin (1 of 2)</vt:lpstr>
      <vt:lpstr>Contribution Margin (2 of 2) </vt:lpstr>
      <vt:lpstr>Break-Even Volume of Work (1 of 2)</vt:lpstr>
      <vt:lpstr>Break-Even Volume of Work (2 of 2)</vt:lpstr>
      <vt:lpstr>Break-Even Contribution Margin Ratio (1 of 2)</vt:lpstr>
      <vt:lpstr>Break-Even Contribution Margin Ratio (2 of 2)</vt:lpstr>
      <vt:lpstr>Adjusting the Financial Mix</vt:lpstr>
      <vt:lpstr>Profit and Overhead Markup</vt:lpstr>
      <vt:lpstr>Tracking Competitors (1 of 2)</vt:lpstr>
      <vt:lpstr>Tracking Competitors (2 of 2)</vt:lpstr>
      <vt:lpstr>Best-Value Selection Process</vt:lpstr>
      <vt:lpstr>Sample Best-Value Scoring Matrix</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and Financial Management, Fourth Edition </dc:title>
  <dc:subject>Construction Accounting and Financial Management </dc:subject>
  <dc:creator>Steven J. Peterson</dc:creator>
  <cp:keywords>Accounting</cp:keywords>
  <cp:lastModifiedBy>Renukambal Krishnamoorthy, Integra-PDY, IN</cp:lastModifiedBy>
  <cp:revision>462</cp:revision>
  <dcterms:modified xsi:type="dcterms:W3CDTF">2018-10-25T05:58:56Z</dcterms:modified>
</cp:coreProperties>
</file>