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5"/>
  </p:notesMasterIdLst>
  <p:handoutMasterIdLst>
    <p:handoutMasterId r:id="rId16"/>
  </p:handoutMasterIdLst>
  <p:sldIdLst>
    <p:sldId id="343" r:id="rId2"/>
    <p:sldId id="338" r:id="rId3"/>
    <p:sldId id="316" r:id="rId4"/>
    <p:sldId id="325" r:id="rId5"/>
    <p:sldId id="326" r:id="rId6"/>
    <p:sldId id="327" r:id="rId7"/>
    <p:sldId id="328" r:id="rId8"/>
    <p:sldId id="329" r:id="rId9"/>
    <p:sldId id="330" r:id="rId10"/>
    <p:sldId id="339" r:id="rId11"/>
    <p:sldId id="340" r:id="rId12"/>
    <p:sldId id="341" r:id="rId13"/>
    <p:sldId id="298" r:id="rId1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003">
          <p15:clr>
            <a:srgbClr val="A4A3A4"/>
          </p15:clr>
        </p15:guide>
        <p15:guide id="7" orient="horz" pos="4012">
          <p15:clr>
            <a:srgbClr val="A4A3A4"/>
          </p15:clr>
        </p15:guide>
        <p15:guide id="8" orient="horz" pos="1162" userDrawn="1">
          <p15:clr>
            <a:srgbClr val="A4A3A4"/>
          </p15:clr>
        </p15:guide>
        <p15:guide id="9" orient="horz" pos="2059">
          <p15:clr>
            <a:srgbClr val="A4A3A4"/>
          </p15:clr>
        </p15:guide>
        <p15:guide id="10" orient="horz" pos="3733">
          <p15:clr>
            <a:srgbClr val="A4A3A4"/>
          </p15:clr>
        </p15:guide>
        <p15:guide id="11" pos="289">
          <p15:clr>
            <a:srgbClr val="A4A3A4"/>
          </p15:clr>
        </p15:guide>
        <p15:guide id="12" pos="5461">
          <p15:clr>
            <a:srgbClr val="A4A3A4"/>
          </p15:clr>
        </p15:guide>
        <p15:guide id="13" pos="3016" userDrawn="1">
          <p15:clr>
            <a:srgbClr val="A4A3A4"/>
          </p15:clr>
        </p15:guide>
        <p15:guide id="14" pos="507">
          <p15:clr>
            <a:srgbClr val="A4A3A4"/>
          </p15:clr>
        </p15:guide>
        <p15:guide id="15" pos="2683">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89486" autoAdjust="0"/>
  </p:normalViewPr>
  <p:slideViewPr>
    <p:cSldViewPr snapToGrid="0" snapToObjects="1">
      <p:cViewPr varScale="1">
        <p:scale>
          <a:sx n="113" d="100"/>
          <a:sy n="113" d="100"/>
        </p:scale>
        <p:origin x="-1680" y="-108"/>
      </p:cViewPr>
      <p:guideLst>
        <p:guide orient="horz" pos="704"/>
        <p:guide orient="horz" pos="368"/>
        <p:guide orient="horz" pos="1115"/>
        <p:guide orient="horz" pos="4012"/>
        <p:guide pos="2880"/>
        <p:guide pos="289"/>
        <p:guide pos="5461"/>
        <p:guide pos="3016"/>
        <p:guide pos="507"/>
        <p:guide pos="2683"/>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9/14/2018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15945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3112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245046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13</a:t>
            </a:fld>
            <a:endParaRPr lang="en-US" dirty="0"/>
          </a:p>
        </p:txBody>
      </p:sp>
    </p:spTree>
    <p:extLst>
      <p:ext uri="{BB962C8B-B14F-4D97-AF65-F5344CB8AC3E}">
        <p14:creationId xmlns:p14="http://schemas.microsoft.com/office/powerpoint/2010/main" val="1852401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9/14/2018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9/14/2018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9/14/2018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9/14/2018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9/14/2018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a16="http://schemas.microsoft.com/office/drawing/2014/main" xmlns=""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a16="http://schemas.microsoft.com/office/drawing/2014/main" xmlns=""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a16="http://schemas.microsoft.com/office/drawing/2014/main" xmlns=""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a16="http://schemas.microsoft.com/office/drawing/2014/main" xmlns=""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a16="http://schemas.microsoft.com/office/drawing/2014/main" xmlns=""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a16="http://schemas.microsoft.com/office/drawing/2014/main" xmlns=""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9/14/2018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79" r:id="rId5"/>
    <p:sldLayoutId id="2147483682" r:id="rId6"/>
    <p:sldLayoutId id="2147483686" r:id="rId7"/>
    <p:sldLayoutId id="2147483673" r:id="rId8"/>
    <p:sldLayoutId id="2147483693"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630568"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09</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104956"/>
            <a:ext cx="3572932" cy="615553"/>
          </a:xfrm>
        </p:spPr>
        <p:txBody>
          <a:bodyPr vert="horz" wrap="square" lIns="0" tIns="0" rIns="0" bIns="0" rtlCol="0" anchor="b">
            <a:spAutoFit/>
          </a:bodyPr>
          <a:lstStyle/>
          <a:p>
            <a:r>
              <a:rPr lang="en-IN" sz="2000" dirty="0">
                <a:latin typeface="+mn-lt"/>
              </a:rPr>
              <a:t>Managing General Overhead Costs</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732138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IN" dirty="0"/>
              <a:t>Variable Costs</a:t>
            </a:r>
          </a:p>
        </p:txBody>
      </p:sp>
      <p:pic>
        <p:nvPicPr>
          <p:cNvPr id="4" name="Picture 3" descr="A graph shows the relationship between cost and revenues for variable costs. The graph shows a straight-line with positive slope."/>
          <p:cNvPicPr>
            <a:picLocks noChangeAspect="1"/>
          </p:cNvPicPr>
          <p:nvPr/>
        </p:nvPicPr>
        <p:blipFill>
          <a:blip r:embed="rId2"/>
          <a:stretch>
            <a:fillRect/>
          </a:stretch>
        </p:blipFill>
        <p:spPr>
          <a:xfrm>
            <a:off x="2270072" y="1577861"/>
            <a:ext cx="4603856" cy="3452893"/>
          </a:xfrm>
          <a:prstGeom prst="rect">
            <a:avLst/>
          </a:prstGeom>
        </p:spPr>
      </p:pic>
      <p:sp>
        <p:nvSpPr>
          <p:cNvPr id="3" name="Content Placeholder 2"/>
          <p:cNvSpPr>
            <a:spLocks noGrp="1"/>
          </p:cNvSpPr>
          <p:nvPr>
            <p:ph idx="1"/>
          </p:nvPr>
        </p:nvSpPr>
        <p:spPr>
          <a:xfrm>
            <a:off x="457200" y="5939977"/>
            <a:ext cx="8229600" cy="246221"/>
          </a:xfrm>
        </p:spPr>
        <p:txBody>
          <a:bodyPr>
            <a:spAutoFit/>
          </a:bodyPr>
          <a:lstStyle/>
          <a:p>
            <a:pPr marL="0" indent="0">
              <a:buNone/>
            </a:pPr>
            <a:r>
              <a:rPr lang="en-IN" b="1" dirty="0">
                <a:solidFill>
                  <a:srgbClr val="007FA3"/>
                </a:solidFill>
                <a:ea typeface="+mj-ea"/>
                <a:cs typeface="Times New Roman" panose="02020603050405020304" pitchFamily="18" charset="0"/>
              </a:rPr>
              <a:t>Figure 9.2</a:t>
            </a:r>
            <a:r>
              <a:rPr lang="en-IN" dirty="0" smtClean="0"/>
              <a:t> </a:t>
            </a:r>
            <a:r>
              <a:rPr lang="en-IN" dirty="0"/>
              <a:t>Variable Cost</a:t>
            </a:r>
          </a:p>
        </p:txBody>
      </p:sp>
    </p:spTree>
    <p:extLst>
      <p:ext uri="{BB962C8B-B14F-4D97-AF65-F5344CB8AC3E}">
        <p14:creationId xmlns:p14="http://schemas.microsoft.com/office/powerpoint/2010/main" val="306352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IN" dirty="0"/>
              <a:t>Fixed Costs</a:t>
            </a:r>
          </a:p>
        </p:txBody>
      </p:sp>
      <p:pic>
        <p:nvPicPr>
          <p:cNvPr id="4" name="Picture 3" descr="The graph has cost on the Y-axis and revenues on the X-axis. The graph shows a continuous plot of the step function."/>
          <p:cNvPicPr>
            <a:picLocks noChangeAspect="1"/>
          </p:cNvPicPr>
          <p:nvPr/>
        </p:nvPicPr>
        <p:blipFill>
          <a:blip r:embed="rId2"/>
          <a:stretch>
            <a:fillRect/>
          </a:stretch>
        </p:blipFill>
        <p:spPr>
          <a:xfrm>
            <a:off x="2138077" y="1605193"/>
            <a:ext cx="4867847" cy="3626834"/>
          </a:xfrm>
          <a:prstGeom prst="rect">
            <a:avLst/>
          </a:prstGeom>
        </p:spPr>
      </p:pic>
      <p:sp>
        <p:nvSpPr>
          <p:cNvPr id="3" name="Content Placeholder 2"/>
          <p:cNvSpPr>
            <a:spLocks noGrp="1"/>
          </p:cNvSpPr>
          <p:nvPr>
            <p:ph idx="1"/>
          </p:nvPr>
        </p:nvSpPr>
        <p:spPr>
          <a:xfrm>
            <a:off x="457200" y="5939977"/>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9.3 </a:t>
            </a:r>
            <a:r>
              <a:rPr lang="en-IN" dirty="0" smtClean="0"/>
              <a:t>Fixed </a:t>
            </a:r>
            <a:r>
              <a:rPr lang="en-IN" dirty="0"/>
              <a:t>Cost</a:t>
            </a:r>
          </a:p>
        </p:txBody>
      </p:sp>
    </p:spTree>
    <p:extLst>
      <p:ext uri="{BB962C8B-B14F-4D97-AF65-F5344CB8AC3E}">
        <p14:creationId xmlns:p14="http://schemas.microsoft.com/office/powerpoint/2010/main" val="397988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altLang="en-US" dirty="0"/>
              <a:t>Mixed Costs</a:t>
            </a:r>
            <a:endParaRPr lang="en-IN" dirty="0"/>
          </a:p>
        </p:txBody>
      </p:sp>
      <p:pic>
        <p:nvPicPr>
          <p:cNvPr id="4" name="Picture 3" descr="The graph has cost on the Y-axis and revenues on the X-axis. The graph shows two vertical lines parallel to each other. The space between them is labelled Effective Range; one line with positive slope is labelled Total; a horizontal line in the space is labelled Fixed; and another line with positive slope below Fixed is labelled Variable."/>
          <p:cNvPicPr>
            <a:picLocks noChangeAspect="1"/>
          </p:cNvPicPr>
          <p:nvPr/>
        </p:nvPicPr>
        <p:blipFill>
          <a:blip r:embed="rId2"/>
          <a:stretch>
            <a:fillRect/>
          </a:stretch>
        </p:blipFill>
        <p:spPr>
          <a:xfrm>
            <a:off x="2060476" y="1601648"/>
            <a:ext cx="5023049" cy="3820952"/>
          </a:xfrm>
          <a:prstGeom prst="rect">
            <a:avLst/>
          </a:prstGeom>
        </p:spPr>
      </p:pic>
      <p:sp>
        <p:nvSpPr>
          <p:cNvPr id="3" name="Content Placeholder 2"/>
          <p:cNvSpPr>
            <a:spLocks noGrp="1"/>
          </p:cNvSpPr>
          <p:nvPr>
            <p:ph idx="1"/>
          </p:nvPr>
        </p:nvSpPr>
        <p:spPr>
          <a:xfrm>
            <a:off x="457200" y="5939978"/>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9.4 </a:t>
            </a:r>
            <a:r>
              <a:rPr lang="en-IN" dirty="0"/>
              <a:t>Mixed Cost</a:t>
            </a:r>
          </a:p>
        </p:txBody>
      </p:sp>
    </p:spTree>
    <p:extLst>
      <p:ext uri="{BB962C8B-B14F-4D97-AF65-F5344CB8AC3E}">
        <p14:creationId xmlns:p14="http://schemas.microsoft.com/office/powerpoint/2010/main" val="629983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584199"/>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is General Overhead?</a:t>
            </a:r>
          </a:p>
        </p:txBody>
      </p:sp>
      <p:sp>
        <p:nvSpPr>
          <p:cNvPr id="3" name="Content Placeholder 2"/>
          <p:cNvSpPr>
            <a:spLocks noGrp="1"/>
          </p:cNvSpPr>
          <p:nvPr>
            <p:ph idx="1"/>
          </p:nvPr>
        </p:nvSpPr>
        <p:spPr>
          <a:xfrm>
            <a:off x="457200" y="1540385"/>
            <a:ext cx="8229600" cy="1107996"/>
          </a:xfrm>
        </p:spPr>
        <p:txBody>
          <a:bodyPr>
            <a:spAutoFit/>
          </a:bodyPr>
          <a:lstStyle/>
          <a:p>
            <a:r>
              <a:rPr lang="en-US" altLang="en-US" sz="2400" dirty="0">
                <a:latin typeface="Arial (body)"/>
              </a:rPr>
              <a:t>Overhead costs that cannot be charged to a specific construction project or charged to the equipment section of the income </a:t>
            </a:r>
            <a:r>
              <a:rPr lang="en-US" altLang="en-US" sz="2400" dirty="0" smtClean="0">
                <a:latin typeface="Arial (body)"/>
              </a:rPr>
              <a:t>statement</a:t>
            </a:r>
            <a:endParaRPr lang="en-US" altLang="en-US" sz="2400" dirty="0">
              <a:latin typeface="Arial (body)"/>
            </a:endParaRPr>
          </a:p>
        </p:txBody>
      </p:sp>
    </p:spTree>
    <p:extLst>
      <p:ext uri="{BB962C8B-B14F-4D97-AF65-F5344CB8AC3E}">
        <p14:creationId xmlns:p14="http://schemas.microsoft.com/office/powerpoint/2010/main" val="1863072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7705"/>
            <a:ext cx="8229600" cy="553998"/>
          </a:xfrm>
        </p:spPr>
        <p:txBody>
          <a:bodyPr lIns="0" tIns="0" rIns="0" bIns="0">
            <a:spAutoFit/>
          </a:bodyPr>
          <a:lstStyle/>
          <a:p>
            <a:r>
              <a:rPr lang="en-IN" dirty="0">
                <a:ea typeface="ＭＳ Ｐゴシック" charset="0"/>
                <a:cs typeface="Times New Roman" charset="0"/>
              </a:rPr>
              <a:t>Cash Flow Versus Profit</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43029"/>
            <a:ext cx="8229600" cy="3824124"/>
          </a:xfrm>
        </p:spPr>
        <p:txBody>
          <a:bodyPr vert="horz" lIns="0" tIns="0" rIns="0" bIns="0" rtlCol="0">
            <a:spAutoFit/>
          </a:bodyPr>
          <a:lstStyle/>
          <a:p>
            <a:r>
              <a:rPr lang="en-US" altLang="en-US" sz="2400" dirty="0">
                <a:latin typeface="Arial (body)"/>
              </a:rPr>
              <a:t>Cash Flow</a:t>
            </a:r>
          </a:p>
          <a:p>
            <a:pPr lvl="1"/>
            <a:r>
              <a:rPr lang="en-US" altLang="en-US" sz="2400" dirty="0">
                <a:latin typeface="Arial (body)"/>
              </a:rPr>
              <a:t>Only include transactions that result in a cash flow</a:t>
            </a:r>
          </a:p>
          <a:p>
            <a:pPr lvl="1"/>
            <a:r>
              <a:rPr lang="en-US" altLang="en-US" sz="2400" dirty="0">
                <a:latin typeface="Arial (body)"/>
              </a:rPr>
              <a:t>Depreciation is not a cash flow; therefore, it is not included</a:t>
            </a:r>
          </a:p>
          <a:p>
            <a:r>
              <a:rPr lang="en-US" altLang="en-US" sz="2400" dirty="0">
                <a:latin typeface="Arial (body)"/>
              </a:rPr>
              <a:t>Profit:</a:t>
            </a:r>
          </a:p>
          <a:p>
            <a:pPr lvl="1"/>
            <a:r>
              <a:rPr lang="en-US" altLang="en-US" sz="2400" dirty="0">
                <a:latin typeface="Arial (body)"/>
              </a:rPr>
              <a:t>Only include transactions that affect profit</a:t>
            </a:r>
          </a:p>
          <a:p>
            <a:pPr lvl="1"/>
            <a:r>
              <a:rPr lang="en-US" altLang="en-US" sz="2400" dirty="0">
                <a:latin typeface="Arial (body)"/>
              </a:rPr>
              <a:t>Purchase of a depreciable asset does not affect profit; therefore, it is not included, only the associated depreciation</a:t>
            </a:r>
          </a:p>
        </p:txBody>
      </p:sp>
    </p:spTree>
    <p:extLst>
      <p:ext uri="{BB962C8B-B14F-4D97-AF65-F5344CB8AC3E}">
        <p14:creationId xmlns:p14="http://schemas.microsoft.com/office/powerpoint/2010/main" val="2353334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US" altLang="en-US" dirty="0"/>
              <a:t>What to Include</a:t>
            </a:r>
            <a:r>
              <a:rPr lang="en-US" altLang="en-US" dirty="0" smtClean="0"/>
              <a:t>? </a:t>
            </a:r>
            <a:r>
              <a:rPr lang="en-US" altLang="en-US" sz="2800" dirty="0" smtClean="0"/>
              <a:t>(1 of 4)</a:t>
            </a:r>
            <a:endParaRPr lang="en-US" sz="2800" dirty="0">
              <a:ea typeface="ＭＳ Ｐゴシック" charset="0"/>
              <a:cs typeface="Times New Roman" charset="0"/>
            </a:endParaRPr>
          </a:p>
        </p:txBody>
      </p:sp>
      <p:sp>
        <p:nvSpPr>
          <p:cNvPr id="6" name="Content Placeholder 5"/>
          <p:cNvSpPr>
            <a:spLocks noGrp="1"/>
          </p:cNvSpPr>
          <p:nvPr>
            <p:ph idx="1"/>
          </p:nvPr>
        </p:nvSpPr>
        <p:spPr>
          <a:xfrm>
            <a:off x="457200" y="1615766"/>
            <a:ext cx="8229600" cy="3710246"/>
          </a:xfrm>
        </p:spPr>
        <p:txBody>
          <a:bodyPr vert="horz" lIns="0" tIns="0" rIns="0" bIns="0" rtlCol="0">
            <a:spAutoFit/>
          </a:bodyPr>
          <a:lstStyle/>
          <a:p>
            <a:pPr>
              <a:lnSpc>
                <a:spcPct val="80000"/>
              </a:lnSpc>
            </a:pPr>
            <a:r>
              <a:rPr lang="en-US" altLang="en-US" sz="2400" dirty="0">
                <a:latin typeface="Arial (body)"/>
              </a:rPr>
              <a:t>Advertising</a:t>
            </a:r>
          </a:p>
          <a:p>
            <a:pPr>
              <a:lnSpc>
                <a:spcPct val="80000"/>
              </a:lnSpc>
            </a:pPr>
            <a:r>
              <a:rPr lang="en-US" altLang="en-US" sz="2400" dirty="0">
                <a:latin typeface="Arial (body)"/>
              </a:rPr>
              <a:t>Bad Debts</a:t>
            </a:r>
          </a:p>
          <a:p>
            <a:pPr>
              <a:lnSpc>
                <a:spcPct val="80000"/>
              </a:lnSpc>
            </a:pPr>
            <a:r>
              <a:rPr lang="en-US" altLang="en-US" sz="2400" dirty="0">
                <a:latin typeface="Arial (body)"/>
              </a:rPr>
              <a:t>Bank Fees</a:t>
            </a:r>
          </a:p>
          <a:p>
            <a:pPr>
              <a:lnSpc>
                <a:spcPct val="80000"/>
              </a:lnSpc>
            </a:pPr>
            <a:r>
              <a:rPr lang="en-US" altLang="en-US" sz="2400" dirty="0">
                <a:latin typeface="Arial (body)"/>
              </a:rPr>
              <a:t>Car and Truck Expenses</a:t>
            </a:r>
          </a:p>
          <a:p>
            <a:pPr>
              <a:lnSpc>
                <a:spcPct val="80000"/>
              </a:lnSpc>
            </a:pPr>
            <a:r>
              <a:rPr lang="en-US" altLang="en-US" sz="2400" dirty="0">
                <a:latin typeface="Arial (body)"/>
              </a:rPr>
              <a:t>Charitable Contributions</a:t>
            </a:r>
          </a:p>
          <a:p>
            <a:pPr>
              <a:lnSpc>
                <a:spcPct val="80000"/>
              </a:lnSpc>
            </a:pPr>
            <a:r>
              <a:rPr lang="en-US" altLang="en-US" sz="2400" dirty="0">
                <a:latin typeface="Arial (body)"/>
              </a:rPr>
              <a:t>Computer and Office Furniture</a:t>
            </a:r>
          </a:p>
          <a:p>
            <a:pPr>
              <a:lnSpc>
                <a:spcPct val="80000"/>
              </a:lnSpc>
            </a:pPr>
            <a:r>
              <a:rPr lang="en-US" altLang="en-US" sz="2400" dirty="0">
                <a:latin typeface="Arial (body)"/>
              </a:rPr>
              <a:t>Depreciation</a:t>
            </a:r>
          </a:p>
          <a:p>
            <a:pPr>
              <a:lnSpc>
                <a:spcPct val="80000"/>
              </a:lnSpc>
            </a:pPr>
            <a:r>
              <a:rPr lang="en-US" altLang="en-US" sz="2400" dirty="0">
                <a:latin typeface="Arial (body)"/>
              </a:rPr>
              <a:t>Dues and Memberships</a:t>
            </a:r>
          </a:p>
        </p:txBody>
      </p:sp>
    </p:spTree>
    <p:extLst>
      <p:ext uri="{BB962C8B-B14F-4D97-AF65-F5344CB8AC3E}">
        <p14:creationId xmlns:p14="http://schemas.microsoft.com/office/powerpoint/2010/main" val="1816976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What to Include</a:t>
            </a:r>
            <a:r>
              <a:rPr lang="en-IN" dirty="0" smtClean="0"/>
              <a:t>? </a:t>
            </a:r>
            <a:r>
              <a:rPr lang="en-US" altLang="en-US" sz="2800" dirty="0" smtClean="0"/>
              <a:t>(2 </a:t>
            </a:r>
            <a:r>
              <a:rPr lang="en-US" altLang="en-US" sz="2800" dirty="0"/>
              <a:t>of 4)</a:t>
            </a:r>
            <a:endParaRPr lang="en-IN" sz="2800" dirty="0"/>
          </a:p>
        </p:txBody>
      </p:sp>
      <p:sp>
        <p:nvSpPr>
          <p:cNvPr id="3" name="Content Placeholder 2"/>
          <p:cNvSpPr>
            <a:spLocks noGrp="1"/>
          </p:cNvSpPr>
          <p:nvPr>
            <p:ph idx="1"/>
          </p:nvPr>
        </p:nvSpPr>
        <p:spPr>
          <a:xfrm>
            <a:off x="457200" y="1615817"/>
            <a:ext cx="8229600" cy="4198072"/>
          </a:xfrm>
        </p:spPr>
        <p:txBody>
          <a:bodyPr>
            <a:spAutoFit/>
          </a:bodyPr>
          <a:lstStyle/>
          <a:p>
            <a:pPr>
              <a:lnSpc>
                <a:spcPct val="80000"/>
              </a:lnSpc>
            </a:pPr>
            <a:r>
              <a:rPr lang="en-US" altLang="en-US" sz="2400" dirty="0">
                <a:latin typeface="Arial (body)"/>
              </a:rPr>
              <a:t>Employee Wages and Salaries</a:t>
            </a:r>
          </a:p>
          <a:p>
            <a:pPr>
              <a:lnSpc>
                <a:spcPct val="80000"/>
              </a:lnSpc>
            </a:pPr>
            <a:r>
              <a:rPr lang="en-US" altLang="en-US" sz="2400" dirty="0">
                <a:latin typeface="Arial (body)"/>
              </a:rPr>
              <a:t>Employee Benefits</a:t>
            </a:r>
          </a:p>
          <a:p>
            <a:pPr>
              <a:lnSpc>
                <a:spcPct val="80000"/>
              </a:lnSpc>
            </a:pPr>
            <a:r>
              <a:rPr lang="en-US" altLang="en-US" sz="2400" dirty="0">
                <a:latin typeface="Arial (body)"/>
              </a:rPr>
              <a:t>Employee Retirement</a:t>
            </a:r>
          </a:p>
          <a:p>
            <a:pPr>
              <a:lnSpc>
                <a:spcPct val="80000"/>
              </a:lnSpc>
            </a:pPr>
            <a:r>
              <a:rPr lang="en-US" altLang="en-US" sz="2400" dirty="0">
                <a:latin typeface="Arial (body)"/>
              </a:rPr>
              <a:t>Employee Recruiting</a:t>
            </a:r>
          </a:p>
          <a:p>
            <a:pPr>
              <a:lnSpc>
                <a:spcPct val="80000"/>
              </a:lnSpc>
            </a:pPr>
            <a:r>
              <a:rPr lang="en-US" altLang="en-US" sz="2400" dirty="0">
                <a:latin typeface="Arial (body)"/>
              </a:rPr>
              <a:t>Employee Training</a:t>
            </a:r>
          </a:p>
          <a:p>
            <a:pPr>
              <a:lnSpc>
                <a:spcPct val="80000"/>
              </a:lnSpc>
            </a:pPr>
            <a:r>
              <a:rPr lang="en-US" altLang="en-US" sz="2400" dirty="0">
                <a:latin typeface="Arial (body)"/>
              </a:rPr>
              <a:t>Employee Taxes</a:t>
            </a:r>
          </a:p>
          <a:p>
            <a:pPr>
              <a:lnSpc>
                <a:spcPct val="80000"/>
              </a:lnSpc>
            </a:pPr>
            <a:r>
              <a:rPr lang="en-US" altLang="en-US" sz="2400" dirty="0">
                <a:latin typeface="Arial (body)"/>
              </a:rPr>
              <a:t>Entertainment</a:t>
            </a:r>
          </a:p>
          <a:p>
            <a:pPr>
              <a:lnSpc>
                <a:spcPct val="80000"/>
              </a:lnSpc>
            </a:pPr>
            <a:r>
              <a:rPr lang="en-US" altLang="en-US" sz="2400" dirty="0">
                <a:latin typeface="Arial (body)"/>
              </a:rPr>
              <a:t>Insurance</a:t>
            </a:r>
          </a:p>
          <a:p>
            <a:pPr>
              <a:lnSpc>
                <a:spcPct val="80000"/>
              </a:lnSpc>
            </a:pPr>
            <a:r>
              <a:rPr lang="en-US" altLang="en-US" sz="2400" dirty="0">
                <a:latin typeface="Arial (body)"/>
              </a:rPr>
              <a:t>Interest Expense</a:t>
            </a:r>
          </a:p>
        </p:txBody>
      </p:sp>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US" altLang="en-US" dirty="0"/>
              <a:t>What to Include? </a:t>
            </a:r>
            <a:r>
              <a:rPr lang="en-US" altLang="en-US" sz="2800" dirty="0" smtClean="0"/>
              <a:t>(3 </a:t>
            </a:r>
            <a:r>
              <a:rPr lang="en-US" altLang="en-US" sz="2800" dirty="0"/>
              <a:t>of 4)</a:t>
            </a:r>
            <a:endParaRPr lang="en-IN" sz="2800" dirty="0"/>
          </a:p>
        </p:txBody>
      </p:sp>
      <p:sp>
        <p:nvSpPr>
          <p:cNvPr id="3" name="Content Placeholder 2"/>
          <p:cNvSpPr>
            <a:spLocks noGrp="1"/>
          </p:cNvSpPr>
          <p:nvPr>
            <p:ph idx="1"/>
          </p:nvPr>
        </p:nvSpPr>
        <p:spPr>
          <a:xfrm>
            <a:off x="457200" y="1615817"/>
            <a:ext cx="8229600" cy="3710246"/>
          </a:xfrm>
        </p:spPr>
        <p:txBody>
          <a:bodyPr>
            <a:spAutoFit/>
          </a:bodyPr>
          <a:lstStyle/>
          <a:p>
            <a:pPr>
              <a:lnSpc>
                <a:spcPct val="80000"/>
              </a:lnSpc>
            </a:pPr>
            <a:r>
              <a:rPr lang="en-US" altLang="en-US" sz="2400" dirty="0">
                <a:latin typeface="Arial (body)"/>
              </a:rPr>
              <a:t>Janitorial and Cleaning</a:t>
            </a:r>
          </a:p>
          <a:p>
            <a:pPr>
              <a:lnSpc>
                <a:spcPct val="80000"/>
              </a:lnSpc>
            </a:pPr>
            <a:r>
              <a:rPr lang="en-US" altLang="en-US" sz="2400" dirty="0">
                <a:latin typeface="Arial (body)"/>
              </a:rPr>
              <a:t>Legal and Professional Services</a:t>
            </a:r>
          </a:p>
          <a:p>
            <a:pPr>
              <a:lnSpc>
                <a:spcPct val="80000"/>
              </a:lnSpc>
            </a:pPr>
            <a:r>
              <a:rPr lang="en-US" altLang="en-US" sz="2400" dirty="0">
                <a:latin typeface="Arial (body)"/>
              </a:rPr>
              <a:t>Meals</a:t>
            </a:r>
          </a:p>
          <a:p>
            <a:pPr>
              <a:lnSpc>
                <a:spcPct val="80000"/>
              </a:lnSpc>
            </a:pPr>
            <a:r>
              <a:rPr lang="en-US" altLang="en-US" sz="2400" dirty="0">
                <a:latin typeface="Arial (body)"/>
              </a:rPr>
              <a:t>Office Supplies</a:t>
            </a:r>
          </a:p>
          <a:p>
            <a:pPr>
              <a:lnSpc>
                <a:spcPct val="80000"/>
              </a:lnSpc>
            </a:pPr>
            <a:r>
              <a:rPr lang="en-US" altLang="en-US" sz="2400" dirty="0">
                <a:latin typeface="Arial (body)"/>
              </a:rPr>
              <a:t>Office Purchase</a:t>
            </a:r>
          </a:p>
          <a:p>
            <a:pPr>
              <a:lnSpc>
                <a:spcPct val="80000"/>
              </a:lnSpc>
            </a:pPr>
            <a:r>
              <a:rPr lang="en-US" altLang="en-US" sz="2400" dirty="0">
                <a:latin typeface="Arial (body)"/>
              </a:rPr>
              <a:t>Office Rent</a:t>
            </a:r>
          </a:p>
          <a:p>
            <a:pPr>
              <a:lnSpc>
                <a:spcPct val="80000"/>
              </a:lnSpc>
            </a:pPr>
            <a:r>
              <a:rPr lang="en-US" altLang="en-US" sz="2400" dirty="0">
                <a:latin typeface="Arial (body)"/>
              </a:rPr>
              <a:t>Office Utilities</a:t>
            </a:r>
          </a:p>
          <a:p>
            <a:pPr>
              <a:lnSpc>
                <a:spcPct val="80000"/>
              </a:lnSpc>
            </a:pPr>
            <a:r>
              <a:rPr lang="en-US" altLang="en-US" sz="2400" dirty="0">
                <a:latin typeface="Arial (body)"/>
              </a:rPr>
              <a:t>Postage and Delivery</a:t>
            </a:r>
          </a:p>
        </p:txBody>
      </p:sp>
    </p:spTree>
    <p:extLst>
      <p:ext uri="{BB962C8B-B14F-4D97-AF65-F5344CB8AC3E}">
        <p14:creationId xmlns:p14="http://schemas.microsoft.com/office/powerpoint/2010/main" val="161024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What to Include</a:t>
            </a:r>
            <a:r>
              <a:rPr lang="en-IN" dirty="0" smtClean="0"/>
              <a:t>? </a:t>
            </a:r>
            <a:r>
              <a:rPr lang="en-US" altLang="en-US" sz="2800" dirty="0" smtClean="0"/>
              <a:t>(4 </a:t>
            </a:r>
            <a:r>
              <a:rPr lang="en-US" altLang="en-US" sz="2800" dirty="0"/>
              <a:t>of 4)</a:t>
            </a:r>
            <a:endParaRPr lang="en-IN" sz="2800" dirty="0"/>
          </a:p>
        </p:txBody>
      </p:sp>
      <p:sp>
        <p:nvSpPr>
          <p:cNvPr id="3" name="Content Placeholder 2"/>
          <p:cNvSpPr>
            <a:spLocks noGrp="1"/>
          </p:cNvSpPr>
          <p:nvPr>
            <p:ph idx="1"/>
          </p:nvPr>
        </p:nvSpPr>
        <p:spPr>
          <a:xfrm>
            <a:off x="457200" y="1540385"/>
            <a:ext cx="8229600" cy="4525963"/>
          </a:xfrm>
        </p:spPr>
        <p:txBody>
          <a:bodyPr/>
          <a:lstStyle/>
          <a:p>
            <a:r>
              <a:rPr lang="en-IN" sz="2400" dirty="0"/>
              <a:t>Publications and Subscriptions</a:t>
            </a:r>
          </a:p>
          <a:p>
            <a:r>
              <a:rPr lang="en-IN" sz="2400" dirty="0"/>
              <a:t>Repairs and Maintenance</a:t>
            </a:r>
          </a:p>
          <a:p>
            <a:r>
              <a:rPr lang="en-IN" sz="2400" dirty="0"/>
              <a:t>Taxes and Licenses</a:t>
            </a:r>
          </a:p>
          <a:p>
            <a:r>
              <a:rPr lang="en-IN" sz="2400" dirty="0"/>
              <a:t>Telephone</a:t>
            </a:r>
          </a:p>
          <a:p>
            <a:r>
              <a:rPr lang="en-IN" sz="2400" dirty="0"/>
              <a:t>Travel</a:t>
            </a:r>
          </a:p>
          <a:p>
            <a:r>
              <a:rPr lang="en-IN" sz="2400" dirty="0"/>
              <a:t>Unallocated Labor</a:t>
            </a:r>
          </a:p>
          <a:p>
            <a:r>
              <a:rPr lang="en-IN" sz="2400" dirty="0"/>
              <a:t>Unallocated Materials</a:t>
            </a:r>
          </a:p>
          <a:p>
            <a:r>
              <a:rPr lang="en-IN" sz="2400" dirty="0"/>
              <a:t>Miscellaneous</a:t>
            </a:r>
          </a:p>
        </p:txBody>
      </p:sp>
    </p:spTree>
    <p:extLst>
      <p:ext uri="{BB962C8B-B14F-4D97-AF65-F5344CB8AC3E}">
        <p14:creationId xmlns:p14="http://schemas.microsoft.com/office/powerpoint/2010/main" val="65243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Estimating General Overhead</a:t>
            </a:r>
          </a:p>
        </p:txBody>
      </p:sp>
      <p:sp>
        <p:nvSpPr>
          <p:cNvPr id="3" name="Content Placeholder 2"/>
          <p:cNvSpPr>
            <a:spLocks noGrp="1"/>
          </p:cNvSpPr>
          <p:nvPr>
            <p:ph idx="1"/>
          </p:nvPr>
        </p:nvSpPr>
        <p:spPr>
          <a:xfrm>
            <a:off x="457200" y="1540385"/>
            <a:ext cx="8229600" cy="2385268"/>
          </a:xfrm>
        </p:spPr>
        <p:txBody>
          <a:bodyPr>
            <a:spAutoFit/>
          </a:bodyPr>
          <a:lstStyle/>
          <a:p>
            <a:r>
              <a:rPr lang="en-IN" sz="2400" dirty="0"/>
              <a:t>Based upon historical costs</a:t>
            </a:r>
          </a:p>
          <a:p>
            <a:r>
              <a:rPr lang="en-IN" sz="2400" dirty="0"/>
              <a:t>Adjusted for inflation</a:t>
            </a:r>
          </a:p>
          <a:p>
            <a:r>
              <a:rPr lang="en-IN" sz="2400" dirty="0"/>
              <a:t>Adjusted for change in business practice</a:t>
            </a:r>
          </a:p>
          <a:p>
            <a:pPr lvl="1"/>
            <a:r>
              <a:rPr lang="en-IN" sz="2400" dirty="0"/>
              <a:t>Company growth</a:t>
            </a:r>
          </a:p>
          <a:p>
            <a:pPr lvl="1"/>
            <a:r>
              <a:rPr lang="en-IN" sz="2400" dirty="0"/>
              <a:t>New </a:t>
            </a:r>
            <a:r>
              <a:rPr lang="en-IN" sz="2400" dirty="0" smtClean="0"/>
              <a:t>markets</a:t>
            </a:r>
            <a:endParaRPr lang="en-IN" sz="2400" dirty="0"/>
          </a:p>
        </p:txBody>
      </p:sp>
    </p:spTree>
    <p:extLst>
      <p:ext uri="{BB962C8B-B14F-4D97-AF65-F5344CB8AC3E}">
        <p14:creationId xmlns:p14="http://schemas.microsoft.com/office/powerpoint/2010/main" val="1498022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Types of Costs</a:t>
            </a:r>
            <a:endParaRPr lang="en-IN" dirty="0"/>
          </a:p>
        </p:txBody>
      </p:sp>
      <p:sp>
        <p:nvSpPr>
          <p:cNvPr id="3" name="Content Placeholder 2"/>
          <p:cNvSpPr>
            <a:spLocks noGrp="1"/>
          </p:cNvSpPr>
          <p:nvPr>
            <p:ph idx="1"/>
          </p:nvPr>
        </p:nvSpPr>
        <p:spPr>
          <a:xfrm>
            <a:off x="457200" y="1540385"/>
            <a:ext cx="8229600" cy="1492716"/>
          </a:xfrm>
        </p:spPr>
        <p:txBody>
          <a:bodyPr>
            <a:spAutoFit/>
          </a:bodyPr>
          <a:lstStyle/>
          <a:p>
            <a:r>
              <a:rPr lang="en-IN" altLang="en-US" sz="2400" dirty="0"/>
              <a:t>Variable Costs</a:t>
            </a:r>
          </a:p>
          <a:p>
            <a:r>
              <a:rPr lang="en-IN" altLang="en-US" sz="2400" dirty="0"/>
              <a:t>Fixed Costs</a:t>
            </a:r>
          </a:p>
          <a:p>
            <a:r>
              <a:rPr lang="en-IN" altLang="en-US" sz="2400" dirty="0"/>
              <a:t>Mixed </a:t>
            </a:r>
            <a:r>
              <a:rPr lang="en-IN" altLang="en-US" sz="2400" dirty="0" smtClean="0"/>
              <a:t>Costs</a:t>
            </a:r>
            <a:endParaRPr lang="en-IN" altLang="en-US" sz="2400" dirty="0"/>
          </a:p>
        </p:txBody>
      </p:sp>
    </p:spTree>
    <p:extLst>
      <p:ext uri="{BB962C8B-B14F-4D97-AF65-F5344CB8AC3E}">
        <p14:creationId xmlns:p14="http://schemas.microsoft.com/office/powerpoint/2010/main" val="161479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34555</TotalTime>
  <Words>272</Words>
  <Application>Microsoft Office PowerPoint</Application>
  <PresentationFormat>On-screen Show (4:3)</PresentationFormat>
  <Paragraphs>73</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2_508 Lecture</vt:lpstr>
      <vt:lpstr>Construction Accounting and Financial Management</vt:lpstr>
      <vt:lpstr>What is General Overhead?</vt:lpstr>
      <vt:lpstr>Cash Flow Versus Profit</vt:lpstr>
      <vt:lpstr>What to Include? (1 of 4)</vt:lpstr>
      <vt:lpstr>What to Include? (2 of 4)</vt:lpstr>
      <vt:lpstr>What to Include? (3 of 4)</vt:lpstr>
      <vt:lpstr>What to Include? (4 of 4)</vt:lpstr>
      <vt:lpstr>Estimating General Overhead</vt:lpstr>
      <vt:lpstr>Types of Costs</vt:lpstr>
      <vt:lpstr>Variable Costs</vt:lpstr>
      <vt:lpstr>Fixed Costs</vt:lpstr>
      <vt:lpstr>Mixed Costs</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Tamilmani Sandirasegaran</cp:lastModifiedBy>
  <cp:revision>399</cp:revision>
  <dcterms:modified xsi:type="dcterms:W3CDTF">2018-09-14T07:19:12Z</dcterms:modified>
</cp:coreProperties>
</file>