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18"/>
  </p:notesMasterIdLst>
  <p:handoutMasterIdLst>
    <p:handoutMasterId r:id="rId19"/>
  </p:handoutMasterIdLst>
  <p:sldIdLst>
    <p:sldId id="351" r:id="rId2"/>
    <p:sldId id="337" r:id="rId3"/>
    <p:sldId id="338" r:id="rId4"/>
    <p:sldId id="339" r:id="rId5"/>
    <p:sldId id="340" r:id="rId6"/>
    <p:sldId id="341" r:id="rId7"/>
    <p:sldId id="342" r:id="rId8"/>
    <p:sldId id="343" r:id="rId9"/>
    <p:sldId id="344" r:id="rId10"/>
    <p:sldId id="345" r:id="rId11"/>
    <p:sldId id="346" r:id="rId12"/>
    <p:sldId id="347" r:id="rId13"/>
    <p:sldId id="348" r:id="rId14"/>
    <p:sldId id="349" r:id="rId15"/>
    <p:sldId id="350" r:id="rId16"/>
    <p:sldId id="298" r:id="rId1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079" autoAdjust="0"/>
    <p:restoredTop sz="86358" autoAdjust="0"/>
  </p:normalViewPr>
  <p:slideViewPr>
    <p:cSldViewPr snapToGrid="0" snapToObjects="1">
      <p:cViewPr varScale="1">
        <p:scale>
          <a:sx n="63" d="100"/>
          <a:sy n="63" d="100"/>
        </p:scale>
        <p:origin x="-120" y="-1152"/>
      </p:cViewPr>
      <p:guideLst>
        <p:guide orient="horz" pos="2160"/>
        <p:guide orient="horz" pos="704"/>
        <p:guide orient="horz" pos="368"/>
        <p:guide orient="horz" pos="1003"/>
        <p:guide orient="horz" pos="4012"/>
        <p:guide pos="2880"/>
        <p:guide pos="289"/>
        <p:guide pos="5461"/>
        <p:guide pos="507"/>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10/25/2018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a:t>If this slide</a:t>
            </a:r>
            <a:r>
              <a:rPr lang="en-US" baseline="0" dirty="0"/>
              <a:t> was not included in the original PPT, it should be added.</a:t>
            </a: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16</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10/25/2018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33220075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10/25/2018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10/25/2018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and two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3686961" cy="4525963"/>
          </a:xfrm>
        </p:spPr>
        <p:txBody>
          <a:bodyPr/>
          <a:lstStyle>
            <a:lvl1pPr>
              <a:buClr>
                <a:srgbClr val="007FA3"/>
              </a:buClr>
              <a:buSzPct val="100000"/>
              <a:defRPr sz="2400"/>
            </a:lvl1pPr>
            <a:lvl2pPr>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4" name="Content Placeholder 2"/>
          <p:cNvSpPr>
            <a:spLocks noGrp="1"/>
          </p:cNvSpPr>
          <p:nvPr>
            <p:ph idx="10"/>
          </p:nvPr>
        </p:nvSpPr>
        <p:spPr>
          <a:xfrm>
            <a:off x="4367868" y="1691780"/>
            <a:ext cx="3686961" cy="4525963"/>
          </a:xfrm>
        </p:spPr>
        <p:txBody>
          <a:bodyPr/>
          <a:lstStyle>
            <a:lvl1pPr>
              <a:buClr>
                <a:srgbClr val="007FA3"/>
              </a:buClr>
              <a:buSzPct val="100000"/>
              <a:defRPr sz="2400"/>
            </a:lvl1pPr>
            <a:lvl2pPr>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1704417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sz="2400"/>
            </a:lvl1pPr>
            <a:lvl2pPr>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10/25/2018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lvl1pPr>
              <a:defRPr sz="1600"/>
            </a:lvl1p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10/25/2018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lvl1pPr>
              <a:defRPr sz="1600"/>
            </a:lvl1p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a16="http://schemas.microsoft.com/office/drawing/2014/main" xmlns="" id="{9E6B7D3D-89C9-4133-8D8A-D779EB3D311D}"/>
              </a:ext>
            </a:extLst>
          </p:cNvPr>
          <p:cNvSpPr>
            <a:spLocks noGrp="1"/>
          </p:cNvSpPr>
          <p:nvPr>
            <p:ph sz="quarter" idx="13"/>
          </p:nvPr>
        </p:nvSpPr>
        <p:spPr>
          <a:xfrm>
            <a:off x="457200" y="1481138"/>
            <a:ext cx="4484688" cy="4408487"/>
          </a:xfrm>
        </p:spPr>
        <p:txBody>
          <a:bodyPr/>
          <a:lstStyle>
            <a:lvl1pPr>
              <a:defRPr sz="1600"/>
            </a:lvl1pPr>
          </a:lstStyle>
          <a:p>
            <a:pPr lvl="0"/>
            <a:r>
              <a:rPr lang="en-US" dirty="0"/>
              <a:t>Edit Master text styles</a:t>
            </a:r>
          </a:p>
        </p:txBody>
      </p:sp>
      <p:sp>
        <p:nvSpPr>
          <p:cNvPr id="9" name="Picture Placeholder 8">
            <a:extLst>
              <a:ext uri="{FF2B5EF4-FFF2-40B4-BE49-F238E27FC236}">
                <a16:creationId xmlns:a16="http://schemas.microsoft.com/office/drawing/2014/main" xmlns="" id="{F95A3C12-C176-4C2E-9820-6A6035C43AF5}"/>
              </a:ext>
            </a:extLst>
          </p:cNvPr>
          <p:cNvSpPr>
            <a:spLocks noGrp="1"/>
          </p:cNvSpPr>
          <p:nvPr>
            <p:ph type="pic" sz="quarter" idx="14"/>
          </p:nvPr>
        </p:nvSpPr>
        <p:spPr>
          <a:xfrm>
            <a:off x="5192713" y="1481138"/>
            <a:ext cx="3476625" cy="3754437"/>
          </a:xfrm>
        </p:spPr>
        <p:txBody>
          <a:bodyPr/>
          <a:lstStyle>
            <a:lvl1pPr>
              <a:defRPr sz="1600"/>
            </a:lvl1pPr>
          </a:lstStyle>
          <a:p>
            <a:endParaRPr lang="en-US" dirty="0"/>
          </a:p>
        </p:txBody>
      </p:sp>
      <p:sp>
        <p:nvSpPr>
          <p:cNvPr id="11" name="Text Placeholder 10">
            <a:extLst>
              <a:ext uri="{FF2B5EF4-FFF2-40B4-BE49-F238E27FC236}">
                <a16:creationId xmlns:a16="http://schemas.microsoft.com/office/drawing/2014/main" xmlns=""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a16="http://schemas.microsoft.com/office/drawing/2014/main" xmlns=""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a16="http://schemas.microsoft.com/office/drawing/2014/main" xmlns=""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a16="http://schemas.microsoft.com/office/drawing/2014/main" xmlns=""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10/25/2018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2020, 2013, 2009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94" r:id="rId4"/>
    <p:sldLayoutId id="2147483692" r:id="rId5"/>
    <p:sldLayoutId id="2147483679" r:id="rId6"/>
    <p:sldLayoutId id="2147483682" r:id="rId7"/>
    <p:sldLayoutId id="2147483686" r:id="rId8"/>
    <p:sldLayoutId id="2147483673" r:id="rId9"/>
    <p:sldLayoutId id="2147483693" r:id="rId10"/>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5.xml"/><Relationship Id="rId1" Type="http://schemas.openxmlformats.org/officeDocument/2006/relationships/vmlDrawing" Target="../drawings/vmlDrawing3.vml"/><Relationship Id="rId5" Type="http://schemas.openxmlformats.org/officeDocument/2006/relationships/image" Target="../media/image6.wmf"/><Relationship Id="rId4" Type="http://schemas.openxmlformats.org/officeDocument/2006/relationships/oleObject" Target="../embeddings/oleObject4.bin"/></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5.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4.w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42110"/>
            <a:ext cx="8613775" cy="1107996"/>
          </a:xfrm>
        </p:spPr>
        <p:txBody>
          <a:bodyPr vert="horz" wrap="square" lIns="0" tIns="0" rIns="0" bIns="0" rtlCol="0" anchor="t">
            <a:spAutoFit/>
          </a:bodyPr>
          <a:lstStyle/>
          <a:p>
            <a:r>
              <a:rPr lang="en-IN" dirty="0">
                <a:latin typeface="+mj-lt"/>
              </a:rPr>
              <a:t>Construction Accounting and Financial </a:t>
            </a:r>
            <a:r>
              <a:rPr lang="en-IN" dirty="0" smtClean="0">
                <a:latin typeface="+mj-lt"/>
              </a:rPr>
              <a:t>Management</a:t>
            </a:r>
            <a:endParaRPr lang="en-IN" dirty="0">
              <a:latin typeface="+mj-lt"/>
            </a:endParaRPr>
          </a:p>
        </p:txBody>
      </p:sp>
      <p:sp>
        <p:nvSpPr>
          <p:cNvPr id="8" name="Text Placeholder 7"/>
          <p:cNvSpPr>
            <a:spLocks noGrp="1"/>
          </p:cNvSpPr>
          <p:nvPr>
            <p:ph type="body" sz="quarter" idx="13"/>
          </p:nvPr>
        </p:nvSpPr>
        <p:spPr>
          <a:xfrm>
            <a:off x="454475" y="1275508"/>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Fourth </a:t>
            </a:r>
            <a:r>
              <a:rPr lang="en-US" sz="2000" dirty="0" smtClean="0">
                <a:latin typeface="+mn-lt"/>
                <a:ea typeface="ＭＳ Ｐゴシック" pitchFamily="-108" charset="-128"/>
                <a:cs typeface="ＭＳ Ｐゴシック" pitchFamily="-108" charset="-128"/>
              </a:rPr>
              <a:t>Edition</a:t>
            </a:r>
            <a:endParaRPr lang="en-US" sz="2000" dirty="0">
              <a:latin typeface="+mn-lt"/>
              <a:ea typeface="ＭＳ Ｐゴシック" pitchFamily="-108" charset="-128"/>
              <a:cs typeface="ＭＳ Ｐゴシック" pitchFamily="-108" charset="-128"/>
            </a:endParaRPr>
          </a:p>
        </p:txBody>
      </p:sp>
      <p:sp>
        <p:nvSpPr>
          <p:cNvPr id="4" name="Content Placeholder 3"/>
          <p:cNvSpPr>
            <a:spLocks noGrp="1"/>
          </p:cNvSpPr>
          <p:nvPr>
            <p:ph type="body" sz="quarter" idx="14"/>
          </p:nvPr>
        </p:nvSpPr>
        <p:spPr>
          <a:xfrm>
            <a:off x="5029200" y="2521683"/>
            <a:ext cx="3657600" cy="492443"/>
          </a:xfrm>
        </p:spPr>
        <p:txBody>
          <a:bodyPr vert="horz" lIns="0" tIns="0" rIns="0" bIns="0" rtlCol="0" anchor="b">
            <a:spAutoFit/>
          </a:bodyPr>
          <a:lstStyle/>
          <a:p>
            <a:r>
              <a:rPr lang="en-US" sz="3200" dirty="0">
                <a:latin typeface="+mn-lt"/>
                <a:ea typeface="+mj-ea"/>
                <a:cs typeface="Calibri" panose="020F0502020204030204" pitchFamily="34" charset="0"/>
              </a:rPr>
              <a:t>Chapter </a:t>
            </a:r>
            <a:r>
              <a:rPr lang="en-US" sz="3200" dirty="0" smtClean="0">
                <a:latin typeface="+mn-lt"/>
                <a:ea typeface="+mj-ea"/>
                <a:cs typeface="Calibri" panose="020F0502020204030204" pitchFamily="34" charset="0"/>
              </a:rPr>
              <a:t>08</a:t>
            </a:r>
            <a:endParaRPr lang="en-US" sz="3200" dirty="0">
              <a:latin typeface="+mn-lt"/>
              <a:ea typeface="+mj-ea"/>
              <a:cs typeface="Calibri" panose="020F0502020204030204" pitchFamily="34" charset="0"/>
            </a:endParaRPr>
          </a:p>
        </p:txBody>
      </p:sp>
      <p:sp>
        <p:nvSpPr>
          <p:cNvPr id="9" name="Content Placeholder 4"/>
          <p:cNvSpPr>
            <a:spLocks noGrp="1"/>
          </p:cNvSpPr>
          <p:nvPr>
            <p:ph type="body" sz="quarter" idx="15"/>
          </p:nvPr>
        </p:nvSpPr>
        <p:spPr>
          <a:xfrm>
            <a:off x="5037664" y="3305626"/>
            <a:ext cx="3657600" cy="307777"/>
          </a:xfrm>
        </p:spPr>
        <p:txBody>
          <a:bodyPr vert="horz" wrap="square" lIns="0" tIns="0" rIns="0" bIns="0" rtlCol="0" anchor="b">
            <a:spAutoFit/>
          </a:bodyPr>
          <a:lstStyle/>
          <a:p>
            <a:r>
              <a:rPr lang="en-IN" sz="2000" dirty="0" smtClean="0">
                <a:latin typeface="+mn-lt"/>
              </a:rPr>
              <a:t>Determining </a:t>
            </a:r>
            <a:r>
              <a:rPr lang="en-IN" sz="2000" dirty="0">
                <a:latin typeface="+mn-lt"/>
              </a:rPr>
              <a:t>Labor Burden</a:t>
            </a:r>
          </a:p>
        </p:txBody>
      </p:sp>
      <p:pic>
        <p:nvPicPr>
          <p:cNvPr id="10" name="Picture 2" descr="Front Cover: Construction Accounting and Financial Management, Fourth Edition by Peterson"/>
          <p:cNvPicPr>
            <a:picLocks noChangeAspect="1" noChangeArrowheads="1"/>
          </p:cNvPicPr>
          <p:nvPr/>
        </p:nvPicPr>
        <p:blipFill>
          <a:blip r:embed="rId3">
            <a:alphaModFix/>
            <a:extLst>
              <a:ext uri="{28A0092B-C50C-407E-A947-70E740481C1C}">
                <a14:useLocalDpi xmlns:a14="http://schemas.microsoft.com/office/drawing/2010/main" val="0"/>
              </a:ext>
            </a:extLst>
          </a:blip>
          <a:srcRect/>
          <a:stretch>
            <a:fillRect/>
          </a:stretch>
        </p:blipFill>
        <p:spPr bwMode="auto">
          <a:xfrm>
            <a:off x="494755" y="1691756"/>
            <a:ext cx="3687763" cy="4479925"/>
          </a:xfrm>
          <a:prstGeom prst="rect">
            <a:avLst/>
          </a:prstGeom>
          <a:noFill/>
          <a:ln w="9525" cap="flat" cmpd="sng">
            <a:solidFill>
              <a:srgbClr val="7F7F7F"/>
            </a:solidFill>
            <a:prstDash val="solid"/>
            <a:round/>
            <a:headEnd type="none" w="med" len="med"/>
            <a:tailEnd type="none" w="med" len="med"/>
          </a:ln>
          <a:effectLst>
            <a:outerShdw blurRad="50799" dist="76200" dir="2700000" algn="tl" rotWithShape="0">
              <a:srgbClr val="000000">
                <a:alpha val="55686"/>
              </a:srgbClr>
            </a:outerShdw>
          </a:effectLst>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184666"/>
          </a:xfrm>
        </p:spPr>
        <p:txBody>
          <a:bodyPr>
            <a:spAutoFit/>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2020, 2013, 2009 </a:t>
            </a: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316763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59629"/>
            <a:ext cx="8229600" cy="553998"/>
          </a:xfrm>
        </p:spPr>
        <p:txBody>
          <a:bodyPr lIns="0" tIns="0" rIns="0" bIns="0">
            <a:spAutoFit/>
          </a:bodyPr>
          <a:lstStyle/>
          <a:p>
            <a:r>
              <a:rPr lang="en-IN" dirty="0">
                <a:ea typeface="ＭＳ Ｐゴシック" charset="0"/>
                <a:cs typeface="Times New Roman" charset="0"/>
              </a:rPr>
              <a:t>Workers’ Compensation Insurance</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94602"/>
            <a:ext cx="8229600" cy="2192908"/>
          </a:xfrm>
        </p:spPr>
        <p:txBody>
          <a:bodyPr vert="horz" lIns="0" tIns="0" rIns="0" bIns="0" rtlCol="0">
            <a:spAutoFit/>
          </a:bodyPr>
          <a:lstStyle/>
          <a:p>
            <a:r>
              <a:rPr lang="en-IN" altLang="en-US" dirty="0"/>
              <a:t>Expressed as </a:t>
            </a:r>
            <a:r>
              <a:rPr lang="en-IN" altLang="en-US" dirty="0" smtClean="0"/>
              <a:t>$</a:t>
            </a:r>
            <a:r>
              <a:rPr lang="en-US" altLang="en-US" dirty="0" smtClean="0">
                <a:ea typeface="Verdana" panose="020B0604030504040204" pitchFamily="34" charset="0"/>
                <a:cs typeface="Verdana" panose="020B0604030504040204" pitchFamily="34" charset="0"/>
              </a:rPr>
              <a:t>/</a:t>
            </a:r>
            <a:r>
              <a:rPr lang="en-IN" altLang="en-US" dirty="0" smtClean="0"/>
              <a:t>$</a:t>
            </a:r>
            <a:r>
              <a:rPr lang="en-IN" altLang="en-US" dirty="0"/>
              <a:t>100 of wages</a:t>
            </a:r>
          </a:p>
          <a:p>
            <a:pPr lvl="1"/>
            <a:r>
              <a:rPr lang="en-IN" altLang="en-US" dirty="0"/>
              <a:t>Wages include cash equivalents and allowances</a:t>
            </a:r>
          </a:p>
          <a:p>
            <a:r>
              <a:rPr lang="en-IN" altLang="en-US" dirty="0"/>
              <a:t>Experience modifier based upon last three years losses not including the most current year</a:t>
            </a:r>
          </a:p>
          <a:p>
            <a:pPr lvl="1"/>
            <a:r>
              <a:rPr lang="en-IN" altLang="en-US" dirty="0"/>
              <a:t>Range 0.6 to 2.0</a:t>
            </a:r>
          </a:p>
        </p:txBody>
      </p:sp>
    </p:spTree>
    <p:extLst>
      <p:ext uri="{BB962C8B-B14F-4D97-AF65-F5344CB8AC3E}">
        <p14:creationId xmlns:p14="http://schemas.microsoft.com/office/powerpoint/2010/main" val="385490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59629"/>
            <a:ext cx="8229600" cy="553998"/>
          </a:xfrm>
        </p:spPr>
        <p:txBody>
          <a:bodyPr lIns="0" tIns="0" rIns="0" bIns="0">
            <a:spAutoFit/>
          </a:bodyPr>
          <a:lstStyle/>
          <a:p>
            <a:r>
              <a:rPr lang="en-IN" dirty="0">
                <a:ea typeface="ＭＳ Ｐゴシック" charset="0"/>
                <a:cs typeface="Times New Roman" charset="0"/>
              </a:rPr>
              <a:t>General Liability Insurance</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94602"/>
            <a:ext cx="8229600" cy="1377300"/>
          </a:xfrm>
        </p:spPr>
        <p:txBody>
          <a:bodyPr vert="horz" lIns="0" tIns="0" rIns="0" bIns="0" rtlCol="0">
            <a:spAutoFit/>
          </a:bodyPr>
          <a:lstStyle/>
          <a:p>
            <a:r>
              <a:rPr lang="en-IN" altLang="en-US" dirty="0"/>
              <a:t>Expressed as percentage of wages</a:t>
            </a:r>
          </a:p>
          <a:p>
            <a:pPr lvl="1"/>
            <a:r>
              <a:rPr lang="en-IN" altLang="en-US" dirty="0"/>
              <a:t>Wages include cash equivalents and allowances</a:t>
            </a:r>
          </a:p>
          <a:p>
            <a:r>
              <a:rPr lang="en-IN" altLang="en-US" dirty="0"/>
              <a:t>Varies by worker classification</a:t>
            </a:r>
          </a:p>
        </p:txBody>
      </p:sp>
    </p:spTree>
    <p:extLst>
      <p:ext uri="{BB962C8B-B14F-4D97-AF65-F5344CB8AC3E}">
        <p14:creationId xmlns:p14="http://schemas.microsoft.com/office/powerpoint/2010/main" val="3283246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59629"/>
            <a:ext cx="8229600" cy="553998"/>
          </a:xfrm>
        </p:spPr>
        <p:txBody>
          <a:bodyPr lIns="0" tIns="0" rIns="0" bIns="0">
            <a:spAutoFit/>
          </a:bodyPr>
          <a:lstStyle/>
          <a:p>
            <a:r>
              <a:rPr lang="en-IN" dirty="0">
                <a:ea typeface="ＭＳ Ｐゴシック" charset="0"/>
                <a:cs typeface="Times New Roman" charset="0"/>
              </a:rPr>
              <a:t>Insurance Benefits</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94602"/>
            <a:ext cx="8229600" cy="2269852"/>
          </a:xfrm>
        </p:spPr>
        <p:txBody>
          <a:bodyPr vert="horz" lIns="0" tIns="0" rIns="0" bIns="0" rtlCol="0">
            <a:spAutoFit/>
          </a:bodyPr>
          <a:lstStyle/>
          <a:p>
            <a:r>
              <a:rPr lang="en-IN" altLang="en-US" dirty="0"/>
              <a:t>Paid by employer</a:t>
            </a:r>
          </a:p>
          <a:p>
            <a:r>
              <a:rPr lang="en-IN" altLang="en-US" dirty="0"/>
              <a:t>May include</a:t>
            </a:r>
          </a:p>
          <a:p>
            <a:pPr lvl="1"/>
            <a:r>
              <a:rPr lang="en-IN" altLang="en-US" dirty="0"/>
              <a:t>Health</a:t>
            </a:r>
          </a:p>
          <a:p>
            <a:pPr lvl="1"/>
            <a:r>
              <a:rPr lang="en-IN" altLang="en-US" dirty="0"/>
              <a:t>Dental</a:t>
            </a:r>
          </a:p>
          <a:p>
            <a:pPr lvl="1"/>
            <a:r>
              <a:rPr lang="en-IN" altLang="en-US" dirty="0"/>
              <a:t>Life where employee is beneficiary</a:t>
            </a:r>
          </a:p>
        </p:txBody>
      </p:sp>
    </p:spTree>
    <p:extLst>
      <p:ext uri="{BB962C8B-B14F-4D97-AF65-F5344CB8AC3E}">
        <p14:creationId xmlns:p14="http://schemas.microsoft.com/office/powerpoint/2010/main" val="1752178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59629"/>
            <a:ext cx="8229600" cy="553998"/>
          </a:xfrm>
        </p:spPr>
        <p:txBody>
          <a:bodyPr lIns="0" tIns="0" rIns="0" bIns="0">
            <a:spAutoFit/>
          </a:bodyPr>
          <a:lstStyle/>
          <a:p>
            <a:r>
              <a:rPr lang="en-IN" dirty="0">
                <a:ea typeface="ＭＳ Ｐゴシック" charset="0"/>
                <a:cs typeface="Times New Roman" charset="0"/>
              </a:rPr>
              <a:t>Retirement</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94602"/>
            <a:ext cx="8229600" cy="1492716"/>
          </a:xfrm>
        </p:spPr>
        <p:txBody>
          <a:bodyPr vert="horz" lIns="0" tIns="0" rIns="0" bIns="0" rtlCol="0">
            <a:spAutoFit/>
          </a:bodyPr>
          <a:lstStyle/>
          <a:p>
            <a:r>
              <a:rPr lang="en-IN" altLang="en-US" dirty="0"/>
              <a:t>401(k)</a:t>
            </a:r>
          </a:p>
          <a:p>
            <a:r>
              <a:rPr lang="en-IN" altLang="en-US" dirty="0"/>
              <a:t>Often requires a match</a:t>
            </a:r>
          </a:p>
          <a:p>
            <a:r>
              <a:rPr lang="en-IN" altLang="en-US" dirty="0"/>
              <a:t>Often limited to a percentage of wages</a:t>
            </a:r>
          </a:p>
        </p:txBody>
      </p:sp>
    </p:spTree>
    <p:extLst>
      <p:ext uri="{BB962C8B-B14F-4D97-AF65-F5344CB8AC3E}">
        <p14:creationId xmlns:p14="http://schemas.microsoft.com/office/powerpoint/2010/main" val="2586955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59629"/>
            <a:ext cx="8229600" cy="553998"/>
          </a:xfrm>
        </p:spPr>
        <p:txBody>
          <a:bodyPr lIns="0" tIns="0" rIns="0" bIns="0">
            <a:spAutoFit/>
          </a:bodyPr>
          <a:lstStyle/>
          <a:p>
            <a:r>
              <a:rPr lang="en-IN" dirty="0">
                <a:ea typeface="ＭＳ Ｐゴシック" charset="0"/>
                <a:cs typeface="Times New Roman" charset="0"/>
              </a:rPr>
              <a:t>Union Payments</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94602"/>
            <a:ext cx="8229600" cy="369332"/>
          </a:xfrm>
        </p:spPr>
        <p:txBody>
          <a:bodyPr vert="horz" lIns="0" tIns="0" rIns="0" bIns="0" rtlCol="0">
            <a:spAutoFit/>
          </a:bodyPr>
          <a:lstStyle/>
          <a:p>
            <a:r>
              <a:rPr lang="en-IN" altLang="en-US" dirty="0"/>
              <a:t>In lieu of benefits</a:t>
            </a:r>
          </a:p>
        </p:txBody>
      </p:sp>
    </p:spTree>
    <p:extLst>
      <p:ext uri="{BB962C8B-B14F-4D97-AF65-F5344CB8AC3E}">
        <p14:creationId xmlns:p14="http://schemas.microsoft.com/office/powerpoint/2010/main" val="3324929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59629"/>
            <a:ext cx="8229600" cy="553998"/>
          </a:xfrm>
        </p:spPr>
        <p:txBody>
          <a:bodyPr lIns="0" tIns="0" rIns="0" bIns="0">
            <a:spAutoFit/>
          </a:bodyPr>
          <a:lstStyle/>
          <a:p>
            <a:r>
              <a:rPr lang="en-IN" dirty="0">
                <a:ea typeface="ＭＳ Ｐゴシック" charset="0"/>
                <a:cs typeface="Times New Roman" charset="0"/>
              </a:rPr>
              <a:t>Annual Cost and Burden Markup</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94602"/>
            <a:ext cx="8229600" cy="738664"/>
          </a:xfrm>
        </p:spPr>
        <p:txBody>
          <a:bodyPr vert="horz" lIns="0" tIns="0" rIns="0" bIns="0" rtlCol="0">
            <a:spAutoFit/>
          </a:bodyPr>
          <a:lstStyle/>
          <a:p>
            <a:r>
              <a:rPr lang="en-IN" altLang="en-US" dirty="0"/>
              <a:t>Annual cost equals the cost to the employer for the employee for one year</a:t>
            </a:r>
          </a:p>
        </p:txBody>
      </p:sp>
      <p:graphicFrame>
        <p:nvGraphicFramePr>
          <p:cNvPr id="3" name="Object 2" descr="Markup equals to numerator annual cost by denominator total wages minus time off wages minus bonus, minus 1."/>
          <p:cNvGraphicFramePr>
            <a:graphicFrameLocks noChangeAspect="1"/>
          </p:cNvGraphicFramePr>
          <p:nvPr>
            <p:extLst>
              <p:ext uri="{D42A27DB-BD31-4B8C-83A1-F6EECF244321}">
                <p14:modId xmlns:p14="http://schemas.microsoft.com/office/powerpoint/2010/main" val="1415505132"/>
              </p:ext>
            </p:extLst>
          </p:nvPr>
        </p:nvGraphicFramePr>
        <p:xfrm>
          <a:off x="1581150" y="2803525"/>
          <a:ext cx="5981700" cy="860425"/>
        </p:xfrm>
        <a:graphic>
          <a:graphicData uri="http://schemas.openxmlformats.org/presentationml/2006/ole">
            <mc:AlternateContent xmlns:mc="http://schemas.openxmlformats.org/markup-compatibility/2006">
              <mc:Choice xmlns:v="urn:schemas-microsoft-com:vml" Requires="v">
                <p:oleObj spid="_x0000_s3086" name="Equation" r:id="rId4" imgW="7238880" imgH="1041120" progId="Equation.DSMT4">
                  <p:embed/>
                </p:oleObj>
              </mc:Choice>
              <mc:Fallback>
                <p:oleObj name="Equation" r:id="rId4" imgW="7238880" imgH="1041120" progId="Equation.DSMT4">
                  <p:embed/>
                  <p:pic>
                    <p:nvPicPr>
                      <p:cNvPr id="0" name=""/>
                      <p:cNvPicPr/>
                      <p:nvPr/>
                    </p:nvPicPr>
                    <p:blipFill>
                      <a:blip r:embed="rId5"/>
                      <a:stretch>
                        <a:fillRect/>
                      </a:stretch>
                    </p:blipFill>
                    <p:spPr>
                      <a:xfrm>
                        <a:off x="1581150" y="2803525"/>
                        <a:ext cx="5981700" cy="860425"/>
                      </a:xfrm>
                      <a:prstGeom prst="rect">
                        <a:avLst/>
                      </a:prstGeom>
                    </p:spPr>
                  </p:pic>
                </p:oleObj>
              </mc:Fallback>
            </mc:AlternateContent>
          </a:graphicData>
        </a:graphic>
      </p:graphicFrame>
    </p:spTree>
    <p:extLst>
      <p:ext uri="{BB962C8B-B14F-4D97-AF65-F5344CB8AC3E}">
        <p14:creationId xmlns:p14="http://schemas.microsoft.com/office/powerpoint/2010/main" val="2861862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xmlns="" id="{E47FF819-0D5D-491A-BF8F-B42813E7390C}"/>
              </a:ext>
            </a:extLst>
          </p:cNvPr>
          <p:cNvSpPr>
            <a:spLocks noGrp="1"/>
          </p:cNvSpPr>
          <p:nvPr>
            <p:ph type="title"/>
          </p:nvPr>
        </p:nvSpPr>
        <p:spPr>
          <a:xfrm>
            <a:off x="457200" y="584199"/>
            <a:ext cx="8229600" cy="635315"/>
          </a:xfrm>
        </p:spPr>
        <p:txBody>
          <a:bodyPr/>
          <a:lstStyle/>
          <a:p>
            <a:r>
              <a:rPr lang="en-US"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66454"/>
            <a:ext cx="8229600" cy="553998"/>
          </a:xfrm>
        </p:spPr>
        <p:txBody>
          <a:bodyPr lIns="0" tIns="0" rIns="0" bIns="0">
            <a:spAutoFit/>
          </a:bodyPr>
          <a:lstStyle/>
          <a:p>
            <a:r>
              <a:rPr lang="en-US" altLang="en-US" dirty="0"/>
              <a:t>Components of Labor Pricing</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616588"/>
            <a:ext cx="3686961" cy="3531736"/>
          </a:xfrm>
        </p:spPr>
        <p:txBody>
          <a:bodyPr vert="horz" lIns="0" tIns="0" rIns="0" bIns="0" rtlCol="0">
            <a:spAutoFit/>
          </a:bodyPr>
          <a:lstStyle/>
          <a:p>
            <a:r>
              <a:rPr lang="en-US" altLang="en-US" dirty="0"/>
              <a:t>Wages</a:t>
            </a:r>
          </a:p>
          <a:p>
            <a:r>
              <a:rPr lang="en-US" altLang="en-US" dirty="0"/>
              <a:t>Cash equivalents and allowances</a:t>
            </a:r>
          </a:p>
          <a:p>
            <a:r>
              <a:rPr lang="en-US" altLang="en-US" dirty="0"/>
              <a:t>Payroll taxes (Social Security and Medicare)</a:t>
            </a:r>
          </a:p>
          <a:p>
            <a:r>
              <a:rPr lang="en-US" altLang="en-US" dirty="0"/>
              <a:t>Unemployment insurance (FUTA and SUTA)</a:t>
            </a:r>
          </a:p>
        </p:txBody>
      </p:sp>
      <p:sp>
        <p:nvSpPr>
          <p:cNvPr id="3" name="Content Placeholder 2"/>
          <p:cNvSpPr>
            <a:spLocks noGrp="1"/>
          </p:cNvSpPr>
          <p:nvPr>
            <p:ph idx="10"/>
          </p:nvPr>
        </p:nvSpPr>
        <p:spPr>
          <a:xfrm>
            <a:off x="4875888" y="1615578"/>
            <a:ext cx="3686961" cy="3916457"/>
          </a:xfrm>
        </p:spPr>
        <p:txBody>
          <a:bodyPr vert="horz" lIns="0" tIns="0" rIns="0" bIns="0" rtlCol="0">
            <a:spAutoFit/>
          </a:bodyPr>
          <a:lstStyle/>
          <a:p>
            <a:r>
              <a:rPr lang="en-US" altLang="en-US" dirty="0"/>
              <a:t>Workers’ compensation insurance</a:t>
            </a:r>
          </a:p>
          <a:p>
            <a:r>
              <a:rPr lang="en-US" altLang="en-US" dirty="0"/>
              <a:t>General liability insurance</a:t>
            </a:r>
          </a:p>
          <a:p>
            <a:r>
              <a:rPr lang="en-US" altLang="en-US" dirty="0"/>
              <a:t>Insurance benefits</a:t>
            </a:r>
          </a:p>
          <a:p>
            <a:r>
              <a:rPr lang="en-US" altLang="en-US" dirty="0"/>
              <a:t>Retirement</a:t>
            </a:r>
          </a:p>
          <a:p>
            <a:r>
              <a:rPr lang="en-US" altLang="en-US" dirty="0"/>
              <a:t>Union payments</a:t>
            </a:r>
          </a:p>
          <a:p>
            <a:r>
              <a:rPr lang="en-US" altLang="en-US" dirty="0"/>
              <a:t>Vacation</a:t>
            </a:r>
          </a:p>
        </p:txBody>
      </p:sp>
    </p:spTree>
    <p:extLst>
      <p:ext uri="{BB962C8B-B14F-4D97-AF65-F5344CB8AC3E}">
        <p14:creationId xmlns:p14="http://schemas.microsoft.com/office/powerpoint/2010/main" val="2034784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59629"/>
            <a:ext cx="8229600" cy="553998"/>
          </a:xfrm>
        </p:spPr>
        <p:txBody>
          <a:bodyPr lIns="0" tIns="0" rIns="0" bIns="0">
            <a:spAutoFit/>
          </a:bodyPr>
          <a:lstStyle/>
          <a:p>
            <a:r>
              <a:rPr lang="en-IN" dirty="0">
                <a:ea typeface="ＭＳ Ｐゴシック" charset="0"/>
                <a:cs typeface="Times New Roman" charset="0"/>
              </a:rPr>
              <a:t>Hourly Cost</a:t>
            </a:r>
            <a:endParaRPr lang="en-US" dirty="0">
              <a:ea typeface="ＭＳ Ｐゴシック" charset="0"/>
              <a:cs typeface="Times New Roman" charset="0"/>
            </a:endParaRPr>
          </a:p>
        </p:txBody>
      </p:sp>
      <p:graphicFrame>
        <p:nvGraphicFramePr>
          <p:cNvPr id="3" name="Object 2" descr="Hourly cost equals to numerator total cost by denominator hours worked."/>
          <p:cNvGraphicFramePr>
            <a:graphicFrameLocks noChangeAspect="1"/>
          </p:cNvGraphicFramePr>
          <p:nvPr>
            <p:extLst>
              <p:ext uri="{D42A27DB-BD31-4B8C-83A1-F6EECF244321}">
                <p14:modId xmlns:p14="http://schemas.microsoft.com/office/powerpoint/2010/main" val="3400850169"/>
              </p:ext>
            </p:extLst>
          </p:nvPr>
        </p:nvGraphicFramePr>
        <p:xfrm>
          <a:off x="2768619" y="1696760"/>
          <a:ext cx="3606762" cy="677460"/>
        </p:xfrm>
        <a:graphic>
          <a:graphicData uri="http://schemas.openxmlformats.org/presentationml/2006/ole">
            <mc:AlternateContent xmlns:mc="http://schemas.openxmlformats.org/markup-compatibility/2006">
              <mc:Choice xmlns:v="urn:schemas-microsoft-com:vml" Requires="v">
                <p:oleObj spid="_x0000_s1039" name="Equation" r:id="rId4" imgW="4800600" imgH="901440" progId="Equation.DSMT4">
                  <p:embed/>
                </p:oleObj>
              </mc:Choice>
              <mc:Fallback>
                <p:oleObj name="Equation" r:id="rId4" imgW="4800600" imgH="901440" progId="Equation.DSMT4">
                  <p:embed/>
                  <p:pic>
                    <p:nvPicPr>
                      <p:cNvPr id="0" name=""/>
                      <p:cNvPicPr/>
                      <p:nvPr/>
                    </p:nvPicPr>
                    <p:blipFill>
                      <a:blip r:embed="rId5"/>
                      <a:stretch>
                        <a:fillRect/>
                      </a:stretch>
                    </p:blipFill>
                    <p:spPr>
                      <a:xfrm>
                        <a:off x="2768619" y="1696760"/>
                        <a:ext cx="3606762" cy="677460"/>
                      </a:xfrm>
                      <a:prstGeom prst="rect">
                        <a:avLst/>
                      </a:prstGeom>
                    </p:spPr>
                  </p:pic>
                </p:oleObj>
              </mc:Fallback>
            </mc:AlternateContent>
          </a:graphicData>
        </a:graphic>
      </p:graphicFrame>
      <p:sp>
        <p:nvSpPr>
          <p:cNvPr id="6" name="Content Placeholder 5"/>
          <p:cNvSpPr>
            <a:spLocks noGrp="1"/>
          </p:cNvSpPr>
          <p:nvPr>
            <p:ph idx="1"/>
          </p:nvPr>
        </p:nvSpPr>
        <p:spPr>
          <a:xfrm>
            <a:off x="457200" y="2695659"/>
            <a:ext cx="8229600" cy="1334486"/>
          </a:xfrm>
        </p:spPr>
        <p:txBody>
          <a:bodyPr vert="horz" lIns="0" tIns="0" rIns="0" bIns="0" rtlCol="0">
            <a:spAutoFit/>
          </a:bodyPr>
          <a:lstStyle/>
          <a:p>
            <a:r>
              <a:rPr lang="en-IN" altLang="en-US" dirty="0"/>
              <a:t>Hours worked excludes vacation and sick leave</a:t>
            </a:r>
          </a:p>
          <a:p>
            <a:r>
              <a:rPr lang="en-IN" altLang="en-US" dirty="0"/>
              <a:t>Hours worked incorporates vacation and sick leave into the hourly cost</a:t>
            </a:r>
          </a:p>
        </p:txBody>
      </p:sp>
    </p:spTree>
    <p:extLst>
      <p:ext uri="{BB962C8B-B14F-4D97-AF65-F5344CB8AC3E}">
        <p14:creationId xmlns:p14="http://schemas.microsoft.com/office/powerpoint/2010/main" val="238236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59629"/>
            <a:ext cx="8229600" cy="553998"/>
          </a:xfrm>
        </p:spPr>
        <p:txBody>
          <a:bodyPr lIns="0" tIns="0" rIns="0" bIns="0">
            <a:spAutoFit/>
          </a:bodyPr>
          <a:lstStyle/>
          <a:p>
            <a:r>
              <a:rPr lang="en-IN" dirty="0">
                <a:ea typeface="ＭＳ Ｐゴシック" charset="0"/>
                <a:cs typeface="Times New Roman" charset="0"/>
              </a:rPr>
              <a:t>Wages</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94602"/>
            <a:ext cx="8229600" cy="3162404"/>
          </a:xfrm>
        </p:spPr>
        <p:txBody>
          <a:bodyPr vert="horz" lIns="0" tIns="0" rIns="0" bIns="0" rtlCol="0">
            <a:spAutoFit/>
          </a:bodyPr>
          <a:lstStyle/>
          <a:p>
            <a:r>
              <a:rPr lang="en-IN" altLang="en-US" dirty="0"/>
              <a:t>Type</a:t>
            </a:r>
          </a:p>
          <a:p>
            <a:pPr lvl="1"/>
            <a:r>
              <a:rPr lang="en-IN" altLang="en-US" dirty="0"/>
              <a:t>Hourly</a:t>
            </a:r>
          </a:p>
          <a:p>
            <a:pPr lvl="1"/>
            <a:r>
              <a:rPr lang="en-IN" altLang="en-US" dirty="0"/>
              <a:t>Salaried</a:t>
            </a:r>
          </a:p>
          <a:p>
            <a:r>
              <a:rPr lang="en-IN" altLang="en-US" dirty="0"/>
              <a:t>Pricing source</a:t>
            </a:r>
          </a:p>
          <a:p>
            <a:pPr lvl="1"/>
            <a:r>
              <a:rPr lang="en-IN" altLang="en-US" dirty="0"/>
              <a:t>Market</a:t>
            </a:r>
          </a:p>
          <a:p>
            <a:pPr lvl="1"/>
            <a:r>
              <a:rPr lang="en-IN" altLang="en-US" dirty="0"/>
              <a:t>Union</a:t>
            </a:r>
          </a:p>
          <a:p>
            <a:pPr lvl="1"/>
            <a:r>
              <a:rPr lang="en-IN" altLang="en-US" dirty="0"/>
              <a:t>Federal (Davis-Bacon)</a:t>
            </a:r>
          </a:p>
        </p:txBody>
      </p:sp>
    </p:spTree>
    <p:extLst>
      <p:ext uri="{BB962C8B-B14F-4D97-AF65-F5344CB8AC3E}">
        <p14:creationId xmlns:p14="http://schemas.microsoft.com/office/powerpoint/2010/main" val="2456821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59629"/>
            <a:ext cx="8229600" cy="553998"/>
          </a:xfrm>
        </p:spPr>
        <p:txBody>
          <a:bodyPr lIns="0" tIns="0" rIns="0" bIns="0">
            <a:spAutoFit/>
          </a:bodyPr>
          <a:lstStyle/>
          <a:p>
            <a:r>
              <a:rPr lang="en-IN" dirty="0">
                <a:ea typeface="ＭＳ Ｐゴシック" charset="0"/>
                <a:cs typeface="Times New Roman" charset="0"/>
              </a:rPr>
              <a:t>Burden</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94602"/>
            <a:ext cx="8229600" cy="738664"/>
          </a:xfrm>
        </p:spPr>
        <p:txBody>
          <a:bodyPr vert="horz" lIns="0" tIns="0" rIns="0" bIns="0" rtlCol="0">
            <a:spAutoFit/>
          </a:bodyPr>
          <a:lstStyle/>
          <a:p>
            <a:r>
              <a:rPr lang="en-IN" altLang="en-US" dirty="0"/>
              <a:t>Includes all costs paid by employer in addition to the wages</a:t>
            </a:r>
          </a:p>
        </p:txBody>
      </p:sp>
    </p:spTree>
    <p:extLst>
      <p:ext uri="{BB962C8B-B14F-4D97-AF65-F5344CB8AC3E}">
        <p14:creationId xmlns:p14="http://schemas.microsoft.com/office/powerpoint/2010/main" val="1881801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59629"/>
            <a:ext cx="8229600" cy="553998"/>
          </a:xfrm>
        </p:spPr>
        <p:txBody>
          <a:bodyPr lIns="0" tIns="0" rIns="0" bIns="0">
            <a:spAutoFit/>
          </a:bodyPr>
          <a:lstStyle/>
          <a:p>
            <a:r>
              <a:rPr lang="en-IN" dirty="0">
                <a:ea typeface="ＭＳ Ｐゴシック" charset="0"/>
                <a:cs typeface="Times New Roman" charset="0"/>
              </a:rPr>
              <a:t>Cash Equivalents and Allowances</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94602"/>
            <a:ext cx="8229600" cy="2831544"/>
          </a:xfrm>
        </p:spPr>
        <p:txBody>
          <a:bodyPr vert="horz" lIns="0" tIns="0" rIns="0" bIns="0" rtlCol="0">
            <a:spAutoFit/>
          </a:bodyPr>
          <a:lstStyle/>
          <a:p>
            <a:r>
              <a:rPr lang="en-IN" altLang="en-US" dirty="0"/>
              <a:t>Cash equivalents</a:t>
            </a:r>
          </a:p>
          <a:p>
            <a:pPr lvl="1"/>
            <a:r>
              <a:rPr lang="en-IN" altLang="en-US" dirty="0"/>
              <a:t>In lieu of benefits</a:t>
            </a:r>
          </a:p>
          <a:p>
            <a:r>
              <a:rPr lang="en-IN" altLang="en-US" dirty="0"/>
              <a:t>Allowances</a:t>
            </a:r>
          </a:p>
          <a:p>
            <a:pPr lvl="1"/>
            <a:r>
              <a:rPr lang="en-IN" altLang="en-US" dirty="0"/>
              <a:t>Vehicle use</a:t>
            </a:r>
          </a:p>
          <a:p>
            <a:pPr lvl="1"/>
            <a:r>
              <a:rPr lang="en-IN" altLang="en-US" dirty="0"/>
              <a:t>Tool</a:t>
            </a:r>
          </a:p>
          <a:p>
            <a:r>
              <a:rPr lang="en-IN" altLang="en-US" dirty="0"/>
              <a:t>Are subject to taxes the same as wages</a:t>
            </a:r>
          </a:p>
        </p:txBody>
      </p:sp>
    </p:spTree>
    <p:extLst>
      <p:ext uri="{BB962C8B-B14F-4D97-AF65-F5344CB8AC3E}">
        <p14:creationId xmlns:p14="http://schemas.microsoft.com/office/powerpoint/2010/main" val="1881801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59629"/>
            <a:ext cx="8229600" cy="553998"/>
          </a:xfrm>
        </p:spPr>
        <p:txBody>
          <a:bodyPr lIns="0" tIns="0" rIns="0" bIns="0">
            <a:spAutoFit/>
          </a:bodyPr>
          <a:lstStyle/>
          <a:p>
            <a:r>
              <a:rPr lang="en-IN" dirty="0">
                <a:ea typeface="ＭＳ Ｐゴシック" charset="0"/>
                <a:cs typeface="Times New Roman" charset="0"/>
              </a:rPr>
              <a:t>Payroll Taxes</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94602"/>
            <a:ext cx="8229600" cy="3570208"/>
          </a:xfrm>
        </p:spPr>
        <p:txBody>
          <a:bodyPr vert="horz" lIns="0" tIns="0" rIns="0" bIns="0" rtlCol="0">
            <a:spAutoFit/>
          </a:bodyPr>
          <a:lstStyle/>
          <a:p>
            <a:r>
              <a:rPr lang="en-IN" altLang="en-US" dirty="0"/>
              <a:t>Social Security</a:t>
            </a:r>
          </a:p>
          <a:p>
            <a:pPr lvl="1"/>
            <a:r>
              <a:rPr lang="en-IN" altLang="en-US" dirty="0"/>
              <a:t>6.2% on first $128,700 of wages for each employee for 2018</a:t>
            </a:r>
          </a:p>
          <a:p>
            <a:pPr lvl="1"/>
            <a:r>
              <a:rPr lang="en-IN" altLang="en-US" dirty="0"/>
              <a:t>Limit is increased in most years</a:t>
            </a:r>
          </a:p>
          <a:p>
            <a:r>
              <a:rPr lang="en-IN" altLang="en-US" dirty="0"/>
              <a:t>Medicare</a:t>
            </a:r>
          </a:p>
          <a:p>
            <a:pPr lvl="1"/>
            <a:r>
              <a:rPr lang="en-IN" altLang="en-US" dirty="0"/>
              <a:t>1.45% on all wages</a:t>
            </a:r>
          </a:p>
          <a:p>
            <a:r>
              <a:rPr lang="en-IN" altLang="en-US" dirty="0"/>
              <a:t>The employee payments for medical insurance may be exempt from payroll taxes</a:t>
            </a:r>
          </a:p>
        </p:txBody>
      </p:sp>
    </p:spTree>
    <p:extLst>
      <p:ext uri="{BB962C8B-B14F-4D97-AF65-F5344CB8AC3E}">
        <p14:creationId xmlns:p14="http://schemas.microsoft.com/office/powerpoint/2010/main" val="1899471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59629"/>
            <a:ext cx="8229600" cy="553998"/>
          </a:xfrm>
        </p:spPr>
        <p:txBody>
          <a:bodyPr lIns="0" tIns="0" rIns="0" bIns="0">
            <a:spAutoFit/>
          </a:bodyPr>
          <a:lstStyle/>
          <a:p>
            <a:r>
              <a:rPr lang="en-IN" dirty="0">
                <a:ea typeface="ＭＳ Ｐゴシック" charset="0"/>
                <a:cs typeface="Times New Roman" charset="0"/>
              </a:rPr>
              <a:t>Unemployment </a:t>
            </a:r>
            <a:r>
              <a:rPr lang="en-IN" dirty="0" smtClean="0">
                <a:ea typeface="ＭＳ Ｐゴシック" charset="0"/>
                <a:cs typeface="Times New Roman" charset="0"/>
              </a:rPr>
              <a:t>Insurance </a:t>
            </a:r>
            <a:r>
              <a:rPr lang="en-IN" sz="2800" dirty="0" smtClean="0">
                <a:ea typeface="ＭＳ Ｐゴシック" charset="0"/>
                <a:cs typeface="Times New Roman" charset="0"/>
              </a:rPr>
              <a:t>(1 of 2)</a:t>
            </a:r>
            <a:endParaRPr lang="en-US" sz="2800" dirty="0">
              <a:ea typeface="ＭＳ Ｐゴシック" charset="0"/>
              <a:cs typeface="Times New Roman" charset="0"/>
            </a:endParaRPr>
          </a:p>
        </p:txBody>
      </p:sp>
      <p:sp>
        <p:nvSpPr>
          <p:cNvPr id="6" name="Content Placeholder 5"/>
          <p:cNvSpPr>
            <a:spLocks noGrp="1"/>
          </p:cNvSpPr>
          <p:nvPr>
            <p:ph idx="1"/>
          </p:nvPr>
        </p:nvSpPr>
        <p:spPr>
          <a:xfrm>
            <a:off x="457200" y="1594602"/>
            <a:ext cx="8229600" cy="2970044"/>
          </a:xfrm>
        </p:spPr>
        <p:txBody>
          <a:bodyPr vert="horz" lIns="0" tIns="0" rIns="0" bIns="0" rtlCol="0">
            <a:spAutoFit/>
          </a:bodyPr>
          <a:lstStyle/>
          <a:p>
            <a:r>
              <a:rPr lang="en-IN" altLang="en-US" dirty="0"/>
              <a:t>Federal (FUTA)</a:t>
            </a:r>
          </a:p>
          <a:p>
            <a:pPr lvl="1"/>
            <a:r>
              <a:rPr lang="en-IN" altLang="en-US" dirty="0"/>
              <a:t>6.0% on first $7,000 of each employee’s wages</a:t>
            </a:r>
          </a:p>
          <a:p>
            <a:pPr lvl="1"/>
            <a:r>
              <a:rPr lang="en-IN" altLang="en-US" dirty="0"/>
              <a:t>Up to 5.4% credit given:</a:t>
            </a:r>
          </a:p>
          <a:p>
            <a:pPr lvl="2"/>
            <a:r>
              <a:rPr lang="en-IN" altLang="en-US" dirty="0"/>
              <a:t>For employees covered by State Unemployment Insurance (SUTA)</a:t>
            </a:r>
          </a:p>
          <a:p>
            <a:pPr lvl="2"/>
            <a:r>
              <a:rPr lang="en-IN" altLang="en-US" dirty="0"/>
              <a:t>Only if you pay state unemployment on time</a:t>
            </a:r>
          </a:p>
          <a:p>
            <a:pPr lvl="1"/>
            <a:r>
              <a:rPr lang="en-IN" altLang="en-US" dirty="0"/>
              <a:t>Minimum is 0.6% on first $7,000</a:t>
            </a:r>
          </a:p>
        </p:txBody>
      </p:sp>
    </p:spTree>
    <p:extLst>
      <p:ext uri="{BB962C8B-B14F-4D97-AF65-F5344CB8AC3E}">
        <p14:creationId xmlns:p14="http://schemas.microsoft.com/office/powerpoint/2010/main" val="4056234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65517"/>
            <a:ext cx="8229600" cy="553998"/>
          </a:xfrm>
        </p:spPr>
        <p:txBody>
          <a:bodyPr lIns="0" tIns="0" rIns="0" bIns="0">
            <a:spAutoFit/>
          </a:bodyPr>
          <a:lstStyle/>
          <a:p>
            <a:r>
              <a:rPr lang="en-IN" dirty="0">
                <a:ea typeface="ＭＳ Ｐゴシック" charset="0"/>
                <a:cs typeface="Times New Roman" charset="0"/>
              </a:rPr>
              <a:t>Unemployment </a:t>
            </a:r>
            <a:r>
              <a:rPr lang="en-IN" dirty="0" smtClean="0">
                <a:ea typeface="ＭＳ Ｐゴシック" charset="0"/>
                <a:cs typeface="Times New Roman" charset="0"/>
              </a:rPr>
              <a:t>Insurance </a:t>
            </a:r>
            <a:r>
              <a:rPr lang="en-IN" sz="2800" dirty="0" smtClean="0">
                <a:ea typeface="ＭＳ Ｐゴシック" charset="0"/>
                <a:cs typeface="Times New Roman" charset="0"/>
              </a:rPr>
              <a:t>(2 </a:t>
            </a:r>
            <a:r>
              <a:rPr lang="en-IN" sz="2800" dirty="0">
                <a:ea typeface="ＭＳ Ｐゴシック" charset="0"/>
                <a:cs typeface="Times New Roman" charset="0"/>
              </a:rPr>
              <a:t>of 2)</a:t>
            </a:r>
            <a:endParaRPr lang="en-US" sz="2800" dirty="0">
              <a:ea typeface="ＭＳ Ｐゴシック" charset="0"/>
              <a:cs typeface="Times New Roman" charset="0"/>
            </a:endParaRPr>
          </a:p>
        </p:txBody>
      </p:sp>
      <p:sp>
        <p:nvSpPr>
          <p:cNvPr id="6" name="Content Placeholder 5"/>
          <p:cNvSpPr>
            <a:spLocks noGrp="1"/>
          </p:cNvSpPr>
          <p:nvPr>
            <p:ph idx="1"/>
          </p:nvPr>
        </p:nvSpPr>
        <p:spPr>
          <a:xfrm>
            <a:off x="457200" y="1600200"/>
            <a:ext cx="8229600" cy="1823576"/>
          </a:xfrm>
        </p:spPr>
        <p:txBody>
          <a:bodyPr vert="horz" lIns="0" tIns="0" rIns="0" bIns="0" rtlCol="0">
            <a:spAutoFit/>
          </a:bodyPr>
          <a:lstStyle/>
          <a:p>
            <a:r>
              <a:rPr lang="en-IN" altLang="en-US" sz="2400" dirty="0"/>
              <a:t>State (SUTA)</a:t>
            </a:r>
          </a:p>
          <a:p>
            <a:pPr lvl="1"/>
            <a:r>
              <a:rPr lang="en-IN" altLang="en-US" sz="2400" dirty="0"/>
              <a:t>Varies by state and company</a:t>
            </a:r>
          </a:p>
          <a:p>
            <a:pPr lvl="1"/>
            <a:r>
              <a:rPr lang="en-IN" altLang="en-US" sz="2400" dirty="0"/>
              <a:t>Based upon claim history</a:t>
            </a:r>
          </a:p>
          <a:p>
            <a:r>
              <a:rPr lang="en-IN" altLang="en-US" sz="2400" dirty="0"/>
              <a:t>Calculation from historical </a:t>
            </a:r>
            <a:r>
              <a:rPr lang="en-IN" altLang="en-US" sz="2400" dirty="0" smtClean="0"/>
              <a:t>data</a:t>
            </a:r>
          </a:p>
        </p:txBody>
      </p:sp>
      <p:graphicFrame>
        <p:nvGraphicFramePr>
          <p:cNvPr id="3" name="Object 2" descr="F U T A percent equals to numerator total F U T A by denominator total wages."/>
          <p:cNvGraphicFramePr>
            <a:graphicFrameLocks noChangeAspect="1"/>
          </p:cNvGraphicFramePr>
          <p:nvPr>
            <p:extLst>
              <p:ext uri="{D42A27DB-BD31-4B8C-83A1-F6EECF244321}">
                <p14:modId xmlns:p14="http://schemas.microsoft.com/office/powerpoint/2010/main" val="4084119415"/>
              </p:ext>
            </p:extLst>
          </p:nvPr>
        </p:nvGraphicFramePr>
        <p:xfrm>
          <a:off x="2963757" y="3676825"/>
          <a:ext cx="3148760" cy="808182"/>
        </p:xfrm>
        <a:graphic>
          <a:graphicData uri="http://schemas.openxmlformats.org/presentationml/2006/ole">
            <mc:AlternateContent xmlns:mc="http://schemas.openxmlformats.org/markup-compatibility/2006">
              <mc:Choice xmlns:v="urn:schemas-microsoft-com:vml" Requires="v">
                <p:oleObj spid="_x0000_s2074" name="Equation" r:id="rId4" imgW="3809880" imgH="977760" progId="Equation.DSMT4">
                  <p:embed/>
                </p:oleObj>
              </mc:Choice>
              <mc:Fallback>
                <p:oleObj name="Equation" r:id="rId4" imgW="3809880" imgH="977760" progId="Equation.DSMT4">
                  <p:embed/>
                  <p:pic>
                    <p:nvPicPr>
                      <p:cNvPr id="0" name=""/>
                      <p:cNvPicPr/>
                      <p:nvPr/>
                    </p:nvPicPr>
                    <p:blipFill>
                      <a:blip r:embed="rId5"/>
                      <a:stretch>
                        <a:fillRect/>
                      </a:stretch>
                    </p:blipFill>
                    <p:spPr>
                      <a:xfrm>
                        <a:off x="2963757" y="3676825"/>
                        <a:ext cx="3148760" cy="808182"/>
                      </a:xfrm>
                      <a:prstGeom prst="rect">
                        <a:avLst/>
                      </a:prstGeom>
                    </p:spPr>
                  </p:pic>
                </p:oleObj>
              </mc:Fallback>
            </mc:AlternateContent>
          </a:graphicData>
        </a:graphic>
      </p:graphicFrame>
      <p:graphicFrame>
        <p:nvGraphicFramePr>
          <p:cNvPr id="5" name="Object 4" descr="S U T A percent equals to numerator total S U T A by denominator total wages."/>
          <p:cNvGraphicFramePr>
            <a:graphicFrameLocks noChangeAspect="1"/>
          </p:cNvGraphicFramePr>
          <p:nvPr>
            <p:extLst>
              <p:ext uri="{D42A27DB-BD31-4B8C-83A1-F6EECF244321}">
                <p14:modId xmlns:p14="http://schemas.microsoft.com/office/powerpoint/2010/main" val="3385687115"/>
              </p:ext>
            </p:extLst>
          </p:nvPr>
        </p:nvGraphicFramePr>
        <p:xfrm>
          <a:off x="2984749" y="4701310"/>
          <a:ext cx="3106777" cy="808182"/>
        </p:xfrm>
        <a:graphic>
          <a:graphicData uri="http://schemas.openxmlformats.org/presentationml/2006/ole">
            <mc:AlternateContent xmlns:mc="http://schemas.openxmlformats.org/markup-compatibility/2006">
              <mc:Choice xmlns:v="urn:schemas-microsoft-com:vml" Requires="v">
                <p:oleObj spid="_x0000_s2075" name="Equation" r:id="rId6" imgW="3759120" imgH="977760" progId="Equation.DSMT4">
                  <p:embed/>
                </p:oleObj>
              </mc:Choice>
              <mc:Fallback>
                <p:oleObj name="Equation" r:id="rId6" imgW="3759120" imgH="977760" progId="Equation.DSMT4">
                  <p:embed/>
                  <p:pic>
                    <p:nvPicPr>
                      <p:cNvPr id="0" name=""/>
                      <p:cNvPicPr/>
                      <p:nvPr/>
                    </p:nvPicPr>
                    <p:blipFill>
                      <a:blip r:embed="rId7"/>
                      <a:stretch>
                        <a:fillRect/>
                      </a:stretch>
                    </p:blipFill>
                    <p:spPr>
                      <a:xfrm>
                        <a:off x="2984749" y="4701310"/>
                        <a:ext cx="3106777" cy="808182"/>
                      </a:xfrm>
                      <a:prstGeom prst="rect">
                        <a:avLst/>
                      </a:prstGeom>
                    </p:spPr>
                  </p:pic>
                </p:oleObj>
              </mc:Fallback>
            </mc:AlternateContent>
          </a:graphicData>
        </a:graphic>
      </p:graphicFrame>
      <p:sp>
        <p:nvSpPr>
          <p:cNvPr id="4" name="Content Placeholder 3"/>
          <p:cNvSpPr>
            <a:spLocks noGrp="1"/>
          </p:cNvSpPr>
          <p:nvPr>
            <p:ph idx="13"/>
          </p:nvPr>
        </p:nvSpPr>
        <p:spPr>
          <a:xfrm>
            <a:off x="457200" y="5750526"/>
            <a:ext cx="8229600" cy="369332"/>
          </a:xfrm>
        </p:spPr>
        <p:txBody>
          <a:bodyPr>
            <a:spAutoFit/>
          </a:bodyPr>
          <a:lstStyle/>
          <a:p>
            <a:pPr lvl="2"/>
            <a:r>
              <a:rPr lang="en-IN" altLang="en-US" sz="2400" dirty="0"/>
              <a:t>Wages include cash equivalents and allowances</a:t>
            </a:r>
          </a:p>
        </p:txBody>
      </p:sp>
    </p:spTree>
    <p:extLst>
      <p:ext uri="{BB962C8B-B14F-4D97-AF65-F5344CB8AC3E}">
        <p14:creationId xmlns:p14="http://schemas.microsoft.com/office/powerpoint/2010/main" val="4056234794"/>
      </p:ext>
    </p:extLst>
  </p:cSld>
  <p:clrMapOvr>
    <a:masterClrMapping/>
  </p:clrMapOvr>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34616</TotalTime>
  <Words>535</Words>
  <Application>Microsoft Office PowerPoint</Application>
  <PresentationFormat>On-screen Show (4:3)</PresentationFormat>
  <Paragraphs>111</Paragraphs>
  <Slides>16</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2_508 Lecture</vt:lpstr>
      <vt:lpstr>Equation</vt:lpstr>
      <vt:lpstr>Construction Accounting and Financial Management</vt:lpstr>
      <vt:lpstr>Components of Labor Pricing</vt:lpstr>
      <vt:lpstr>Hourly Cost</vt:lpstr>
      <vt:lpstr>Wages</vt:lpstr>
      <vt:lpstr>Burden</vt:lpstr>
      <vt:lpstr>Cash Equivalents and Allowances</vt:lpstr>
      <vt:lpstr>Payroll Taxes</vt:lpstr>
      <vt:lpstr>Unemployment Insurance (1 of 2)</vt:lpstr>
      <vt:lpstr>Unemployment Insurance (2 of 2)</vt:lpstr>
      <vt:lpstr>Workers’ Compensation Insurance</vt:lpstr>
      <vt:lpstr>General Liability Insurance</vt:lpstr>
      <vt:lpstr>Insurance Benefits</vt:lpstr>
      <vt:lpstr>Retirement</vt:lpstr>
      <vt:lpstr>Union Payments</vt:lpstr>
      <vt:lpstr>Annual Cost and Burden Markup</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Accounting and Financial Management, Fourth Edition</dc:title>
  <dc:subject>Construction Accounting and Financial Management </dc:subject>
  <dc:creator>Steven J. Peterson</dc:creator>
  <cp:keywords>Accounting</cp:keywords>
  <cp:lastModifiedBy>Renukambal Krishnamoorthy, Integra-PDY, IN</cp:lastModifiedBy>
  <cp:revision>385</cp:revision>
  <dcterms:modified xsi:type="dcterms:W3CDTF">2018-10-25T05:43:13Z</dcterms:modified>
</cp:coreProperties>
</file>