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30"/>
  </p:notesMasterIdLst>
  <p:handoutMasterIdLst>
    <p:handoutMasterId r:id="rId31"/>
  </p:handoutMasterIdLst>
  <p:sldIdLst>
    <p:sldId id="374" r:id="rId2"/>
    <p:sldId id="338" r:id="rId3"/>
    <p:sldId id="339" r:id="rId4"/>
    <p:sldId id="351" r:id="rId5"/>
    <p:sldId id="340" r:id="rId6"/>
    <p:sldId id="352" r:id="rId7"/>
    <p:sldId id="341" r:id="rId8"/>
    <p:sldId id="353" r:id="rId9"/>
    <p:sldId id="342" r:id="rId10"/>
    <p:sldId id="354" r:id="rId11"/>
    <p:sldId id="355" r:id="rId12"/>
    <p:sldId id="356" r:id="rId13"/>
    <p:sldId id="357" r:id="rId14"/>
    <p:sldId id="358" r:id="rId15"/>
    <p:sldId id="359" r:id="rId16"/>
    <p:sldId id="360" r:id="rId17"/>
    <p:sldId id="361" r:id="rId18"/>
    <p:sldId id="375" r:id="rId19"/>
    <p:sldId id="376" r:id="rId20"/>
    <p:sldId id="365" r:id="rId21"/>
    <p:sldId id="377" r:id="rId22"/>
    <p:sldId id="367" r:id="rId23"/>
    <p:sldId id="368" r:id="rId24"/>
    <p:sldId id="369" r:id="rId25"/>
    <p:sldId id="370" r:id="rId26"/>
    <p:sldId id="371" r:id="rId27"/>
    <p:sldId id="372" r:id="rId28"/>
    <p:sldId id="298"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042" autoAdjust="0"/>
    <p:restoredTop sz="72457" autoAdjust="0"/>
  </p:normalViewPr>
  <p:slideViewPr>
    <p:cSldViewPr snapToGrid="0" snapToObjects="1">
      <p:cViewPr varScale="1">
        <p:scale>
          <a:sx n="113" d="100"/>
          <a:sy n="113" d="100"/>
        </p:scale>
        <p:origin x="-1500" y="-108"/>
      </p:cViewPr>
      <p:guideLst>
        <p:guide orient="horz" pos="1974"/>
        <p:guide orient="horz" pos="704"/>
        <p:guide orient="horz" pos="368"/>
        <p:guide orient="horz" pos="1003"/>
        <p:guide orient="horz" pos="4012"/>
        <p:guide pos="2880"/>
        <p:guide pos="289"/>
        <p:guide pos="5461"/>
        <p:guide pos="507"/>
      </p:guideLst>
    </p:cSldViewPr>
  </p:slideViewPr>
  <p:outlineViewPr>
    <p:cViewPr>
      <p:scale>
        <a:sx n="33" d="100"/>
        <a:sy n="33" d="100"/>
      </p:scale>
      <p:origin x="0" y="-43118"/>
    </p:cViewPr>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85" d="100"/>
          <a:sy n="85" d="100"/>
        </p:scale>
        <p:origin x="-38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31351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nsert Figure">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457200" y="1600200"/>
            <a:ext cx="8229600" cy="4419600"/>
          </a:xfrm>
        </p:spPr>
        <p:txBody>
          <a:bodyPr/>
          <a:lstStyle>
            <a:lvl1pPr>
              <a:defRPr sz="1600"/>
            </a:lvl1pPr>
          </a:lstStyle>
          <a:p>
            <a:endParaRPr lang="en-IN" dirty="0"/>
          </a:p>
        </p:txBody>
      </p:sp>
      <p:sp>
        <p:nvSpPr>
          <p:cNvPr id="4" name="Title 6"/>
          <p:cNvSpPr>
            <a:spLocks noGrp="1"/>
          </p:cNvSpPr>
          <p:nvPr>
            <p:ph type="title"/>
          </p:nvPr>
        </p:nvSpPr>
        <p:spPr>
          <a:xfrm>
            <a:off x="457200" y="584200"/>
            <a:ext cx="8229600" cy="62778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50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 xmlns:a16="http://schemas.microsoft.com/office/drawing/2014/main" id="{9E6B7D3D-89C9-4133-8D8A-D779EB3D311D}"/>
              </a:ext>
            </a:extLst>
          </p:cNvPr>
          <p:cNvSpPr>
            <a:spLocks noGrp="1"/>
          </p:cNvSpPr>
          <p:nvPr>
            <p:ph sz="quarter" idx="13"/>
          </p:nvPr>
        </p:nvSpPr>
        <p:spPr>
          <a:xfrm>
            <a:off x="457200" y="1481138"/>
            <a:ext cx="4484688" cy="4408487"/>
          </a:xfrm>
        </p:spPr>
        <p:txBody>
          <a:bodyPr/>
          <a:lstStyle>
            <a:lvl1pPr>
              <a:defRPr sz="1600"/>
            </a:lvl1pPr>
          </a:lstStyle>
          <a:p>
            <a:pPr lvl="0"/>
            <a:r>
              <a:rPr lang="en-US" dirty="0"/>
              <a:t>Edit Master text styles</a:t>
            </a:r>
          </a:p>
        </p:txBody>
      </p:sp>
      <p:sp>
        <p:nvSpPr>
          <p:cNvPr id="9" name="Picture Placeholder 8">
            <a:extLst>
              <a:ext uri="{FF2B5EF4-FFF2-40B4-BE49-F238E27FC236}">
                <a16:creationId xmlns="" xmlns:a16="http://schemas.microsoft.com/office/drawing/2014/main" id="{F95A3C12-C176-4C2E-9820-6A6035C43AF5}"/>
              </a:ext>
            </a:extLst>
          </p:cNvPr>
          <p:cNvSpPr>
            <a:spLocks noGrp="1"/>
          </p:cNvSpPr>
          <p:nvPr>
            <p:ph type="pic" sz="quarter" idx="14"/>
          </p:nvPr>
        </p:nvSpPr>
        <p:spPr>
          <a:xfrm>
            <a:off x="5192713" y="1481138"/>
            <a:ext cx="3476625" cy="3754437"/>
          </a:xfrm>
        </p:spPr>
        <p:txBody>
          <a:bodyPr/>
          <a:lstStyle>
            <a:lvl1pPr>
              <a:defRPr sz="1600"/>
            </a:lvl1pPr>
          </a:lstStyle>
          <a:p>
            <a:endParaRPr lang="en-US" dirty="0"/>
          </a:p>
        </p:txBody>
      </p:sp>
      <p:sp>
        <p:nvSpPr>
          <p:cNvPr id="11" name="Text Placeholder 10">
            <a:extLst>
              <a:ext uri="{FF2B5EF4-FFF2-40B4-BE49-F238E27FC236}">
                <a16:creationId xmlns="" xmlns:a16="http://schemas.microsoft.com/office/drawing/2014/main" id="{F059F1CC-D06F-4B10-B166-6D6F2C786A37}"/>
              </a:ext>
            </a:extLst>
          </p:cNvPr>
          <p:cNvSpPr>
            <a:spLocks noGrp="1"/>
          </p:cNvSpPr>
          <p:nvPr>
            <p:ph type="body" sz="quarter" idx="15" hasCustomPrompt="1"/>
          </p:nvPr>
        </p:nvSpPr>
        <p:spPr>
          <a:xfrm>
            <a:off x="5192713" y="5399088"/>
            <a:ext cx="3476625"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 xmlns:a16="http://schemas.microsoft.com/office/drawing/2014/main" id="{A6FA6EBD-95B8-4957-AE05-FC01EF65059B}"/>
              </a:ext>
            </a:extLst>
          </p:cNvPr>
          <p:cNvSpPr>
            <a:spLocks noGrp="1"/>
          </p:cNvSpPr>
          <p:nvPr>
            <p:ph type="ftr" sz="quarter" idx="12"/>
          </p:nvPr>
        </p:nvSpPr>
        <p:spPr>
          <a:xfrm>
            <a:off x="458788" y="6172200"/>
            <a:ext cx="8210550" cy="235463"/>
          </a:xfrm>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3886200" cy="585788"/>
          </a:xfrm>
        </p:spPr>
        <p:txBody>
          <a:bodyPr/>
          <a:lstStyle/>
          <a:p>
            <a:pPr lvl="0"/>
            <a:r>
              <a:rPr lang="en-US" dirty="0" smtClean="0"/>
              <a:t>Click to edit Master text styles</a:t>
            </a:r>
          </a:p>
        </p:txBody>
      </p:sp>
      <p:sp>
        <p:nvSpPr>
          <p:cNvPr id="5" name="Content Placeholder 4"/>
          <p:cNvSpPr>
            <a:spLocks noGrp="1"/>
          </p:cNvSpPr>
          <p:nvPr>
            <p:ph sz="quarter" idx="18"/>
          </p:nvPr>
        </p:nvSpPr>
        <p:spPr>
          <a:xfrm>
            <a:off x="1828800" y="6376988"/>
            <a:ext cx="6934200" cy="4048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33220075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458788"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45919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458788"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9265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83532"/>
            <a:ext cx="8229600" cy="72845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58923"/>
            <a:ext cx="3686961" cy="4525963"/>
          </a:xfrm>
        </p:spPr>
        <p:txBody>
          <a:bodyPr/>
          <a:lstStyle>
            <a:lvl1pPr>
              <a:buClr>
                <a:srgbClr val="007FA3"/>
              </a:buClr>
              <a:buSzPct val="100000"/>
              <a:defRPr sz="1600"/>
            </a:lvl1pPr>
            <a:lvl2pPr>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Content Placeholder 2"/>
          <p:cNvSpPr>
            <a:spLocks noGrp="1"/>
          </p:cNvSpPr>
          <p:nvPr>
            <p:ph idx="10"/>
          </p:nvPr>
        </p:nvSpPr>
        <p:spPr>
          <a:xfrm>
            <a:off x="4367868" y="1691780"/>
            <a:ext cx="3686961" cy="4525963"/>
          </a:xfrm>
        </p:spPr>
        <p:txBody>
          <a:bodyPr/>
          <a:lstStyle>
            <a:lvl1pPr>
              <a:buClr>
                <a:srgbClr val="007FA3"/>
              </a:buClr>
              <a:buSzPct val="100000"/>
              <a:defRPr sz="1600"/>
            </a:lvl1pPr>
            <a:lvl2pPr>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Tree>
    <p:extLst>
      <p:ext uri="{BB962C8B-B14F-4D97-AF65-F5344CB8AC3E}">
        <p14:creationId xmlns:p14="http://schemas.microsoft.com/office/powerpoint/2010/main" val="1704417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83532"/>
            <a:ext cx="8229600" cy="72845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58923"/>
            <a:ext cx="8229600" cy="3785652"/>
          </a:xfrm>
        </p:spPr>
        <p:txBody>
          <a:bodyPr>
            <a:noAutofit/>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Tree>
    <p:extLst>
      <p:ext uri="{BB962C8B-B14F-4D97-AF65-F5344CB8AC3E}">
        <p14:creationId xmlns:p14="http://schemas.microsoft.com/office/powerpoint/2010/main" val="39557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83532"/>
            <a:ext cx="8229600" cy="72845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4470"/>
            <a:ext cx="8229600" cy="285314"/>
          </a:xfrm>
        </p:spPr>
        <p:txBody>
          <a:bodyPr/>
          <a:lstStyle>
            <a:lvl1pPr marL="0" indent="0">
              <a:buClr>
                <a:srgbClr val="007FA3"/>
              </a:buClr>
              <a:buSzPct val="100000"/>
              <a:buNone/>
              <a:defRPr sz="1600"/>
            </a:lvl1pPr>
            <a:lvl2pPr>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p:txBody>
      </p:sp>
    </p:spTree>
    <p:extLst>
      <p:ext uri="{BB962C8B-B14F-4D97-AF65-F5344CB8AC3E}">
        <p14:creationId xmlns:p14="http://schemas.microsoft.com/office/powerpoint/2010/main" val="231395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lvl1pPr>
              <a:defRPr sz="1600"/>
            </a:lvl1pPr>
          </a:lstStyle>
          <a:p>
            <a:endParaRPr lang="en-IN" dirty="0"/>
          </a:p>
        </p:txBody>
      </p:sp>
    </p:spTree>
    <p:extLst>
      <p:ext uri="{BB962C8B-B14F-4D97-AF65-F5344CB8AC3E}">
        <p14:creationId xmlns:p14="http://schemas.microsoft.com/office/powerpoint/2010/main" val="405763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45862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marL="0" indent="0">
              <a:buNone/>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30820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11/1/2018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2596452" y="6429345"/>
            <a:ext cx="6067338" cy="276999"/>
          </a:xfrm>
          <a:prstGeom prst="rect">
            <a:avLst/>
          </a:prstGeom>
        </p:spPr>
        <p:txBody>
          <a:bodyPr vert="horz" lIns="0" tIns="0" rIns="0" bIns="0" rtlCol="0">
            <a:noAutofit/>
          </a:bodyPr>
          <a:lstStyle>
            <a:lvl1pPr marL="0" indent="0" algn="r" defTabSz="914400" eaLnBrk="1" latinLnBrk="0" hangingPunct="1">
              <a:buClrTx/>
              <a:buFont typeface="Arial" panose="020B0604020202020204" pitchFamily="34" charset="0"/>
              <a:defRPr sz="1200" kern="1200">
                <a:solidFill>
                  <a:prstClr val="black"/>
                </a:solidFill>
                <a:latin typeface="Verdana" panose="020B0604030504040204" pitchFamily="34" charset="0"/>
                <a:ea typeface="Verdana" panose="020B0604030504040204" pitchFamily="34" charset="0"/>
                <a:cs typeface="Verdana" panose="020B0604030504040204" pitchFamily="34" charset="0"/>
              </a:defRPr>
            </a:lvl1pPr>
            <a:lvl2pPr marL="742950" indent="-28575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defTabSz="91440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a:lstStyle>
          <a:p>
            <a:pPr lvl="0"/>
            <a:r>
              <a:rPr lang="en-IN" altLang="en-US" dirty="0" smtClean="0"/>
              <a:t>Copyright © 2020, 2013, 2009 Pearson Education, Inc. All Rights Reserved</a:t>
            </a:r>
          </a:p>
        </p:txBody>
      </p:sp>
    </p:spTree>
    <p:extLst>
      <p:ext uri="{BB962C8B-B14F-4D97-AF65-F5344CB8AC3E}">
        <p14:creationId xmlns:p14="http://schemas.microsoft.com/office/powerpoint/2010/main" val="24461209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4" r:id="rId4"/>
    <p:sldLayoutId id="2147483692" r:id="rId5"/>
    <p:sldLayoutId id="2147483695" r:id="rId6"/>
    <p:sldLayoutId id="2147483679" r:id="rId7"/>
    <p:sldLayoutId id="2147483682" r:id="rId8"/>
    <p:sldLayoutId id="2147483696" r:id="rId9"/>
    <p:sldLayoutId id="2147483686" r:id="rId10"/>
    <p:sldLayoutId id="2147483673" r:id="rId11"/>
    <p:sldLayoutId id="2147483693"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7.w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9.wmf"/><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ngineering Economy"/>
          <p:cNvSpPr>
            <a:spLocks noGrp="1"/>
          </p:cNvSpPr>
          <p:nvPr>
            <p:ph type="title"/>
          </p:nvPr>
        </p:nvSpPr>
        <p:spPr>
          <a:xfrm>
            <a:off x="454021" y="142110"/>
            <a:ext cx="8613775" cy="1107996"/>
          </a:xfrm>
        </p:spPr>
        <p:txBody>
          <a:bodyPr vert="horz" wrap="square" lIns="0" tIns="0" rIns="0" bIns="0" rtlCol="0" anchor="t">
            <a:spAutoFit/>
          </a:bodyPr>
          <a:lstStyle/>
          <a:p>
            <a:r>
              <a:rPr lang="en-IN" dirty="0">
                <a:latin typeface="+mj-lt"/>
              </a:rPr>
              <a:t>Construction Accounting and Financial </a:t>
            </a:r>
            <a:r>
              <a:rPr lang="en-IN" dirty="0" smtClean="0">
                <a:latin typeface="+mj-lt"/>
              </a:rPr>
              <a:t>Management</a:t>
            </a:r>
            <a:endParaRPr lang="en-IN" dirty="0">
              <a:latin typeface="+mj-lt"/>
            </a:endParaRPr>
          </a:p>
        </p:txBody>
      </p:sp>
      <p:sp>
        <p:nvSpPr>
          <p:cNvPr id="8" name="Text Placeholder 7"/>
          <p:cNvSpPr>
            <a:spLocks noGrp="1"/>
          </p:cNvSpPr>
          <p:nvPr>
            <p:ph type="body" sz="quarter" idx="13"/>
          </p:nvPr>
        </p:nvSpPr>
        <p:spPr>
          <a:xfrm>
            <a:off x="454475" y="1275508"/>
            <a:ext cx="8156121" cy="307777"/>
          </a:xfrm>
        </p:spPr>
        <p:txBody>
          <a:bodyPr vert="horz" wrap="square" lIns="0" tIns="0" rIns="0" bIns="0" rtlCol="0">
            <a:spAutoFit/>
          </a:bodyPr>
          <a:lstStyle/>
          <a:p>
            <a:pPr>
              <a:spcBef>
                <a:spcPct val="0"/>
              </a:spcBef>
            </a:pPr>
            <a:r>
              <a:rPr lang="en-US" sz="2000" dirty="0">
                <a:latin typeface="+mn-lt"/>
                <a:ea typeface="ＭＳ Ｐゴシック" pitchFamily="-108" charset="-128"/>
                <a:cs typeface="ＭＳ Ｐゴシック" pitchFamily="-108" charset="-128"/>
              </a:rPr>
              <a:t>Fourth </a:t>
            </a:r>
            <a:r>
              <a:rPr lang="en-US" sz="2000" dirty="0" smtClean="0">
                <a:latin typeface="+mn-lt"/>
                <a:ea typeface="ＭＳ Ｐゴシック" pitchFamily="-108" charset="-128"/>
                <a:cs typeface="ＭＳ Ｐゴシック" pitchFamily="-108" charset="-128"/>
              </a:rPr>
              <a:t>Edition</a:t>
            </a:r>
            <a:endParaRPr lang="en-US" sz="2000" dirty="0">
              <a:latin typeface="+mn-lt"/>
              <a:ea typeface="ＭＳ Ｐゴシック" pitchFamily="-108" charset="-128"/>
              <a:cs typeface="ＭＳ Ｐゴシック" pitchFamily="-108" charset="-128"/>
            </a:endParaRPr>
          </a:p>
        </p:txBody>
      </p:sp>
      <p:sp>
        <p:nvSpPr>
          <p:cNvPr id="4" name="Content Placeholder 3"/>
          <p:cNvSpPr>
            <a:spLocks noGrp="1"/>
          </p:cNvSpPr>
          <p:nvPr>
            <p:ph type="body" sz="quarter" idx="14"/>
          </p:nvPr>
        </p:nvSpPr>
        <p:spPr>
          <a:xfrm>
            <a:off x="5029200" y="2521683"/>
            <a:ext cx="3630568" cy="492443"/>
          </a:xfrm>
        </p:spPr>
        <p:txBody>
          <a:bodyPr vert="horz" wrap="square" lIns="0" tIns="0" rIns="0" bIns="0" rtlCol="0" anchor="b">
            <a:spAutoFit/>
          </a:bodyPr>
          <a:lstStyle/>
          <a:p>
            <a:r>
              <a:rPr lang="en-US" sz="3200" dirty="0">
                <a:latin typeface="+mn-lt"/>
                <a:ea typeface="+mj-ea"/>
                <a:cs typeface="Calibri" panose="020F0502020204030204" pitchFamily="34" charset="0"/>
              </a:rPr>
              <a:t>Chapter </a:t>
            </a:r>
            <a:r>
              <a:rPr lang="en-US" sz="3200" dirty="0" smtClean="0">
                <a:latin typeface="+mn-lt"/>
                <a:ea typeface="+mj-ea"/>
                <a:cs typeface="Calibri" panose="020F0502020204030204" pitchFamily="34" charset="0"/>
              </a:rPr>
              <a:t>07</a:t>
            </a:r>
            <a:endParaRPr lang="en-US" sz="3200" dirty="0">
              <a:latin typeface="+mn-lt"/>
              <a:ea typeface="+mj-ea"/>
              <a:cs typeface="Calibri" panose="020F0502020204030204" pitchFamily="34" charset="0"/>
            </a:endParaRPr>
          </a:p>
        </p:txBody>
      </p:sp>
      <p:sp>
        <p:nvSpPr>
          <p:cNvPr id="9" name="Content Placeholder 4"/>
          <p:cNvSpPr>
            <a:spLocks noGrp="1"/>
          </p:cNvSpPr>
          <p:nvPr>
            <p:ph type="body" sz="quarter" idx="15"/>
          </p:nvPr>
        </p:nvSpPr>
        <p:spPr>
          <a:xfrm>
            <a:off x="5037664" y="3192590"/>
            <a:ext cx="2836336" cy="307777"/>
          </a:xfrm>
        </p:spPr>
        <p:txBody>
          <a:bodyPr vert="horz" wrap="square" lIns="0" tIns="0" rIns="0" bIns="0" rtlCol="0" anchor="b">
            <a:spAutoFit/>
          </a:bodyPr>
          <a:lstStyle/>
          <a:p>
            <a:r>
              <a:rPr lang="en-IN" sz="2000" dirty="0">
                <a:latin typeface="+mn-lt"/>
              </a:rPr>
              <a:t>Managing Costs</a:t>
            </a:r>
          </a:p>
        </p:txBody>
      </p:sp>
      <p:pic>
        <p:nvPicPr>
          <p:cNvPr id="1026" name="Picture 2" descr="Front Cover: Construction Accounting and Financial Management, Fourth Edition by Peterson"/>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494755" y="1691756"/>
            <a:ext cx="3687763" cy="44799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8"/>
          </p:nvPr>
        </p:nvSpPr>
        <p:spPr>
          <a:xfrm>
            <a:off x="1725568" y="6427935"/>
            <a:ext cx="6934200" cy="184666"/>
          </a:xfrm>
        </p:spPr>
        <p:txBody>
          <a:bodyPr>
            <a:spAutoFit/>
          </a:bodyPr>
          <a:lstStyle/>
          <a:p>
            <a:pPr lvl="0" algn="r">
              <a:spcBef>
                <a:spcPts val="0"/>
              </a:spcBef>
              <a:buClrTx/>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2020, 2013, 2009 </a:t>
            </a: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Pearson Education, Inc. All Rights </a:t>
            </a:r>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93524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Other Costs</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1746632"/>
          </a:xfrm>
        </p:spPr>
        <p:txBody>
          <a:bodyPr vert="horz" lIns="0" tIns="0" rIns="0" bIns="0" rtlCol="0">
            <a:spAutoFit/>
          </a:bodyPr>
          <a:lstStyle/>
          <a:p>
            <a:r>
              <a:rPr lang="en-IN" altLang="en-US" dirty="0"/>
              <a:t>Where possible, use purchase orders</a:t>
            </a:r>
          </a:p>
          <a:p>
            <a:r>
              <a:rPr lang="en-IN" altLang="en-US" dirty="0"/>
              <a:t>When a purchase order has not been used, approval by project manager is required</a:t>
            </a:r>
          </a:p>
          <a:p>
            <a:pPr lvl="1"/>
            <a:r>
              <a:rPr lang="en-IN" altLang="en-US" dirty="0"/>
              <a:t>For example, for utility bills</a:t>
            </a:r>
          </a:p>
        </p:txBody>
      </p:sp>
    </p:spTree>
    <p:extLst>
      <p:ext uri="{BB962C8B-B14F-4D97-AF65-F5344CB8AC3E}">
        <p14:creationId xmlns:p14="http://schemas.microsoft.com/office/powerpoint/2010/main" val="388566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General Overhead Costs</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369332"/>
          </a:xfrm>
        </p:spPr>
        <p:txBody>
          <a:bodyPr vert="horz" lIns="0" tIns="0" rIns="0" bIns="0" rtlCol="0">
            <a:spAutoFit/>
          </a:bodyPr>
          <a:lstStyle/>
          <a:p>
            <a:r>
              <a:rPr lang="en-IN" altLang="en-US" dirty="0"/>
              <a:t>Must be managed as aggressively as construction costs</a:t>
            </a:r>
          </a:p>
        </p:txBody>
      </p:sp>
    </p:spTree>
    <p:extLst>
      <p:ext uri="{BB962C8B-B14F-4D97-AF65-F5344CB8AC3E}">
        <p14:creationId xmlns:p14="http://schemas.microsoft.com/office/powerpoint/2010/main" val="400832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Job Profitability</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2639184"/>
          </a:xfrm>
        </p:spPr>
        <p:txBody>
          <a:bodyPr vert="horz" lIns="0" tIns="0" rIns="0" bIns="0" rtlCol="0">
            <a:spAutoFit/>
          </a:bodyPr>
          <a:lstStyle/>
          <a:p>
            <a:r>
              <a:rPr lang="en-IN" altLang="en-US" dirty="0"/>
              <a:t>Update weekly</a:t>
            </a:r>
          </a:p>
          <a:p>
            <a:pPr lvl="1"/>
            <a:r>
              <a:rPr lang="en-IN" altLang="en-US" dirty="0"/>
              <a:t>Cost to complete</a:t>
            </a:r>
          </a:p>
          <a:p>
            <a:pPr lvl="1"/>
            <a:r>
              <a:rPr lang="en-IN" altLang="en-US" dirty="0"/>
              <a:t>Estimated cost at completion</a:t>
            </a:r>
          </a:p>
          <a:p>
            <a:pPr lvl="1"/>
            <a:r>
              <a:rPr lang="en-IN" altLang="en-US" dirty="0"/>
              <a:t>Estimated profit</a:t>
            </a:r>
          </a:p>
          <a:p>
            <a:r>
              <a:rPr lang="en-IN" altLang="en-US" dirty="0"/>
              <a:t>Include committed costs even if not tracked in the accounting system</a:t>
            </a:r>
          </a:p>
        </p:txBody>
      </p:sp>
    </p:spTree>
    <p:extLst>
      <p:ext uri="{BB962C8B-B14F-4D97-AF65-F5344CB8AC3E}">
        <p14:creationId xmlns:p14="http://schemas.microsoft.com/office/powerpoint/2010/main" val="118482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Cost Loaded Schedule</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1492716"/>
          </a:xfrm>
        </p:spPr>
        <p:txBody>
          <a:bodyPr vert="horz" lIns="0" tIns="0" rIns="0" bIns="0" rtlCol="0">
            <a:spAutoFit/>
          </a:bodyPr>
          <a:lstStyle/>
          <a:p>
            <a:r>
              <a:rPr lang="en-US" altLang="en-US" dirty="0"/>
              <a:t>Prepare schedule</a:t>
            </a:r>
          </a:p>
          <a:p>
            <a:r>
              <a:rPr lang="en-US" altLang="en-US" dirty="0"/>
              <a:t>Assign cost to the tasks</a:t>
            </a:r>
          </a:p>
          <a:p>
            <a:r>
              <a:rPr lang="en-US" altLang="en-US" dirty="0"/>
              <a:t>Determine the weekly or monthly costs</a:t>
            </a:r>
          </a:p>
        </p:txBody>
      </p:sp>
    </p:spTree>
    <p:extLst>
      <p:ext uri="{BB962C8B-B14F-4D97-AF65-F5344CB8AC3E}">
        <p14:creationId xmlns:p14="http://schemas.microsoft.com/office/powerpoint/2010/main" val="351500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Earned Value</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2269852"/>
          </a:xfrm>
        </p:spPr>
        <p:txBody>
          <a:bodyPr vert="horz" lIns="0" tIns="0" rIns="0" bIns="0" rtlCol="0">
            <a:spAutoFit/>
          </a:bodyPr>
          <a:lstStyle/>
          <a:p>
            <a:r>
              <a:rPr lang="en-IN" altLang="en-US" dirty="0"/>
              <a:t>Measures performance with regards to </a:t>
            </a:r>
          </a:p>
          <a:p>
            <a:pPr lvl="1"/>
            <a:r>
              <a:rPr lang="en-IN" altLang="en-US" dirty="0"/>
              <a:t>Schedule</a:t>
            </a:r>
          </a:p>
          <a:p>
            <a:pPr lvl="1"/>
            <a:r>
              <a:rPr lang="en-IN" altLang="en-US" dirty="0"/>
              <a:t>Cost </a:t>
            </a:r>
          </a:p>
          <a:p>
            <a:r>
              <a:rPr lang="en-IN" altLang="en-US" dirty="0"/>
              <a:t>Ignores items which do not have a cost</a:t>
            </a:r>
          </a:p>
          <a:p>
            <a:pPr lvl="1"/>
            <a:r>
              <a:rPr lang="en-IN" altLang="en-US" dirty="0"/>
              <a:t>For example, submittals</a:t>
            </a:r>
          </a:p>
        </p:txBody>
      </p:sp>
    </p:spTree>
    <p:extLst>
      <p:ext uri="{BB962C8B-B14F-4D97-AF65-F5344CB8AC3E}">
        <p14:creationId xmlns:p14="http://schemas.microsoft.com/office/powerpoint/2010/main" val="261366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122565"/>
            <a:ext cx="8229600" cy="1107996"/>
          </a:xfrm>
        </p:spPr>
        <p:txBody>
          <a:bodyPr lIns="0" tIns="0" rIns="0" bIns="0">
            <a:spAutoFit/>
          </a:bodyPr>
          <a:lstStyle/>
          <a:p>
            <a:r>
              <a:rPr lang="en-IN" dirty="0">
                <a:ea typeface="ＭＳ Ｐゴシック" charset="0"/>
                <a:cs typeface="Times New Roman" charset="0"/>
              </a:rPr>
              <a:t>Budgeted Cost of Work Scheduled</a:t>
            </a:r>
            <a:br>
              <a:rPr lang="en-IN" dirty="0">
                <a:ea typeface="ＭＳ Ｐゴシック" charset="0"/>
                <a:cs typeface="Times New Roman" charset="0"/>
              </a:rPr>
            </a:br>
            <a:r>
              <a:rPr lang="en-IN" dirty="0">
                <a:ea typeface="ＭＳ Ｐゴシック" charset="0"/>
                <a:cs typeface="Times New Roman" charset="0"/>
              </a:rPr>
              <a:t>(BCWS)</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738664"/>
          </a:xfrm>
        </p:spPr>
        <p:txBody>
          <a:bodyPr vert="horz" lIns="0" tIns="0" rIns="0" bIns="0" rtlCol="0">
            <a:spAutoFit/>
          </a:bodyPr>
          <a:lstStyle/>
          <a:p>
            <a:r>
              <a:rPr lang="en-IN" altLang="en-US" dirty="0"/>
              <a:t>The expected cost of the work that is scheduled to be performed during a specific period of time</a:t>
            </a:r>
          </a:p>
        </p:txBody>
      </p:sp>
    </p:spTree>
    <p:extLst>
      <p:ext uri="{BB962C8B-B14F-4D97-AF65-F5344CB8AC3E}">
        <p14:creationId xmlns:p14="http://schemas.microsoft.com/office/powerpoint/2010/main" val="109433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122565"/>
            <a:ext cx="8229600" cy="1107996"/>
          </a:xfrm>
        </p:spPr>
        <p:txBody>
          <a:bodyPr lIns="0" tIns="0" rIns="0" bIns="0">
            <a:spAutoFit/>
          </a:bodyPr>
          <a:lstStyle/>
          <a:p>
            <a:r>
              <a:rPr lang="en-IN" dirty="0">
                <a:ea typeface="ＭＳ Ｐゴシック" charset="0"/>
                <a:cs typeface="Times New Roman" charset="0"/>
              </a:rPr>
              <a:t>Budgeted Cost of Work Performed</a:t>
            </a:r>
            <a:br>
              <a:rPr lang="en-IN" dirty="0">
                <a:ea typeface="ＭＳ Ｐゴシック" charset="0"/>
                <a:cs typeface="Times New Roman" charset="0"/>
              </a:rPr>
            </a:br>
            <a:r>
              <a:rPr lang="en-IN" dirty="0">
                <a:ea typeface="ＭＳ Ｐゴシック" charset="0"/>
                <a:cs typeface="Times New Roman" charset="0"/>
              </a:rPr>
              <a:t>(BCWP)</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87720"/>
            <a:ext cx="8229600" cy="738664"/>
          </a:xfrm>
        </p:spPr>
        <p:txBody>
          <a:bodyPr vert="horz" lIns="0" tIns="0" rIns="0" bIns="0" rtlCol="0">
            <a:spAutoFit/>
          </a:bodyPr>
          <a:lstStyle/>
          <a:p>
            <a:r>
              <a:rPr lang="en-IN" altLang="en-US" dirty="0"/>
              <a:t>The expected cost of the work that is actually performed during a specific period of time</a:t>
            </a:r>
          </a:p>
        </p:txBody>
      </p:sp>
    </p:spTree>
    <p:extLst>
      <p:ext uri="{BB962C8B-B14F-4D97-AF65-F5344CB8AC3E}">
        <p14:creationId xmlns:p14="http://schemas.microsoft.com/office/powerpoint/2010/main" val="81947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122565"/>
            <a:ext cx="8229600" cy="1107996"/>
          </a:xfrm>
        </p:spPr>
        <p:txBody>
          <a:bodyPr lIns="0" tIns="0" rIns="0" bIns="0">
            <a:spAutoFit/>
          </a:bodyPr>
          <a:lstStyle/>
          <a:p>
            <a:r>
              <a:rPr lang="en-IN" dirty="0">
                <a:ea typeface="ＭＳ Ｐゴシック" charset="0"/>
                <a:cs typeface="Times New Roman" charset="0"/>
              </a:rPr>
              <a:t>Actual Cost of Work Performed</a:t>
            </a:r>
            <a:br>
              <a:rPr lang="en-IN" dirty="0">
                <a:ea typeface="ＭＳ Ｐゴシック" charset="0"/>
                <a:cs typeface="Times New Roman" charset="0"/>
              </a:rPr>
            </a:br>
            <a:r>
              <a:rPr lang="en-IN" dirty="0">
                <a:ea typeface="ＭＳ Ｐゴシック" charset="0"/>
                <a:cs typeface="Times New Roman" charset="0"/>
              </a:rPr>
              <a:t>(ACWP)</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1669688"/>
          </a:xfrm>
        </p:spPr>
        <p:txBody>
          <a:bodyPr vert="horz" lIns="0" tIns="0" rIns="0" bIns="0" rtlCol="0">
            <a:spAutoFit/>
          </a:bodyPr>
          <a:lstStyle/>
          <a:p>
            <a:r>
              <a:rPr lang="en-IN" altLang="en-US" dirty="0"/>
              <a:t>The actual cost of the work that is performed during a specific period of time</a:t>
            </a:r>
          </a:p>
          <a:p>
            <a:r>
              <a:rPr lang="en-IN" altLang="en-US" dirty="0"/>
              <a:t>Hard to calculate in a timely matter because of lag in receiving and processing invoices</a:t>
            </a:r>
          </a:p>
        </p:txBody>
      </p:sp>
    </p:spTree>
    <p:extLst>
      <p:ext uri="{BB962C8B-B14F-4D97-AF65-F5344CB8AC3E}">
        <p14:creationId xmlns:p14="http://schemas.microsoft.com/office/powerpoint/2010/main" val="1618578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7050"/>
            <a:ext cx="8229600" cy="553998"/>
          </a:xfrm>
        </p:spPr>
        <p:txBody>
          <a:bodyPr lIns="0" tIns="0" rIns="0" bIns="0">
            <a:spAutoFit/>
          </a:bodyPr>
          <a:lstStyle/>
          <a:p>
            <a:r>
              <a:rPr lang="en-IN" dirty="0">
                <a:ea typeface="ＭＳ Ｐゴシック" charset="0"/>
                <a:cs typeface="Times New Roman" charset="0"/>
              </a:rPr>
              <a:t>Schedule Performance Index (SPI)</a:t>
            </a:r>
            <a:endParaRPr lang="en-US" dirty="0">
              <a:ea typeface="ＭＳ Ｐゴシック" charset="0"/>
              <a:cs typeface="Times New Roman" charset="0"/>
            </a:endParaRPr>
          </a:p>
        </p:txBody>
      </p:sp>
      <p:graphicFrame>
        <p:nvGraphicFramePr>
          <p:cNvPr id="3" name="Object 2" descr="S P I equals to numerator B C W P by denominator B C W S."/>
          <p:cNvGraphicFramePr>
            <a:graphicFrameLocks noChangeAspect="1"/>
          </p:cNvGraphicFramePr>
          <p:nvPr>
            <p:extLst>
              <p:ext uri="{D42A27DB-BD31-4B8C-83A1-F6EECF244321}">
                <p14:modId xmlns:p14="http://schemas.microsoft.com/office/powerpoint/2010/main" val="1943225733"/>
              </p:ext>
            </p:extLst>
          </p:nvPr>
        </p:nvGraphicFramePr>
        <p:xfrm>
          <a:off x="3681881" y="1642458"/>
          <a:ext cx="1763305" cy="745206"/>
        </p:xfrm>
        <a:graphic>
          <a:graphicData uri="http://schemas.openxmlformats.org/presentationml/2006/ole">
            <mc:AlternateContent xmlns:mc="http://schemas.openxmlformats.org/markup-compatibility/2006">
              <mc:Choice xmlns:v="urn:schemas-microsoft-com:vml" Requires="v">
                <p:oleObj spid="_x0000_s6158" name="Equation" r:id="rId4" imgW="2133360" imgH="901440" progId="Equation.DSMT4">
                  <p:embed/>
                </p:oleObj>
              </mc:Choice>
              <mc:Fallback>
                <p:oleObj name="Equation" r:id="rId4" imgW="2133360" imgH="901440" progId="Equation.DSMT4">
                  <p:embed/>
                  <p:pic>
                    <p:nvPicPr>
                      <p:cNvPr id="0" name=""/>
                      <p:cNvPicPr/>
                      <p:nvPr/>
                    </p:nvPicPr>
                    <p:blipFill>
                      <a:blip r:embed="rId5"/>
                      <a:stretch>
                        <a:fillRect/>
                      </a:stretch>
                    </p:blipFill>
                    <p:spPr>
                      <a:xfrm>
                        <a:off x="3681881" y="1642458"/>
                        <a:ext cx="1763305" cy="745206"/>
                      </a:xfrm>
                      <a:prstGeom prst="rect">
                        <a:avLst/>
                      </a:prstGeom>
                    </p:spPr>
                  </p:pic>
                </p:oleObj>
              </mc:Fallback>
            </mc:AlternateContent>
          </a:graphicData>
        </a:graphic>
      </p:graphicFrame>
      <p:sp>
        <p:nvSpPr>
          <p:cNvPr id="6" name="Content Placeholder 5"/>
          <p:cNvSpPr>
            <a:spLocks noGrp="1"/>
          </p:cNvSpPr>
          <p:nvPr>
            <p:ph idx="1"/>
          </p:nvPr>
        </p:nvSpPr>
        <p:spPr>
          <a:xfrm>
            <a:off x="457200" y="2616240"/>
            <a:ext cx="8229600" cy="931024"/>
          </a:xfrm>
        </p:spPr>
        <p:txBody>
          <a:bodyPr vert="horz" lIns="0" tIns="0" rIns="0" bIns="0" rtlCol="0">
            <a:spAutoFit/>
          </a:bodyPr>
          <a:lstStyle/>
          <a:p>
            <a:r>
              <a:rPr lang="en-IN" altLang="en-US" dirty="0"/>
              <a:t>Measures progress of work</a:t>
            </a:r>
          </a:p>
          <a:p>
            <a:r>
              <a:rPr lang="en-IN" altLang="en-US" dirty="0" smtClean="0"/>
              <a:t>Results</a:t>
            </a:r>
          </a:p>
        </p:txBody>
      </p:sp>
      <p:graphicFrame>
        <p:nvGraphicFramePr>
          <p:cNvPr id="7" name="Object 6" descr="Less than 1: Ahead of schedule&#10;&#10;Equal to 1: on schedule&#10;&#10;More than 1: behind schedule"/>
          <p:cNvGraphicFramePr>
            <a:graphicFrameLocks noChangeAspect="1"/>
          </p:cNvGraphicFramePr>
          <p:nvPr>
            <p:extLst>
              <p:ext uri="{D42A27DB-BD31-4B8C-83A1-F6EECF244321}">
                <p14:modId xmlns:p14="http://schemas.microsoft.com/office/powerpoint/2010/main" val="16653267"/>
              </p:ext>
            </p:extLst>
          </p:nvPr>
        </p:nvGraphicFramePr>
        <p:xfrm>
          <a:off x="799275" y="3964571"/>
          <a:ext cx="3060700" cy="1282700"/>
        </p:xfrm>
        <a:graphic>
          <a:graphicData uri="http://schemas.openxmlformats.org/presentationml/2006/ole">
            <mc:AlternateContent xmlns:mc="http://schemas.openxmlformats.org/markup-compatibility/2006">
              <mc:Choice xmlns:v="urn:schemas-microsoft-com:vml" Requires="v">
                <p:oleObj spid="_x0000_s6159" name="Equation" r:id="rId6" imgW="3060360" imgH="1282680" progId="Equation.DSMT4">
                  <p:embed/>
                </p:oleObj>
              </mc:Choice>
              <mc:Fallback>
                <p:oleObj name="Equation" r:id="rId6" imgW="3060360" imgH="1282680" progId="Equation.DSMT4">
                  <p:embed/>
                  <p:pic>
                    <p:nvPicPr>
                      <p:cNvPr id="0" name=""/>
                      <p:cNvPicPr/>
                      <p:nvPr/>
                    </p:nvPicPr>
                    <p:blipFill>
                      <a:blip r:embed="rId7"/>
                      <a:stretch>
                        <a:fillRect/>
                      </a:stretch>
                    </p:blipFill>
                    <p:spPr>
                      <a:xfrm>
                        <a:off x="799275" y="3964571"/>
                        <a:ext cx="3060700" cy="1282700"/>
                      </a:xfrm>
                      <a:prstGeom prst="rect">
                        <a:avLst/>
                      </a:prstGeom>
                    </p:spPr>
                  </p:pic>
                </p:oleObj>
              </mc:Fallback>
            </mc:AlternateContent>
          </a:graphicData>
        </a:graphic>
      </p:graphicFrame>
    </p:spTree>
    <p:extLst>
      <p:ext uri="{BB962C8B-B14F-4D97-AF65-F5344CB8AC3E}">
        <p14:creationId xmlns:p14="http://schemas.microsoft.com/office/powerpoint/2010/main" val="72681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665517"/>
            <a:ext cx="8229600" cy="553998"/>
          </a:xfrm>
        </p:spPr>
        <p:txBody>
          <a:bodyPr lIns="0" tIns="0" rIns="0" bIns="0">
            <a:spAutoFit/>
          </a:bodyPr>
          <a:lstStyle/>
          <a:p>
            <a:r>
              <a:rPr lang="en-IN" dirty="0">
                <a:ea typeface="ＭＳ Ｐゴシック" charset="0"/>
                <a:cs typeface="Times New Roman" charset="0"/>
              </a:rPr>
              <a:t>Cost Performance Index (CPI)</a:t>
            </a:r>
            <a:endParaRPr lang="en-US" dirty="0">
              <a:ea typeface="ＭＳ Ｐゴシック" charset="0"/>
              <a:cs typeface="Times New Roman"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31012250"/>
              </p:ext>
            </p:extLst>
          </p:nvPr>
        </p:nvGraphicFramePr>
        <p:xfrm>
          <a:off x="3564851" y="1630594"/>
          <a:ext cx="1997364" cy="819727"/>
        </p:xfrm>
        <a:graphic>
          <a:graphicData uri="http://schemas.openxmlformats.org/presentationml/2006/ole">
            <mc:AlternateContent xmlns:mc="http://schemas.openxmlformats.org/markup-compatibility/2006">
              <mc:Choice xmlns:v="urn:schemas-microsoft-com:vml" Requires="v">
                <p:oleObj spid="_x0000_s7181" name="Equation" r:id="rId4" imgW="2197080" imgH="901440" progId="Equation.DSMT4">
                  <p:embed/>
                </p:oleObj>
              </mc:Choice>
              <mc:Fallback>
                <p:oleObj name="Equation" r:id="rId4" imgW="2197080" imgH="901440" progId="Equation.DSMT4">
                  <p:embed/>
                  <p:pic>
                    <p:nvPicPr>
                      <p:cNvPr id="0" name=""/>
                      <p:cNvPicPr/>
                      <p:nvPr/>
                    </p:nvPicPr>
                    <p:blipFill>
                      <a:blip r:embed="rId5"/>
                      <a:stretch>
                        <a:fillRect/>
                      </a:stretch>
                    </p:blipFill>
                    <p:spPr>
                      <a:xfrm>
                        <a:off x="3564851" y="1630594"/>
                        <a:ext cx="1997364" cy="819727"/>
                      </a:xfrm>
                      <a:prstGeom prst="rect">
                        <a:avLst/>
                      </a:prstGeom>
                    </p:spPr>
                  </p:pic>
                </p:oleObj>
              </mc:Fallback>
            </mc:AlternateContent>
          </a:graphicData>
        </a:graphic>
      </p:graphicFrame>
      <p:sp>
        <p:nvSpPr>
          <p:cNvPr id="6" name="Content Placeholder 5"/>
          <p:cNvSpPr>
            <a:spLocks noGrp="1"/>
          </p:cNvSpPr>
          <p:nvPr>
            <p:ph idx="1"/>
          </p:nvPr>
        </p:nvSpPr>
        <p:spPr>
          <a:xfrm>
            <a:off x="457200" y="2717844"/>
            <a:ext cx="8229600" cy="931024"/>
          </a:xfrm>
        </p:spPr>
        <p:txBody>
          <a:bodyPr vert="horz" lIns="0" tIns="0" rIns="0" bIns="0" rtlCol="0">
            <a:spAutoFit/>
          </a:bodyPr>
          <a:lstStyle/>
          <a:p>
            <a:r>
              <a:rPr lang="en-IN" altLang="en-US" dirty="0"/>
              <a:t>Measures control of budget</a:t>
            </a:r>
          </a:p>
          <a:p>
            <a:r>
              <a:rPr lang="en-IN" altLang="en-US" dirty="0" smtClean="0"/>
              <a:t>Results</a:t>
            </a:r>
            <a:endParaRPr lang="en-IN" alt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58561465"/>
              </p:ext>
            </p:extLst>
          </p:nvPr>
        </p:nvGraphicFramePr>
        <p:xfrm>
          <a:off x="873578" y="4030402"/>
          <a:ext cx="2668270" cy="1410970"/>
        </p:xfrm>
        <a:graphic>
          <a:graphicData uri="http://schemas.openxmlformats.org/presentationml/2006/ole">
            <mc:AlternateContent xmlns:mc="http://schemas.openxmlformats.org/markup-compatibility/2006">
              <mc:Choice xmlns:v="urn:schemas-microsoft-com:vml" Requires="v">
                <p:oleObj spid="_x0000_s7182" name="Equation" r:id="rId6" imgW="2425680" imgH="1282680" progId="Equation.DSMT4">
                  <p:embed/>
                </p:oleObj>
              </mc:Choice>
              <mc:Fallback>
                <p:oleObj name="Equation" r:id="rId6" imgW="2425680" imgH="1282680" progId="Equation.DSMT4">
                  <p:embed/>
                  <p:pic>
                    <p:nvPicPr>
                      <p:cNvPr id="0" name=""/>
                      <p:cNvPicPr/>
                      <p:nvPr/>
                    </p:nvPicPr>
                    <p:blipFill>
                      <a:blip r:embed="rId7"/>
                      <a:stretch>
                        <a:fillRect/>
                      </a:stretch>
                    </p:blipFill>
                    <p:spPr>
                      <a:xfrm>
                        <a:off x="873578" y="4030402"/>
                        <a:ext cx="2668270" cy="1410970"/>
                      </a:xfrm>
                      <a:prstGeom prst="rect">
                        <a:avLst/>
                      </a:prstGeom>
                    </p:spPr>
                  </p:pic>
                </p:oleObj>
              </mc:Fallback>
            </mc:AlternateContent>
          </a:graphicData>
        </a:graphic>
      </p:graphicFrame>
    </p:spTree>
    <p:extLst>
      <p:ext uri="{BB962C8B-B14F-4D97-AF65-F5344CB8AC3E}">
        <p14:creationId xmlns:p14="http://schemas.microsoft.com/office/powerpoint/2010/main" val="95021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Monitoring and Controlling Process</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2054409"/>
          </a:xfrm>
        </p:spPr>
        <p:txBody>
          <a:bodyPr vert="horz" lIns="0" tIns="0" rIns="0" bIns="0" rtlCol="0">
            <a:spAutoFit/>
          </a:bodyPr>
          <a:lstStyle/>
          <a:p>
            <a:r>
              <a:rPr lang="en-IN" altLang="en-US" dirty="0"/>
              <a:t>Establish a baseline</a:t>
            </a:r>
          </a:p>
          <a:p>
            <a:r>
              <a:rPr lang="en-IN" altLang="en-US" dirty="0"/>
              <a:t>Collect data</a:t>
            </a:r>
          </a:p>
          <a:p>
            <a:r>
              <a:rPr lang="en-IN" altLang="en-US" dirty="0"/>
              <a:t>Assess data</a:t>
            </a:r>
          </a:p>
          <a:p>
            <a:r>
              <a:rPr lang="en-IN" altLang="en-US" dirty="0"/>
              <a:t>Take corrective action (if needed)</a:t>
            </a:r>
          </a:p>
        </p:txBody>
      </p:sp>
    </p:spTree>
    <p:extLst>
      <p:ext uri="{BB962C8B-B14F-4D97-AF65-F5344CB8AC3E}">
        <p14:creationId xmlns:p14="http://schemas.microsoft.com/office/powerpoint/2010/main" val="23823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116092"/>
            <a:ext cx="8229600" cy="984885"/>
          </a:xfrm>
        </p:spPr>
        <p:txBody>
          <a:bodyPr lIns="0" tIns="0" rIns="0" bIns="0">
            <a:spAutoFit/>
          </a:bodyPr>
          <a:lstStyle/>
          <a:p>
            <a:r>
              <a:rPr lang="en-IN" dirty="0">
                <a:ea typeface="ＭＳ Ｐゴシック" charset="0"/>
                <a:cs typeface="Times New Roman" charset="0"/>
              </a:rPr>
              <a:t>Labor Cost Performance Index (LCPI</a:t>
            </a:r>
            <a:r>
              <a:rPr lang="en-IN" dirty="0" smtClean="0">
                <a:ea typeface="ＭＳ Ｐゴシック" charset="0"/>
                <a:cs typeface="Times New Roman" charset="0"/>
              </a:rPr>
              <a:t>) </a:t>
            </a:r>
            <a:r>
              <a:rPr lang="en-IN" sz="2800" dirty="0">
                <a:ea typeface="ＭＳ Ｐゴシック" charset="0"/>
                <a:cs typeface="Times New Roman" charset="0"/>
              </a:rPr>
              <a:t>(1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1733"/>
            <a:ext cx="8229600" cy="369332"/>
          </a:xfrm>
        </p:spPr>
        <p:txBody>
          <a:bodyPr vert="horz" lIns="0" tIns="0" rIns="0" bIns="0" rtlCol="0">
            <a:spAutoFit/>
          </a:bodyPr>
          <a:lstStyle/>
          <a:p>
            <a:r>
              <a:rPr lang="en-IN" altLang="en-US" sz="2400" dirty="0"/>
              <a:t>Same as CPI except it only looks only at in-house </a:t>
            </a:r>
            <a:r>
              <a:rPr lang="en-IN" altLang="en-US" sz="2400" dirty="0" smtClean="0"/>
              <a:t>labor</a:t>
            </a:r>
          </a:p>
        </p:txBody>
      </p:sp>
      <p:graphicFrame>
        <p:nvGraphicFramePr>
          <p:cNvPr id="3" name="Object 2" descr="L C P I equals to numerator B C L P by denominator A C L P."/>
          <p:cNvGraphicFramePr>
            <a:graphicFrameLocks noChangeAspect="1"/>
          </p:cNvGraphicFramePr>
          <p:nvPr>
            <p:extLst>
              <p:ext uri="{D42A27DB-BD31-4B8C-83A1-F6EECF244321}">
                <p14:modId xmlns:p14="http://schemas.microsoft.com/office/powerpoint/2010/main" val="4225825567"/>
              </p:ext>
            </p:extLst>
          </p:nvPr>
        </p:nvGraphicFramePr>
        <p:xfrm>
          <a:off x="3606380" y="2285931"/>
          <a:ext cx="1931240" cy="745206"/>
        </p:xfrm>
        <a:graphic>
          <a:graphicData uri="http://schemas.openxmlformats.org/presentationml/2006/ole">
            <mc:AlternateContent xmlns:mc="http://schemas.openxmlformats.org/markup-compatibility/2006">
              <mc:Choice xmlns:v="urn:schemas-microsoft-com:vml" Requires="v">
                <p:oleObj spid="_x0000_s3100" name="Equation" r:id="rId4" imgW="2336760" imgH="901440" progId="Equation.DSMT4">
                  <p:embed/>
                </p:oleObj>
              </mc:Choice>
              <mc:Fallback>
                <p:oleObj name="Equation" r:id="rId4" imgW="2336760" imgH="901440" progId="Equation.DSMT4">
                  <p:embed/>
                  <p:pic>
                    <p:nvPicPr>
                      <p:cNvPr id="0" name=""/>
                      <p:cNvPicPr/>
                      <p:nvPr/>
                    </p:nvPicPr>
                    <p:blipFill>
                      <a:blip r:embed="rId5"/>
                      <a:stretch>
                        <a:fillRect/>
                      </a:stretch>
                    </p:blipFill>
                    <p:spPr>
                      <a:xfrm>
                        <a:off x="3606380" y="2285931"/>
                        <a:ext cx="1931240" cy="745206"/>
                      </a:xfrm>
                      <a:prstGeom prst="rect">
                        <a:avLst/>
                      </a:prstGeom>
                    </p:spPr>
                  </p:pic>
                </p:oleObj>
              </mc:Fallback>
            </mc:AlternateContent>
          </a:graphicData>
        </a:graphic>
      </p:graphicFrame>
      <p:sp>
        <p:nvSpPr>
          <p:cNvPr id="4" name="Content Placeholder 3"/>
          <p:cNvSpPr>
            <a:spLocks noGrp="1"/>
          </p:cNvSpPr>
          <p:nvPr>
            <p:ph idx="13"/>
          </p:nvPr>
        </p:nvSpPr>
        <p:spPr>
          <a:xfrm>
            <a:off x="457200" y="3429000"/>
            <a:ext cx="8229600" cy="1477879"/>
          </a:xfrm>
        </p:spPr>
        <p:txBody>
          <a:bodyPr/>
          <a:lstStyle/>
          <a:p>
            <a:pPr lvl="1"/>
            <a:r>
              <a:rPr lang="en-IN" altLang="en-US" sz="2400" i="1" dirty="0"/>
              <a:t>BCLP</a:t>
            </a:r>
            <a:r>
              <a:rPr lang="en-IN" altLang="en-US" sz="2400" dirty="0"/>
              <a:t> = budgeted cost of labor performed</a:t>
            </a:r>
          </a:p>
          <a:p>
            <a:pPr lvl="1"/>
            <a:r>
              <a:rPr lang="en-IN" altLang="en-US" sz="2400" i="1" dirty="0"/>
              <a:t>ACLP</a:t>
            </a:r>
            <a:r>
              <a:rPr lang="en-IN" altLang="en-US" sz="2400" dirty="0"/>
              <a:t> = actual cost of labor performed</a:t>
            </a:r>
          </a:p>
          <a:p>
            <a:r>
              <a:rPr lang="en-IN" altLang="en-US" sz="2400" dirty="0"/>
              <a:t>Measures control of in-house labor </a:t>
            </a:r>
            <a:r>
              <a:rPr lang="en-IN" altLang="en-US" sz="2400" dirty="0" smtClean="0"/>
              <a:t>costs</a:t>
            </a:r>
            <a:endParaRPr lang="en-IN" altLang="en-US" sz="2400" dirty="0"/>
          </a:p>
        </p:txBody>
      </p:sp>
    </p:spTree>
    <p:extLst>
      <p:ext uri="{BB962C8B-B14F-4D97-AF65-F5344CB8AC3E}">
        <p14:creationId xmlns:p14="http://schemas.microsoft.com/office/powerpoint/2010/main" val="167028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xmlns="" id="{CBC1C6E7-9C26-4437-998E-E435A6F71DDE}"/>
              </a:ext>
            </a:extLst>
          </p:cNvPr>
          <p:cNvSpPr>
            <a:spLocks noGrp="1"/>
          </p:cNvSpPr>
          <p:nvPr>
            <p:ph type="title"/>
          </p:nvPr>
        </p:nvSpPr>
        <p:spPr>
          <a:xfrm>
            <a:off x="457200" y="3697"/>
            <a:ext cx="8229600" cy="1097280"/>
          </a:xfrm>
        </p:spPr>
        <p:txBody>
          <a:bodyPr lIns="0" tIns="0" rIns="0" bIns="0">
            <a:spAutoFit/>
          </a:bodyPr>
          <a:lstStyle/>
          <a:p>
            <a:r>
              <a:rPr lang="en-IN" dirty="0">
                <a:ea typeface="ＭＳ Ｐゴシック" charset="0"/>
                <a:cs typeface="Times New Roman" charset="0"/>
              </a:rPr>
              <a:t>Labor Cost Performance Index (LCPI</a:t>
            </a:r>
            <a:r>
              <a:rPr lang="en-IN" dirty="0" smtClean="0">
                <a:ea typeface="ＭＳ Ｐゴシック" charset="0"/>
                <a:cs typeface="Times New Roman" charset="0"/>
              </a:rPr>
              <a:t>) </a:t>
            </a:r>
            <a:r>
              <a:rPr lang="en-IN" sz="2800" dirty="0" smtClean="0">
                <a:ea typeface="ＭＳ Ｐゴシック" charset="0"/>
                <a:cs typeface="Times New Roman" charset="0"/>
              </a:rPr>
              <a:t>(2 </a:t>
            </a:r>
            <a:r>
              <a:rPr lang="en-IN" sz="2800" dirty="0">
                <a:ea typeface="ＭＳ Ｐゴシック" charset="0"/>
                <a:cs typeface="Times New Roman" charset="0"/>
              </a:rPr>
              <a:t>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600200"/>
            <a:ext cx="8229600" cy="369332"/>
          </a:xfrm>
        </p:spPr>
        <p:txBody>
          <a:bodyPr vert="horz" lIns="0" tIns="0" rIns="0" bIns="0" rtlCol="0">
            <a:spAutoFit/>
          </a:bodyPr>
          <a:lstStyle/>
          <a:p>
            <a:r>
              <a:rPr lang="en-IN" altLang="en-US" dirty="0" smtClean="0"/>
              <a:t>Results</a:t>
            </a:r>
          </a:p>
        </p:txBody>
      </p:sp>
      <p:graphicFrame>
        <p:nvGraphicFramePr>
          <p:cNvPr id="4" name="Object 3" descr="Less than 1: under budget&#10;&#10;Equal to 1: on budget&#10;&#10;More than 1: over budget"/>
          <p:cNvGraphicFramePr>
            <a:graphicFrameLocks noChangeAspect="1"/>
          </p:cNvGraphicFramePr>
          <p:nvPr>
            <p:extLst>
              <p:ext uri="{D42A27DB-BD31-4B8C-83A1-F6EECF244321}">
                <p14:modId xmlns:p14="http://schemas.microsoft.com/office/powerpoint/2010/main" val="2518537539"/>
              </p:ext>
            </p:extLst>
          </p:nvPr>
        </p:nvGraphicFramePr>
        <p:xfrm>
          <a:off x="792163" y="2328863"/>
          <a:ext cx="2668587" cy="1411287"/>
        </p:xfrm>
        <a:graphic>
          <a:graphicData uri="http://schemas.openxmlformats.org/presentationml/2006/ole">
            <mc:AlternateContent xmlns:mc="http://schemas.openxmlformats.org/markup-compatibility/2006">
              <mc:Choice xmlns:v="urn:schemas-microsoft-com:vml" Requires="v">
                <p:oleObj spid="_x0000_s8199" name="Equation" r:id="rId4" imgW="2425680" imgH="1282680" progId="Equation.DSMT4">
                  <p:embed/>
                </p:oleObj>
              </mc:Choice>
              <mc:Fallback>
                <p:oleObj name="Equation" r:id="rId4" imgW="2425680" imgH="1282680" progId="Equation.DSMT4">
                  <p:embed/>
                  <p:pic>
                    <p:nvPicPr>
                      <p:cNvPr id="0" name=""/>
                      <p:cNvPicPr/>
                      <p:nvPr/>
                    </p:nvPicPr>
                    <p:blipFill>
                      <a:blip r:embed="rId5"/>
                      <a:stretch>
                        <a:fillRect/>
                      </a:stretch>
                    </p:blipFill>
                    <p:spPr>
                      <a:xfrm>
                        <a:off x="792163" y="2328863"/>
                        <a:ext cx="2668587" cy="1411287"/>
                      </a:xfrm>
                      <a:prstGeom prst="rect">
                        <a:avLst/>
                      </a:prstGeom>
                    </p:spPr>
                  </p:pic>
                </p:oleObj>
              </mc:Fallback>
            </mc:AlternateContent>
          </a:graphicData>
        </a:graphic>
      </p:graphicFrame>
    </p:spTree>
    <p:extLst>
      <p:ext uri="{BB962C8B-B14F-4D97-AF65-F5344CB8AC3E}">
        <p14:creationId xmlns:p14="http://schemas.microsoft.com/office/powerpoint/2010/main" val="1528259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Total Estimate Cost at Completion</a:t>
            </a:r>
            <a:endParaRPr lang="en-US" dirty="0">
              <a:ea typeface="ＭＳ Ｐゴシック" charset="0"/>
              <a:cs typeface="Times New Roman"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58623434"/>
              </p:ext>
            </p:extLst>
          </p:nvPr>
        </p:nvGraphicFramePr>
        <p:xfrm>
          <a:off x="2638137" y="1792007"/>
          <a:ext cx="3867727" cy="819727"/>
        </p:xfrm>
        <a:graphic>
          <a:graphicData uri="http://schemas.openxmlformats.org/presentationml/2006/ole">
            <mc:AlternateContent xmlns:mc="http://schemas.openxmlformats.org/markup-compatibility/2006">
              <mc:Choice xmlns:v="urn:schemas-microsoft-com:vml" Requires="v">
                <p:oleObj spid="_x0000_s4124" name="Equation" r:id="rId4" imgW="4254480" imgH="901440" progId="Equation.DSMT4">
                  <p:embed/>
                </p:oleObj>
              </mc:Choice>
              <mc:Fallback>
                <p:oleObj name="Equation" r:id="rId4" imgW="4254480" imgH="901440" progId="Equation.DSMT4">
                  <p:embed/>
                  <p:pic>
                    <p:nvPicPr>
                      <p:cNvPr id="0" name=""/>
                      <p:cNvPicPr/>
                      <p:nvPr/>
                    </p:nvPicPr>
                    <p:blipFill>
                      <a:blip r:embed="rId5"/>
                      <a:stretch>
                        <a:fillRect/>
                      </a:stretch>
                    </p:blipFill>
                    <p:spPr>
                      <a:xfrm>
                        <a:off x="2638137" y="1792007"/>
                        <a:ext cx="3867727" cy="819727"/>
                      </a:xfrm>
                      <a:prstGeom prst="rect">
                        <a:avLst/>
                      </a:prstGeom>
                    </p:spPr>
                  </p:pic>
                </p:oleObj>
              </mc:Fallback>
            </mc:AlternateContent>
          </a:graphicData>
        </a:graphic>
      </p:graphicFrame>
      <p:sp>
        <p:nvSpPr>
          <p:cNvPr id="6" name="Content Placeholder 5"/>
          <p:cNvSpPr>
            <a:spLocks noGrp="1"/>
          </p:cNvSpPr>
          <p:nvPr>
            <p:ph idx="1"/>
          </p:nvPr>
        </p:nvSpPr>
        <p:spPr>
          <a:xfrm>
            <a:off x="457200" y="2966210"/>
            <a:ext cx="8229600" cy="369332"/>
          </a:xfrm>
        </p:spPr>
        <p:txBody>
          <a:bodyPr vert="horz" lIns="0" tIns="0" rIns="0" bIns="0" rtlCol="0">
            <a:spAutoFit/>
          </a:bodyPr>
          <a:lstStyle/>
          <a:p>
            <a:r>
              <a:rPr lang="en-IN" altLang="en-US" dirty="0"/>
              <a:t>Assumes </a:t>
            </a:r>
            <a:r>
              <a:rPr lang="en-IN" altLang="en-US" i="1" dirty="0"/>
              <a:t>CPI</a:t>
            </a:r>
            <a:r>
              <a:rPr lang="en-IN" altLang="en-US" dirty="0"/>
              <a:t> will not change</a:t>
            </a:r>
          </a:p>
        </p:txBody>
      </p:sp>
    </p:spTree>
    <p:extLst>
      <p:ext uri="{BB962C8B-B14F-4D97-AF65-F5344CB8AC3E}">
        <p14:creationId xmlns:p14="http://schemas.microsoft.com/office/powerpoint/2010/main" val="1440936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149966"/>
            <a:ext cx="4682067" cy="553998"/>
          </a:xfrm>
        </p:spPr>
        <p:txBody>
          <a:bodyPr wrap="square">
            <a:spAutoFit/>
          </a:bodyPr>
          <a:lstStyle/>
          <a:p>
            <a:r>
              <a:rPr lang="en-US" dirty="0"/>
              <a:t>SPI/CPI Target levels</a:t>
            </a:r>
            <a:endParaRPr lang="en-US" dirty="0">
              <a:latin typeface="+mj-lt"/>
            </a:endParaRPr>
          </a:p>
        </p:txBody>
      </p:sp>
      <p:pic>
        <p:nvPicPr>
          <p:cNvPr id="11" name="Picture 10" descr="The graph has CPI on the Y-axis and SPI on the X-axis. The Quadrant 1 is labelled UNDER BUDGETAHEAD OF SCHEDULE; Quadrant 2 is labelled UNDER BUDGET BEHIND SCHEDULE; Quadrant 3 is labelled OVER BUDGET BEHIND SCHEDULE; and Quadrant 4 is labelled OVER BUDGET AHEAD OF SCHEDULE.&#10;The graph has two concentric circles. The inner circle (Project A) represents one standard deviation from the expected values of one for both the CPI and SPI. The outer circle (Project B) represents two standard deviations. Project A is in better control and more likely to stay within the inner circle than Project B, which is all over the place, sometimes ahead of schedule and other times behind schedule, sometimes under budget and other times over budget.&#10;"/>
          <p:cNvPicPr>
            <a:picLocks noChangeAspect="1"/>
          </p:cNvPicPr>
          <p:nvPr/>
        </p:nvPicPr>
        <p:blipFill rotWithShape="1">
          <a:blip r:embed="rId3">
            <a:extLst>
              <a:ext uri="{28A0092B-C50C-407E-A947-70E740481C1C}">
                <a14:useLocalDpi xmlns:a14="http://schemas.microsoft.com/office/drawing/2010/main" val="0"/>
              </a:ext>
            </a:extLst>
          </a:blip>
          <a:srcRect l="3229" t="4178"/>
          <a:stretch/>
        </p:blipFill>
        <p:spPr>
          <a:xfrm>
            <a:off x="3589885" y="754766"/>
            <a:ext cx="5132721" cy="5235896"/>
          </a:xfrm>
          <a:prstGeom prst="rect">
            <a:avLst/>
          </a:prstGeom>
        </p:spPr>
      </p:pic>
      <p:sp>
        <p:nvSpPr>
          <p:cNvPr id="2" name="Content Placeholder 1"/>
          <p:cNvSpPr>
            <a:spLocks noGrp="1"/>
          </p:cNvSpPr>
          <p:nvPr>
            <p:ph idx="1"/>
          </p:nvPr>
        </p:nvSpPr>
        <p:spPr>
          <a:xfrm>
            <a:off x="457200" y="6054470"/>
            <a:ext cx="3632200" cy="285314"/>
          </a:xfrm>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7.6 </a:t>
            </a:r>
            <a:r>
              <a:rPr lang="en-IN" dirty="0"/>
              <a:t>Graphing the CPI and SPI</a:t>
            </a:r>
          </a:p>
        </p:txBody>
      </p:sp>
    </p:spTree>
    <p:extLst>
      <p:ext uri="{BB962C8B-B14F-4D97-AF65-F5344CB8AC3E}">
        <p14:creationId xmlns:p14="http://schemas.microsoft.com/office/powerpoint/2010/main" val="797293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Project Closeout Audit</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2385268"/>
          </a:xfrm>
        </p:spPr>
        <p:txBody>
          <a:bodyPr vert="horz" lIns="0" tIns="0" rIns="0" bIns="0" rtlCol="0">
            <a:spAutoFit/>
          </a:bodyPr>
          <a:lstStyle/>
          <a:p>
            <a:r>
              <a:rPr lang="en-IN" altLang="en-US" dirty="0"/>
              <a:t>Validate data</a:t>
            </a:r>
          </a:p>
          <a:p>
            <a:r>
              <a:rPr lang="en-IN" altLang="en-US" dirty="0"/>
              <a:t>Find areas where performance was better than expected</a:t>
            </a:r>
          </a:p>
          <a:p>
            <a:pPr lvl="1"/>
            <a:r>
              <a:rPr lang="en-IN" altLang="en-US" dirty="0"/>
              <a:t>Learn how to repeat it</a:t>
            </a:r>
          </a:p>
          <a:p>
            <a:r>
              <a:rPr lang="en-IN" altLang="en-US" dirty="0"/>
              <a:t>Find areas where performance was worse than expected</a:t>
            </a:r>
          </a:p>
          <a:p>
            <a:pPr lvl="1"/>
            <a:r>
              <a:rPr lang="en-IN" altLang="en-US" dirty="0"/>
              <a:t>Learn how to avoid it</a:t>
            </a:r>
          </a:p>
        </p:txBody>
      </p:sp>
    </p:spTree>
    <p:extLst>
      <p:ext uri="{BB962C8B-B14F-4D97-AF65-F5344CB8AC3E}">
        <p14:creationId xmlns:p14="http://schemas.microsoft.com/office/powerpoint/2010/main" val="3199973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Design-Build </a:t>
            </a:r>
            <a:r>
              <a:rPr lang="en-IN" dirty="0" smtClean="0">
                <a:ea typeface="ＭＳ Ｐゴシック" charset="0"/>
                <a:cs typeface="Times New Roman" charset="0"/>
              </a:rPr>
              <a:t>Projects </a:t>
            </a:r>
            <a:r>
              <a:rPr lang="en-IN" sz="2800" dirty="0">
                <a:ea typeface="ＭＳ Ｐゴシック" charset="0"/>
                <a:cs typeface="Times New Roman" charset="0"/>
              </a:rPr>
              <a:t>(1 of </a:t>
            </a:r>
            <a:r>
              <a:rPr lang="en-IN" sz="2800" dirty="0" smtClean="0">
                <a:ea typeface="ＭＳ Ｐゴシック" charset="0"/>
                <a:cs typeface="Times New Roman" charset="0"/>
              </a:rPr>
              <a:t>3)</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2154436"/>
          </a:xfrm>
        </p:spPr>
        <p:txBody>
          <a:bodyPr vert="horz" lIns="0" tIns="0" rIns="0" bIns="0" rtlCol="0">
            <a:spAutoFit/>
          </a:bodyPr>
          <a:lstStyle/>
          <a:p>
            <a:r>
              <a:rPr lang="en-IN" altLang="en-US" dirty="0"/>
              <a:t>Design to budget</a:t>
            </a:r>
          </a:p>
          <a:p>
            <a:pPr lvl="1"/>
            <a:r>
              <a:rPr lang="en-IN" altLang="en-US" dirty="0"/>
              <a:t>Establish a budget</a:t>
            </a:r>
          </a:p>
          <a:p>
            <a:pPr lvl="1"/>
            <a:r>
              <a:rPr lang="en-IN" altLang="en-US" dirty="0"/>
              <a:t>Prepare cost estimates</a:t>
            </a:r>
          </a:p>
          <a:p>
            <a:pPr lvl="1"/>
            <a:r>
              <a:rPr lang="en-IN" altLang="en-US" dirty="0"/>
              <a:t>Determine cost variance </a:t>
            </a:r>
          </a:p>
          <a:p>
            <a:pPr lvl="1"/>
            <a:r>
              <a:rPr lang="en-IN" altLang="en-US" dirty="0"/>
              <a:t>Redesign (as needed)</a:t>
            </a:r>
          </a:p>
        </p:txBody>
      </p:sp>
    </p:spTree>
    <p:extLst>
      <p:ext uri="{BB962C8B-B14F-4D97-AF65-F5344CB8AC3E}">
        <p14:creationId xmlns:p14="http://schemas.microsoft.com/office/powerpoint/2010/main" val="1514629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48732" y="112081"/>
            <a:ext cx="2921001" cy="1538883"/>
          </a:xfrm>
        </p:spPr>
        <p:txBody>
          <a:bodyPr wrap="square">
            <a:spAutoFit/>
          </a:bodyPr>
          <a:lstStyle/>
          <a:p>
            <a:r>
              <a:rPr lang="en-US" dirty="0"/>
              <a:t>Design-Build </a:t>
            </a:r>
            <a:r>
              <a:rPr lang="en-US" dirty="0" smtClean="0"/>
              <a:t>Projects </a:t>
            </a:r>
            <a:r>
              <a:rPr lang="en-US" dirty="0"/>
              <a:t> </a:t>
            </a:r>
            <a:r>
              <a:rPr lang="en-US" dirty="0" smtClean="0"/>
              <a:t>      </a:t>
            </a:r>
            <a:r>
              <a:rPr lang="en-IN" sz="2800" dirty="0" smtClean="0">
                <a:ea typeface="ＭＳ Ｐゴシック" charset="0"/>
                <a:cs typeface="Times New Roman" charset="0"/>
              </a:rPr>
              <a:t>(2 </a:t>
            </a:r>
            <a:r>
              <a:rPr lang="en-IN" sz="2800" dirty="0">
                <a:ea typeface="ＭＳ Ｐゴシック" charset="0"/>
                <a:cs typeface="Times New Roman" charset="0"/>
              </a:rPr>
              <a:t>of </a:t>
            </a:r>
            <a:r>
              <a:rPr lang="en-IN" sz="2800" dirty="0" smtClean="0">
                <a:ea typeface="ＭＳ Ｐゴシック" charset="0"/>
                <a:cs typeface="Times New Roman" charset="0"/>
              </a:rPr>
              <a:t>3)</a:t>
            </a:r>
            <a:endParaRPr lang="en-US" sz="2800" dirty="0">
              <a:ea typeface="ＭＳ Ｐゴシック" charset="0"/>
              <a:cs typeface="Times New Roman" charset="0"/>
            </a:endParaRPr>
          </a:p>
        </p:txBody>
      </p:sp>
      <p:pic>
        <p:nvPicPr>
          <p:cNvPr id="11" name="Picture 10" descr="The details depicted in the figure are as follows: &#10;Structure: &#10;Building System: Foundation; Original Budget: 287,000; Changes: Blank; Current Budget (B plus C): 287,000; Estimated Cost: 299,000; Variance Over/ (Under) (E minus D): 12,000&#10;Building System: Slab on Grade; Original Budget: 1,277,000; Changes: Blank; Current Budget (B plus C): 1,277,000; Estimated Cost: 1,288,000; Variance Over/ (Under) (E minus D): 11,000&#10;Building System: Floor construction; Original Budget: 565,000; Changes: Blank; Current Budget (B plus C): 565,000; Estimated Cost: 545,000; Variance Over/ (Under) (E minus D): (20,000)&#10;Building System: Roof construction; Original Budget: 1,877,000; Changes: 50,000; Current Budget (B plus C): 1,927,000; Estimated Cost: 2,010,000; Variance Over/ (Under) (E minus D): 83,000&#10;Exterior: &#10;Building System: Exterior walls; Original Budget: 4,511,000; Changes: Blank; Current Budget (B plus C): 4,511,000; Estimated Cost: 4,350,000; Variance Over/ (Under) (E minus D): (161,000)&#10;Building System: Exterior doors; Original Budget: 1,092,000; Changes: Blank; Current Budget (B plus C): 1,092,000; Estimated Cost: 1,092,000; Variance Over/ (Under) (E minus D): Blank&#10;Building System: Windows; Original Budget: 441,000; Changes: Blank; Current Budget (B plus C): 441,000; Estimated Cost: 450,000; Variance Over/ (Under) (E minus D): 9,000&#10;Interior Finishes: &#10;Building System: Partition walls; Original Budget: 770,000; Changes: Blank; Current Budget (B plus C): 770,000; Estimated Cost: 775,000; Variance Over/ (Under) (E minus D): 5,000&#10;Building System: Interior doors; Original Budget: 559,000; Changes: Blank; Current Budget (B plus C): 559,000; Estimated Cost: 624,000; Variance Over/ (Under) (E minus D): 65,000&#10;Building System: Stairs; Original Budget: 436,000; Changes: Blank; Current Budget (B plus C): 436,000; Estimated Cost: 447,000; Variance Over/ (Under) (E minus D): 11,000&#10;Building System: Floor coverings; Original Budget: 915,000; Changes: Blank; Current Budget (B plus C): 915,000; Estimated Cost: 890,000; Variance Over/ (Under) (E minus D): (25,000)&#10;Building System: Wall finishes; Original Budget: 1,466,000; Changes: Blank; Current Budget (B plus C): 1,466,000; Estimated Cost: 1,521,000; Variance Over/ (Under) (E minus D): 55,000&#10;Building System: Ceiling Finishes; Original Budget: 11,68,000; Changes: 120,000; Current Budget (B plus C): 1,288,000; Estimated Cost: 1,168,000; Variance Over/ (Under) (E minus D): (120,000)&#10;Services: &#10;Building System: Elevators; Original Budget: 776,000; Changes: Blank; Current Budget (B plus C): 776,000; Estimated Cost: 776,000; Variance Over/ (Under) (E minus D): Blank&#10;Building System: Plumbing; Original Budget: 2,739,000; Changes: Blank; Current Budget (B plus C): 2,739,000; Estimated Cost: 2,900,000; Variance Over/ (Under) (E minus D): 161,000&#10;Building System: HVAC; Original Budget: 2,726,000; Changes: 300,000; Current Budget (B plus C): 3,026,000; Estimated Cost: 3,000,000; Variance Over/ (Under) (E minus D): (26,000)&#10;Building System: Fire protection; Original Budget: 828,000; Changes: Blank; Current Budget (B plus C): 828,000; Estimated Cost: 820,000; Variance Over/ (Under) (E minus D): (8,000)&#10;Building System: Electrical; Original Budget: 3,173,000; Changes: (100,000); Current Budget (B plus C): 3,073,000; Estimated Cost: 3,100,000; Variance Over/ (Under) (E minus D): 27,000&#10;Building System: Communication; Original Budget: 8,16,000; Changes: Blank; Current Budget (B plus C): 816,000; Estimated Cost: 816,000; Variance Over/ (Under) (E minus D): Blank&#10;Site Work: &#10;Building System: Earthwork; Original Budget: 3,000,000; Changes: (250,000); Current Budget (B plus C): 2,750,000; Estimated Cost: 2,750,000; Variance Over/ (Under) (E minus D): Blank&#10;Building System: Site concrete; Original Budget: 960,000; Changes: Blank; Current Budget (B plus C): 960,000; Estimated Cost: 960,000; Variance Over/ (Under) (E minus D): Blank&#10;Building System: Landscaping; Original Budget: 860,000; Changes: Blank; Current Budget (B plus C): 860,000; Estimated Cost: 860,000; Variance Over/ (Under) (E minus D): Blank&#10;Building System: Utilities; Original Budget: 375,000; Changes: 50,000; Current Budget (B plus C): 425,000; Estimated Cost: 425,000; Variance Over/ (Under) (E minus D): Blank&#10;Building System: Contingency; Original Budget: 3,500,000; Changes: (170,000); Current Budget (B plus C): 3,330,000; Estimated Cost: NA; Variance Over/ (Under) (E minus D): NA&#10;Original Budget: 35,117,000; Changes: Blank; Current Budget (B plus C): 35,117,000; Estimated Cost: 31,866,000; Variance Over/ (Under) (E minus D): 79,000&#1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84221" y="323892"/>
            <a:ext cx="5511424" cy="5595740"/>
          </a:xfrm>
          <a:prstGeom prst="rect">
            <a:avLst/>
          </a:prstGeom>
        </p:spPr>
      </p:pic>
      <p:sp>
        <p:nvSpPr>
          <p:cNvPr id="2" name="Content Placeholder 1"/>
          <p:cNvSpPr>
            <a:spLocks noGrp="1"/>
          </p:cNvSpPr>
          <p:nvPr>
            <p:ph idx="1"/>
          </p:nvPr>
        </p:nvSpPr>
        <p:spPr>
          <a:xfrm>
            <a:off x="457200" y="6054470"/>
            <a:ext cx="4267200" cy="285314"/>
          </a:xfrm>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7.7 </a:t>
            </a:r>
            <a:r>
              <a:rPr lang="en-IN" dirty="0"/>
              <a:t>Budget for a Design-Build Project</a:t>
            </a:r>
          </a:p>
        </p:txBody>
      </p:sp>
    </p:spTree>
    <p:extLst>
      <p:ext uri="{BB962C8B-B14F-4D97-AF65-F5344CB8AC3E}">
        <p14:creationId xmlns:p14="http://schemas.microsoft.com/office/powerpoint/2010/main" val="656844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Design-Build </a:t>
            </a:r>
            <a:r>
              <a:rPr lang="en-IN" dirty="0" smtClean="0">
                <a:ea typeface="ＭＳ Ｐゴシック" charset="0"/>
                <a:cs typeface="Times New Roman" charset="0"/>
              </a:rPr>
              <a:t>Projects </a:t>
            </a:r>
            <a:r>
              <a:rPr lang="en-IN" sz="2800" dirty="0" smtClean="0">
                <a:ea typeface="ＭＳ Ｐゴシック" charset="0"/>
                <a:cs typeface="Times New Roman" charset="0"/>
              </a:rPr>
              <a:t>(3 </a:t>
            </a:r>
            <a:r>
              <a:rPr lang="en-IN" sz="2800" dirty="0">
                <a:ea typeface="ＭＳ Ｐゴシック" charset="0"/>
                <a:cs typeface="Times New Roman" charset="0"/>
              </a:rPr>
              <a:t>of </a:t>
            </a:r>
            <a:r>
              <a:rPr lang="en-IN" sz="2800" dirty="0" smtClean="0">
                <a:ea typeface="ＭＳ Ｐゴシック" charset="0"/>
                <a:cs typeface="Times New Roman" charset="0"/>
              </a:rPr>
              <a:t>3)</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1554272"/>
          </a:xfrm>
        </p:spPr>
        <p:txBody>
          <a:bodyPr vert="horz" lIns="0" tIns="0" rIns="0" bIns="0" rtlCol="0">
            <a:spAutoFit/>
          </a:bodyPr>
          <a:lstStyle/>
          <a:p>
            <a:r>
              <a:rPr lang="en-US" altLang="en-US" dirty="0">
                <a:latin typeface="Verdana" panose="020B0604030504040204" pitchFamily="34" charset="0"/>
              </a:rPr>
              <a:t>Monitoring and controlling design costs (e.g., architect and engineers’ fees)</a:t>
            </a:r>
          </a:p>
          <a:p>
            <a:pPr lvl="1"/>
            <a:r>
              <a:rPr lang="en-US" altLang="en-US" dirty="0">
                <a:latin typeface="Verdana" panose="020B0604030504040204" pitchFamily="34" charset="0"/>
              </a:rPr>
              <a:t>Use same methods as used to monitor and control construction costs</a:t>
            </a:r>
          </a:p>
        </p:txBody>
      </p:sp>
    </p:spTree>
    <p:extLst>
      <p:ext uri="{BB962C8B-B14F-4D97-AF65-F5344CB8AC3E}">
        <p14:creationId xmlns:p14="http://schemas.microsoft.com/office/powerpoint/2010/main" val="1850391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584199"/>
            <a:ext cx="8229600" cy="635315"/>
          </a:xfrm>
        </p:spPr>
        <p:txBody>
          <a:bodyPr/>
          <a:lstStyle/>
          <a:p>
            <a:r>
              <a:rPr lang="en-US" dirty="0">
                <a:latin typeface="+mj-lt"/>
              </a:rPr>
              <a:t>Copyright</a:t>
            </a:r>
          </a:p>
        </p:txBody>
      </p:sp>
      <p:pic>
        <p:nvPicPr>
          <p:cNvPr id="11" name="Picture 10"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Material Purchases</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1300356"/>
          </a:xfrm>
        </p:spPr>
        <p:txBody>
          <a:bodyPr vert="horz" lIns="0" tIns="0" rIns="0" bIns="0" rtlCol="0">
            <a:spAutoFit/>
          </a:bodyPr>
          <a:lstStyle/>
          <a:p>
            <a:r>
              <a:rPr lang="en-IN" altLang="en-US" dirty="0"/>
              <a:t>Purchase orders approved by project manager</a:t>
            </a:r>
          </a:p>
          <a:p>
            <a:r>
              <a:rPr lang="en-IN" altLang="en-US" dirty="0"/>
              <a:t>Supervisor has limited authority to approve small purchase orders</a:t>
            </a:r>
          </a:p>
        </p:txBody>
      </p:sp>
    </p:spTree>
    <p:extLst>
      <p:ext uri="{BB962C8B-B14F-4D97-AF65-F5344CB8AC3E}">
        <p14:creationId xmlns:p14="http://schemas.microsoft.com/office/powerpoint/2010/main" val="245682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483532"/>
            <a:ext cx="4487333" cy="728452"/>
          </a:xfrm>
        </p:spPr>
        <p:txBody>
          <a:bodyPr/>
          <a:lstStyle/>
          <a:p>
            <a:r>
              <a:rPr lang="en-US" dirty="0"/>
              <a:t>Materials Purchases</a:t>
            </a:r>
            <a:endParaRPr lang="en-US" dirty="0">
              <a:latin typeface="+mj-lt"/>
            </a:endParaRPr>
          </a:p>
        </p:txBody>
      </p:sp>
      <p:pic>
        <p:nvPicPr>
          <p:cNvPr id="11" name="Picture 10" descr="The various steps involved in material purchases depicted in the figure are as follows: &#10;• PO Prepared (Step 1) points to PO Approved (Step 2).&#10;• PO Approved (Step 2) points to Materials Ordered (Step 3), PO Entered (Step 4), and Bill Received (Step 6).&#10;• Materials Ordered (Step 3) points to Materials Received (Step 5)&#10;• Materials Received (Step 5), PO Entered (Step 4), and Bill Received (Step 6) points to PO and Receiving Report Matched to Bill (Step 7)&#10;• PO and Receiving Report Matched to Bill (Step 7) points to Costs and Quantity OK? (Step 8)&#10;• Costs and Quantity OK? (Step 8): if “No” points to PM Approval (Step 9); if “Yes” points to Process Payment (Step 10).&#10;• PM Approval (Step 9) points to “Yes” which in turn points to Process Payment (Step 10).&#10;• Process Payment (Step 10) points to Final Approval (Step 11)&#10;• Final Approval (Step 11) points to Pay Bill (Step 12)&#10;"/>
          <p:cNvPicPr>
            <a:picLocks noChangeAspect="1"/>
          </p:cNvPicPr>
          <p:nvPr/>
        </p:nvPicPr>
        <p:blipFill rotWithShape="1">
          <a:blip r:embed="rId3">
            <a:extLst>
              <a:ext uri="{28A0092B-C50C-407E-A947-70E740481C1C}">
                <a14:useLocalDpi xmlns:a14="http://schemas.microsoft.com/office/drawing/2010/main" val="0"/>
              </a:ext>
            </a:extLst>
          </a:blip>
          <a:srcRect l="2086" r="13895"/>
          <a:stretch/>
        </p:blipFill>
        <p:spPr>
          <a:xfrm>
            <a:off x="5097362" y="288570"/>
            <a:ext cx="3716020" cy="6073667"/>
          </a:xfrm>
          <a:prstGeom prst="rect">
            <a:avLst/>
          </a:prstGeom>
        </p:spPr>
      </p:pic>
      <p:sp>
        <p:nvSpPr>
          <p:cNvPr id="2" name="Content Placeholder 1"/>
          <p:cNvSpPr>
            <a:spLocks noGrp="1"/>
          </p:cNvSpPr>
          <p:nvPr>
            <p:ph idx="1"/>
          </p:nvPr>
        </p:nvSpPr>
        <p:spPr>
          <a:xfrm>
            <a:off x="457200" y="6054470"/>
            <a:ext cx="3268133" cy="285314"/>
          </a:xfrm>
        </p:spPr>
        <p:txBody>
          <a:bodyPr/>
          <a:lstStyle/>
          <a:p>
            <a:r>
              <a:rPr lang="en-IN" b="1" dirty="0" smtClean="0">
                <a:solidFill>
                  <a:srgbClr val="007FA3"/>
                </a:solidFill>
                <a:ea typeface="ＭＳ Ｐゴシック" charset="0"/>
                <a:cs typeface="Times New Roman" charset="0"/>
              </a:rPr>
              <a:t>Figure 7.1 </a:t>
            </a:r>
            <a:r>
              <a:rPr lang="en-IN" dirty="0"/>
              <a:t>Material Purchases</a:t>
            </a:r>
          </a:p>
        </p:txBody>
      </p:sp>
    </p:spTree>
    <p:extLst>
      <p:ext uri="{BB962C8B-B14F-4D97-AF65-F5344CB8AC3E}">
        <p14:creationId xmlns:p14="http://schemas.microsoft.com/office/powerpoint/2010/main" val="397136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60127"/>
            <a:ext cx="8229600" cy="553998"/>
          </a:xfrm>
        </p:spPr>
        <p:txBody>
          <a:bodyPr lIns="0" tIns="0" rIns="0" bIns="0">
            <a:spAutoFit/>
          </a:bodyPr>
          <a:lstStyle/>
          <a:p>
            <a:r>
              <a:rPr lang="en-IN" dirty="0">
                <a:ea typeface="ＭＳ Ｐゴシック" charset="0"/>
                <a:cs typeface="Times New Roman" charset="0"/>
              </a:rPr>
              <a:t>Labor </a:t>
            </a:r>
            <a:r>
              <a:rPr lang="en-IN" dirty="0" smtClean="0">
                <a:ea typeface="ＭＳ Ｐゴシック" charset="0"/>
                <a:cs typeface="Times New Roman" charset="0"/>
              </a:rPr>
              <a:t>Costs </a:t>
            </a:r>
            <a:r>
              <a:rPr lang="en-IN" sz="2800" dirty="0" smtClean="0">
                <a:ea typeface="ＭＳ Ｐゴシック" charset="0"/>
                <a:cs typeface="Times New Roman" charset="0"/>
              </a:rPr>
              <a:t>(1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1938992"/>
          </a:xfrm>
        </p:spPr>
        <p:txBody>
          <a:bodyPr vert="horz" lIns="0" tIns="0" rIns="0" bIns="0" rtlCol="0">
            <a:spAutoFit/>
          </a:bodyPr>
          <a:lstStyle/>
          <a:p>
            <a:r>
              <a:rPr lang="en-IN" altLang="en-US" dirty="0"/>
              <a:t>Hard to control</a:t>
            </a:r>
          </a:p>
          <a:p>
            <a:r>
              <a:rPr lang="en-IN" altLang="en-US" dirty="0"/>
              <a:t>Tracked by timecards</a:t>
            </a:r>
          </a:p>
          <a:p>
            <a:pPr lvl="1"/>
            <a:r>
              <a:rPr lang="en-IN" altLang="en-US" dirty="0"/>
              <a:t>Use electronic time cards</a:t>
            </a:r>
          </a:p>
          <a:p>
            <a:r>
              <a:rPr lang="en-IN" altLang="en-US" dirty="0"/>
              <a:t>Must be processed quickly</a:t>
            </a:r>
          </a:p>
        </p:txBody>
      </p:sp>
    </p:spTree>
    <p:extLst>
      <p:ext uri="{BB962C8B-B14F-4D97-AF65-F5344CB8AC3E}">
        <p14:creationId xmlns:p14="http://schemas.microsoft.com/office/powerpoint/2010/main" val="188180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491999"/>
            <a:ext cx="4114800" cy="728452"/>
          </a:xfrm>
        </p:spPr>
        <p:txBody>
          <a:bodyPr/>
          <a:lstStyle/>
          <a:p>
            <a:r>
              <a:rPr lang="en-US" dirty="0"/>
              <a:t>Labor </a:t>
            </a:r>
            <a:r>
              <a:rPr lang="en-US" dirty="0" smtClean="0"/>
              <a:t>Costs </a:t>
            </a:r>
            <a:r>
              <a:rPr lang="en-US" sz="2800" dirty="0" smtClean="0"/>
              <a:t>(2 of 2)</a:t>
            </a:r>
            <a:endParaRPr lang="en-US" sz="2800" dirty="0"/>
          </a:p>
        </p:txBody>
      </p:sp>
      <p:pic>
        <p:nvPicPr>
          <p:cNvPr id="11" name="Picture 10" descr="The various steps involved in handling labor depicted in the figure are as follows: &#10;• Time Card Prepared (Step 1) points to Field Approval (Step 2)&#10;• Field Approval (Step 2) points to Process Time Card (Step 3)&#10;• Process Time Card (Step 3) points to PM Approval (Step 4)&#10;• PM Approval (Step 4) points to Employee Paid (Step 5) and Update Costs (Step 6)&#10;• Update Costs (Step 6) points to Hold Accountable (Step 7)&#10;"/>
          <p:cNvPicPr>
            <a:picLocks noChangeAspect="1"/>
          </p:cNvPicPr>
          <p:nvPr/>
        </p:nvPicPr>
        <p:blipFill rotWithShape="1">
          <a:blip r:embed="rId3">
            <a:extLst>
              <a:ext uri="{28A0092B-C50C-407E-A947-70E740481C1C}">
                <a14:useLocalDpi xmlns:a14="http://schemas.microsoft.com/office/drawing/2010/main" val="0"/>
              </a:ext>
            </a:extLst>
          </a:blip>
          <a:srcRect l="13312" t="6263" r="10040"/>
          <a:stretch/>
        </p:blipFill>
        <p:spPr>
          <a:xfrm>
            <a:off x="4703226" y="353973"/>
            <a:ext cx="3818467" cy="5996257"/>
          </a:xfrm>
          <a:prstGeom prst="rect">
            <a:avLst/>
          </a:prstGeom>
        </p:spPr>
      </p:pic>
      <p:sp>
        <p:nvSpPr>
          <p:cNvPr id="2" name="Content Placeholder 1"/>
          <p:cNvSpPr>
            <a:spLocks noGrp="1"/>
          </p:cNvSpPr>
          <p:nvPr>
            <p:ph idx="1"/>
          </p:nvPr>
        </p:nvSpPr>
        <p:spPr>
          <a:xfrm>
            <a:off x="457200" y="6054470"/>
            <a:ext cx="2590800" cy="285314"/>
          </a:xfrm>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7.2 </a:t>
            </a:r>
            <a:r>
              <a:rPr lang="en-IN" dirty="0"/>
              <a:t>Labor</a:t>
            </a:r>
          </a:p>
        </p:txBody>
      </p:sp>
    </p:spTree>
    <p:extLst>
      <p:ext uri="{BB962C8B-B14F-4D97-AF65-F5344CB8AC3E}">
        <p14:creationId xmlns:p14="http://schemas.microsoft.com/office/powerpoint/2010/main" val="139230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smtClean="0">
                <a:ea typeface="ＭＳ Ｐゴシック" charset="0"/>
                <a:cs typeface="Times New Roman" charset="0"/>
              </a:rPr>
              <a:t>Subcontracts </a:t>
            </a:r>
            <a:r>
              <a:rPr lang="en-IN" sz="2800" dirty="0">
                <a:ea typeface="ＭＳ Ｐゴシック" charset="0"/>
                <a:cs typeface="Times New Roman" charset="0"/>
              </a:rPr>
              <a:t>(1 of 2)</a:t>
            </a:r>
            <a:endParaRPr lang="en-US" sz="2800" dirty="0">
              <a:ea typeface="ＭＳ Ｐゴシック" charset="0"/>
              <a:cs typeface="Times New Roman" charset="0"/>
            </a:endParaRPr>
          </a:p>
        </p:txBody>
      </p:sp>
      <p:sp>
        <p:nvSpPr>
          <p:cNvPr id="6" name="Content Placeholder 5"/>
          <p:cNvSpPr>
            <a:spLocks noGrp="1"/>
          </p:cNvSpPr>
          <p:nvPr>
            <p:ph idx="1"/>
          </p:nvPr>
        </p:nvSpPr>
        <p:spPr>
          <a:xfrm>
            <a:off x="457200" y="1594602"/>
            <a:ext cx="8229600" cy="931024"/>
          </a:xfrm>
        </p:spPr>
        <p:txBody>
          <a:bodyPr vert="horz" lIns="0" tIns="0" rIns="0" bIns="0" rtlCol="0">
            <a:spAutoFit/>
          </a:bodyPr>
          <a:lstStyle/>
          <a:p>
            <a:r>
              <a:rPr lang="en-IN" altLang="en-US" dirty="0"/>
              <a:t>Often requires progress payments</a:t>
            </a:r>
          </a:p>
          <a:p>
            <a:r>
              <a:rPr lang="en-IN" altLang="en-US" dirty="0"/>
              <a:t>Hard to determine percent complete</a:t>
            </a:r>
          </a:p>
        </p:txBody>
      </p:sp>
    </p:spTree>
    <p:extLst>
      <p:ext uri="{BB962C8B-B14F-4D97-AF65-F5344CB8AC3E}">
        <p14:creationId xmlns:p14="http://schemas.microsoft.com/office/powerpoint/2010/main" val="188180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491999"/>
            <a:ext cx="4292600" cy="728452"/>
          </a:xfrm>
        </p:spPr>
        <p:txBody>
          <a:bodyPr/>
          <a:lstStyle/>
          <a:p>
            <a:r>
              <a:rPr lang="en-US" dirty="0" smtClean="0"/>
              <a:t>Subcontracts </a:t>
            </a:r>
            <a:r>
              <a:rPr lang="en-IN" sz="2800" dirty="0" smtClean="0">
                <a:ea typeface="ＭＳ Ｐゴシック" charset="0"/>
                <a:cs typeface="Times New Roman" charset="0"/>
              </a:rPr>
              <a:t>(2 </a:t>
            </a:r>
            <a:r>
              <a:rPr lang="en-IN" sz="2800" dirty="0">
                <a:ea typeface="ＭＳ Ｐゴシック" charset="0"/>
                <a:cs typeface="Times New Roman" charset="0"/>
              </a:rPr>
              <a:t>of 2)</a:t>
            </a:r>
            <a:endParaRPr lang="en-US" sz="2800" dirty="0">
              <a:ea typeface="ＭＳ Ｐゴシック" charset="0"/>
              <a:cs typeface="Times New Roman" charset="0"/>
            </a:endParaRPr>
          </a:p>
        </p:txBody>
      </p:sp>
      <p:pic>
        <p:nvPicPr>
          <p:cNvPr id="11" name="Picture 10" descr="The various steps involved in processing subcontracts depicted in the figure are as follows: &#10;• Contract Approved (Step 1) points to Contract Issued (Step 2) and Contract Entered (Step 3)&#10;• Contract Issued (Step 2) points to Contract Signed (Step 3)&#10;• Contract Signed (Step 3) points to Work Performed (Step 5)&#10;• Work Performed (Step 5) points to Bill Received (Step 6)&#10;• Bill Received (Step 6) and Contract Signed (Step 3) points to PM Approval (Step 7)&#10;• PM Approval (Step 7) points to Process Payment (Step 8)&#10;• Process Payment (Step 8) points to Pay Bill (Step 9)&#10;"/>
          <p:cNvPicPr>
            <a:picLocks noChangeAspect="1"/>
          </p:cNvPicPr>
          <p:nvPr/>
        </p:nvPicPr>
        <p:blipFill rotWithShape="1">
          <a:blip r:embed="rId3">
            <a:extLst>
              <a:ext uri="{28A0092B-C50C-407E-A947-70E740481C1C}">
                <a14:useLocalDpi xmlns:a14="http://schemas.microsoft.com/office/drawing/2010/main" val="0"/>
              </a:ext>
            </a:extLst>
          </a:blip>
          <a:srcRect l="12871" r="10647"/>
          <a:stretch/>
        </p:blipFill>
        <p:spPr>
          <a:xfrm>
            <a:off x="5537193" y="256966"/>
            <a:ext cx="2912533" cy="6090059"/>
          </a:xfrm>
          <a:prstGeom prst="rect">
            <a:avLst/>
          </a:prstGeom>
        </p:spPr>
      </p:pic>
      <p:sp>
        <p:nvSpPr>
          <p:cNvPr id="2" name="Content Placeholder 1"/>
          <p:cNvSpPr>
            <a:spLocks noGrp="1"/>
          </p:cNvSpPr>
          <p:nvPr>
            <p:ph idx="1"/>
          </p:nvPr>
        </p:nvSpPr>
        <p:spPr>
          <a:xfrm>
            <a:off x="457200" y="6054470"/>
            <a:ext cx="3073400" cy="285314"/>
          </a:xfrm>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7.3 </a:t>
            </a:r>
            <a:r>
              <a:rPr lang="en-IN" dirty="0"/>
              <a:t>Subcontracts</a:t>
            </a:r>
          </a:p>
        </p:txBody>
      </p:sp>
    </p:spTree>
    <p:extLst>
      <p:ext uri="{BB962C8B-B14F-4D97-AF65-F5344CB8AC3E}">
        <p14:creationId xmlns:p14="http://schemas.microsoft.com/office/powerpoint/2010/main" val="151506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a:extLst>
              <a:ext uri="{FF2B5EF4-FFF2-40B4-BE49-F238E27FC236}">
                <a16:creationId xmlns="" xmlns:a16="http://schemas.microsoft.com/office/drawing/2014/main" id="{CBC1C6E7-9C26-4437-998E-E435A6F71DDE}"/>
              </a:ext>
            </a:extLst>
          </p:cNvPr>
          <p:cNvSpPr>
            <a:spLocks noGrp="1"/>
          </p:cNvSpPr>
          <p:nvPr>
            <p:ph type="title"/>
          </p:nvPr>
        </p:nvSpPr>
        <p:spPr>
          <a:xfrm>
            <a:off x="457200" y="659629"/>
            <a:ext cx="8229600" cy="553998"/>
          </a:xfrm>
        </p:spPr>
        <p:txBody>
          <a:bodyPr lIns="0" tIns="0" rIns="0" bIns="0">
            <a:spAutoFit/>
          </a:bodyPr>
          <a:lstStyle/>
          <a:p>
            <a:r>
              <a:rPr lang="en-IN" dirty="0">
                <a:ea typeface="ＭＳ Ｐゴシック" charset="0"/>
                <a:cs typeface="Times New Roman" charset="0"/>
              </a:rPr>
              <a:t>Equipment</a:t>
            </a:r>
            <a:endParaRPr lang="en-US" dirty="0">
              <a:ea typeface="ＭＳ Ｐゴシック" charset="0"/>
              <a:cs typeface="Times New Roman" charset="0"/>
            </a:endParaRPr>
          </a:p>
        </p:txBody>
      </p:sp>
      <p:sp>
        <p:nvSpPr>
          <p:cNvPr id="6" name="Content Placeholder 5"/>
          <p:cNvSpPr>
            <a:spLocks noGrp="1"/>
          </p:cNvSpPr>
          <p:nvPr>
            <p:ph idx="1"/>
          </p:nvPr>
        </p:nvSpPr>
        <p:spPr>
          <a:xfrm>
            <a:off x="457200" y="1594602"/>
            <a:ext cx="8229600" cy="2754600"/>
          </a:xfrm>
        </p:spPr>
        <p:txBody>
          <a:bodyPr vert="horz" lIns="0" tIns="0" rIns="0" bIns="0" rtlCol="0">
            <a:spAutoFit/>
          </a:bodyPr>
          <a:lstStyle/>
          <a:p>
            <a:r>
              <a:rPr lang="en-IN" altLang="en-US" dirty="0"/>
              <a:t>Hard to control</a:t>
            </a:r>
          </a:p>
          <a:p>
            <a:r>
              <a:rPr lang="en-IN" altLang="en-US" dirty="0"/>
              <a:t>Controlled like labor</a:t>
            </a:r>
          </a:p>
          <a:p>
            <a:pPr lvl="1"/>
            <a:r>
              <a:rPr lang="en-IN" altLang="en-US" dirty="0"/>
              <a:t>Use equipment time cards or</a:t>
            </a:r>
          </a:p>
          <a:p>
            <a:pPr lvl="1"/>
            <a:r>
              <a:rPr lang="en-IN" altLang="en-US" dirty="0"/>
              <a:t>Use equipment information system</a:t>
            </a:r>
          </a:p>
          <a:p>
            <a:r>
              <a:rPr lang="en-IN" altLang="en-US" dirty="0"/>
              <a:t>Be sure equipment is returned as soon as the project is done with it</a:t>
            </a:r>
          </a:p>
        </p:txBody>
      </p:sp>
    </p:spTree>
    <p:extLst>
      <p:ext uri="{BB962C8B-B14F-4D97-AF65-F5344CB8AC3E}">
        <p14:creationId xmlns:p14="http://schemas.microsoft.com/office/powerpoint/2010/main" val="1899471958"/>
      </p:ext>
    </p:extLst>
  </p:cSld>
  <p:clrMapOvr>
    <a:masterClrMapping/>
  </p:clrMapOvr>
</p:sld>
</file>

<file path=ppt/theme/theme1.xml><?xml version="1.0" encoding="utf-8"?>
<a:theme xmlns:a="http://schemas.openxmlformats.org/drawingml/2006/main" name="2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34655</TotalTime>
  <Words>560</Words>
  <Application>Microsoft Office PowerPoint</Application>
  <PresentationFormat>On-screen Show (4:3)</PresentationFormat>
  <Paragraphs>125</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2_508 Lecture</vt:lpstr>
      <vt:lpstr>Equation</vt:lpstr>
      <vt:lpstr>Construction Accounting and Financial Management</vt:lpstr>
      <vt:lpstr>Monitoring and Controlling Process</vt:lpstr>
      <vt:lpstr>Material Purchases</vt:lpstr>
      <vt:lpstr>Materials Purchases</vt:lpstr>
      <vt:lpstr>Labor Costs (1 of 2)</vt:lpstr>
      <vt:lpstr>Labor Costs (2 of 2)</vt:lpstr>
      <vt:lpstr>Subcontracts (1 of 2)</vt:lpstr>
      <vt:lpstr>Subcontracts (2 of 2)</vt:lpstr>
      <vt:lpstr>Equipment</vt:lpstr>
      <vt:lpstr>Other Costs</vt:lpstr>
      <vt:lpstr>General Overhead Costs</vt:lpstr>
      <vt:lpstr>Job Profitability</vt:lpstr>
      <vt:lpstr>Cost Loaded Schedule</vt:lpstr>
      <vt:lpstr>Earned Value</vt:lpstr>
      <vt:lpstr>Budgeted Cost of Work Scheduled (BCWS)</vt:lpstr>
      <vt:lpstr>Budgeted Cost of Work Performed (BCWP)</vt:lpstr>
      <vt:lpstr>Actual Cost of Work Performed (ACWP)</vt:lpstr>
      <vt:lpstr>Schedule Performance Index (SPI)</vt:lpstr>
      <vt:lpstr>Cost Performance Index (CPI)</vt:lpstr>
      <vt:lpstr>Labor Cost Performance Index (LCPI) (1 of 2)</vt:lpstr>
      <vt:lpstr>Labor Cost Performance Index (LCPI) (2 of 2)</vt:lpstr>
      <vt:lpstr>Total Estimate Cost at Completion</vt:lpstr>
      <vt:lpstr>SPI/CPI Target levels</vt:lpstr>
      <vt:lpstr>Project Closeout Audit</vt:lpstr>
      <vt:lpstr>Design-Build Projects (1 of 3)</vt:lpstr>
      <vt:lpstr>Design-Build Projects        (2 of 3)</vt:lpstr>
      <vt:lpstr>Design-Build Projects (3 of 3)</vt:lpstr>
      <vt:lpstr>Copyright</vt:lpstr>
    </vt:vector>
  </TitlesOfParts>
  <Company>Integra Software Services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Accounting and Financial Management ,  Fourth Edition</dc:title>
  <dc:subject>Construction Accounting and Financial Management </dc:subject>
  <dc:creator>Steven J. Peterson</dc:creator>
  <cp:keywords>Accounting</cp:keywords>
  <cp:lastModifiedBy>Renukambal Krishnamoorthy, Integra-PDY, IN</cp:lastModifiedBy>
  <cp:revision>404</cp:revision>
  <dcterms:modified xsi:type="dcterms:W3CDTF">2018-11-01T12:39:45Z</dcterms:modified>
</cp:coreProperties>
</file>