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37"/>
  </p:notesMasterIdLst>
  <p:handoutMasterIdLst>
    <p:handoutMasterId r:id="rId38"/>
  </p:handoutMasterIdLst>
  <p:sldIdLst>
    <p:sldId id="403" r:id="rId2"/>
    <p:sldId id="369" r:id="rId3"/>
    <p:sldId id="370" r:id="rId4"/>
    <p:sldId id="371" r:id="rId5"/>
    <p:sldId id="372" r:id="rId6"/>
    <p:sldId id="373" r:id="rId7"/>
    <p:sldId id="374" r:id="rId8"/>
    <p:sldId id="375" r:id="rId9"/>
    <p:sldId id="376" r:id="rId10"/>
    <p:sldId id="377" r:id="rId11"/>
    <p:sldId id="378" r:id="rId12"/>
    <p:sldId id="379" r:id="rId13"/>
    <p:sldId id="380" r:id="rId14"/>
    <p:sldId id="381" r:id="rId15"/>
    <p:sldId id="382" r:id="rId16"/>
    <p:sldId id="383" r:id="rId17"/>
    <p:sldId id="384" r:id="rId18"/>
    <p:sldId id="385" r:id="rId19"/>
    <p:sldId id="404" r:id="rId20"/>
    <p:sldId id="387" r:id="rId21"/>
    <p:sldId id="388" r:id="rId22"/>
    <p:sldId id="389" r:id="rId23"/>
    <p:sldId id="390" r:id="rId24"/>
    <p:sldId id="391" r:id="rId25"/>
    <p:sldId id="392" r:id="rId26"/>
    <p:sldId id="393" r:id="rId27"/>
    <p:sldId id="394" r:id="rId28"/>
    <p:sldId id="395" r:id="rId29"/>
    <p:sldId id="396" r:id="rId30"/>
    <p:sldId id="397" r:id="rId31"/>
    <p:sldId id="398" r:id="rId32"/>
    <p:sldId id="399" r:id="rId33"/>
    <p:sldId id="400" r:id="rId34"/>
    <p:sldId id="401" r:id="rId35"/>
    <p:sldId id="298"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2042" autoAdjust="0"/>
    <p:restoredTop sz="79314" autoAdjust="0"/>
  </p:normalViewPr>
  <p:slideViewPr>
    <p:cSldViewPr snapToGrid="0" snapToObjects="1">
      <p:cViewPr varScale="1">
        <p:scale>
          <a:sx n="80" d="100"/>
          <a:sy n="80" d="100"/>
        </p:scale>
        <p:origin x="-102" y="-696"/>
      </p:cViewPr>
      <p:guideLst>
        <p:guide orient="horz" pos="2160"/>
        <p:guide orient="horz" pos="704"/>
        <p:guide orient="horz" pos="368"/>
        <p:guide orient="horz" pos="4012"/>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10/24/2018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35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214C90"/>
          </a:solidFill>
          <a:ln>
            <a:solidFill>
              <a:srgbClr val="214C90"/>
            </a:solidFill>
          </a:ln>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20066905"/>
      </p:ext>
    </p:extLst>
  </p:cSld>
  <p:clrMapOvr>
    <a:masterClrMapping/>
  </p:clrMapOvr>
  <p:transition spd="slow" advTm="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10/24/2018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3686961"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4" name="Content Placeholder 2"/>
          <p:cNvSpPr>
            <a:spLocks noGrp="1"/>
          </p:cNvSpPr>
          <p:nvPr>
            <p:ph idx="10"/>
          </p:nvPr>
        </p:nvSpPr>
        <p:spPr>
          <a:xfrm>
            <a:off x="4367868" y="1691780"/>
            <a:ext cx="3686961"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1704417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2400"/>
            </a:lvl1pPr>
            <a:lvl2pPr>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6054470"/>
            <a:ext cx="8229600" cy="285314"/>
          </a:xfrm>
        </p:spPr>
        <p:txBody>
          <a:bodyPr/>
          <a:lstStyle>
            <a:lvl1pPr marL="0" indent="0">
              <a:buClr>
                <a:srgbClr val="007FA3"/>
              </a:buClr>
              <a:buSzPct val="100000"/>
              <a:buNone/>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p:txBody>
      </p:sp>
    </p:spTree>
    <p:extLst>
      <p:ext uri="{BB962C8B-B14F-4D97-AF65-F5344CB8AC3E}">
        <p14:creationId xmlns:p14="http://schemas.microsoft.com/office/powerpoint/2010/main" val="1858852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10/24/2018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10/24/2018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10/24/2018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4" r:id="rId4"/>
    <p:sldLayoutId id="2147483692" r:id="rId5"/>
    <p:sldLayoutId id="2147483695" r:id="rId6"/>
    <p:sldLayoutId id="2147483679" r:id="rId7"/>
    <p:sldLayoutId id="2147483682" r:id="rId8"/>
    <p:sldLayoutId id="2147483686" r:id="rId9"/>
    <p:sldLayoutId id="2147483673" r:id="rId10"/>
    <p:sldLayoutId id="2147483693" r:id="rId11"/>
    <p:sldLayoutId id="2147483696"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8.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5.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8.xml"/><Relationship Id="rId1" Type="http://schemas.openxmlformats.org/officeDocument/2006/relationships/vmlDrawing" Target="../drawings/vmlDrawing8.vml"/><Relationship Id="rId4" Type="http://schemas.openxmlformats.org/officeDocument/2006/relationships/image" Target="../media/image10.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5.xml"/><Relationship Id="rId1" Type="http://schemas.openxmlformats.org/officeDocument/2006/relationships/vmlDrawing" Target="../drawings/vmlDrawing9.vml"/><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5.xml"/><Relationship Id="rId1" Type="http://schemas.openxmlformats.org/officeDocument/2006/relationships/vmlDrawing" Target="../drawings/vmlDrawing10.vml"/><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5.xml"/><Relationship Id="rId1" Type="http://schemas.openxmlformats.org/officeDocument/2006/relationships/vmlDrawing" Target="../drawings/vmlDrawing11.vml"/><Relationship Id="rId6" Type="http://schemas.openxmlformats.org/officeDocument/2006/relationships/image" Target="../media/image14.wmf"/><Relationship Id="rId5" Type="http://schemas.openxmlformats.org/officeDocument/2006/relationships/oleObject" Target="../embeddings/oleObject12.bin"/><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8.xml"/><Relationship Id="rId1" Type="http://schemas.openxmlformats.org/officeDocument/2006/relationships/vmlDrawing" Target="../drawings/vmlDrawing12.vml"/><Relationship Id="rId4" Type="http://schemas.openxmlformats.org/officeDocument/2006/relationships/image" Target="../media/image15.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5.xml"/><Relationship Id="rId1" Type="http://schemas.openxmlformats.org/officeDocument/2006/relationships/vmlDrawing" Target="../drawings/vmlDrawing13.vml"/><Relationship Id="rId4" Type="http://schemas.openxmlformats.org/officeDocument/2006/relationships/image" Target="../media/image16.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5.xml"/><Relationship Id="rId1" Type="http://schemas.openxmlformats.org/officeDocument/2006/relationships/vmlDrawing" Target="../drawings/vmlDrawing14.vml"/><Relationship Id="rId4" Type="http://schemas.openxmlformats.org/officeDocument/2006/relationships/image" Target="../media/image17.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5.xml"/><Relationship Id="rId1" Type="http://schemas.openxmlformats.org/officeDocument/2006/relationships/vmlDrawing" Target="../drawings/vmlDrawing15.vml"/><Relationship Id="rId6" Type="http://schemas.openxmlformats.org/officeDocument/2006/relationships/image" Target="../media/image19.wmf"/><Relationship Id="rId5" Type="http://schemas.openxmlformats.org/officeDocument/2006/relationships/oleObject" Target="../embeddings/oleObject17.bin"/><Relationship Id="rId4" Type="http://schemas.openxmlformats.org/officeDocument/2006/relationships/image" Target="../media/image18.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8.xml"/><Relationship Id="rId1" Type="http://schemas.openxmlformats.org/officeDocument/2006/relationships/vmlDrawing" Target="../drawings/vmlDrawing16.vml"/><Relationship Id="rId6" Type="http://schemas.openxmlformats.org/officeDocument/2006/relationships/image" Target="../media/image21.wmf"/><Relationship Id="rId5" Type="http://schemas.openxmlformats.org/officeDocument/2006/relationships/oleObject" Target="../embeddings/oleObject19.bin"/><Relationship Id="rId4" Type="http://schemas.openxmlformats.org/officeDocument/2006/relationships/image" Target="../media/image20.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5.xml"/><Relationship Id="rId1" Type="http://schemas.openxmlformats.org/officeDocument/2006/relationships/vmlDrawing" Target="../drawings/vmlDrawing17.vml"/><Relationship Id="rId6" Type="http://schemas.openxmlformats.org/officeDocument/2006/relationships/image" Target="../media/image23.wmf"/><Relationship Id="rId5" Type="http://schemas.openxmlformats.org/officeDocument/2006/relationships/oleObject" Target="../embeddings/oleObject21.bin"/><Relationship Id="rId4" Type="http://schemas.openxmlformats.org/officeDocument/2006/relationships/image" Target="../media/image22.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8.xml"/><Relationship Id="rId1" Type="http://schemas.openxmlformats.org/officeDocument/2006/relationships/vmlDrawing" Target="../drawings/vmlDrawing18.vml"/><Relationship Id="rId4" Type="http://schemas.openxmlformats.org/officeDocument/2006/relationships/image" Target="../media/image24.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5.xml"/><Relationship Id="rId1" Type="http://schemas.openxmlformats.org/officeDocument/2006/relationships/vmlDrawing" Target="../drawings/vmlDrawing19.vml"/><Relationship Id="rId4" Type="http://schemas.openxmlformats.org/officeDocument/2006/relationships/image" Target="../media/image25.wmf"/></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8.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8.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8.xml"/><Relationship Id="rId1" Type="http://schemas.openxmlformats.org/officeDocument/2006/relationships/vmlDrawing" Target="../drawings/vmlDrawing4.v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Management</a:t>
            </a: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Edition</a:t>
            </a: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06</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3" y="3172692"/>
            <a:ext cx="2633138" cy="615553"/>
          </a:xfrm>
        </p:spPr>
        <p:txBody>
          <a:bodyPr vert="horz" wrap="square" lIns="0" tIns="0" rIns="0" bIns="0" rtlCol="0" anchor="b">
            <a:spAutoFit/>
          </a:bodyPr>
          <a:lstStyle/>
          <a:p>
            <a:r>
              <a:rPr lang="en-IN" sz="2000" dirty="0">
                <a:latin typeface="+mn-lt"/>
              </a:rPr>
              <a:t>Analysis of Financial Statements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IN"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2020, 2013, 2009 Pearson Education, Inc. All Rights 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214552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Debt to Equity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2.0 to 1</a:t>
            </a:r>
          </a:p>
          <a:p>
            <a:pPr lvl="1"/>
            <a:r>
              <a:rPr lang="en-US" altLang="en-US" dirty="0"/>
              <a:t>Highway	1.3 to 1</a:t>
            </a:r>
          </a:p>
          <a:p>
            <a:pPr lvl="1"/>
            <a:r>
              <a:rPr lang="en-US" altLang="en-US" dirty="0"/>
              <a:t>Residential 	3.0 to 1</a:t>
            </a:r>
          </a:p>
          <a:p>
            <a:pPr lvl="1"/>
            <a:r>
              <a:rPr lang="en-US" altLang="en-US" dirty="0"/>
              <a:t>Specialty 	1.6 to </a:t>
            </a:r>
            <a:r>
              <a:rPr lang="en-US" altLang="en-US" dirty="0" smtClean="0"/>
              <a:t>1</a:t>
            </a:r>
            <a:endParaRPr lang="en-US" altLang="en-US" dirty="0"/>
          </a:p>
        </p:txBody>
      </p:sp>
    </p:spTree>
    <p:extLst>
      <p:ext uri="{BB962C8B-B14F-4D97-AF65-F5344CB8AC3E}">
        <p14:creationId xmlns:p14="http://schemas.microsoft.com/office/powerpoint/2010/main" val="1421639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34364"/>
            <a:ext cx="8229600" cy="969570"/>
          </a:xfrm>
        </p:spPr>
        <p:txBody>
          <a:bodyPr/>
          <a:lstStyle/>
          <a:p>
            <a:r>
              <a:rPr lang="en-US" altLang="en-US" dirty="0"/>
              <a:t>Fixed Assets to Net Worth </a:t>
            </a:r>
            <a:r>
              <a:rPr lang="en-US" altLang="en-US" smtClean="0"/>
              <a:t>Ratio        </a:t>
            </a:r>
            <a:r>
              <a:rPr lang="en-US" altLang="en-US" sz="2800" smtClean="0"/>
              <a:t>(</a:t>
            </a:r>
            <a:r>
              <a:rPr lang="en-US" altLang="en-US" sz="2800" dirty="0" smtClean="0"/>
              <a:t>1 of 2)</a:t>
            </a:r>
            <a:endParaRPr lang="en-IN" sz="2800" dirty="0"/>
          </a:p>
        </p:txBody>
      </p:sp>
      <p:sp>
        <p:nvSpPr>
          <p:cNvPr id="4" name="Content Placeholder 3"/>
          <p:cNvSpPr>
            <a:spLocks noGrp="1"/>
          </p:cNvSpPr>
          <p:nvPr>
            <p:ph idx="1"/>
          </p:nvPr>
        </p:nvSpPr>
        <p:spPr>
          <a:xfrm>
            <a:off x="457200" y="1658923"/>
            <a:ext cx="8229600" cy="855677"/>
          </a:xfrm>
        </p:spPr>
        <p:txBody>
          <a:bodyPr/>
          <a:lstStyle/>
          <a:p>
            <a:r>
              <a:rPr lang="en-US" altLang="en-US" dirty="0"/>
              <a:t>Measurement of the amount of the owner’s equity that is tied up in fixed </a:t>
            </a:r>
            <a:r>
              <a:rPr lang="en-US" altLang="en-US" dirty="0" smtClean="0"/>
              <a:t>assets</a:t>
            </a:r>
            <a:endParaRPr lang="en-US" altLang="en-US" dirty="0"/>
          </a:p>
        </p:txBody>
      </p:sp>
      <p:graphicFrame>
        <p:nvGraphicFramePr>
          <p:cNvPr id="2" name="Object 1" descr="F A to N W equals to numerator net fixed assets by denominator net worth."/>
          <p:cNvGraphicFramePr>
            <a:graphicFrameLocks noChangeAspect="1"/>
          </p:cNvGraphicFramePr>
          <p:nvPr>
            <p:extLst>
              <p:ext uri="{D42A27DB-BD31-4B8C-83A1-F6EECF244321}">
                <p14:modId xmlns:p14="http://schemas.microsoft.com/office/powerpoint/2010/main" val="3585507731"/>
              </p:ext>
            </p:extLst>
          </p:nvPr>
        </p:nvGraphicFramePr>
        <p:xfrm>
          <a:off x="2779236" y="2929282"/>
          <a:ext cx="3568595" cy="677460"/>
        </p:xfrm>
        <a:graphic>
          <a:graphicData uri="http://schemas.openxmlformats.org/presentationml/2006/ole">
            <mc:AlternateContent xmlns:mc="http://schemas.openxmlformats.org/markup-compatibility/2006">
              <mc:Choice xmlns:v="urn:schemas-microsoft-com:vml" Requires="v">
                <p:oleObj spid="_x0000_s5151" name="Equation" r:id="rId3" imgW="4749480" imgH="901440" progId="Equation.DSMT4">
                  <p:embed/>
                </p:oleObj>
              </mc:Choice>
              <mc:Fallback>
                <p:oleObj name="Equation" r:id="rId3" imgW="4749480" imgH="901440" progId="Equation.DSMT4">
                  <p:embed/>
                  <p:pic>
                    <p:nvPicPr>
                      <p:cNvPr id="0" name=""/>
                      <p:cNvPicPr/>
                      <p:nvPr/>
                    </p:nvPicPr>
                    <p:blipFill>
                      <a:blip r:embed="rId4"/>
                      <a:stretch>
                        <a:fillRect/>
                      </a:stretch>
                    </p:blipFill>
                    <p:spPr>
                      <a:xfrm>
                        <a:off x="2779236" y="2929282"/>
                        <a:ext cx="3568595" cy="677460"/>
                      </a:xfrm>
                      <a:prstGeom prst="rect">
                        <a:avLst/>
                      </a:prstGeom>
                    </p:spPr>
                  </p:pic>
                </p:oleObj>
              </mc:Fallback>
            </mc:AlternateContent>
          </a:graphicData>
        </a:graphic>
      </p:graphicFrame>
    </p:spTree>
    <p:extLst>
      <p:ext uri="{BB962C8B-B14F-4D97-AF65-F5344CB8AC3E}">
        <p14:creationId xmlns:p14="http://schemas.microsoft.com/office/powerpoint/2010/main" val="938313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771"/>
            <a:ext cx="8229600" cy="881427"/>
          </a:xfrm>
        </p:spPr>
        <p:txBody>
          <a:bodyPr/>
          <a:lstStyle/>
          <a:p>
            <a:r>
              <a:rPr lang="en-US" altLang="en-US" dirty="0"/>
              <a:t>Fixed Assets to Net Worth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a:t>
            </a:r>
            <a:r>
              <a:rPr lang="en-US" dirty="0"/>
              <a:t>10% and 20%</a:t>
            </a:r>
            <a:endParaRPr lang="en-US" altLang="en-US" dirty="0"/>
          </a:p>
          <a:p>
            <a:pPr lvl="1"/>
            <a:r>
              <a:rPr lang="en-US" altLang="en-US" dirty="0"/>
              <a:t>Highway	</a:t>
            </a:r>
            <a:r>
              <a:rPr lang="en-US" dirty="0"/>
              <a:t>60% to 80%</a:t>
            </a:r>
            <a:endParaRPr lang="en-US" altLang="en-US" dirty="0"/>
          </a:p>
          <a:p>
            <a:pPr lvl="1"/>
            <a:r>
              <a:rPr lang="en-US" altLang="en-US" dirty="0"/>
              <a:t>Residential 	</a:t>
            </a:r>
            <a:r>
              <a:rPr lang="en-US" dirty="0"/>
              <a:t>10% and 20%</a:t>
            </a:r>
            <a:endParaRPr lang="en-US" altLang="en-US" dirty="0"/>
          </a:p>
          <a:p>
            <a:pPr lvl="1"/>
            <a:r>
              <a:rPr lang="en-US" altLang="en-US" dirty="0"/>
              <a:t>Specialty 	Depends on </a:t>
            </a:r>
            <a:r>
              <a:rPr lang="en-US" altLang="en-US" dirty="0" smtClean="0"/>
              <a:t>specialty</a:t>
            </a:r>
            <a:endParaRPr lang="en-US" altLang="en-US" dirty="0"/>
          </a:p>
        </p:txBody>
      </p:sp>
    </p:spTree>
    <p:extLst>
      <p:ext uri="{BB962C8B-B14F-4D97-AF65-F5344CB8AC3E}">
        <p14:creationId xmlns:p14="http://schemas.microsoft.com/office/powerpoint/2010/main" val="245264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89791"/>
            <a:ext cx="8229600" cy="619386"/>
          </a:xfrm>
        </p:spPr>
        <p:txBody>
          <a:bodyPr/>
          <a:lstStyle/>
          <a:p>
            <a:r>
              <a:rPr lang="en-US" altLang="en-US" dirty="0"/>
              <a:t>Current Assets to Total Asset Ratio</a:t>
            </a:r>
            <a:endParaRPr lang="en-IN" dirty="0"/>
          </a:p>
        </p:txBody>
      </p:sp>
      <p:sp>
        <p:nvSpPr>
          <p:cNvPr id="5" name="Content Placeholder 4"/>
          <p:cNvSpPr>
            <a:spLocks noGrp="1"/>
          </p:cNvSpPr>
          <p:nvPr>
            <p:ph idx="1"/>
          </p:nvPr>
        </p:nvSpPr>
        <p:spPr>
          <a:xfrm>
            <a:off x="457200" y="1659469"/>
            <a:ext cx="8229600" cy="795867"/>
          </a:xfrm>
        </p:spPr>
        <p:txBody>
          <a:bodyPr/>
          <a:lstStyle/>
          <a:p>
            <a:r>
              <a:rPr lang="en-US" altLang="en-US" sz="2400" dirty="0"/>
              <a:t>Measurement of how liquidity a construction company’s assets </a:t>
            </a:r>
            <a:r>
              <a:rPr lang="en-US" altLang="en-US" sz="2400" dirty="0" smtClean="0"/>
              <a:t>are</a:t>
            </a:r>
            <a:endParaRPr lang="en-US" altLang="en-US" sz="2400" dirty="0"/>
          </a:p>
        </p:txBody>
      </p:sp>
      <p:graphicFrame>
        <p:nvGraphicFramePr>
          <p:cNvPr id="3" name="Object 2" descr="C A to T A equals numerator current assets by denominator total assets."/>
          <p:cNvGraphicFramePr>
            <a:graphicFrameLocks noChangeAspect="1"/>
          </p:cNvGraphicFramePr>
          <p:nvPr>
            <p:extLst>
              <p:ext uri="{D42A27DB-BD31-4B8C-83A1-F6EECF244321}">
                <p14:modId xmlns:p14="http://schemas.microsoft.com/office/powerpoint/2010/main" val="529353909"/>
              </p:ext>
            </p:extLst>
          </p:nvPr>
        </p:nvGraphicFramePr>
        <p:xfrm>
          <a:off x="2834934" y="2819342"/>
          <a:ext cx="3474132" cy="745206"/>
        </p:xfrm>
        <a:graphic>
          <a:graphicData uri="http://schemas.openxmlformats.org/presentationml/2006/ole">
            <mc:AlternateContent xmlns:mc="http://schemas.openxmlformats.org/markup-compatibility/2006">
              <mc:Choice xmlns:v="urn:schemas-microsoft-com:vml" Requires="v">
                <p:oleObj spid="_x0000_s6173" name="Equation" r:id="rId3" imgW="4203360" imgH="901440" progId="Equation.DSMT4">
                  <p:embed/>
                </p:oleObj>
              </mc:Choice>
              <mc:Fallback>
                <p:oleObj name="Equation" r:id="rId3" imgW="4203360" imgH="901440" progId="Equation.DSMT4">
                  <p:embed/>
                  <p:pic>
                    <p:nvPicPr>
                      <p:cNvPr id="0" name=""/>
                      <p:cNvPicPr/>
                      <p:nvPr/>
                    </p:nvPicPr>
                    <p:blipFill>
                      <a:blip r:embed="rId4"/>
                      <a:stretch>
                        <a:fillRect/>
                      </a:stretch>
                    </p:blipFill>
                    <p:spPr>
                      <a:xfrm>
                        <a:off x="2834934" y="2819342"/>
                        <a:ext cx="3474132" cy="745206"/>
                      </a:xfrm>
                      <a:prstGeom prst="rect">
                        <a:avLst/>
                      </a:prstGeom>
                    </p:spPr>
                  </p:pic>
                </p:oleObj>
              </mc:Fallback>
            </mc:AlternateContent>
          </a:graphicData>
        </a:graphic>
      </p:graphicFrame>
      <p:sp>
        <p:nvSpPr>
          <p:cNvPr id="6" name="Content Placeholder 5"/>
          <p:cNvSpPr>
            <a:spLocks noGrp="1"/>
          </p:cNvSpPr>
          <p:nvPr>
            <p:ph idx="13"/>
          </p:nvPr>
        </p:nvSpPr>
        <p:spPr>
          <a:xfrm>
            <a:off x="457200" y="3962400"/>
            <a:ext cx="8229600" cy="1278467"/>
          </a:xfrm>
        </p:spPr>
        <p:txBody>
          <a:bodyPr/>
          <a:lstStyle/>
          <a:p>
            <a:r>
              <a:rPr lang="en-US" altLang="en-US" sz="2400" dirty="0"/>
              <a:t>Ideal is</a:t>
            </a:r>
          </a:p>
          <a:p>
            <a:pPr lvl="1"/>
            <a:r>
              <a:rPr lang="en-US" altLang="en-US" sz="2400" dirty="0"/>
              <a:t>0.6 for equipment intensive areas (highway)</a:t>
            </a:r>
          </a:p>
          <a:p>
            <a:pPr lvl="1"/>
            <a:r>
              <a:rPr lang="en-US" altLang="en-US" sz="2400" dirty="0"/>
              <a:t>0.70 to 0.85 for all others</a:t>
            </a:r>
            <a:endParaRPr lang="en-IN" sz="2400" dirty="0"/>
          </a:p>
        </p:txBody>
      </p:sp>
    </p:spTree>
    <p:extLst>
      <p:ext uri="{BB962C8B-B14F-4D97-AF65-F5344CB8AC3E}">
        <p14:creationId xmlns:p14="http://schemas.microsoft.com/office/powerpoint/2010/main" val="2225147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Collection </a:t>
            </a:r>
            <a:r>
              <a:rPr lang="en-US" altLang="en-US" dirty="0" smtClean="0"/>
              <a:t>Period </a:t>
            </a:r>
            <a:r>
              <a:rPr lang="en-US" altLang="en-US" sz="2800" dirty="0" smtClean="0"/>
              <a:t>(1 of 2)</a:t>
            </a:r>
            <a:endParaRPr lang="en-IN" sz="2800" dirty="0"/>
          </a:p>
        </p:txBody>
      </p:sp>
      <p:sp>
        <p:nvSpPr>
          <p:cNvPr id="3" name="Content Placeholder 2"/>
          <p:cNvSpPr>
            <a:spLocks noGrp="1"/>
          </p:cNvSpPr>
          <p:nvPr>
            <p:ph idx="1"/>
          </p:nvPr>
        </p:nvSpPr>
        <p:spPr>
          <a:xfrm>
            <a:off x="457200" y="1658923"/>
            <a:ext cx="8229600" cy="2684477"/>
          </a:xfrm>
        </p:spPr>
        <p:txBody>
          <a:bodyPr/>
          <a:lstStyle/>
          <a:p>
            <a:r>
              <a:rPr lang="en-US" altLang="en-US" dirty="0"/>
              <a:t>Measurement of the average time it takes a company to collect its accounts receivable</a:t>
            </a:r>
          </a:p>
          <a:p>
            <a:pPr lvl="1"/>
            <a:r>
              <a:rPr lang="en-US" altLang="en-US" dirty="0"/>
              <a:t>Exclude accounts receivable-retention</a:t>
            </a:r>
          </a:p>
          <a:p>
            <a:r>
              <a:rPr lang="en-US" altLang="en-US" dirty="0"/>
              <a:t>Measurement of how long the company’s capital is being used to finance client’s construction projects</a:t>
            </a:r>
          </a:p>
          <a:p>
            <a:pPr lvl="1"/>
            <a:r>
              <a:rPr lang="en-US" altLang="en-US" dirty="0"/>
              <a:t>Include accounts </a:t>
            </a:r>
            <a:r>
              <a:rPr lang="en-US" altLang="en-US" dirty="0" smtClean="0"/>
              <a:t>receivable-retention</a:t>
            </a:r>
            <a:endParaRPr lang="en-US" altLang="en-US" dirty="0"/>
          </a:p>
        </p:txBody>
      </p:sp>
    </p:spTree>
    <p:extLst>
      <p:ext uri="{BB962C8B-B14F-4D97-AF65-F5344CB8AC3E}">
        <p14:creationId xmlns:p14="http://schemas.microsoft.com/office/powerpoint/2010/main" val="4168104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Collection </a:t>
            </a:r>
            <a:r>
              <a:rPr lang="en-US" altLang="en-US" dirty="0" smtClean="0"/>
              <a:t>Period </a:t>
            </a:r>
            <a:r>
              <a:rPr lang="en-US" altLang="en-US" sz="2800" dirty="0" smtClean="0"/>
              <a:t>(2 of 2)</a:t>
            </a:r>
            <a:endParaRPr lang="en-IN" sz="2800" dirty="0"/>
          </a:p>
        </p:txBody>
      </p:sp>
      <p:graphicFrame>
        <p:nvGraphicFramePr>
          <p:cNvPr id="2" name="Object 1" descr="Collection period equals to numerator accounts receivable into 365 by denominator revenues."/>
          <p:cNvGraphicFramePr>
            <a:graphicFrameLocks noChangeAspect="1"/>
          </p:cNvGraphicFramePr>
          <p:nvPr>
            <p:extLst>
              <p:ext uri="{D42A27DB-BD31-4B8C-83A1-F6EECF244321}">
                <p14:modId xmlns:p14="http://schemas.microsoft.com/office/powerpoint/2010/main" val="1481844101"/>
              </p:ext>
            </p:extLst>
          </p:nvPr>
        </p:nvGraphicFramePr>
        <p:xfrm>
          <a:off x="1398588" y="1892300"/>
          <a:ext cx="6346825" cy="735013"/>
        </p:xfrm>
        <a:graphic>
          <a:graphicData uri="http://schemas.openxmlformats.org/presentationml/2006/ole">
            <mc:AlternateContent xmlns:mc="http://schemas.openxmlformats.org/markup-compatibility/2006">
              <mc:Choice xmlns:v="urn:schemas-microsoft-com:vml" Requires="v">
                <p:oleObj spid="_x0000_s7199" name="Equation" r:id="rId3" imgW="7683480" imgH="888840" progId="Equation.DSMT4">
                  <p:embed/>
                </p:oleObj>
              </mc:Choice>
              <mc:Fallback>
                <p:oleObj name="Equation" r:id="rId3" imgW="7683480" imgH="888840" progId="Equation.DSMT4">
                  <p:embed/>
                  <p:pic>
                    <p:nvPicPr>
                      <p:cNvPr id="0" name=""/>
                      <p:cNvPicPr/>
                      <p:nvPr/>
                    </p:nvPicPr>
                    <p:blipFill>
                      <a:blip r:embed="rId4"/>
                      <a:stretch>
                        <a:fillRect/>
                      </a:stretch>
                    </p:blipFill>
                    <p:spPr>
                      <a:xfrm>
                        <a:off x="1398588" y="1892300"/>
                        <a:ext cx="6346825" cy="735013"/>
                      </a:xfrm>
                      <a:prstGeom prst="rect">
                        <a:avLst/>
                      </a:prstGeom>
                    </p:spPr>
                  </p:pic>
                </p:oleObj>
              </mc:Fallback>
            </mc:AlternateContent>
          </a:graphicData>
        </a:graphic>
      </p:graphicFrame>
      <p:sp>
        <p:nvSpPr>
          <p:cNvPr id="4" name="Content Placeholder 3"/>
          <p:cNvSpPr>
            <a:spLocks noGrp="1"/>
          </p:cNvSpPr>
          <p:nvPr>
            <p:ph idx="1"/>
          </p:nvPr>
        </p:nvSpPr>
        <p:spPr>
          <a:xfrm>
            <a:off x="457200" y="2989393"/>
            <a:ext cx="8229600" cy="459501"/>
          </a:xfrm>
        </p:spPr>
        <p:txBody>
          <a:bodyPr/>
          <a:lstStyle/>
          <a:p>
            <a:r>
              <a:rPr lang="en-US" altLang="en-US" dirty="0"/>
              <a:t>Ideal is less than 45 </a:t>
            </a:r>
            <a:r>
              <a:rPr lang="en-US" altLang="en-US" dirty="0" smtClean="0"/>
              <a:t>days</a:t>
            </a:r>
            <a:endParaRPr lang="en-US" altLang="en-US" dirty="0"/>
          </a:p>
        </p:txBody>
      </p:sp>
    </p:spTree>
    <p:extLst>
      <p:ext uri="{BB962C8B-B14F-4D97-AF65-F5344CB8AC3E}">
        <p14:creationId xmlns:p14="http://schemas.microsoft.com/office/powerpoint/2010/main" val="511690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89791"/>
            <a:ext cx="8229600" cy="619386"/>
          </a:xfrm>
        </p:spPr>
        <p:txBody>
          <a:bodyPr/>
          <a:lstStyle/>
          <a:p>
            <a:r>
              <a:rPr lang="en-US" altLang="en-US" dirty="0"/>
              <a:t>Average Age of Accounts Payable</a:t>
            </a:r>
            <a:endParaRPr lang="en-IN" dirty="0"/>
          </a:p>
        </p:txBody>
      </p:sp>
      <p:sp>
        <p:nvSpPr>
          <p:cNvPr id="5" name="Content Placeholder 4"/>
          <p:cNvSpPr>
            <a:spLocks noGrp="1"/>
          </p:cNvSpPr>
          <p:nvPr>
            <p:ph idx="1"/>
          </p:nvPr>
        </p:nvSpPr>
        <p:spPr>
          <a:xfrm>
            <a:off x="457200" y="1659469"/>
            <a:ext cx="8229600" cy="821267"/>
          </a:xfrm>
        </p:spPr>
        <p:txBody>
          <a:bodyPr/>
          <a:lstStyle/>
          <a:p>
            <a:r>
              <a:rPr lang="en-US" altLang="en-US" sz="2400" dirty="0"/>
              <a:t>Measure of how extensively a company is using trade </a:t>
            </a:r>
            <a:r>
              <a:rPr lang="en-US" altLang="en-US" sz="2400" dirty="0" smtClean="0"/>
              <a:t>financing</a:t>
            </a:r>
            <a:endParaRPr lang="en-US" altLang="en-US" sz="2400" dirty="0"/>
          </a:p>
        </p:txBody>
      </p:sp>
      <p:graphicFrame>
        <p:nvGraphicFramePr>
          <p:cNvPr id="3" name="Object 2" descr="A A of A P equals to numerator accounts payable into 365 by denominator materials plus subcontract."/>
          <p:cNvGraphicFramePr>
            <a:graphicFrameLocks noChangeAspect="1"/>
          </p:cNvGraphicFramePr>
          <p:nvPr>
            <p:extLst>
              <p:ext uri="{D42A27DB-BD31-4B8C-83A1-F6EECF244321}">
                <p14:modId xmlns:p14="http://schemas.microsoft.com/office/powerpoint/2010/main" val="2682861125"/>
              </p:ext>
            </p:extLst>
          </p:nvPr>
        </p:nvGraphicFramePr>
        <p:xfrm>
          <a:off x="2105025" y="2841625"/>
          <a:ext cx="4933950" cy="733425"/>
        </p:xfrm>
        <a:graphic>
          <a:graphicData uri="http://schemas.openxmlformats.org/presentationml/2006/ole">
            <mc:AlternateContent xmlns:mc="http://schemas.openxmlformats.org/markup-compatibility/2006">
              <mc:Choice xmlns:v="urn:schemas-microsoft-com:vml" Requires="v">
                <p:oleObj spid="_x0000_s8221" name="Equation" r:id="rId3" imgW="5968800" imgH="888840" progId="Equation.DSMT4">
                  <p:embed/>
                </p:oleObj>
              </mc:Choice>
              <mc:Fallback>
                <p:oleObj name="Equation" r:id="rId3" imgW="5968800" imgH="888840" progId="Equation.DSMT4">
                  <p:embed/>
                  <p:pic>
                    <p:nvPicPr>
                      <p:cNvPr id="0" name=""/>
                      <p:cNvPicPr/>
                      <p:nvPr/>
                    </p:nvPicPr>
                    <p:blipFill>
                      <a:blip r:embed="rId4"/>
                      <a:stretch>
                        <a:fillRect/>
                      </a:stretch>
                    </p:blipFill>
                    <p:spPr>
                      <a:xfrm>
                        <a:off x="2105025" y="2841625"/>
                        <a:ext cx="4933950" cy="733425"/>
                      </a:xfrm>
                      <a:prstGeom prst="rect">
                        <a:avLst/>
                      </a:prstGeom>
                    </p:spPr>
                  </p:pic>
                </p:oleObj>
              </mc:Fallback>
            </mc:AlternateContent>
          </a:graphicData>
        </a:graphic>
      </p:graphicFrame>
      <p:sp>
        <p:nvSpPr>
          <p:cNvPr id="6" name="Content Placeholder 5"/>
          <p:cNvSpPr>
            <a:spLocks noGrp="1"/>
          </p:cNvSpPr>
          <p:nvPr>
            <p:ph idx="13"/>
          </p:nvPr>
        </p:nvSpPr>
        <p:spPr>
          <a:xfrm>
            <a:off x="457200" y="3985905"/>
            <a:ext cx="8229600" cy="1625667"/>
          </a:xfrm>
        </p:spPr>
        <p:txBody>
          <a:bodyPr/>
          <a:lstStyle/>
          <a:p>
            <a:pPr>
              <a:lnSpc>
                <a:spcPct val="90000"/>
              </a:lnSpc>
            </a:pPr>
            <a:r>
              <a:rPr lang="en-US" altLang="en-US" sz="2400" dirty="0"/>
              <a:t>Assumes the bulk of the invoices that pass through the accounts payable are material and subcontract construction costs</a:t>
            </a:r>
          </a:p>
          <a:p>
            <a:pPr>
              <a:lnSpc>
                <a:spcPct val="90000"/>
              </a:lnSpc>
            </a:pPr>
            <a:r>
              <a:rPr lang="en-US" altLang="en-US" sz="2400" dirty="0"/>
              <a:t>Ideal is less than 45 </a:t>
            </a:r>
            <a:r>
              <a:rPr lang="en-US" altLang="en-US" sz="2400" dirty="0" smtClean="0"/>
              <a:t>days</a:t>
            </a:r>
            <a:endParaRPr lang="en-US" altLang="en-US" sz="2400" dirty="0"/>
          </a:p>
        </p:txBody>
      </p:sp>
    </p:spTree>
    <p:extLst>
      <p:ext uri="{BB962C8B-B14F-4D97-AF65-F5344CB8AC3E}">
        <p14:creationId xmlns:p14="http://schemas.microsoft.com/office/powerpoint/2010/main" val="224306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Assets to Revenues </a:t>
            </a:r>
            <a:r>
              <a:rPr lang="en-US" altLang="en-US" dirty="0" smtClean="0"/>
              <a:t>Ratio </a:t>
            </a:r>
            <a:r>
              <a:rPr lang="en-US" altLang="en-US" sz="2800" dirty="0" smtClean="0"/>
              <a:t>(1 of 2)</a:t>
            </a:r>
            <a:endParaRPr lang="en-IN" sz="2800" dirty="0"/>
          </a:p>
        </p:txBody>
      </p:sp>
      <p:sp>
        <p:nvSpPr>
          <p:cNvPr id="4" name="Content Placeholder 3"/>
          <p:cNvSpPr>
            <a:spLocks noGrp="1"/>
          </p:cNvSpPr>
          <p:nvPr>
            <p:ph idx="1"/>
          </p:nvPr>
        </p:nvSpPr>
        <p:spPr>
          <a:xfrm>
            <a:off x="457200" y="1658924"/>
            <a:ext cx="8229600" cy="813344"/>
          </a:xfrm>
        </p:spPr>
        <p:txBody>
          <a:bodyPr/>
          <a:lstStyle/>
          <a:p>
            <a:r>
              <a:rPr lang="en-US" altLang="en-US" dirty="0"/>
              <a:t>Measurement of how efficiently the company is using its </a:t>
            </a:r>
            <a:r>
              <a:rPr lang="en-US" altLang="en-US" dirty="0" smtClean="0"/>
              <a:t>assets</a:t>
            </a:r>
            <a:endParaRPr lang="en-US" altLang="en-US" dirty="0"/>
          </a:p>
        </p:txBody>
      </p:sp>
      <p:graphicFrame>
        <p:nvGraphicFramePr>
          <p:cNvPr id="2" name="Object 1" descr="Assets to revenues equals to numerator total assets by denominator revenues."/>
          <p:cNvGraphicFramePr>
            <a:graphicFrameLocks noChangeAspect="1"/>
          </p:cNvGraphicFramePr>
          <p:nvPr>
            <p:extLst>
              <p:ext uri="{D42A27DB-BD31-4B8C-83A1-F6EECF244321}">
                <p14:modId xmlns:p14="http://schemas.microsoft.com/office/powerpoint/2010/main" val="1726944131"/>
              </p:ext>
            </p:extLst>
          </p:nvPr>
        </p:nvGraphicFramePr>
        <p:xfrm>
          <a:off x="2378364" y="2819321"/>
          <a:ext cx="4387273" cy="745206"/>
        </p:xfrm>
        <a:graphic>
          <a:graphicData uri="http://schemas.openxmlformats.org/presentationml/2006/ole">
            <mc:AlternateContent xmlns:mc="http://schemas.openxmlformats.org/markup-compatibility/2006">
              <mc:Choice xmlns:v="urn:schemas-microsoft-com:vml" Requires="v">
                <p:oleObj spid="_x0000_s9243" name="Equation" r:id="rId3" imgW="5308560" imgH="901440" progId="Equation.DSMT4">
                  <p:embed/>
                </p:oleObj>
              </mc:Choice>
              <mc:Fallback>
                <p:oleObj name="Equation" r:id="rId3" imgW="5308560" imgH="901440" progId="Equation.DSMT4">
                  <p:embed/>
                  <p:pic>
                    <p:nvPicPr>
                      <p:cNvPr id="0" name=""/>
                      <p:cNvPicPr/>
                      <p:nvPr/>
                    </p:nvPicPr>
                    <p:blipFill>
                      <a:blip r:embed="rId4"/>
                      <a:stretch>
                        <a:fillRect/>
                      </a:stretch>
                    </p:blipFill>
                    <p:spPr>
                      <a:xfrm>
                        <a:off x="2378364" y="2819321"/>
                        <a:ext cx="4387273" cy="745206"/>
                      </a:xfrm>
                      <a:prstGeom prst="rect">
                        <a:avLst/>
                      </a:prstGeom>
                    </p:spPr>
                  </p:pic>
                </p:oleObj>
              </mc:Fallback>
            </mc:AlternateContent>
          </a:graphicData>
        </a:graphic>
      </p:graphicFrame>
    </p:spTree>
    <p:extLst>
      <p:ext uri="{BB962C8B-B14F-4D97-AF65-F5344CB8AC3E}">
        <p14:creationId xmlns:p14="http://schemas.microsoft.com/office/powerpoint/2010/main" val="913382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Assets to Revenues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a:t>
            </a:r>
            <a:r>
              <a:rPr lang="en-US" dirty="0"/>
              <a:t>30% and 35%</a:t>
            </a:r>
            <a:endParaRPr lang="en-US" altLang="en-US" dirty="0"/>
          </a:p>
          <a:p>
            <a:pPr lvl="1"/>
            <a:r>
              <a:rPr lang="en-US" altLang="en-US" dirty="0"/>
              <a:t>Highway	</a:t>
            </a:r>
            <a:r>
              <a:rPr lang="en-US" dirty="0"/>
              <a:t>40% and 50%</a:t>
            </a:r>
            <a:endParaRPr lang="en-US" altLang="en-US" dirty="0"/>
          </a:p>
          <a:p>
            <a:pPr lvl="1"/>
            <a:r>
              <a:rPr lang="en-US" altLang="en-US" dirty="0"/>
              <a:t>Residential 	</a:t>
            </a:r>
            <a:r>
              <a:rPr lang="en-US" dirty="0"/>
              <a:t>60% and 80%</a:t>
            </a:r>
            <a:endParaRPr lang="en-US" altLang="en-US" dirty="0"/>
          </a:p>
          <a:p>
            <a:pPr lvl="1"/>
            <a:r>
              <a:rPr lang="en-US" altLang="en-US" dirty="0"/>
              <a:t>Specialty 	</a:t>
            </a:r>
            <a:r>
              <a:rPr lang="en-US" dirty="0"/>
              <a:t>30% and 45</a:t>
            </a:r>
            <a:r>
              <a:rPr lang="en-US" dirty="0" smtClean="0"/>
              <a:t>%</a:t>
            </a:r>
            <a:endParaRPr lang="en-US" altLang="en-US" dirty="0"/>
          </a:p>
        </p:txBody>
      </p:sp>
    </p:spTree>
    <p:extLst>
      <p:ext uri="{BB962C8B-B14F-4D97-AF65-F5344CB8AC3E}">
        <p14:creationId xmlns:p14="http://schemas.microsoft.com/office/powerpoint/2010/main" val="1360963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t>Working Capital </a:t>
            </a:r>
            <a:r>
              <a:rPr lang="en-US" altLang="en-US" dirty="0" smtClean="0"/>
              <a:t>Turns </a:t>
            </a:r>
            <a:r>
              <a:rPr lang="en-US" altLang="en-US" sz="2800" dirty="0" smtClean="0"/>
              <a:t>(1 of 3)</a:t>
            </a:r>
            <a:endParaRPr lang="en-IN" sz="2800" dirty="0"/>
          </a:p>
        </p:txBody>
      </p:sp>
      <p:sp>
        <p:nvSpPr>
          <p:cNvPr id="4" name="Content Placeholder 3"/>
          <p:cNvSpPr>
            <a:spLocks noGrp="1"/>
          </p:cNvSpPr>
          <p:nvPr>
            <p:ph idx="1"/>
          </p:nvPr>
        </p:nvSpPr>
        <p:spPr>
          <a:xfrm>
            <a:off x="457200" y="1658923"/>
            <a:ext cx="8229600" cy="2481277"/>
          </a:xfrm>
        </p:spPr>
        <p:txBody>
          <a:bodyPr/>
          <a:lstStyle/>
          <a:p>
            <a:r>
              <a:rPr lang="en-US" altLang="en-US" dirty="0"/>
              <a:t>Measurement of how efficiently a company is using its working capital</a:t>
            </a:r>
          </a:p>
          <a:p>
            <a:r>
              <a:rPr lang="en-US" altLang="en-US" dirty="0"/>
              <a:t>Working capital</a:t>
            </a:r>
          </a:p>
          <a:p>
            <a:pPr lvl="1"/>
            <a:r>
              <a:rPr lang="en-US" altLang="en-US" dirty="0"/>
              <a:t>The working capital represents those funds available for future operations or for the reduction of long-term </a:t>
            </a:r>
            <a:r>
              <a:rPr lang="en-US" altLang="en-US" dirty="0" smtClean="0"/>
              <a:t>liabilities</a:t>
            </a:r>
            <a:endParaRPr lang="en-US" altLang="en-US" dirty="0"/>
          </a:p>
        </p:txBody>
      </p:sp>
      <p:graphicFrame>
        <p:nvGraphicFramePr>
          <p:cNvPr id="2" name="Object 1" descr="W C equals to current assets minus current liabilities."/>
          <p:cNvGraphicFramePr>
            <a:graphicFrameLocks noChangeAspect="1"/>
          </p:cNvGraphicFramePr>
          <p:nvPr>
            <p:extLst>
              <p:ext uri="{D42A27DB-BD31-4B8C-83A1-F6EECF244321}">
                <p14:modId xmlns:p14="http://schemas.microsoft.com/office/powerpoint/2010/main" val="2870153920"/>
              </p:ext>
            </p:extLst>
          </p:nvPr>
        </p:nvGraphicFramePr>
        <p:xfrm>
          <a:off x="1885058" y="4574235"/>
          <a:ext cx="5373885" cy="283388"/>
        </p:xfrm>
        <a:graphic>
          <a:graphicData uri="http://schemas.openxmlformats.org/presentationml/2006/ole">
            <mc:AlternateContent xmlns:mc="http://schemas.openxmlformats.org/markup-compatibility/2006">
              <mc:Choice xmlns:v="urn:schemas-microsoft-com:vml" Requires="v">
                <p:oleObj spid="_x0000_s20485" name="Equation" r:id="rId3" imgW="6502320" imgH="342720" progId="Equation.DSMT4">
                  <p:embed/>
                </p:oleObj>
              </mc:Choice>
              <mc:Fallback>
                <p:oleObj name="Equation" r:id="rId3" imgW="6502320" imgH="342720" progId="Equation.DSMT4">
                  <p:embed/>
                  <p:pic>
                    <p:nvPicPr>
                      <p:cNvPr id="0" name=""/>
                      <p:cNvPicPr/>
                      <p:nvPr/>
                    </p:nvPicPr>
                    <p:blipFill>
                      <a:blip r:embed="rId4"/>
                      <a:stretch>
                        <a:fillRect/>
                      </a:stretch>
                    </p:blipFill>
                    <p:spPr>
                      <a:xfrm>
                        <a:off x="1885058" y="4574235"/>
                        <a:ext cx="5373885" cy="283388"/>
                      </a:xfrm>
                      <a:prstGeom prst="rect">
                        <a:avLst/>
                      </a:prstGeom>
                    </p:spPr>
                  </p:pic>
                </p:oleObj>
              </mc:Fallback>
            </mc:AlternateContent>
          </a:graphicData>
        </a:graphic>
      </p:graphicFrame>
    </p:spTree>
    <p:extLst>
      <p:ext uri="{BB962C8B-B14F-4D97-AF65-F5344CB8AC3E}">
        <p14:creationId xmlns:p14="http://schemas.microsoft.com/office/powerpoint/2010/main" val="114479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Financial Ratios</a:t>
            </a:r>
            <a:endParaRPr lang="en-IN" dirty="0"/>
          </a:p>
        </p:txBody>
      </p:sp>
      <p:sp>
        <p:nvSpPr>
          <p:cNvPr id="3" name="Content Placeholder 2"/>
          <p:cNvSpPr>
            <a:spLocks noGrp="1"/>
          </p:cNvSpPr>
          <p:nvPr>
            <p:ph idx="1"/>
          </p:nvPr>
        </p:nvSpPr>
        <p:spPr>
          <a:xfrm>
            <a:off x="457200" y="1658923"/>
            <a:ext cx="8229600" cy="3008516"/>
          </a:xfrm>
        </p:spPr>
        <p:txBody>
          <a:bodyPr>
            <a:spAutoFit/>
          </a:bodyPr>
          <a:lstStyle/>
          <a:p>
            <a:r>
              <a:rPr lang="en-US" altLang="en-US" dirty="0"/>
              <a:t>Affected by</a:t>
            </a:r>
          </a:p>
          <a:p>
            <a:pPr lvl="1"/>
            <a:r>
              <a:rPr lang="en-US" altLang="en-US" dirty="0"/>
              <a:t>Method of depreciation</a:t>
            </a:r>
          </a:p>
          <a:p>
            <a:pPr lvl="1"/>
            <a:r>
              <a:rPr lang="en-US" altLang="en-US" dirty="0"/>
              <a:t>Retention</a:t>
            </a:r>
          </a:p>
          <a:p>
            <a:pPr lvl="1"/>
            <a:r>
              <a:rPr lang="en-US" altLang="en-US" dirty="0"/>
              <a:t>Timing of financial statements</a:t>
            </a:r>
          </a:p>
          <a:p>
            <a:r>
              <a:rPr lang="en-US" altLang="en-US" dirty="0"/>
              <a:t>When comparing items on the balance sheet and income statement, use the average of the balance before and after the period covered by the income </a:t>
            </a:r>
            <a:r>
              <a:rPr lang="en-US" altLang="en-US" dirty="0" smtClean="0"/>
              <a:t>statement</a:t>
            </a:r>
            <a:endParaRPr lang="en-US" altLang="en-US" dirty="0"/>
          </a:p>
        </p:txBody>
      </p:sp>
    </p:spTree>
    <p:extLst>
      <p:ext uri="{BB962C8B-B14F-4D97-AF65-F5344CB8AC3E}">
        <p14:creationId xmlns:p14="http://schemas.microsoft.com/office/powerpoint/2010/main" val="2161759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Working Capital </a:t>
            </a:r>
            <a:r>
              <a:rPr lang="en-US" altLang="en-US" dirty="0" smtClean="0"/>
              <a:t>Turns </a:t>
            </a:r>
            <a:r>
              <a:rPr lang="en-US" altLang="en-US" sz="2800" dirty="0" smtClean="0"/>
              <a:t>(2 of 3)</a:t>
            </a:r>
            <a:endParaRPr lang="en-IN" sz="2800" dirty="0"/>
          </a:p>
        </p:txBody>
      </p:sp>
      <p:graphicFrame>
        <p:nvGraphicFramePr>
          <p:cNvPr id="2" name="Object 1" descr="W C turns equals to numerator revenues by denominator working capital."/>
          <p:cNvGraphicFramePr>
            <a:graphicFrameLocks noChangeAspect="1"/>
          </p:cNvGraphicFramePr>
          <p:nvPr>
            <p:extLst>
              <p:ext uri="{D42A27DB-BD31-4B8C-83A1-F6EECF244321}">
                <p14:modId xmlns:p14="http://schemas.microsoft.com/office/powerpoint/2010/main" val="628541621"/>
              </p:ext>
            </p:extLst>
          </p:nvPr>
        </p:nvGraphicFramePr>
        <p:xfrm>
          <a:off x="2830640" y="1749292"/>
          <a:ext cx="3482720" cy="734711"/>
        </p:xfrm>
        <a:graphic>
          <a:graphicData uri="http://schemas.openxmlformats.org/presentationml/2006/ole">
            <mc:AlternateContent xmlns:mc="http://schemas.openxmlformats.org/markup-compatibility/2006">
              <mc:Choice xmlns:v="urn:schemas-microsoft-com:vml" Requires="v">
                <p:oleObj spid="_x0000_s11316" name="Equation" r:id="rId3" imgW="4635360" imgH="977760" progId="Equation.DSMT4">
                  <p:embed/>
                </p:oleObj>
              </mc:Choice>
              <mc:Fallback>
                <p:oleObj name="Equation" r:id="rId3" imgW="4635360" imgH="977760" progId="Equation.DSMT4">
                  <p:embed/>
                  <p:pic>
                    <p:nvPicPr>
                      <p:cNvPr id="0" name=""/>
                      <p:cNvPicPr/>
                      <p:nvPr/>
                    </p:nvPicPr>
                    <p:blipFill>
                      <a:blip r:embed="rId4"/>
                      <a:stretch>
                        <a:fillRect/>
                      </a:stretch>
                    </p:blipFill>
                    <p:spPr>
                      <a:xfrm>
                        <a:off x="2830640" y="1749292"/>
                        <a:ext cx="3482720" cy="734711"/>
                      </a:xfrm>
                      <a:prstGeom prst="rect">
                        <a:avLst/>
                      </a:prstGeom>
                    </p:spPr>
                  </p:pic>
                </p:oleObj>
              </mc:Fallback>
            </mc:AlternateContent>
          </a:graphicData>
        </a:graphic>
      </p:graphicFrame>
      <p:sp>
        <p:nvSpPr>
          <p:cNvPr id="5" name="Content Placeholder 4"/>
          <p:cNvSpPr>
            <a:spLocks noGrp="1"/>
          </p:cNvSpPr>
          <p:nvPr>
            <p:ph idx="1"/>
          </p:nvPr>
        </p:nvSpPr>
        <p:spPr>
          <a:xfrm>
            <a:off x="457200" y="2866207"/>
            <a:ext cx="8229600" cy="369332"/>
          </a:xfrm>
        </p:spPr>
        <p:txBody>
          <a:bodyPr>
            <a:spAutoFit/>
          </a:bodyPr>
          <a:lstStyle/>
          <a:p>
            <a:r>
              <a:rPr lang="en-US" altLang="en-US" dirty="0"/>
              <a:t>When payments pass through to </a:t>
            </a:r>
            <a:r>
              <a:rPr lang="en-US" altLang="en-US" dirty="0" smtClean="0"/>
              <a:t>subcontractors</a:t>
            </a:r>
            <a:endParaRPr lang="en-US" altLang="en-US" dirty="0"/>
          </a:p>
        </p:txBody>
      </p:sp>
      <p:graphicFrame>
        <p:nvGraphicFramePr>
          <p:cNvPr id="3" name="Object 2" descr="W C turns equal to numerator revenues minus subcontractor by working capital."/>
          <p:cNvGraphicFramePr>
            <a:graphicFrameLocks noChangeAspect="1"/>
          </p:cNvGraphicFramePr>
          <p:nvPr>
            <p:extLst>
              <p:ext uri="{D42A27DB-BD31-4B8C-83A1-F6EECF244321}">
                <p14:modId xmlns:p14="http://schemas.microsoft.com/office/powerpoint/2010/main" val="3773051840"/>
              </p:ext>
            </p:extLst>
          </p:nvPr>
        </p:nvGraphicFramePr>
        <p:xfrm>
          <a:off x="2077203" y="3846184"/>
          <a:ext cx="5006529" cy="808182"/>
        </p:xfrm>
        <a:graphic>
          <a:graphicData uri="http://schemas.openxmlformats.org/presentationml/2006/ole">
            <mc:AlternateContent xmlns:mc="http://schemas.openxmlformats.org/markup-compatibility/2006">
              <mc:Choice xmlns:v="urn:schemas-microsoft-com:vml" Requires="v">
                <p:oleObj spid="_x0000_s11317" name="Equation" r:id="rId5" imgW="6057720" imgH="977760" progId="Equation.DSMT4">
                  <p:embed/>
                </p:oleObj>
              </mc:Choice>
              <mc:Fallback>
                <p:oleObj name="Equation" r:id="rId5" imgW="6057720" imgH="977760" progId="Equation.DSMT4">
                  <p:embed/>
                  <p:pic>
                    <p:nvPicPr>
                      <p:cNvPr id="0" name=""/>
                      <p:cNvPicPr/>
                      <p:nvPr/>
                    </p:nvPicPr>
                    <p:blipFill>
                      <a:blip r:embed="rId6"/>
                      <a:stretch>
                        <a:fillRect/>
                      </a:stretch>
                    </p:blipFill>
                    <p:spPr>
                      <a:xfrm>
                        <a:off x="2077203" y="3846184"/>
                        <a:ext cx="5006529" cy="808182"/>
                      </a:xfrm>
                      <a:prstGeom prst="rect">
                        <a:avLst/>
                      </a:prstGeom>
                    </p:spPr>
                  </p:pic>
                </p:oleObj>
              </mc:Fallback>
            </mc:AlternateContent>
          </a:graphicData>
        </a:graphic>
      </p:graphicFrame>
    </p:spTree>
    <p:extLst>
      <p:ext uri="{BB962C8B-B14F-4D97-AF65-F5344CB8AC3E}">
        <p14:creationId xmlns:p14="http://schemas.microsoft.com/office/powerpoint/2010/main" val="332939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Working Capital </a:t>
            </a:r>
            <a:r>
              <a:rPr lang="en-US" altLang="en-US" dirty="0" smtClean="0"/>
              <a:t>Turns </a:t>
            </a:r>
            <a:r>
              <a:rPr lang="en-US" altLang="en-US" sz="2800" dirty="0" smtClean="0"/>
              <a:t>(3 of 3)</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15</a:t>
            </a:r>
          </a:p>
          <a:p>
            <a:pPr lvl="1"/>
            <a:r>
              <a:rPr lang="en-US" altLang="en-US" dirty="0"/>
              <a:t>Highway	10</a:t>
            </a:r>
          </a:p>
          <a:p>
            <a:pPr lvl="1"/>
            <a:r>
              <a:rPr lang="en-US" altLang="en-US" dirty="0"/>
              <a:t>Residential 	  8</a:t>
            </a:r>
          </a:p>
          <a:p>
            <a:pPr lvl="1"/>
            <a:r>
              <a:rPr lang="en-US" altLang="en-US" dirty="0"/>
              <a:t>Specialty 	</a:t>
            </a:r>
            <a:r>
              <a:rPr lang="en-US" altLang="en-US" dirty="0" smtClean="0"/>
              <a:t>10</a:t>
            </a:r>
            <a:endParaRPr lang="en-IN" dirty="0"/>
          </a:p>
        </p:txBody>
      </p:sp>
    </p:spTree>
    <p:extLst>
      <p:ext uri="{BB962C8B-B14F-4D97-AF65-F5344CB8AC3E}">
        <p14:creationId xmlns:p14="http://schemas.microsoft.com/office/powerpoint/2010/main" val="590550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2053"/>
            <a:ext cx="8229600" cy="906843"/>
          </a:xfrm>
        </p:spPr>
        <p:txBody>
          <a:bodyPr/>
          <a:lstStyle/>
          <a:p>
            <a:r>
              <a:rPr lang="en-US" altLang="en-US" dirty="0"/>
              <a:t>Accounts Payable to Revenue </a:t>
            </a:r>
            <a:r>
              <a:rPr lang="en-US" altLang="en-US" dirty="0" smtClean="0"/>
              <a:t>Ratio </a:t>
            </a:r>
            <a:r>
              <a:rPr lang="en-US" altLang="en-US" sz="2800" dirty="0" smtClean="0"/>
              <a:t>(1 of 2)</a:t>
            </a:r>
            <a:endParaRPr lang="en-IN" sz="2800" dirty="0"/>
          </a:p>
        </p:txBody>
      </p:sp>
      <p:sp>
        <p:nvSpPr>
          <p:cNvPr id="4" name="Content Placeholder 3"/>
          <p:cNvSpPr>
            <a:spLocks noGrp="1"/>
          </p:cNvSpPr>
          <p:nvPr>
            <p:ph idx="1"/>
          </p:nvPr>
        </p:nvSpPr>
        <p:spPr>
          <a:xfrm>
            <a:off x="457200" y="1659470"/>
            <a:ext cx="8229600" cy="838200"/>
          </a:xfrm>
        </p:spPr>
        <p:txBody>
          <a:bodyPr/>
          <a:lstStyle/>
          <a:p>
            <a:r>
              <a:rPr lang="en-US" altLang="en-US" sz="2400" dirty="0"/>
              <a:t>Measurement of how much a company is using its suppliers and subcontractors as a source of </a:t>
            </a:r>
            <a:r>
              <a:rPr lang="en-US" altLang="en-US" sz="2400" dirty="0" smtClean="0"/>
              <a:t>funds</a:t>
            </a:r>
            <a:endParaRPr lang="en-US" altLang="en-US" sz="2400" dirty="0"/>
          </a:p>
        </p:txBody>
      </p:sp>
      <p:graphicFrame>
        <p:nvGraphicFramePr>
          <p:cNvPr id="6" name="Object 5" descr="A P to R equals to numerator accounts payable by denominator revenue."/>
          <p:cNvGraphicFramePr>
            <a:graphicFrameLocks noChangeAspect="1"/>
          </p:cNvGraphicFramePr>
          <p:nvPr>
            <p:extLst>
              <p:ext uri="{D42A27DB-BD31-4B8C-83A1-F6EECF244321}">
                <p14:modId xmlns:p14="http://schemas.microsoft.com/office/powerpoint/2010/main" val="421316062"/>
              </p:ext>
            </p:extLst>
          </p:nvPr>
        </p:nvGraphicFramePr>
        <p:xfrm>
          <a:off x="2517775" y="2874964"/>
          <a:ext cx="4108450" cy="820737"/>
        </p:xfrm>
        <a:graphic>
          <a:graphicData uri="http://schemas.openxmlformats.org/presentationml/2006/ole">
            <mc:AlternateContent xmlns:mc="http://schemas.openxmlformats.org/markup-compatibility/2006">
              <mc:Choice xmlns:v="urn:schemas-microsoft-com:vml" Requires="v">
                <p:oleObj spid="_x0000_s12313" name="Equation" r:id="rId3" imgW="4520880" imgH="901440" progId="Equation.DSMT4">
                  <p:embed/>
                </p:oleObj>
              </mc:Choice>
              <mc:Fallback>
                <p:oleObj name="Equation" r:id="rId3" imgW="4520880" imgH="901440" progId="Equation.DSMT4">
                  <p:embed/>
                  <p:pic>
                    <p:nvPicPr>
                      <p:cNvPr id="0" name=""/>
                      <p:cNvPicPr/>
                      <p:nvPr/>
                    </p:nvPicPr>
                    <p:blipFill>
                      <a:blip r:embed="rId4"/>
                      <a:stretch>
                        <a:fillRect/>
                      </a:stretch>
                    </p:blipFill>
                    <p:spPr>
                      <a:xfrm>
                        <a:off x="2517775" y="2874964"/>
                        <a:ext cx="4108450" cy="820737"/>
                      </a:xfrm>
                      <a:prstGeom prst="rect">
                        <a:avLst/>
                      </a:prstGeom>
                    </p:spPr>
                  </p:pic>
                </p:oleObj>
              </mc:Fallback>
            </mc:AlternateContent>
          </a:graphicData>
        </a:graphic>
      </p:graphicFrame>
      <p:sp>
        <p:nvSpPr>
          <p:cNvPr id="5" name="Content Placeholder 4"/>
          <p:cNvSpPr>
            <a:spLocks noGrp="1"/>
          </p:cNvSpPr>
          <p:nvPr>
            <p:ph idx="13"/>
          </p:nvPr>
        </p:nvSpPr>
        <p:spPr>
          <a:xfrm>
            <a:off x="457200" y="4127476"/>
            <a:ext cx="8229600" cy="428088"/>
          </a:xfrm>
        </p:spPr>
        <p:txBody>
          <a:bodyPr/>
          <a:lstStyle/>
          <a:p>
            <a:r>
              <a:rPr lang="en-US" altLang="en-US" sz="2400" dirty="0"/>
              <a:t>Includes accounts </a:t>
            </a:r>
            <a:r>
              <a:rPr lang="en-US" altLang="en-US" sz="2400" dirty="0" smtClean="0"/>
              <a:t>payable-retention</a:t>
            </a:r>
            <a:endParaRPr lang="en-IN" sz="2400" dirty="0"/>
          </a:p>
        </p:txBody>
      </p:sp>
    </p:spTree>
    <p:extLst>
      <p:ext uri="{BB962C8B-B14F-4D97-AF65-F5344CB8AC3E}">
        <p14:creationId xmlns:p14="http://schemas.microsoft.com/office/powerpoint/2010/main" val="189971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771"/>
            <a:ext cx="8229600" cy="881427"/>
          </a:xfrm>
        </p:spPr>
        <p:txBody>
          <a:bodyPr/>
          <a:lstStyle/>
          <a:p>
            <a:r>
              <a:rPr lang="en-US" altLang="en-US" dirty="0"/>
              <a:t>Accounts Payable to Revenue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12%</a:t>
            </a:r>
          </a:p>
          <a:p>
            <a:pPr lvl="1"/>
            <a:r>
              <a:rPr lang="en-US" altLang="en-US" dirty="0"/>
              <a:t>Highway	6 – 8%</a:t>
            </a:r>
          </a:p>
          <a:p>
            <a:pPr lvl="1"/>
            <a:r>
              <a:rPr lang="en-US" altLang="en-US" dirty="0"/>
              <a:t>Residential 	5%</a:t>
            </a:r>
          </a:p>
          <a:p>
            <a:pPr lvl="1"/>
            <a:r>
              <a:rPr lang="en-US" altLang="en-US" dirty="0"/>
              <a:t>Specialty 	6 – 8</a:t>
            </a:r>
            <a:r>
              <a:rPr lang="en-US" altLang="en-US" dirty="0" smtClean="0"/>
              <a:t>%</a:t>
            </a:r>
            <a:endParaRPr lang="en-US" altLang="en-US" dirty="0"/>
          </a:p>
        </p:txBody>
      </p:sp>
    </p:spTree>
    <p:extLst>
      <p:ext uri="{BB962C8B-B14F-4D97-AF65-F5344CB8AC3E}">
        <p14:creationId xmlns:p14="http://schemas.microsoft.com/office/powerpoint/2010/main" val="1527814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Gross Profit </a:t>
            </a:r>
            <a:r>
              <a:rPr lang="en-US" altLang="en-US" dirty="0" smtClean="0"/>
              <a:t>Margin </a:t>
            </a:r>
            <a:r>
              <a:rPr lang="en-US" altLang="en-US" sz="2800" dirty="0" smtClean="0"/>
              <a:t>(1 of 2)</a:t>
            </a:r>
            <a:endParaRPr lang="en-IN" sz="2800" dirty="0"/>
          </a:p>
        </p:txBody>
      </p:sp>
      <p:sp>
        <p:nvSpPr>
          <p:cNvPr id="3" name="Content Placeholder 2"/>
          <p:cNvSpPr>
            <a:spLocks noGrp="1"/>
          </p:cNvSpPr>
          <p:nvPr>
            <p:ph idx="1"/>
          </p:nvPr>
        </p:nvSpPr>
        <p:spPr>
          <a:xfrm>
            <a:off x="457200" y="1658923"/>
            <a:ext cx="8229600" cy="2227277"/>
          </a:xfrm>
        </p:spPr>
        <p:txBody>
          <a:bodyPr/>
          <a:lstStyle/>
          <a:p>
            <a:r>
              <a:rPr lang="en-US" altLang="en-US" dirty="0"/>
              <a:t>Percentage of the revenues left after paying construction costs and equipment costs</a:t>
            </a:r>
          </a:p>
          <a:p>
            <a:r>
              <a:rPr lang="en-US" altLang="en-US" dirty="0"/>
              <a:t>Measure of what percentage of each dollar of revenue is available to cover general overhead expenses and provide the company with a </a:t>
            </a:r>
            <a:r>
              <a:rPr lang="en-US" altLang="en-US" dirty="0" smtClean="0"/>
              <a:t>profit</a:t>
            </a:r>
            <a:endParaRPr lang="en-US" altLang="en-US" dirty="0"/>
          </a:p>
        </p:txBody>
      </p:sp>
      <p:graphicFrame>
        <p:nvGraphicFramePr>
          <p:cNvPr id="4" name="Object 3" descr="Gross profit margin equals to numerator gross profit by denominator revenue."/>
          <p:cNvGraphicFramePr>
            <a:graphicFrameLocks noChangeAspect="1"/>
          </p:cNvGraphicFramePr>
          <p:nvPr>
            <p:extLst>
              <p:ext uri="{D42A27DB-BD31-4B8C-83A1-F6EECF244321}">
                <p14:modId xmlns:p14="http://schemas.microsoft.com/office/powerpoint/2010/main" val="685022907"/>
              </p:ext>
            </p:extLst>
          </p:nvPr>
        </p:nvGraphicFramePr>
        <p:xfrm>
          <a:off x="2000822" y="4153675"/>
          <a:ext cx="5091545" cy="819727"/>
        </p:xfrm>
        <a:graphic>
          <a:graphicData uri="http://schemas.openxmlformats.org/presentationml/2006/ole">
            <mc:AlternateContent xmlns:mc="http://schemas.openxmlformats.org/markup-compatibility/2006">
              <mc:Choice xmlns:v="urn:schemas-microsoft-com:vml" Requires="v">
                <p:oleObj spid="_x0000_s13338" name="Equation" r:id="rId3" imgW="5600520" imgH="901440" progId="Equation.DSMT4">
                  <p:embed/>
                </p:oleObj>
              </mc:Choice>
              <mc:Fallback>
                <p:oleObj name="Equation" r:id="rId3" imgW="5600520" imgH="901440" progId="Equation.DSMT4">
                  <p:embed/>
                  <p:pic>
                    <p:nvPicPr>
                      <p:cNvPr id="0" name=""/>
                      <p:cNvPicPr/>
                      <p:nvPr/>
                    </p:nvPicPr>
                    <p:blipFill>
                      <a:blip r:embed="rId4"/>
                      <a:stretch>
                        <a:fillRect/>
                      </a:stretch>
                    </p:blipFill>
                    <p:spPr>
                      <a:xfrm>
                        <a:off x="2000822" y="4153675"/>
                        <a:ext cx="5091545" cy="819727"/>
                      </a:xfrm>
                      <a:prstGeom prst="rect">
                        <a:avLst/>
                      </a:prstGeom>
                    </p:spPr>
                  </p:pic>
                </p:oleObj>
              </mc:Fallback>
            </mc:AlternateContent>
          </a:graphicData>
        </a:graphic>
      </p:graphicFrame>
    </p:spTree>
    <p:extLst>
      <p:ext uri="{BB962C8B-B14F-4D97-AF65-F5344CB8AC3E}">
        <p14:creationId xmlns:p14="http://schemas.microsoft.com/office/powerpoint/2010/main" val="3946763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Gross Profit </a:t>
            </a:r>
            <a:r>
              <a:rPr lang="en-US" altLang="en-US" dirty="0" smtClean="0"/>
              <a:t>Margin </a:t>
            </a:r>
            <a:r>
              <a:rPr lang="en-US" altLang="en-US" sz="2800" dirty="0" smtClean="0"/>
              <a:t>(2 of 2)</a:t>
            </a:r>
            <a:endParaRPr lang="en-IN" sz="2800" dirty="0"/>
          </a:p>
        </p:txBody>
      </p:sp>
      <p:sp>
        <p:nvSpPr>
          <p:cNvPr id="3" name="Content Placeholder 2"/>
          <p:cNvSpPr>
            <a:spLocks noGrp="1"/>
          </p:cNvSpPr>
          <p:nvPr>
            <p:ph idx="1"/>
          </p:nvPr>
        </p:nvSpPr>
        <p:spPr>
          <a:xfrm>
            <a:off x="457200" y="1658924"/>
            <a:ext cx="8229600" cy="2154436"/>
          </a:xfrm>
        </p:spPr>
        <p:txBody>
          <a:bodyPr>
            <a:spAutoFit/>
          </a:bodyPr>
          <a:lstStyle/>
          <a:p>
            <a:r>
              <a:rPr lang="en-US" altLang="en-US" dirty="0"/>
              <a:t>Typical median values</a:t>
            </a:r>
          </a:p>
          <a:p>
            <a:pPr lvl="1"/>
            <a:r>
              <a:rPr lang="en-US" altLang="en-US" dirty="0"/>
              <a:t>Commercial 	15 – 16%</a:t>
            </a:r>
          </a:p>
          <a:p>
            <a:pPr lvl="1"/>
            <a:r>
              <a:rPr lang="en-US" altLang="en-US" dirty="0"/>
              <a:t>Highway	</a:t>
            </a:r>
            <a:r>
              <a:rPr lang="en-US" dirty="0"/>
              <a:t>22 – 27%</a:t>
            </a:r>
            <a:endParaRPr lang="en-US" altLang="en-US" dirty="0"/>
          </a:p>
          <a:p>
            <a:pPr lvl="1"/>
            <a:r>
              <a:rPr lang="en-US" altLang="en-US" dirty="0"/>
              <a:t>Residential 	</a:t>
            </a:r>
            <a:r>
              <a:rPr lang="en-US" dirty="0"/>
              <a:t>17 – 19%</a:t>
            </a:r>
            <a:endParaRPr lang="en-US" altLang="en-US" dirty="0"/>
          </a:p>
          <a:p>
            <a:pPr lvl="1"/>
            <a:r>
              <a:rPr lang="en-US" altLang="en-US" dirty="0"/>
              <a:t>Specialty 	</a:t>
            </a:r>
            <a:r>
              <a:rPr lang="en-US" dirty="0"/>
              <a:t>22 – 27</a:t>
            </a:r>
            <a:r>
              <a:rPr lang="en-US" dirty="0" smtClean="0"/>
              <a:t>%</a:t>
            </a:r>
            <a:endParaRPr lang="en-IN" dirty="0"/>
          </a:p>
        </p:txBody>
      </p:sp>
    </p:spTree>
    <p:extLst>
      <p:ext uri="{BB962C8B-B14F-4D97-AF65-F5344CB8AC3E}">
        <p14:creationId xmlns:p14="http://schemas.microsoft.com/office/powerpoint/2010/main" val="1188197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General Overhead </a:t>
            </a:r>
            <a:r>
              <a:rPr lang="en-US" altLang="en-US" dirty="0" smtClean="0"/>
              <a:t>Ratio </a:t>
            </a:r>
            <a:r>
              <a:rPr lang="en-US" altLang="en-US" sz="2800" dirty="0" smtClean="0"/>
              <a:t>(1 of 2)</a:t>
            </a:r>
            <a:endParaRPr lang="en-IN" sz="2800" dirty="0"/>
          </a:p>
        </p:txBody>
      </p:sp>
      <p:sp>
        <p:nvSpPr>
          <p:cNvPr id="3" name="Content Placeholder 2"/>
          <p:cNvSpPr>
            <a:spLocks noGrp="1"/>
          </p:cNvSpPr>
          <p:nvPr>
            <p:ph idx="1"/>
          </p:nvPr>
        </p:nvSpPr>
        <p:spPr>
          <a:xfrm>
            <a:off x="457200" y="1658924"/>
            <a:ext cx="8229600" cy="838744"/>
          </a:xfrm>
        </p:spPr>
        <p:txBody>
          <a:bodyPr/>
          <a:lstStyle/>
          <a:p>
            <a:r>
              <a:rPr lang="en-US" altLang="en-US" dirty="0"/>
              <a:t>Percentage of the revenues used to pay the general overhead </a:t>
            </a:r>
            <a:r>
              <a:rPr lang="en-US" altLang="en-US" dirty="0" smtClean="0"/>
              <a:t>expense</a:t>
            </a:r>
            <a:endParaRPr lang="en-IN" dirty="0"/>
          </a:p>
        </p:txBody>
      </p:sp>
      <p:graphicFrame>
        <p:nvGraphicFramePr>
          <p:cNvPr id="4" name="Object 3" descr="General overhead equals to numerator general overhead by denominator revenue."/>
          <p:cNvGraphicFramePr>
            <a:graphicFrameLocks noChangeAspect="1"/>
          </p:cNvGraphicFramePr>
          <p:nvPr>
            <p:extLst>
              <p:ext uri="{D42A27DB-BD31-4B8C-83A1-F6EECF244321}">
                <p14:modId xmlns:p14="http://schemas.microsoft.com/office/powerpoint/2010/main" val="1844811427"/>
              </p:ext>
            </p:extLst>
          </p:nvPr>
        </p:nvGraphicFramePr>
        <p:xfrm>
          <a:off x="1720273" y="2900599"/>
          <a:ext cx="5703455" cy="819727"/>
        </p:xfrm>
        <a:graphic>
          <a:graphicData uri="http://schemas.openxmlformats.org/presentationml/2006/ole">
            <mc:AlternateContent xmlns:mc="http://schemas.openxmlformats.org/markup-compatibility/2006">
              <mc:Choice xmlns:v="urn:schemas-microsoft-com:vml" Requires="v">
                <p:oleObj spid="_x0000_s14361" name="Equation" r:id="rId3" imgW="6273720" imgH="901440" progId="Equation.DSMT4">
                  <p:embed/>
                </p:oleObj>
              </mc:Choice>
              <mc:Fallback>
                <p:oleObj name="Equation" r:id="rId3" imgW="6273720" imgH="901440" progId="Equation.DSMT4">
                  <p:embed/>
                  <p:pic>
                    <p:nvPicPr>
                      <p:cNvPr id="0" name=""/>
                      <p:cNvPicPr/>
                      <p:nvPr/>
                    </p:nvPicPr>
                    <p:blipFill>
                      <a:blip r:embed="rId4"/>
                      <a:stretch>
                        <a:fillRect/>
                      </a:stretch>
                    </p:blipFill>
                    <p:spPr>
                      <a:xfrm>
                        <a:off x="1720273" y="2900599"/>
                        <a:ext cx="5703455" cy="819727"/>
                      </a:xfrm>
                      <a:prstGeom prst="rect">
                        <a:avLst/>
                      </a:prstGeom>
                    </p:spPr>
                  </p:pic>
                </p:oleObj>
              </mc:Fallback>
            </mc:AlternateContent>
          </a:graphicData>
        </a:graphic>
      </p:graphicFrame>
    </p:spTree>
    <p:extLst>
      <p:ext uri="{BB962C8B-B14F-4D97-AF65-F5344CB8AC3E}">
        <p14:creationId xmlns:p14="http://schemas.microsoft.com/office/powerpoint/2010/main" val="3020805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General Overhead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4"/>
            <a:ext cx="8229600" cy="2154436"/>
          </a:xfrm>
        </p:spPr>
        <p:txBody>
          <a:bodyPr>
            <a:spAutoFit/>
          </a:bodyPr>
          <a:lstStyle/>
          <a:p>
            <a:r>
              <a:rPr lang="en-US" altLang="en-US" dirty="0"/>
              <a:t>Typical median values</a:t>
            </a:r>
          </a:p>
          <a:p>
            <a:pPr lvl="1"/>
            <a:r>
              <a:rPr lang="en-US" altLang="en-US" dirty="0"/>
              <a:t>Commercial 	11 – 14%</a:t>
            </a:r>
          </a:p>
          <a:p>
            <a:pPr lvl="1"/>
            <a:r>
              <a:rPr lang="en-US" altLang="en-US" dirty="0"/>
              <a:t>Highway	18%</a:t>
            </a:r>
          </a:p>
          <a:p>
            <a:pPr lvl="1"/>
            <a:r>
              <a:rPr lang="en-US" altLang="en-US" dirty="0"/>
              <a:t>Residential 	11 – 14%</a:t>
            </a:r>
          </a:p>
          <a:p>
            <a:pPr lvl="1"/>
            <a:r>
              <a:rPr lang="en-US" altLang="en-US" dirty="0"/>
              <a:t>Specialty 	</a:t>
            </a:r>
            <a:r>
              <a:rPr lang="en-US" dirty="0"/>
              <a:t>20 – 24</a:t>
            </a:r>
            <a:r>
              <a:rPr lang="en-US" dirty="0" smtClean="0"/>
              <a:t>%</a:t>
            </a:r>
            <a:endParaRPr lang="en-US" altLang="en-US" dirty="0"/>
          </a:p>
        </p:txBody>
      </p:sp>
    </p:spTree>
    <p:extLst>
      <p:ext uri="{BB962C8B-B14F-4D97-AF65-F5344CB8AC3E}">
        <p14:creationId xmlns:p14="http://schemas.microsoft.com/office/powerpoint/2010/main" val="3954034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Profit Margin</a:t>
            </a:r>
            <a:endParaRPr lang="en-IN" dirty="0"/>
          </a:p>
        </p:txBody>
      </p:sp>
      <p:sp>
        <p:nvSpPr>
          <p:cNvPr id="3" name="Content Placeholder 2"/>
          <p:cNvSpPr>
            <a:spLocks noGrp="1"/>
          </p:cNvSpPr>
          <p:nvPr>
            <p:ph idx="1"/>
          </p:nvPr>
        </p:nvSpPr>
        <p:spPr>
          <a:xfrm>
            <a:off x="457200" y="1658924"/>
            <a:ext cx="8229600" cy="406943"/>
          </a:xfrm>
        </p:spPr>
        <p:txBody>
          <a:bodyPr/>
          <a:lstStyle/>
          <a:p>
            <a:r>
              <a:rPr lang="en-US" altLang="en-US" dirty="0"/>
              <a:t>Percentage of the revenues that becomes </a:t>
            </a:r>
            <a:r>
              <a:rPr lang="en-US" altLang="en-US" dirty="0" smtClean="0"/>
              <a:t>profit</a:t>
            </a:r>
            <a:endParaRPr lang="en-US" altLang="en-US" dirty="0"/>
          </a:p>
        </p:txBody>
      </p:sp>
      <p:graphicFrame>
        <p:nvGraphicFramePr>
          <p:cNvPr id="4" name="Object 3" descr="Pretax P M equals to numerator net profit before taxes by denominator revenues."/>
          <p:cNvGraphicFramePr>
            <a:graphicFrameLocks noChangeAspect="1"/>
          </p:cNvGraphicFramePr>
          <p:nvPr>
            <p:extLst>
              <p:ext uri="{D42A27DB-BD31-4B8C-83A1-F6EECF244321}">
                <p14:modId xmlns:p14="http://schemas.microsoft.com/office/powerpoint/2010/main" val="3352273339"/>
              </p:ext>
            </p:extLst>
          </p:nvPr>
        </p:nvGraphicFramePr>
        <p:xfrm>
          <a:off x="1865313" y="2525713"/>
          <a:ext cx="5413375" cy="808037"/>
        </p:xfrm>
        <a:graphic>
          <a:graphicData uri="http://schemas.openxmlformats.org/presentationml/2006/ole">
            <mc:AlternateContent xmlns:mc="http://schemas.openxmlformats.org/markup-compatibility/2006">
              <mc:Choice xmlns:v="urn:schemas-microsoft-com:vml" Requires="v">
                <p:oleObj spid="_x0000_s15410" name="Equation" r:id="rId3" imgW="5956200" imgH="888840" progId="Equation.DSMT4">
                  <p:embed/>
                </p:oleObj>
              </mc:Choice>
              <mc:Fallback>
                <p:oleObj name="Equation" r:id="rId3" imgW="5956200" imgH="888840" progId="Equation.DSMT4">
                  <p:embed/>
                  <p:pic>
                    <p:nvPicPr>
                      <p:cNvPr id="0" name=""/>
                      <p:cNvPicPr/>
                      <p:nvPr/>
                    </p:nvPicPr>
                    <p:blipFill>
                      <a:blip r:embed="rId4"/>
                      <a:stretch>
                        <a:fillRect/>
                      </a:stretch>
                    </p:blipFill>
                    <p:spPr>
                      <a:xfrm>
                        <a:off x="1865313" y="2525713"/>
                        <a:ext cx="5413375" cy="808037"/>
                      </a:xfrm>
                      <a:prstGeom prst="rect">
                        <a:avLst/>
                      </a:prstGeom>
                    </p:spPr>
                  </p:pic>
                </p:oleObj>
              </mc:Fallback>
            </mc:AlternateContent>
          </a:graphicData>
        </a:graphic>
      </p:graphicFrame>
      <p:graphicFrame>
        <p:nvGraphicFramePr>
          <p:cNvPr id="5" name="Object 4" descr="After tax P M equals to numerator net profit after taxes by denominator revenues."/>
          <p:cNvGraphicFramePr>
            <a:graphicFrameLocks noChangeAspect="1"/>
          </p:cNvGraphicFramePr>
          <p:nvPr>
            <p:extLst>
              <p:ext uri="{D42A27DB-BD31-4B8C-83A1-F6EECF244321}">
                <p14:modId xmlns:p14="http://schemas.microsoft.com/office/powerpoint/2010/main" val="2733912099"/>
              </p:ext>
            </p:extLst>
          </p:nvPr>
        </p:nvGraphicFramePr>
        <p:xfrm>
          <a:off x="1757363" y="3827463"/>
          <a:ext cx="5632450" cy="809625"/>
        </p:xfrm>
        <a:graphic>
          <a:graphicData uri="http://schemas.openxmlformats.org/presentationml/2006/ole">
            <mc:AlternateContent xmlns:mc="http://schemas.openxmlformats.org/markup-compatibility/2006">
              <mc:Choice xmlns:v="urn:schemas-microsoft-com:vml" Requires="v">
                <p:oleObj spid="_x0000_s15411" name="Equation" r:id="rId5" imgW="6197400" imgH="888840" progId="Equation.DSMT4">
                  <p:embed/>
                </p:oleObj>
              </mc:Choice>
              <mc:Fallback>
                <p:oleObj name="Equation" r:id="rId5" imgW="6197400" imgH="888840" progId="Equation.DSMT4">
                  <p:embed/>
                  <p:pic>
                    <p:nvPicPr>
                      <p:cNvPr id="0" name=""/>
                      <p:cNvPicPr/>
                      <p:nvPr/>
                    </p:nvPicPr>
                    <p:blipFill>
                      <a:blip r:embed="rId6"/>
                      <a:stretch>
                        <a:fillRect/>
                      </a:stretch>
                    </p:blipFill>
                    <p:spPr>
                      <a:xfrm>
                        <a:off x="1757363" y="3827463"/>
                        <a:ext cx="5632450" cy="809625"/>
                      </a:xfrm>
                      <a:prstGeom prst="rect">
                        <a:avLst/>
                      </a:prstGeom>
                    </p:spPr>
                  </p:pic>
                </p:oleObj>
              </mc:Fallback>
            </mc:AlternateContent>
          </a:graphicData>
        </a:graphic>
      </p:graphicFrame>
    </p:spTree>
    <p:extLst>
      <p:ext uri="{BB962C8B-B14F-4D97-AF65-F5344CB8AC3E}">
        <p14:creationId xmlns:p14="http://schemas.microsoft.com/office/powerpoint/2010/main" val="2637369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Pretax Profit Margin</a:t>
            </a:r>
            <a:endParaRPr lang="en-IN" dirty="0"/>
          </a:p>
        </p:txBody>
      </p:sp>
      <p:sp>
        <p:nvSpPr>
          <p:cNvPr id="3" name="Content Placeholder 2"/>
          <p:cNvSpPr>
            <a:spLocks noGrp="1"/>
          </p:cNvSpPr>
          <p:nvPr>
            <p:ph idx="1"/>
          </p:nvPr>
        </p:nvSpPr>
        <p:spPr>
          <a:xfrm>
            <a:off x="457200" y="1658924"/>
            <a:ext cx="8229600" cy="2154436"/>
          </a:xfrm>
        </p:spPr>
        <p:txBody>
          <a:bodyPr>
            <a:spAutoFit/>
          </a:bodyPr>
          <a:lstStyle/>
          <a:p>
            <a:r>
              <a:rPr lang="en-US" altLang="en-US" dirty="0"/>
              <a:t>Typical median values</a:t>
            </a:r>
          </a:p>
          <a:p>
            <a:pPr lvl="1"/>
            <a:r>
              <a:rPr lang="en-US" altLang="en-US" dirty="0"/>
              <a:t>Commercial 	2 – 3%</a:t>
            </a:r>
          </a:p>
          <a:p>
            <a:pPr lvl="1"/>
            <a:r>
              <a:rPr lang="en-US" altLang="en-US" dirty="0"/>
              <a:t>Highway	4 – 6%</a:t>
            </a:r>
          </a:p>
          <a:p>
            <a:pPr lvl="1"/>
            <a:r>
              <a:rPr lang="en-US" altLang="en-US" dirty="0"/>
              <a:t>Residential 	4 – 6%</a:t>
            </a:r>
          </a:p>
          <a:p>
            <a:pPr lvl="1"/>
            <a:r>
              <a:rPr lang="en-US" altLang="en-US" dirty="0"/>
              <a:t>Specialty 	4 – 6</a:t>
            </a:r>
            <a:r>
              <a:rPr lang="en-US" altLang="en-US" dirty="0" smtClean="0"/>
              <a:t>%</a:t>
            </a:r>
            <a:endParaRPr lang="en-US" altLang="en-US" dirty="0"/>
          </a:p>
        </p:txBody>
      </p:sp>
    </p:spTree>
    <p:extLst>
      <p:ext uri="{BB962C8B-B14F-4D97-AF65-F5344CB8AC3E}">
        <p14:creationId xmlns:p14="http://schemas.microsoft.com/office/powerpoint/2010/main" val="478788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24954"/>
            <a:ext cx="8229600" cy="681325"/>
          </a:xfrm>
        </p:spPr>
        <p:txBody>
          <a:bodyPr/>
          <a:lstStyle/>
          <a:p>
            <a:r>
              <a:rPr lang="en-US" altLang="en-US" dirty="0"/>
              <a:t>Quick </a:t>
            </a:r>
            <a:r>
              <a:rPr lang="en-US" altLang="en-US" dirty="0" smtClean="0"/>
              <a:t>Ratio </a:t>
            </a:r>
            <a:r>
              <a:rPr lang="en-US" altLang="en-US" sz="2800" dirty="0" smtClean="0"/>
              <a:t>(1 of 2)</a:t>
            </a:r>
            <a:endParaRPr lang="en-IN" sz="2800" dirty="0"/>
          </a:p>
        </p:txBody>
      </p:sp>
      <p:sp>
        <p:nvSpPr>
          <p:cNvPr id="5" name="Content Placeholder 4"/>
          <p:cNvSpPr>
            <a:spLocks noGrp="1"/>
          </p:cNvSpPr>
          <p:nvPr>
            <p:ph idx="1"/>
          </p:nvPr>
        </p:nvSpPr>
        <p:spPr>
          <a:xfrm>
            <a:off x="457200" y="1659470"/>
            <a:ext cx="8229600" cy="812800"/>
          </a:xfrm>
        </p:spPr>
        <p:txBody>
          <a:bodyPr/>
          <a:lstStyle/>
          <a:p>
            <a:r>
              <a:rPr lang="en-US" altLang="en-US" sz="2400" dirty="0"/>
              <a:t>Ability to pay current (short-term) liabilities with cash or other near cash </a:t>
            </a:r>
            <a:r>
              <a:rPr lang="en-US" altLang="en-US" sz="2400" dirty="0" smtClean="0"/>
              <a:t>assets</a:t>
            </a:r>
            <a:endParaRPr lang="en-US" altLang="en-US" sz="2400" dirty="0"/>
          </a:p>
        </p:txBody>
      </p:sp>
      <p:graphicFrame>
        <p:nvGraphicFramePr>
          <p:cNvPr id="2" name="Object 1" descr="Quick ratio equals to numerator cash plus accounts receivable by the denominator current liabilities."/>
          <p:cNvGraphicFramePr>
            <a:graphicFrameLocks noChangeAspect="1"/>
          </p:cNvGraphicFramePr>
          <p:nvPr>
            <p:extLst>
              <p:ext uri="{D42A27DB-BD31-4B8C-83A1-F6EECF244321}">
                <p14:modId xmlns:p14="http://schemas.microsoft.com/office/powerpoint/2010/main" val="2253304074"/>
              </p:ext>
            </p:extLst>
          </p:nvPr>
        </p:nvGraphicFramePr>
        <p:xfrm>
          <a:off x="1702213" y="2862668"/>
          <a:ext cx="5688760" cy="745206"/>
        </p:xfrm>
        <a:graphic>
          <a:graphicData uri="http://schemas.openxmlformats.org/presentationml/2006/ole">
            <mc:AlternateContent xmlns:mc="http://schemas.openxmlformats.org/markup-compatibility/2006">
              <mc:Choice xmlns:v="urn:schemas-microsoft-com:vml" Requires="v">
                <p:oleObj spid="_x0000_s1058" name="Equation" r:id="rId3" imgW="6883200" imgH="901440" progId="Equation.DSMT4">
                  <p:embed/>
                </p:oleObj>
              </mc:Choice>
              <mc:Fallback>
                <p:oleObj name="Equation" r:id="rId3" imgW="6883200" imgH="901440" progId="Equation.DSMT4">
                  <p:embed/>
                  <p:pic>
                    <p:nvPicPr>
                      <p:cNvPr id="0" name=""/>
                      <p:cNvPicPr/>
                      <p:nvPr/>
                    </p:nvPicPr>
                    <p:blipFill>
                      <a:blip r:embed="rId4"/>
                      <a:stretch>
                        <a:fillRect/>
                      </a:stretch>
                    </p:blipFill>
                    <p:spPr>
                      <a:xfrm>
                        <a:off x="1702213" y="2862668"/>
                        <a:ext cx="5688760" cy="745206"/>
                      </a:xfrm>
                      <a:prstGeom prst="rect">
                        <a:avLst/>
                      </a:prstGeom>
                    </p:spPr>
                  </p:pic>
                </p:oleObj>
              </mc:Fallback>
            </mc:AlternateContent>
          </a:graphicData>
        </a:graphic>
      </p:graphicFrame>
      <p:sp>
        <p:nvSpPr>
          <p:cNvPr id="3" name="Content Placeholder 2"/>
          <p:cNvSpPr>
            <a:spLocks noGrp="1"/>
          </p:cNvSpPr>
          <p:nvPr>
            <p:ph idx="13"/>
          </p:nvPr>
        </p:nvSpPr>
        <p:spPr>
          <a:xfrm>
            <a:off x="457200" y="3957635"/>
            <a:ext cx="8229600" cy="1343526"/>
          </a:xfrm>
        </p:spPr>
        <p:txBody>
          <a:bodyPr/>
          <a:lstStyle/>
          <a:p>
            <a:r>
              <a:rPr lang="en-US" altLang="en-US" sz="2400" dirty="0"/>
              <a:t>Accounts receivable-retention should not be included in the accounts receivable</a:t>
            </a:r>
          </a:p>
          <a:p>
            <a:r>
              <a:rPr lang="en-US" altLang="en-US" sz="2400" dirty="0"/>
              <a:t>Ideal is 1.00 to 1 or </a:t>
            </a:r>
            <a:r>
              <a:rPr lang="en-US" altLang="en-US" sz="2400" dirty="0" smtClean="0"/>
              <a:t>greater</a:t>
            </a:r>
            <a:endParaRPr lang="en-US" altLang="en-US" sz="2400" dirty="0"/>
          </a:p>
        </p:txBody>
      </p:sp>
    </p:spTree>
    <p:extLst>
      <p:ext uri="{BB962C8B-B14F-4D97-AF65-F5344CB8AC3E}">
        <p14:creationId xmlns:p14="http://schemas.microsoft.com/office/powerpoint/2010/main" val="1081372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589791"/>
            <a:ext cx="8229600" cy="619386"/>
          </a:xfrm>
        </p:spPr>
        <p:txBody>
          <a:bodyPr/>
          <a:lstStyle/>
          <a:p>
            <a:r>
              <a:rPr lang="en-US" altLang="en-US" dirty="0"/>
              <a:t>Return on Assets</a:t>
            </a:r>
            <a:endParaRPr lang="en-IN" dirty="0"/>
          </a:p>
        </p:txBody>
      </p:sp>
      <p:sp>
        <p:nvSpPr>
          <p:cNvPr id="3" name="Content Placeholder 2"/>
          <p:cNvSpPr>
            <a:spLocks noGrp="1"/>
          </p:cNvSpPr>
          <p:nvPr>
            <p:ph idx="1"/>
          </p:nvPr>
        </p:nvSpPr>
        <p:spPr>
          <a:xfrm>
            <a:off x="457200" y="1659469"/>
            <a:ext cx="8229600" cy="846667"/>
          </a:xfrm>
        </p:spPr>
        <p:txBody>
          <a:bodyPr/>
          <a:lstStyle/>
          <a:p>
            <a:r>
              <a:rPr lang="en-US" altLang="en-US" sz="2400" dirty="0"/>
              <a:t>Measurement of how efficiently a construction company is using its </a:t>
            </a:r>
            <a:r>
              <a:rPr lang="en-US" altLang="en-US" sz="2400" dirty="0" smtClean="0"/>
              <a:t>assets</a:t>
            </a:r>
            <a:endParaRPr lang="en-US" altLang="en-US" sz="2400" dirty="0"/>
          </a:p>
        </p:txBody>
      </p:sp>
      <p:graphicFrame>
        <p:nvGraphicFramePr>
          <p:cNvPr id="5" name="Object 4" descr="Pretax RoA equals to numerator net profit before taxes by denominator total assets."/>
          <p:cNvGraphicFramePr>
            <a:graphicFrameLocks noChangeAspect="1"/>
          </p:cNvGraphicFramePr>
          <p:nvPr>
            <p:extLst>
              <p:ext uri="{D42A27DB-BD31-4B8C-83A1-F6EECF244321}">
                <p14:modId xmlns:p14="http://schemas.microsoft.com/office/powerpoint/2010/main" val="2431448151"/>
              </p:ext>
            </p:extLst>
          </p:nvPr>
        </p:nvGraphicFramePr>
        <p:xfrm>
          <a:off x="1847272" y="2760140"/>
          <a:ext cx="5449455" cy="819727"/>
        </p:xfrm>
        <a:graphic>
          <a:graphicData uri="http://schemas.openxmlformats.org/presentationml/2006/ole">
            <mc:AlternateContent xmlns:mc="http://schemas.openxmlformats.org/markup-compatibility/2006">
              <mc:Choice xmlns:v="urn:schemas-microsoft-com:vml" Requires="v">
                <p:oleObj spid="_x0000_s16432" name="Equation" r:id="rId3" imgW="5994360" imgH="901440" progId="Equation.DSMT4">
                  <p:embed/>
                </p:oleObj>
              </mc:Choice>
              <mc:Fallback>
                <p:oleObj name="Equation" r:id="rId3" imgW="5994360" imgH="901440" progId="Equation.DSMT4">
                  <p:embed/>
                  <p:pic>
                    <p:nvPicPr>
                      <p:cNvPr id="0" name=""/>
                      <p:cNvPicPr/>
                      <p:nvPr/>
                    </p:nvPicPr>
                    <p:blipFill>
                      <a:blip r:embed="rId4"/>
                      <a:stretch>
                        <a:fillRect/>
                      </a:stretch>
                    </p:blipFill>
                    <p:spPr>
                      <a:xfrm>
                        <a:off x="1847272" y="2760140"/>
                        <a:ext cx="5449455" cy="819727"/>
                      </a:xfrm>
                      <a:prstGeom prst="rect">
                        <a:avLst/>
                      </a:prstGeom>
                    </p:spPr>
                  </p:pic>
                </p:oleObj>
              </mc:Fallback>
            </mc:AlternateContent>
          </a:graphicData>
        </a:graphic>
      </p:graphicFrame>
      <p:graphicFrame>
        <p:nvGraphicFramePr>
          <p:cNvPr id="6" name="Object 5" descr="After tax RoA equals to numerator net profit after taxes by denominator total assets."/>
          <p:cNvGraphicFramePr>
            <a:graphicFrameLocks noChangeAspect="1"/>
          </p:cNvGraphicFramePr>
          <p:nvPr>
            <p:extLst>
              <p:ext uri="{D42A27DB-BD31-4B8C-83A1-F6EECF244321}">
                <p14:modId xmlns:p14="http://schemas.microsoft.com/office/powerpoint/2010/main" val="1194362899"/>
              </p:ext>
            </p:extLst>
          </p:nvPr>
        </p:nvGraphicFramePr>
        <p:xfrm>
          <a:off x="1744663" y="4022725"/>
          <a:ext cx="5656262" cy="808038"/>
        </p:xfrm>
        <a:graphic>
          <a:graphicData uri="http://schemas.openxmlformats.org/presentationml/2006/ole">
            <mc:AlternateContent xmlns:mc="http://schemas.openxmlformats.org/markup-compatibility/2006">
              <mc:Choice xmlns:v="urn:schemas-microsoft-com:vml" Requires="v">
                <p:oleObj spid="_x0000_s16433" name="Equation" r:id="rId5" imgW="6222960" imgH="888840" progId="Equation.DSMT4">
                  <p:embed/>
                </p:oleObj>
              </mc:Choice>
              <mc:Fallback>
                <p:oleObj name="Equation" r:id="rId5" imgW="6222960" imgH="888840" progId="Equation.DSMT4">
                  <p:embed/>
                  <p:pic>
                    <p:nvPicPr>
                      <p:cNvPr id="0" name=""/>
                      <p:cNvPicPr/>
                      <p:nvPr/>
                    </p:nvPicPr>
                    <p:blipFill>
                      <a:blip r:embed="rId6"/>
                      <a:stretch>
                        <a:fillRect/>
                      </a:stretch>
                    </p:blipFill>
                    <p:spPr>
                      <a:xfrm>
                        <a:off x="1744663" y="4022725"/>
                        <a:ext cx="5656262" cy="808038"/>
                      </a:xfrm>
                      <a:prstGeom prst="rect">
                        <a:avLst/>
                      </a:prstGeom>
                    </p:spPr>
                  </p:pic>
                </p:oleObj>
              </mc:Fallback>
            </mc:AlternateContent>
          </a:graphicData>
        </a:graphic>
      </p:graphicFrame>
      <p:sp>
        <p:nvSpPr>
          <p:cNvPr id="4" name="Content Placeholder 3"/>
          <p:cNvSpPr>
            <a:spLocks noGrp="1"/>
          </p:cNvSpPr>
          <p:nvPr>
            <p:ph idx="13"/>
          </p:nvPr>
        </p:nvSpPr>
        <p:spPr>
          <a:xfrm>
            <a:off x="457200" y="5139046"/>
            <a:ext cx="8229600" cy="470897"/>
          </a:xfrm>
        </p:spPr>
        <p:txBody>
          <a:bodyPr/>
          <a:lstStyle/>
          <a:p>
            <a:r>
              <a:rPr lang="en-US" altLang="en-US" sz="2400" dirty="0"/>
              <a:t>Typically 5 – 6</a:t>
            </a:r>
            <a:r>
              <a:rPr lang="en-US" altLang="en-US" sz="2400" dirty="0" smtClean="0"/>
              <a:t>%</a:t>
            </a:r>
            <a:endParaRPr lang="en-US" altLang="en-US" sz="2400" dirty="0"/>
          </a:p>
        </p:txBody>
      </p:sp>
    </p:spTree>
    <p:extLst>
      <p:ext uri="{BB962C8B-B14F-4D97-AF65-F5344CB8AC3E}">
        <p14:creationId xmlns:p14="http://schemas.microsoft.com/office/powerpoint/2010/main" val="3846889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Return on Equity</a:t>
            </a:r>
            <a:endParaRPr lang="en-IN" dirty="0"/>
          </a:p>
        </p:txBody>
      </p:sp>
      <p:sp>
        <p:nvSpPr>
          <p:cNvPr id="3" name="Content Placeholder 2"/>
          <p:cNvSpPr>
            <a:spLocks noGrp="1"/>
          </p:cNvSpPr>
          <p:nvPr>
            <p:ph idx="1"/>
          </p:nvPr>
        </p:nvSpPr>
        <p:spPr>
          <a:xfrm>
            <a:off x="457200" y="1658924"/>
            <a:ext cx="8229600" cy="813344"/>
          </a:xfrm>
        </p:spPr>
        <p:txBody>
          <a:bodyPr/>
          <a:lstStyle/>
          <a:p>
            <a:r>
              <a:rPr lang="en-US" altLang="en-US" dirty="0"/>
              <a:t>Return the company’s shareholders received on their invested </a:t>
            </a:r>
            <a:r>
              <a:rPr lang="en-US" altLang="en-US" dirty="0" smtClean="0"/>
              <a:t>capital</a:t>
            </a:r>
            <a:endParaRPr lang="en-US" altLang="en-US" dirty="0"/>
          </a:p>
        </p:txBody>
      </p:sp>
      <p:graphicFrame>
        <p:nvGraphicFramePr>
          <p:cNvPr id="4" name="Object 3" descr="Pretax RoE equals to numerator net profit before taxes by denominator equity."/>
          <p:cNvGraphicFramePr>
            <a:graphicFrameLocks noChangeAspect="1"/>
          </p:cNvGraphicFramePr>
          <p:nvPr>
            <p:extLst>
              <p:ext uri="{D42A27DB-BD31-4B8C-83A1-F6EECF244321}">
                <p14:modId xmlns:p14="http://schemas.microsoft.com/office/powerpoint/2010/main" val="2177448699"/>
              </p:ext>
            </p:extLst>
          </p:nvPr>
        </p:nvGraphicFramePr>
        <p:xfrm>
          <a:off x="1835728" y="2789759"/>
          <a:ext cx="5472545" cy="889000"/>
        </p:xfrm>
        <a:graphic>
          <a:graphicData uri="http://schemas.openxmlformats.org/presentationml/2006/ole">
            <mc:AlternateContent xmlns:mc="http://schemas.openxmlformats.org/markup-compatibility/2006">
              <mc:Choice xmlns:v="urn:schemas-microsoft-com:vml" Requires="v">
                <p:oleObj spid="_x0000_s17452" name="Equation" r:id="rId3" imgW="6019560" imgH="977760" progId="Equation.DSMT4">
                  <p:embed/>
                </p:oleObj>
              </mc:Choice>
              <mc:Fallback>
                <p:oleObj name="Equation" r:id="rId3" imgW="6019560" imgH="977760" progId="Equation.DSMT4">
                  <p:embed/>
                  <p:pic>
                    <p:nvPicPr>
                      <p:cNvPr id="0" name=""/>
                      <p:cNvPicPr/>
                      <p:nvPr/>
                    </p:nvPicPr>
                    <p:blipFill>
                      <a:blip r:embed="rId4"/>
                      <a:stretch>
                        <a:fillRect/>
                      </a:stretch>
                    </p:blipFill>
                    <p:spPr>
                      <a:xfrm>
                        <a:off x="1835728" y="2789759"/>
                        <a:ext cx="5472545" cy="889000"/>
                      </a:xfrm>
                      <a:prstGeom prst="rect">
                        <a:avLst/>
                      </a:prstGeom>
                    </p:spPr>
                  </p:pic>
                </p:oleObj>
              </mc:Fallback>
            </mc:AlternateContent>
          </a:graphicData>
        </a:graphic>
      </p:graphicFrame>
      <p:graphicFrame>
        <p:nvGraphicFramePr>
          <p:cNvPr id="5" name="Object 4" descr="After tax RoE equals to numerator net profit after taxes by denominator equity."/>
          <p:cNvGraphicFramePr>
            <a:graphicFrameLocks noChangeAspect="1"/>
          </p:cNvGraphicFramePr>
          <p:nvPr>
            <p:extLst>
              <p:ext uri="{D42A27DB-BD31-4B8C-83A1-F6EECF244321}">
                <p14:modId xmlns:p14="http://schemas.microsoft.com/office/powerpoint/2010/main" val="2358287454"/>
              </p:ext>
            </p:extLst>
          </p:nvPr>
        </p:nvGraphicFramePr>
        <p:xfrm>
          <a:off x="1725613" y="4132263"/>
          <a:ext cx="5694362" cy="877887"/>
        </p:xfrm>
        <a:graphic>
          <a:graphicData uri="http://schemas.openxmlformats.org/presentationml/2006/ole">
            <mc:AlternateContent xmlns:mc="http://schemas.openxmlformats.org/markup-compatibility/2006">
              <mc:Choice xmlns:v="urn:schemas-microsoft-com:vml" Requires="v">
                <p:oleObj spid="_x0000_s17453" name="Equation" r:id="rId5" imgW="6260760" imgH="965160" progId="Equation.DSMT4">
                  <p:embed/>
                </p:oleObj>
              </mc:Choice>
              <mc:Fallback>
                <p:oleObj name="Equation" r:id="rId5" imgW="6260760" imgH="965160" progId="Equation.DSMT4">
                  <p:embed/>
                  <p:pic>
                    <p:nvPicPr>
                      <p:cNvPr id="0" name=""/>
                      <p:cNvPicPr/>
                      <p:nvPr/>
                    </p:nvPicPr>
                    <p:blipFill>
                      <a:blip r:embed="rId6"/>
                      <a:stretch>
                        <a:fillRect/>
                      </a:stretch>
                    </p:blipFill>
                    <p:spPr>
                      <a:xfrm>
                        <a:off x="1725613" y="4132263"/>
                        <a:ext cx="5694362" cy="877887"/>
                      </a:xfrm>
                      <a:prstGeom prst="rect">
                        <a:avLst/>
                      </a:prstGeom>
                    </p:spPr>
                  </p:pic>
                </p:oleObj>
              </mc:Fallback>
            </mc:AlternateContent>
          </a:graphicData>
        </a:graphic>
      </p:graphicFrame>
    </p:spTree>
    <p:extLst>
      <p:ext uri="{BB962C8B-B14F-4D97-AF65-F5344CB8AC3E}">
        <p14:creationId xmlns:p14="http://schemas.microsoft.com/office/powerpoint/2010/main" val="2045854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Pretax Return on Equity</a:t>
            </a:r>
            <a:endParaRPr lang="en-IN" dirty="0"/>
          </a:p>
        </p:txBody>
      </p:sp>
      <p:sp>
        <p:nvSpPr>
          <p:cNvPr id="3" name="Content Placeholder 2"/>
          <p:cNvSpPr>
            <a:spLocks noGrp="1"/>
          </p:cNvSpPr>
          <p:nvPr>
            <p:ph idx="1"/>
          </p:nvPr>
        </p:nvSpPr>
        <p:spPr>
          <a:xfrm>
            <a:off x="457200" y="1658924"/>
            <a:ext cx="8229600" cy="2337344"/>
          </a:xfrm>
        </p:spPr>
        <p:txBody>
          <a:bodyPr/>
          <a:lstStyle/>
          <a:p>
            <a:r>
              <a:rPr lang="en-US" altLang="en-US" dirty="0"/>
              <a:t>Typical median values</a:t>
            </a:r>
          </a:p>
          <a:p>
            <a:pPr lvl="1"/>
            <a:r>
              <a:rPr lang="en-US" altLang="en-US" dirty="0"/>
              <a:t>Commercial	20% </a:t>
            </a:r>
          </a:p>
          <a:p>
            <a:pPr lvl="1"/>
            <a:r>
              <a:rPr lang="en-US" altLang="en-US" dirty="0"/>
              <a:t>Highway	15%</a:t>
            </a:r>
          </a:p>
          <a:p>
            <a:pPr lvl="1"/>
            <a:r>
              <a:rPr lang="en-US" altLang="en-US" dirty="0"/>
              <a:t>Residential 	30%</a:t>
            </a:r>
          </a:p>
          <a:p>
            <a:pPr lvl="1"/>
            <a:r>
              <a:rPr lang="en-US" altLang="en-US" dirty="0"/>
              <a:t>Specialty 	20</a:t>
            </a:r>
            <a:r>
              <a:rPr lang="en-US" altLang="en-US" dirty="0" smtClean="0"/>
              <a:t>%</a:t>
            </a:r>
            <a:endParaRPr lang="en-US" altLang="en-US" dirty="0"/>
          </a:p>
        </p:txBody>
      </p:sp>
    </p:spTree>
    <p:extLst>
      <p:ext uri="{BB962C8B-B14F-4D97-AF65-F5344CB8AC3E}">
        <p14:creationId xmlns:p14="http://schemas.microsoft.com/office/powerpoint/2010/main" val="2410506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8258"/>
            <a:ext cx="8229600" cy="619386"/>
          </a:xfrm>
        </p:spPr>
        <p:txBody>
          <a:bodyPr/>
          <a:lstStyle/>
          <a:p>
            <a:r>
              <a:rPr lang="en-US" altLang="en-US" dirty="0"/>
              <a:t>Degree of Fixed Asset Newness</a:t>
            </a:r>
            <a:endParaRPr lang="en-IN" dirty="0"/>
          </a:p>
        </p:txBody>
      </p:sp>
      <p:sp>
        <p:nvSpPr>
          <p:cNvPr id="4" name="Content Placeholder 3"/>
          <p:cNvSpPr>
            <a:spLocks noGrp="1"/>
          </p:cNvSpPr>
          <p:nvPr>
            <p:ph idx="1"/>
          </p:nvPr>
        </p:nvSpPr>
        <p:spPr>
          <a:xfrm>
            <a:off x="457200" y="1659470"/>
            <a:ext cx="8229600" cy="990600"/>
          </a:xfrm>
        </p:spPr>
        <p:txBody>
          <a:bodyPr/>
          <a:lstStyle/>
          <a:p>
            <a:r>
              <a:rPr lang="en-US" altLang="en-US" sz="2400" dirty="0"/>
              <a:t>Measurement of how new a company’s assets are</a:t>
            </a:r>
          </a:p>
          <a:p>
            <a:r>
              <a:rPr lang="en-US" altLang="en-US" sz="2400" dirty="0"/>
              <a:t>Affected by depreciation </a:t>
            </a:r>
            <a:r>
              <a:rPr lang="en-US" altLang="en-US" sz="2400" dirty="0" smtClean="0"/>
              <a:t>method</a:t>
            </a:r>
            <a:endParaRPr lang="en-US" altLang="en-US" sz="2400" dirty="0"/>
          </a:p>
        </p:txBody>
      </p:sp>
      <p:graphicFrame>
        <p:nvGraphicFramePr>
          <p:cNvPr id="6" name="Object 5" descr="D of F A N equals to numerator net fixed assets by denominator total fixed assets."/>
          <p:cNvGraphicFramePr>
            <a:graphicFrameLocks noChangeAspect="1"/>
          </p:cNvGraphicFramePr>
          <p:nvPr>
            <p:extLst>
              <p:ext uri="{D42A27DB-BD31-4B8C-83A1-F6EECF244321}">
                <p14:modId xmlns:p14="http://schemas.microsoft.com/office/powerpoint/2010/main" val="285269866"/>
              </p:ext>
            </p:extLst>
          </p:nvPr>
        </p:nvGraphicFramePr>
        <p:xfrm>
          <a:off x="2286000" y="2985269"/>
          <a:ext cx="4572000" cy="819727"/>
        </p:xfrm>
        <a:graphic>
          <a:graphicData uri="http://schemas.openxmlformats.org/presentationml/2006/ole">
            <mc:AlternateContent xmlns:mc="http://schemas.openxmlformats.org/markup-compatibility/2006">
              <mc:Choice xmlns:v="urn:schemas-microsoft-com:vml" Requires="v">
                <p:oleObj spid="_x0000_s18453" name="Equation" r:id="rId3" imgW="5029200" imgH="901440" progId="Equation.DSMT4">
                  <p:embed/>
                </p:oleObj>
              </mc:Choice>
              <mc:Fallback>
                <p:oleObj name="Equation" r:id="rId3" imgW="5029200" imgH="901440" progId="Equation.DSMT4">
                  <p:embed/>
                  <p:pic>
                    <p:nvPicPr>
                      <p:cNvPr id="0" name=""/>
                      <p:cNvPicPr/>
                      <p:nvPr/>
                    </p:nvPicPr>
                    <p:blipFill>
                      <a:blip r:embed="rId4"/>
                      <a:stretch>
                        <a:fillRect/>
                      </a:stretch>
                    </p:blipFill>
                    <p:spPr>
                      <a:xfrm>
                        <a:off x="2286000" y="2985269"/>
                        <a:ext cx="4572000" cy="819727"/>
                      </a:xfrm>
                      <a:prstGeom prst="rect">
                        <a:avLst/>
                      </a:prstGeom>
                    </p:spPr>
                  </p:pic>
                </p:oleObj>
              </mc:Fallback>
            </mc:AlternateContent>
          </a:graphicData>
        </a:graphic>
      </p:graphicFrame>
      <p:sp>
        <p:nvSpPr>
          <p:cNvPr id="5" name="Content Placeholder 4"/>
          <p:cNvSpPr>
            <a:spLocks noGrp="1"/>
          </p:cNvSpPr>
          <p:nvPr>
            <p:ph idx="13"/>
          </p:nvPr>
        </p:nvSpPr>
        <p:spPr>
          <a:xfrm>
            <a:off x="457200" y="4125021"/>
            <a:ext cx="8229600" cy="419835"/>
          </a:xfrm>
        </p:spPr>
        <p:txBody>
          <a:bodyPr/>
          <a:lstStyle/>
          <a:p>
            <a:r>
              <a:rPr lang="en-US" altLang="en-US" sz="2400" dirty="0" smtClean="0"/>
              <a:t>Ideal </a:t>
            </a:r>
            <a:r>
              <a:rPr lang="en-US" altLang="en-US" sz="2400" dirty="0"/>
              <a:t>is between 60 and 40</a:t>
            </a:r>
            <a:r>
              <a:rPr lang="en-US" altLang="en-US" sz="2400" dirty="0" smtClean="0"/>
              <a:t>%</a:t>
            </a:r>
            <a:endParaRPr lang="en-IN" sz="2400" dirty="0"/>
          </a:p>
        </p:txBody>
      </p:sp>
    </p:spTree>
    <p:extLst>
      <p:ext uri="{BB962C8B-B14F-4D97-AF65-F5344CB8AC3E}">
        <p14:creationId xmlns:p14="http://schemas.microsoft.com/office/powerpoint/2010/main" val="126699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Months in Backlog</a:t>
            </a:r>
            <a:endParaRPr lang="en-IN" dirty="0"/>
          </a:p>
        </p:txBody>
      </p:sp>
      <p:sp>
        <p:nvSpPr>
          <p:cNvPr id="3" name="Content Placeholder 2"/>
          <p:cNvSpPr>
            <a:spLocks noGrp="1"/>
          </p:cNvSpPr>
          <p:nvPr>
            <p:ph idx="1"/>
          </p:nvPr>
        </p:nvSpPr>
        <p:spPr>
          <a:xfrm>
            <a:off x="457200" y="1658923"/>
            <a:ext cx="8229600" cy="1109677"/>
          </a:xfrm>
        </p:spPr>
        <p:txBody>
          <a:bodyPr/>
          <a:lstStyle/>
          <a:p>
            <a:r>
              <a:rPr lang="en-US" altLang="en-US" dirty="0"/>
              <a:t>Measurement of work on hand</a:t>
            </a:r>
          </a:p>
          <a:p>
            <a:r>
              <a:rPr lang="en-US" altLang="en-US" dirty="0"/>
              <a:t>Affected by depreciation </a:t>
            </a:r>
            <a:r>
              <a:rPr lang="en-US" altLang="en-US" dirty="0" smtClean="0"/>
              <a:t>method</a:t>
            </a:r>
            <a:endParaRPr lang="en-US" altLang="en-US" i="1" dirty="0"/>
          </a:p>
        </p:txBody>
      </p:sp>
      <p:graphicFrame>
        <p:nvGraphicFramePr>
          <p:cNvPr id="4" name="Object 3" descr="Mo in Backlog equals to numerator Uncomplete work on hand into 12 by denominator revenues for 12 months."/>
          <p:cNvGraphicFramePr>
            <a:graphicFrameLocks noChangeAspect="1"/>
          </p:cNvGraphicFramePr>
          <p:nvPr>
            <p:extLst>
              <p:ext uri="{D42A27DB-BD31-4B8C-83A1-F6EECF244321}">
                <p14:modId xmlns:p14="http://schemas.microsoft.com/office/powerpoint/2010/main" val="2871115111"/>
              </p:ext>
            </p:extLst>
          </p:nvPr>
        </p:nvGraphicFramePr>
        <p:xfrm>
          <a:off x="1009650" y="3141663"/>
          <a:ext cx="7124700" cy="877887"/>
        </p:xfrm>
        <a:graphic>
          <a:graphicData uri="http://schemas.openxmlformats.org/presentationml/2006/ole">
            <mc:AlternateContent xmlns:mc="http://schemas.openxmlformats.org/markup-compatibility/2006">
              <mc:Choice xmlns:v="urn:schemas-microsoft-com:vml" Requires="v">
                <p:oleObj spid="_x0000_s19477" name="Equation" r:id="rId3" imgW="7835760" imgH="965160" progId="Equation.DSMT4">
                  <p:embed/>
                </p:oleObj>
              </mc:Choice>
              <mc:Fallback>
                <p:oleObj name="Equation" r:id="rId3" imgW="7835760" imgH="965160" progId="Equation.DSMT4">
                  <p:embed/>
                  <p:pic>
                    <p:nvPicPr>
                      <p:cNvPr id="0" name=""/>
                      <p:cNvPicPr/>
                      <p:nvPr/>
                    </p:nvPicPr>
                    <p:blipFill>
                      <a:blip r:embed="rId4"/>
                      <a:stretch>
                        <a:fillRect/>
                      </a:stretch>
                    </p:blipFill>
                    <p:spPr>
                      <a:xfrm>
                        <a:off x="1009650" y="3141663"/>
                        <a:ext cx="7124700" cy="877887"/>
                      </a:xfrm>
                      <a:prstGeom prst="rect">
                        <a:avLst/>
                      </a:prstGeom>
                    </p:spPr>
                  </p:pic>
                </p:oleObj>
              </mc:Fallback>
            </mc:AlternateContent>
          </a:graphicData>
        </a:graphic>
      </p:graphicFrame>
    </p:spTree>
    <p:extLst>
      <p:ext uri="{BB962C8B-B14F-4D97-AF65-F5344CB8AC3E}">
        <p14:creationId xmlns:p14="http://schemas.microsoft.com/office/powerpoint/2010/main" val="4241187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Quick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1.2 to 1</a:t>
            </a:r>
          </a:p>
          <a:p>
            <a:pPr lvl="1"/>
            <a:r>
              <a:rPr lang="en-US" altLang="en-US" dirty="0"/>
              <a:t>Highway	1.2 to 1</a:t>
            </a:r>
          </a:p>
          <a:p>
            <a:pPr lvl="1"/>
            <a:r>
              <a:rPr lang="en-US" altLang="en-US" dirty="0"/>
              <a:t>Residential 	0.2 to 1</a:t>
            </a:r>
          </a:p>
          <a:p>
            <a:pPr lvl="1"/>
            <a:r>
              <a:rPr lang="en-US" altLang="en-US" dirty="0"/>
              <a:t>Specialty 	1.2 to 1</a:t>
            </a:r>
            <a:endParaRPr lang="en-IN" dirty="0"/>
          </a:p>
        </p:txBody>
      </p:sp>
    </p:spTree>
    <p:extLst>
      <p:ext uri="{BB962C8B-B14F-4D97-AF65-F5344CB8AC3E}">
        <p14:creationId xmlns:p14="http://schemas.microsoft.com/office/powerpoint/2010/main" val="1516691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57050"/>
            <a:ext cx="8229600" cy="553998"/>
          </a:xfrm>
        </p:spPr>
        <p:txBody>
          <a:bodyPr>
            <a:spAutoFit/>
          </a:bodyPr>
          <a:lstStyle/>
          <a:p>
            <a:r>
              <a:rPr lang="en-US" altLang="en-US" dirty="0"/>
              <a:t>Current </a:t>
            </a:r>
            <a:r>
              <a:rPr lang="en-US" altLang="en-US" dirty="0" smtClean="0"/>
              <a:t>Ratio </a:t>
            </a:r>
            <a:r>
              <a:rPr lang="en-US" altLang="en-US" sz="2800" dirty="0" smtClean="0"/>
              <a:t>(1 of 2)</a:t>
            </a:r>
            <a:endParaRPr lang="en-IN" sz="2800" dirty="0"/>
          </a:p>
        </p:txBody>
      </p:sp>
      <p:sp>
        <p:nvSpPr>
          <p:cNvPr id="5" name="Content Placeholder 4"/>
          <p:cNvSpPr>
            <a:spLocks noGrp="1"/>
          </p:cNvSpPr>
          <p:nvPr>
            <p:ph idx="1"/>
          </p:nvPr>
        </p:nvSpPr>
        <p:spPr>
          <a:xfrm>
            <a:off x="457200" y="1659470"/>
            <a:ext cx="8229600" cy="508000"/>
          </a:xfrm>
        </p:spPr>
        <p:txBody>
          <a:bodyPr/>
          <a:lstStyle/>
          <a:p>
            <a:r>
              <a:rPr lang="en-US" altLang="en-US" sz="2400" dirty="0"/>
              <a:t>Ability to use current assets to pay for current </a:t>
            </a:r>
            <a:r>
              <a:rPr lang="en-US" altLang="en-US" sz="2400" dirty="0" smtClean="0"/>
              <a:t>liabilities</a:t>
            </a:r>
            <a:endParaRPr lang="en-IN" sz="2400" dirty="0"/>
          </a:p>
        </p:txBody>
      </p:sp>
      <p:graphicFrame>
        <p:nvGraphicFramePr>
          <p:cNvPr id="2" name="Object 1" descr="Current ratio equals to numerator current assets by denominator current liabilities."/>
          <p:cNvGraphicFramePr>
            <a:graphicFrameLocks noChangeAspect="1"/>
          </p:cNvGraphicFramePr>
          <p:nvPr>
            <p:extLst>
              <p:ext uri="{D42A27DB-BD31-4B8C-83A1-F6EECF244321}">
                <p14:modId xmlns:p14="http://schemas.microsoft.com/office/powerpoint/2010/main" val="1347051414"/>
              </p:ext>
            </p:extLst>
          </p:nvPr>
        </p:nvGraphicFramePr>
        <p:xfrm>
          <a:off x="2263748" y="2455257"/>
          <a:ext cx="4565703" cy="745206"/>
        </p:xfrm>
        <a:graphic>
          <a:graphicData uri="http://schemas.openxmlformats.org/presentationml/2006/ole">
            <mc:AlternateContent xmlns:mc="http://schemas.openxmlformats.org/markup-compatibility/2006">
              <mc:Choice xmlns:v="urn:schemas-microsoft-com:vml" Requires="v">
                <p:oleObj spid="_x0000_s2081" name="Equation" r:id="rId3" imgW="5524200" imgH="901440" progId="Equation.DSMT4">
                  <p:embed/>
                </p:oleObj>
              </mc:Choice>
              <mc:Fallback>
                <p:oleObj name="Equation" r:id="rId3" imgW="5524200" imgH="901440" progId="Equation.DSMT4">
                  <p:embed/>
                  <p:pic>
                    <p:nvPicPr>
                      <p:cNvPr id="0" name=""/>
                      <p:cNvPicPr/>
                      <p:nvPr/>
                    </p:nvPicPr>
                    <p:blipFill>
                      <a:blip r:embed="rId4"/>
                      <a:stretch>
                        <a:fillRect/>
                      </a:stretch>
                    </p:blipFill>
                    <p:spPr>
                      <a:xfrm>
                        <a:off x="2263748" y="2455257"/>
                        <a:ext cx="4565703" cy="745206"/>
                      </a:xfrm>
                      <a:prstGeom prst="rect">
                        <a:avLst/>
                      </a:prstGeom>
                    </p:spPr>
                  </p:pic>
                </p:oleObj>
              </mc:Fallback>
            </mc:AlternateContent>
          </a:graphicData>
        </a:graphic>
      </p:graphicFrame>
      <p:sp>
        <p:nvSpPr>
          <p:cNvPr id="6" name="Content Placeholder 5"/>
          <p:cNvSpPr>
            <a:spLocks noGrp="1"/>
          </p:cNvSpPr>
          <p:nvPr>
            <p:ph idx="13"/>
          </p:nvPr>
        </p:nvSpPr>
        <p:spPr>
          <a:xfrm>
            <a:off x="457200" y="3708390"/>
            <a:ext cx="8229600" cy="567267"/>
          </a:xfrm>
        </p:spPr>
        <p:txBody>
          <a:bodyPr/>
          <a:lstStyle/>
          <a:p>
            <a:r>
              <a:rPr lang="en-US" altLang="en-US" sz="2400" dirty="0"/>
              <a:t>Ideal is between 1.50 and 2.50 to </a:t>
            </a:r>
            <a:r>
              <a:rPr lang="en-US" altLang="en-US" sz="2400" dirty="0" smtClean="0"/>
              <a:t>1</a:t>
            </a:r>
            <a:endParaRPr lang="en-US" altLang="en-US" sz="2400" dirty="0"/>
          </a:p>
        </p:txBody>
      </p:sp>
    </p:spTree>
    <p:extLst>
      <p:ext uri="{BB962C8B-B14F-4D97-AF65-F5344CB8AC3E}">
        <p14:creationId xmlns:p14="http://schemas.microsoft.com/office/powerpoint/2010/main" val="60431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Current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1.4 to 1</a:t>
            </a:r>
          </a:p>
          <a:p>
            <a:pPr lvl="1"/>
            <a:r>
              <a:rPr lang="en-US" altLang="en-US" dirty="0"/>
              <a:t>Highway	1.6 to 1</a:t>
            </a:r>
          </a:p>
          <a:p>
            <a:pPr lvl="1"/>
            <a:r>
              <a:rPr lang="en-US" altLang="en-US" dirty="0"/>
              <a:t>Residential 	1.4 to 1</a:t>
            </a:r>
          </a:p>
          <a:p>
            <a:pPr lvl="1"/>
            <a:r>
              <a:rPr lang="en-US" altLang="en-US" dirty="0"/>
              <a:t>Specialty 	1.6 to </a:t>
            </a:r>
            <a:r>
              <a:rPr lang="en-US" altLang="en-US" dirty="0" smtClean="0"/>
              <a:t>1</a:t>
            </a:r>
            <a:endParaRPr lang="en-US" altLang="en-US" dirty="0"/>
          </a:p>
        </p:txBody>
      </p:sp>
    </p:spTree>
    <p:extLst>
      <p:ext uri="{BB962C8B-B14F-4D97-AF65-F5344CB8AC3E}">
        <p14:creationId xmlns:p14="http://schemas.microsoft.com/office/powerpoint/2010/main" val="2093556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00519"/>
            <a:ext cx="8229600" cy="906844"/>
          </a:xfrm>
        </p:spPr>
        <p:txBody>
          <a:bodyPr/>
          <a:lstStyle/>
          <a:p>
            <a:r>
              <a:rPr lang="en-US" altLang="en-US" dirty="0"/>
              <a:t>Current Liabilities to Net Worth </a:t>
            </a:r>
            <a:r>
              <a:rPr lang="en-US" altLang="en-US" dirty="0" smtClean="0"/>
              <a:t>Ratio </a:t>
            </a:r>
            <a:r>
              <a:rPr lang="en-US" altLang="en-US" sz="2800" dirty="0" smtClean="0"/>
              <a:t>(1 of 2)</a:t>
            </a:r>
            <a:endParaRPr lang="en-IN" sz="2800" dirty="0"/>
          </a:p>
        </p:txBody>
      </p:sp>
      <p:sp>
        <p:nvSpPr>
          <p:cNvPr id="5" name="Content Placeholder 4"/>
          <p:cNvSpPr>
            <a:spLocks noGrp="1"/>
          </p:cNvSpPr>
          <p:nvPr>
            <p:ph idx="1"/>
          </p:nvPr>
        </p:nvSpPr>
        <p:spPr>
          <a:xfrm>
            <a:off x="457200" y="1659470"/>
            <a:ext cx="8229600" cy="762000"/>
          </a:xfrm>
        </p:spPr>
        <p:txBody>
          <a:bodyPr/>
          <a:lstStyle/>
          <a:p>
            <a:r>
              <a:rPr lang="en-US" altLang="en-US" sz="2400" dirty="0"/>
              <a:t>Measurement of the risk that short-term creditors are taking by extending </a:t>
            </a:r>
            <a:r>
              <a:rPr lang="en-US" altLang="en-US" sz="2400" dirty="0" smtClean="0"/>
              <a:t>credit</a:t>
            </a:r>
          </a:p>
        </p:txBody>
      </p:sp>
      <p:graphicFrame>
        <p:nvGraphicFramePr>
          <p:cNvPr id="2" name="Object 1" descr="C L to N W equals to numerator current liabilities by denominator net worth."/>
          <p:cNvGraphicFramePr>
            <a:graphicFrameLocks noChangeAspect="1"/>
          </p:cNvGraphicFramePr>
          <p:nvPr>
            <p:extLst>
              <p:ext uri="{D42A27DB-BD31-4B8C-83A1-F6EECF244321}">
                <p14:modId xmlns:p14="http://schemas.microsoft.com/office/powerpoint/2010/main" val="2839462051"/>
              </p:ext>
            </p:extLst>
          </p:nvPr>
        </p:nvGraphicFramePr>
        <p:xfrm>
          <a:off x="2497885" y="2798145"/>
          <a:ext cx="4114380" cy="745206"/>
        </p:xfrm>
        <a:graphic>
          <a:graphicData uri="http://schemas.openxmlformats.org/presentationml/2006/ole">
            <mc:AlternateContent xmlns:mc="http://schemas.openxmlformats.org/markup-compatibility/2006">
              <mc:Choice xmlns:v="urn:schemas-microsoft-com:vml" Requires="v">
                <p:oleObj spid="_x0000_s3104" name="Equation" r:id="rId3" imgW="4978080" imgH="901440" progId="Equation.DSMT4">
                  <p:embed/>
                </p:oleObj>
              </mc:Choice>
              <mc:Fallback>
                <p:oleObj name="Equation" r:id="rId3" imgW="4978080" imgH="901440" progId="Equation.DSMT4">
                  <p:embed/>
                  <p:pic>
                    <p:nvPicPr>
                      <p:cNvPr id="0" name=""/>
                      <p:cNvPicPr/>
                      <p:nvPr/>
                    </p:nvPicPr>
                    <p:blipFill>
                      <a:blip r:embed="rId4"/>
                      <a:stretch>
                        <a:fillRect/>
                      </a:stretch>
                    </p:blipFill>
                    <p:spPr>
                      <a:xfrm>
                        <a:off x="2497885" y="2798145"/>
                        <a:ext cx="4114380" cy="745206"/>
                      </a:xfrm>
                      <a:prstGeom prst="rect">
                        <a:avLst/>
                      </a:prstGeom>
                    </p:spPr>
                  </p:pic>
                </p:oleObj>
              </mc:Fallback>
            </mc:AlternateContent>
          </a:graphicData>
        </a:graphic>
      </p:graphicFrame>
      <p:sp>
        <p:nvSpPr>
          <p:cNvPr id="6" name="Content Placeholder 5"/>
          <p:cNvSpPr>
            <a:spLocks noGrp="1"/>
          </p:cNvSpPr>
          <p:nvPr>
            <p:ph idx="13"/>
          </p:nvPr>
        </p:nvSpPr>
        <p:spPr>
          <a:xfrm>
            <a:off x="457200" y="3962400"/>
            <a:ext cx="8229600" cy="1227667"/>
          </a:xfrm>
        </p:spPr>
        <p:txBody>
          <a:bodyPr/>
          <a:lstStyle/>
          <a:p>
            <a:r>
              <a:rPr lang="en-US" altLang="en-US" sz="2400" dirty="0"/>
              <a:t>Ideal is 67% for other industries</a:t>
            </a:r>
          </a:p>
          <a:p>
            <a:pPr lvl="1"/>
            <a:r>
              <a:rPr lang="en-US" altLang="en-US" sz="2400" dirty="0"/>
              <a:t>Construct exceeds this because of heavy use of trade </a:t>
            </a:r>
            <a:r>
              <a:rPr lang="en-US" altLang="en-US" sz="2400" dirty="0" smtClean="0"/>
              <a:t>financing</a:t>
            </a:r>
            <a:endParaRPr lang="en-US" altLang="en-US" sz="2400" dirty="0"/>
          </a:p>
        </p:txBody>
      </p:sp>
    </p:spTree>
    <p:extLst>
      <p:ext uri="{BB962C8B-B14F-4D97-AF65-F5344CB8AC3E}">
        <p14:creationId xmlns:p14="http://schemas.microsoft.com/office/powerpoint/2010/main" val="497751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238"/>
            <a:ext cx="8229600" cy="881427"/>
          </a:xfrm>
        </p:spPr>
        <p:txBody>
          <a:bodyPr/>
          <a:lstStyle/>
          <a:p>
            <a:r>
              <a:rPr lang="en-US" altLang="en-US" dirty="0"/>
              <a:t>Current Liabilities to Net Worth </a:t>
            </a:r>
            <a:r>
              <a:rPr lang="en-US" altLang="en-US" dirty="0" smtClean="0"/>
              <a:t>Ratio </a:t>
            </a:r>
            <a:r>
              <a:rPr lang="en-US" altLang="en-US" sz="2800" dirty="0" smtClean="0"/>
              <a:t>(2 of 2)</a:t>
            </a:r>
            <a:endParaRPr lang="en-IN" sz="2800" dirty="0"/>
          </a:p>
        </p:txBody>
      </p:sp>
      <p:sp>
        <p:nvSpPr>
          <p:cNvPr id="3" name="Content Placeholder 2"/>
          <p:cNvSpPr>
            <a:spLocks noGrp="1"/>
          </p:cNvSpPr>
          <p:nvPr>
            <p:ph idx="1"/>
          </p:nvPr>
        </p:nvSpPr>
        <p:spPr>
          <a:xfrm>
            <a:off x="457200" y="1658923"/>
            <a:ext cx="8229600" cy="2154436"/>
          </a:xfrm>
        </p:spPr>
        <p:txBody>
          <a:bodyPr>
            <a:spAutoFit/>
          </a:bodyPr>
          <a:lstStyle/>
          <a:p>
            <a:r>
              <a:rPr lang="en-US" altLang="en-US" dirty="0"/>
              <a:t>Typical median values</a:t>
            </a:r>
          </a:p>
          <a:p>
            <a:pPr lvl="1"/>
            <a:r>
              <a:rPr lang="en-US" altLang="en-US" dirty="0"/>
              <a:t>Commercial 	200%</a:t>
            </a:r>
          </a:p>
          <a:p>
            <a:pPr lvl="1"/>
            <a:r>
              <a:rPr lang="en-US" altLang="en-US" dirty="0"/>
              <a:t>Highway	  90%</a:t>
            </a:r>
          </a:p>
          <a:p>
            <a:pPr lvl="1"/>
            <a:r>
              <a:rPr lang="en-US" altLang="en-US" dirty="0"/>
              <a:t>Residential 	200%</a:t>
            </a:r>
          </a:p>
          <a:p>
            <a:pPr lvl="1"/>
            <a:r>
              <a:rPr lang="en-US" altLang="en-US" dirty="0"/>
              <a:t>Specialty 	150</a:t>
            </a:r>
            <a:r>
              <a:rPr lang="en-US" altLang="en-US" dirty="0" smtClean="0"/>
              <a:t>%</a:t>
            </a:r>
            <a:endParaRPr lang="en-US" altLang="en-US" dirty="0"/>
          </a:p>
        </p:txBody>
      </p:sp>
    </p:spTree>
    <p:extLst>
      <p:ext uri="{BB962C8B-B14F-4D97-AF65-F5344CB8AC3E}">
        <p14:creationId xmlns:p14="http://schemas.microsoft.com/office/powerpoint/2010/main" val="1798804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24954"/>
            <a:ext cx="8229600" cy="681325"/>
          </a:xfrm>
        </p:spPr>
        <p:txBody>
          <a:bodyPr/>
          <a:lstStyle/>
          <a:p>
            <a:r>
              <a:rPr lang="en-US" altLang="en-US" dirty="0"/>
              <a:t>Debt to Equity </a:t>
            </a:r>
            <a:r>
              <a:rPr lang="en-US" altLang="en-US" dirty="0" smtClean="0"/>
              <a:t>Ratio </a:t>
            </a:r>
            <a:r>
              <a:rPr lang="en-US" altLang="en-US" sz="2800" dirty="0" smtClean="0"/>
              <a:t>(1 of 2)</a:t>
            </a:r>
            <a:endParaRPr lang="en-IN" sz="2800" dirty="0"/>
          </a:p>
        </p:txBody>
      </p:sp>
      <p:sp>
        <p:nvSpPr>
          <p:cNvPr id="5" name="Content Placeholder 4"/>
          <p:cNvSpPr>
            <a:spLocks noGrp="1"/>
          </p:cNvSpPr>
          <p:nvPr>
            <p:ph idx="1"/>
          </p:nvPr>
        </p:nvSpPr>
        <p:spPr>
          <a:xfrm>
            <a:off x="457200" y="1659469"/>
            <a:ext cx="8229600" cy="872067"/>
          </a:xfrm>
        </p:spPr>
        <p:txBody>
          <a:bodyPr/>
          <a:lstStyle/>
          <a:p>
            <a:r>
              <a:rPr lang="en-US" altLang="en-US" sz="2400" dirty="0"/>
              <a:t>Risk in the company all creditors are taking compared to the risk the company’s owners are </a:t>
            </a:r>
            <a:r>
              <a:rPr lang="en-US" altLang="en-US" sz="2400" dirty="0" smtClean="0"/>
              <a:t>taking</a:t>
            </a:r>
            <a:endParaRPr lang="en-US" altLang="en-US" sz="2400" dirty="0"/>
          </a:p>
        </p:txBody>
      </p:sp>
      <p:graphicFrame>
        <p:nvGraphicFramePr>
          <p:cNvPr id="2" name="Object 1" descr="Debt to equity equals to numerator total liabilities by denominator net worth."/>
          <p:cNvGraphicFramePr>
            <a:graphicFrameLocks noChangeAspect="1"/>
          </p:cNvGraphicFramePr>
          <p:nvPr>
            <p:extLst>
              <p:ext uri="{D42A27DB-BD31-4B8C-83A1-F6EECF244321}">
                <p14:modId xmlns:p14="http://schemas.microsoft.com/office/powerpoint/2010/main" val="3112216745"/>
              </p:ext>
            </p:extLst>
          </p:nvPr>
        </p:nvGraphicFramePr>
        <p:xfrm>
          <a:off x="2382422" y="2878600"/>
          <a:ext cx="4345289" cy="745206"/>
        </p:xfrm>
        <a:graphic>
          <a:graphicData uri="http://schemas.openxmlformats.org/presentationml/2006/ole">
            <mc:AlternateContent xmlns:mc="http://schemas.openxmlformats.org/markup-compatibility/2006">
              <mc:Choice xmlns:v="urn:schemas-microsoft-com:vml" Requires="v">
                <p:oleObj spid="_x0000_s4128" name="Equation" r:id="rId3" imgW="5257800" imgH="901440" progId="Equation.DSMT4">
                  <p:embed/>
                </p:oleObj>
              </mc:Choice>
              <mc:Fallback>
                <p:oleObj name="Equation" r:id="rId3" imgW="5257800" imgH="901440" progId="Equation.DSMT4">
                  <p:embed/>
                  <p:pic>
                    <p:nvPicPr>
                      <p:cNvPr id="0" name=""/>
                      <p:cNvPicPr/>
                      <p:nvPr/>
                    </p:nvPicPr>
                    <p:blipFill>
                      <a:blip r:embed="rId4"/>
                      <a:stretch>
                        <a:fillRect/>
                      </a:stretch>
                    </p:blipFill>
                    <p:spPr>
                      <a:xfrm>
                        <a:off x="2382422" y="2878600"/>
                        <a:ext cx="4345289" cy="745206"/>
                      </a:xfrm>
                      <a:prstGeom prst="rect">
                        <a:avLst/>
                      </a:prstGeom>
                    </p:spPr>
                  </p:pic>
                </p:oleObj>
              </mc:Fallback>
            </mc:AlternateContent>
          </a:graphicData>
        </a:graphic>
      </p:graphicFrame>
      <p:sp>
        <p:nvSpPr>
          <p:cNvPr id="6" name="Content Placeholder 5"/>
          <p:cNvSpPr>
            <a:spLocks noGrp="1"/>
          </p:cNvSpPr>
          <p:nvPr>
            <p:ph idx="13"/>
          </p:nvPr>
        </p:nvSpPr>
        <p:spPr>
          <a:xfrm>
            <a:off x="457200" y="3970867"/>
            <a:ext cx="8229600" cy="414867"/>
          </a:xfrm>
        </p:spPr>
        <p:txBody>
          <a:bodyPr/>
          <a:lstStyle/>
          <a:p>
            <a:r>
              <a:rPr lang="en-US" altLang="en-US" sz="2400" dirty="0"/>
              <a:t>Ideal is less than 2.00 to </a:t>
            </a:r>
            <a:r>
              <a:rPr lang="en-US" altLang="en-US" sz="2400" dirty="0" smtClean="0"/>
              <a:t>1</a:t>
            </a:r>
            <a:endParaRPr lang="en-US" altLang="en-US" sz="2400" dirty="0"/>
          </a:p>
        </p:txBody>
      </p:sp>
    </p:spTree>
    <p:extLst>
      <p:ext uri="{BB962C8B-B14F-4D97-AF65-F5344CB8AC3E}">
        <p14:creationId xmlns:p14="http://schemas.microsoft.com/office/powerpoint/2010/main" val="90109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35782</TotalTime>
  <Words>740</Words>
  <Application>Microsoft Office PowerPoint</Application>
  <PresentationFormat>On-screen Show (4:3)</PresentationFormat>
  <Paragraphs>148</Paragraphs>
  <Slides>35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2_508 Lecture</vt:lpstr>
      <vt:lpstr>Equation</vt:lpstr>
      <vt:lpstr>Construction Accounting and Financial Management</vt:lpstr>
      <vt:lpstr>Financial Ratios</vt:lpstr>
      <vt:lpstr>Quick Ratio (1 of 2)</vt:lpstr>
      <vt:lpstr>Quick Ratio (2 of 2)</vt:lpstr>
      <vt:lpstr>Current Ratio (1 of 2)</vt:lpstr>
      <vt:lpstr>Current Ratio (2 of 2)</vt:lpstr>
      <vt:lpstr>Current Liabilities to Net Worth Ratio (1 of 2)</vt:lpstr>
      <vt:lpstr>Current Liabilities to Net Worth Ratio (2 of 2)</vt:lpstr>
      <vt:lpstr>Debt to Equity Ratio (1 of 2)</vt:lpstr>
      <vt:lpstr>Debt to Equity Ratio (2 of 2)</vt:lpstr>
      <vt:lpstr>Fixed Assets to Net Worth Ratio        (1 of 2)</vt:lpstr>
      <vt:lpstr>Fixed Assets to Net Worth Ratio        (2 of 2)</vt:lpstr>
      <vt:lpstr>Current Assets to Total Asset Ratio</vt:lpstr>
      <vt:lpstr>Collection Period (1 of 2)</vt:lpstr>
      <vt:lpstr>Collection Period (2 of 2)</vt:lpstr>
      <vt:lpstr>Average Age of Accounts Payable</vt:lpstr>
      <vt:lpstr>Assets to Revenues Ratio (1 of 2)</vt:lpstr>
      <vt:lpstr>Assets to Revenues Ratio (2 of 2)</vt:lpstr>
      <vt:lpstr>Working Capital Turns (1 of 3)</vt:lpstr>
      <vt:lpstr>Working Capital Turns (2 of 3)</vt:lpstr>
      <vt:lpstr>Working Capital Turns (3 of 3)</vt:lpstr>
      <vt:lpstr>Accounts Payable to Revenue Ratio (1 of 2)</vt:lpstr>
      <vt:lpstr>Accounts Payable to Revenue Ratio (2 of 2)</vt:lpstr>
      <vt:lpstr>Gross Profit Margin (1 of 2)</vt:lpstr>
      <vt:lpstr>Gross Profit Margin (2 of 2)</vt:lpstr>
      <vt:lpstr>General Overhead Ratio (1 of 2)</vt:lpstr>
      <vt:lpstr>General Overhead Ratio (2 of 2)</vt:lpstr>
      <vt:lpstr>Profit Margin</vt:lpstr>
      <vt:lpstr>Pretax Profit Margin</vt:lpstr>
      <vt:lpstr>Return on Assets</vt:lpstr>
      <vt:lpstr>Return on Equity</vt:lpstr>
      <vt:lpstr>Pretax Return on Equity</vt:lpstr>
      <vt:lpstr>Degree of Fixed Asset Newness</vt:lpstr>
      <vt:lpstr>Months in Backlog</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Renukambal Krishnamoorthy, Integra-PDY, IN</cp:lastModifiedBy>
  <cp:revision>424</cp:revision>
  <dcterms:modified xsi:type="dcterms:W3CDTF">2018-10-25T05:01:55Z</dcterms:modified>
</cp:coreProperties>
</file>