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6"/>
  </p:notesMasterIdLst>
  <p:handoutMasterIdLst>
    <p:handoutMasterId r:id="rId37"/>
  </p:handoutMasterIdLst>
  <p:sldIdLst>
    <p:sldId id="395" r:id="rId2"/>
    <p:sldId id="338" r:id="rId3"/>
    <p:sldId id="339" r:id="rId4"/>
    <p:sldId id="372" r:id="rId5"/>
    <p:sldId id="373" r:id="rId6"/>
    <p:sldId id="374" r:id="rId7"/>
    <p:sldId id="351" r:id="rId8"/>
    <p:sldId id="375" r:id="rId9"/>
    <p:sldId id="376" r:id="rId10"/>
    <p:sldId id="377" r:id="rId11"/>
    <p:sldId id="340" r:id="rId12"/>
    <p:sldId id="378" r:id="rId13"/>
    <p:sldId id="352" r:id="rId14"/>
    <p:sldId id="379" r:id="rId15"/>
    <p:sldId id="380" r:id="rId16"/>
    <p:sldId id="381" r:id="rId17"/>
    <p:sldId id="341" r:id="rId18"/>
    <p:sldId id="382" r:id="rId19"/>
    <p:sldId id="353" r:id="rId20"/>
    <p:sldId id="394" r:id="rId21"/>
    <p:sldId id="384" r:id="rId22"/>
    <p:sldId id="385" r:id="rId23"/>
    <p:sldId id="386" r:id="rId24"/>
    <p:sldId id="387" r:id="rId25"/>
    <p:sldId id="388" r:id="rId26"/>
    <p:sldId id="342" r:id="rId27"/>
    <p:sldId id="354" r:id="rId28"/>
    <p:sldId id="389" r:id="rId29"/>
    <p:sldId id="390" r:id="rId30"/>
    <p:sldId id="391" r:id="rId31"/>
    <p:sldId id="392" r:id="rId32"/>
    <p:sldId id="393" r:id="rId33"/>
    <p:sldId id="368" r:id="rId34"/>
    <p:sldId id="298"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42" autoAdjust="0"/>
    <p:restoredTop sz="94057" autoAdjust="0"/>
  </p:normalViewPr>
  <p:slideViewPr>
    <p:cSldViewPr snapToGrid="0" snapToObjects="1">
      <p:cViewPr varScale="1">
        <p:scale>
          <a:sx n="113" d="100"/>
          <a:sy n="113" d="100"/>
        </p:scale>
        <p:origin x="-1500" y="-108"/>
      </p:cViewPr>
      <p:guideLst>
        <p:guide orient="horz" pos="2160"/>
        <p:guide orient="horz" pos="704"/>
        <p:guide orient="horz" pos="368"/>
        <p:guide orient="horz" pos="1003"/>
        <p:guide orient="horz" pos="3970"/>
        <p:guide pos="2880"/>
        <p:guide pos="289"/>
        <p:guide pos="5461"/>
        <p:guide pos="507"/>
      </p:guideLst>
    </p:cSldViewPr>
  </p:slideViewPr>
  <p:outlineViewPr>
    <p:cViewPr>
      <p:scale>
        <a:sx n="33" d="100"/>
        <a:sy n="33" d="100"/>
      </p:scale>
      <p:origin x="0" y="594"/>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3135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nsert Figure">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57200" y="1600200"/>
            <a:ext cx="8229600" cy="4419600"/>
          </a:xfrm>
        </p:spPr>
        <p:txBody>
          <a:bodyPr/>
          <a:lstStyle>
            <a:lvl1pPr>
              <a:defRPr sz="1600"/>
            </a:lvl1pPr>
          </a:lstStyle>
          <a:p>
            <a:endParaRPr lang="en-IN" dirty="0"/>
          </a:p>
        </p:txBody>
      </p:sp>
      <p:sp>
        <p:nvSpPr>
          <p:cNvPr id="4" name="Title 6"/>
          <p:cNvSpPr>
            <a:spLocks noGrp="1"/>
          </p:cNvSpPr>
          <p:nvPr>
            <p:ph type="title"/>
          </p:nvPr>
        </p:nvSpPr>
        <p:spPr>
          <a:xfrm>
            <a:off x="457200" y="584200"/>
            <a:ext cx="8229600" cy="62778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50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p:nvPr>
        </p:nvSpPr>
        <p:spPr>
          <a:xfrm>
            <a:off x="457200" y="1481138"/>
            <a:ext cx="4484688" cy="4408487"/>
          </a:xfrm>
        </p:spPr>
        <p:txBody>
          <a:bodyPr/>
          <a:lstStyle>
            <a:lvl1pPr>
              <a:defRPr sz="1600"/>
            </a:lvl1pPr>
          </a:lstStyle>
          <a:p>
            <a:pPr lvl="0"/>
            <a:r>
              <a:rPr lang="en-US" dirty="0"/>
              <a:t>Edit Master text styles</a:t>
            </a:r>
          </a:p>
        </p:txBody>
      </p:sp>
      <p:sp>
        <p:nvSpPr>
          <p:cNvPr id="9" name="Picture Placeholder 8">
            <a:extLst>
              <a:ext uri="{FF2B5EF4-FFF2-40B4-BE49-F238E27FC236}">
                <a16:creationId xmlns:a16="http://schemas.microsoft.com/office/drawing/2014/main" xmlns="" id="{F95A3C12-C176-4C2E-9820-6A6035C43AF5}"/>
              </a:ext>
            </a:extLst>
          </p:cNvPr>
          <p:cNvSpPr>
            <a:spLocks noGrp="1"/>
          </p:cNvSpPr>
          <p:nvPr>
            <p:ph type="pic" sz="quarter" idx="14"/>
          </p:nvPr>
        </p:nvSpPr>
        <p:spPr>
          <a:xfrm>
            <a:off x="5192713" y="1481138"/>
            <a:ext cx="3476625" cy="3754437"/>
          </a:xfrm>
        </p:spPr>
        <p:txBody>
          <a:bodyPr/>
          <a:lstStyle>
            <a:lvl1pPr>
              <a:defRPr sz="1600"/>
            </a:lvl1pPr>
          </a:lstStyle>
          <a:p>
            <a:endParaRPr lang="en-US" dirty="0"/>
          </a:p>
        </p:txBody>
      </p:sp>
      <p:sp>
        <p:nvSpPr>
          <p:cNvPr id="11" name="Text Placeholder 10">
            <a:extLst>
              <a:ext uri="{FF2B5EF4-FFF2-40B4-BE49-F238E27FC236}">
                <a16:creationId xmlns:a16="http://schemas.microsoft.com/office/drawing/2014/main" xmlns="" id="{F059F1CC-D06F-4B10-B166-6D6F2C786A37}"/>
              </a:ext>
            </a:extLst>
          </p:cNvPr>
          <p:cNvSpPr>
            <a:spLocks noGrp="1"/>
          </p:cNvSpPr>
          <p:nvPr>
            <p:ph type="body" sz="quarter" idx="15" hasCustomPrompt="1"/>
          </p:nvPr>
        </p:nvSpPr>
        <p:spPr>
          <a:xfrm>
            <a:off x="5192713" y="5399088"/>
            <a:ext cx="3476625"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xmlns="" id="{A6FA6EBD-95B8-4957-AE05-FC01EF65059B}"/>
              </a:ext>
            </a:extLst>
          </p:cNvPr>
          <p:cNvSpPr>
            <a:spLocks noGrp="1"/>
          </p:cNvSpPr>
          <p:nvPr>
            <p:ph type="ftr" sz="quarter" idx="12"/>
          </p:nvPr>
        </p:nvSpPr>
        <p:spPr>
          <a:xfrm>
            <a:off x="458788" y="6172200"/>
            <a:ext cx="8210550" cy="235463"/>
          </a:xfrm>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3886200" cy="585788"/>
          </a:xfrm>
        </p:spPr>
        <p:txBody>
          <a:bodyPr/>
          <a:lstStyle/>
          <a:p>
            <a:pPr lvl="0"/>
            <a:r>
              <a:rPr lang="en-US" dirty="0" smtClean="0"/>
              <a:t>Click to edit Master text styles</a:t>
            </a:r>
          </a:p>
        </p:txBody>
      </p:sp>
      <p:sp>
        <p:nvSpPr>
          <p:cNvPr id="5" name="Content Placeholder 4"/>
          <p:cNvSpPr>
            <a:spLocks noGrp="1"/>
          </p:cNvSpPr>
          <p:nvPr>
            <p:ph sz="quarter" idx="18"/>
          </p:nvPr>
        </p:nvSpPr>
        <p:spPr>
          <a:xfrm>
            <a:off x="1828800" y="6376988"/>
            <a:ext cx="6934200" cy="4048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322007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458788"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4591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458788"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926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58923"/>
            <a:ext cx="3686961" cy="4525963"/>
          </a:xfrm>
        </p:spPr>
        <p:txBody>
          <a:bodyPr/>
          <a:lstStyle>
            <a:lvl1pPr>
              <a:buClr>
                <a:srgbClr val="007FA3"/>
              </a:buClr>
              <a:buSzPct val="100000"/>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Content Placeholder 2"/>
          <p:cNvSpPr>
            <a:spLocks noGrp="1"/>
          </p:cNvSpPr>
          <p:nvPr>
            <p:ph idx="10"/>
          </p:nvPr>
        </p:nvSpPr>
        <p:spPr>
          <a:xfrm>
            <a:off x="4367868" y="1691780"/>
            <a:ext cx="3686961" cy="4525963"/>
          </a:xfrm>
        </p:spPr>
        <p:txBody>
          <a:bodyPr/>
          <a:lstStyle>
            <a:lvl1pPr>
              <a:buClr>
                <a:srgbClr val="007FA3"/>
              </a:buClr>
              <a:buSzPct val="100000"/>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170441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58923"/>
            <a:ext cx="8229600" cy="4525963"/>
          </a:xfrm>
        </p:spPr>
        <p:txBody>
          <a:bodyPr/>
          <a:lstStyle>
            <a:lvl1pPr>
              <a:buClr>
                <a:srgbClr val="007FA3"/>
              </a:buClr>
              <a:buSzPct val="100000"/>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39557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58923"/>
            <a:ext cx="8229600" cy="1545671"/>
          </a:xfrm>
        </p:spPr>
        <p:txBody>
          <a:bodyPr/>
          <a:lstStyle>
            <a:lvl1pPr>
              <a:buClr>
                <a:srgbClr val="007FA3"/>
              </a:buClr>
              <a:buSzPct val="100000"/>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10"/>
          </p:nvPr>
        </p:nvSpPr>
        <p:spPr>
          <a:xfrm>
            <a:off x="457200" y="4319587"/>
            <a:ext cx="8229600" cy="19827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71091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4470"/>
            <a:ext cx="8229600" cy="285314"/>
          </a:xfrm>
        </p:spPr>
        <p:txBody>
          <a:bodyPr/>
          <a:lstStyle>
            <a:lvl1pPr marL="0" indent="0">
              <a:buClr>
                <a:srgbClr val="007FA3"/>
              </a:buClr>
              <a:buSzPct val="100000"/>
              <a:buNone/>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p:txBody>
      </p:sp>
    </p:spTree>
    <p:extLst>
      <p:ext uri="{BB962C8B-B14F-4D97-AF65-F5344CB8AC3E}">
        <p14:creationId xmlns:p14="http://schemas.microsoft.com/office/powerpoint/2010/main" val="185885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lvl1pPr>
              <a:defRPr sz="1600"/>
            </a:lvl1pPr>
          </a:lstStyle>
          <a:p>
            <a:endParaRPr lang="en-IN" dirty="0"/>
          </a:p>
        </p:txBody>
      </p:sp>
    </p:spTree>
    <p:extLst>
      <p:ext uri="{BB962C8B-B14F-4D97-AF65-F5344CB8AC3E}">
        <p14:creationId xmlns:p14="http://schemas.microsoft.com/office/powerpoint/2010/main" val="405763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5862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596452" y="6429345"/>
            <a:ext cx="6067338" cy="276999"/>
          </a:xfrm>
          <a:prstGeom prst="rect">
            <a:avLst/>
          </a:prstGeom>
        </p:spPr>
        <p:txBody>
          <a:bodyPr vert="horz" lIns="0" tIns="0" rIns="0" bIns="0" rtlCol="0">
            <a:noAutofit/>
          </a:bodyPr>
          <a:lstStyle>
            <a:lvl1pPr marL="0" indent="0" algn="r" defTabSz="914400" eaLnBrk="1" latinLnBrk="0" hangingPunct="1">
              <a:buClrTx/>
              <a:buFont typeface="Arial" panose="020B0604020202020204" pitchFamily="34" charset="0"/>
              <a:defRPr sz="1200" kern="1200">
                <a:solidFill>
                  <a:prstClr val="black"/>
                </a:solidFill>
                <a:latin typeface="Verdana" panose="020B0604030504040204" pitchFamily="34" charset="0"/>
                <a:ea typeface="Verdana" panose="020B0604030504040204" pitchFamily="34" charset="0"/>
                <a:cs typeface="Verdana" panose="020B0604030504040204" pitchFamily="34" charset="0"/>
              </a:defRPr>
            </a:lvl1pPr>
            <a:lvl2pPr marL="742950" indent="-28575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defTabSz="91440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a:lstStyle>
          <a:p>
            <a:pPr lvl="0"/>
            <a:r>
              <a:rPr lang="en-IN" altLang="en-US" dirty="0" smtClean="0"/>
              <a:t>Copyright © 2020, 2013, 2009 Pearson Education, Inc. All Rights Reserved</a:t>
            </a:r>
          </a:p>
        </p:txBody>
      </p:sp>
    </p:spTree>
    <p:extLst>
      <p:ext uri="{BB962C8B-B14F-4D97-AF65-F5344CB8AC3E}">
        <p14:creationId xmlns:p14="http://schemas.microsoft.com/office/powerpoint/2010/main" val="2446120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4" r:id="rId4"/>
    <p:sldLayoutId id="2147483692" r:id="rId5"/>
    <p:sldLayoutId id="2147483696" r:id="rId6"/>
    <p:sldLayoutId id="2147483695" r:id="rId7"/>
    <p:sldLayoutId id="2147483679" r:id="rId8"/>
    <p:sldLayoutId id="2147483682" r:id="rId9"/>
    <p:sldLayoutId id="2147483686" r:id="rId10"/>
    <p:sldLayoutId id="2147483673" r:id="rId11"/>
    <p:sldLayoutId id="2147483693"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wmf"/><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gineering Economy"/>
          <p:cNvSpPr>
            <a:spLocks noGrp="1"/>
          </p:cNvSpPr>
          <p:nvPr>
            <p:ph type="title"/>
          </p:nvPr>
        </p:nvSpPr>
        <p:spPr>
          <a:xfrm>
            <a:off x="454021" y="142110"/>
            <a:ext cx="8613775" cy="1107996"/>
          </a:xfrm>
        </p:spPr>
        <p:txBody>
          <a:bodyPr vert="horz" wrap="square" lIns="0" tIns="0" rIns="0" bIns="0" rtlCol="0" anchor="t">
            <a:spAutoFit/>
          </a:bodyPr>
          <a:lstStyle/>
          <a:p>
            <a:r>
              <a:rPr lang="en-IN" dirty="0">
                <a:latin typeface="+mj-lt"/>
              </a:rPr>
              <a:t>Construction Accounting and Financial </a:t>
            </a:r>
            <a:r>
              <a:rPr lang="en-IN" dirty="0" smtClean="0">
                <a:latin typeface="+mj-lt"/>
              </a:rPr>
              <a:t>Management</a:t>
            </a:r>
            <a:endParaRPr lang="en-IN" dirty="0">
              <a:latin typeface="+mj-lt"/>
            </a:endParaRPr>
          </a:p>
        </p:txBody>
      </p:sp>
      <p:sp>
        <p:nvSpPr>
          <p:cNvPr id="8" name="Text Placeholder 7"/>
          <p:cNvSpPr>
            <a:spLocks noGrp="1"/>
          </p:cNvSpPr>
          <p:nvPr>
            <p:ph type="body" sz="quarter" idx="13"/>
          </p:nvPr>
        </p:nvSpPr>
        <p:spPr>
          <a:xfrm>
            <a:off x="454475" y="1275508"/>
            <a:ext cx="8156121" cy="307777"/>
          </a:xfrm>
        </p:spPr>
        <p:txBody>
          <a:bodyPr vert="horz" wrap="square" lIns="0" tIns="0" rIns="0" bIns="0" rtlCol="0">
            <a:spAutoFit/>
          </a:bodyPr>
          <a:lstStyle/>
          <a:p>
            <a:pPr>
              <a:spcBef>
                <a:spcPct val="0"/>
              </a:spcBef>
            </a:pPr>
            <a:r>
              <a:rPr lang="en-US" sz="2000" dirty="0">
                <a:latin typeface="+mn-lt"/>
                <a:ea typeface="ＭＳ Ｐゴシック" pitchFamily="-108" charset="-128"/>
                <a:cs typeface="ＭＳ Ｐゴシック" pitchFamily="-108" charset="-128"/>
              </a:rPr>
              <a:t>Fourth </a:t>
            </a:r>
            <a:r>
              <a:rPr lang="en-US" sz="2000" dirty="0" smtClean="0">
                <a:latin typeface="+mn-lt"/>
                <a:ea typeface="ＭＳ Ｐゴシック" pitchFamily="-108" charset="-128"/>
                <a:cs typeface="ＭＳ Ｐゴシック" pitchFamily="-108" charset="-128"/>
              </a:rPr>
              <a:t>Edition</a:t>
            </a:r>
            <a:endParaRPr lang="en-US" sz="2000" dirty="0">
              <a:latin typeface="+mn-lt"/>
              <a:ea typeface="ＭＳ Ｐゴシック" pitchFamily="-108" charset="-128"/>
              <a:cs typeface="ＭＳ Ｐゴシック" pitchFamily="-108" charset="-128"/>
            </a:endParaRPr>
          </a:p>
        </p:txBody>
      </p:sp>
      <p:sp>
        <p:nvSpPr>
          <p:cNvPr id="4" name="Content Placeholder 3"/>
          <p:cNvSpPr>
            <a:spLocks noGrp="1"/>
          </p:cNvSpPr>
          <p:nvPr>
            <p:ph type="body" sz="quarter" idx="14"/>
          </p:nvPr>
        </p:nvSpPr>
        <p:spPr>
          <a:xfrm>
            <a:off x="5029200" y="2521683"/>
            <a:ext cx="3657600" cy="492443"/>
          </a:xfrm>
        </p:spPr>
        <p:txBody>
          <a:bodyPr vert="horz" lIns="0" tIns="0" rIns="0" bIns="0" rtlCol="0" anchor="b">
            <a:spAutoFit/>
          </a:bodyPr>
          <a:lstStyle/>
          <a:p>
            <a:r>
              <a:rPr lang="en-US" sz="3200" dirty="0">
                <a:latin typeface="+mn-lt"/>
                <a:ea typeface="+mj-ea"/>
                <a:cs typeface="Calibri" panose="020F0502020204030204" pitchFamily="34" charset="0"/>
              </a:rPr>
              <a:t>Chapter </a:t>
            </a:r>
            <a:r>
              <a:rPr lang="en-US" sz="3200" dirty="0" smtClean="0">
                <a:latin typeface="+mn-lt"/>
                <a:ea typeface="+mj-ea"/>
                <a:cs typeface="Calibri" panose="020F0502020204030204" pitchFamily="34" charset="0"/>
              </a:rPr>
              <a:t>05</a:t>
            </a:r>
            <a:endParaRPr lang="en-US" sz="3200" dirty="0">
              <a:latin typeface="+mn-lt"/>
              <a:ea typeface="+mj-ea"/>
              <a:cs typeface="Calibri" panose="020F0502020204030204" pitchFamily="34" charset="0"/>
            </a:endParaRPr>
          </a:p>
        </p:txBody>
      </p:sp>
      <p:sp>
        <p:nvSpPr>
          <p:cNvPr id="9" name="Content Placeholder 4"/>
          <p:cNvSpPr>
            <a:spLocks noGrp="1"/>
          </p:cNvSpPr>
          <p:nvPr>
            <p:ph type="body" sz="quarter" idx="15"/>
          </p:nvPr>
        </p:nvSpPr>
        <p:spPr>
          <a:xfrm>
            <a:off x="5037664" y="3305626"/>
            <a:ext cx="3657600" cy="307777"/>
          </a:xfrm>
        </p:spPr>
        <p:txBody>
          <a:bodyPr vert="horz" wrap="square" lIns="0" tIns="0" rIns="0" bIns="0" rtlCol="0" anchor="b">
            <a:spAutoFit/>
          </a:bodyPr>
          <a:lstStyle/>
          <a:p>
            <a:r>
              <a:rPr lang="en-IN" sz="2000" dirty="0" smtClean="0">
                <a:latin typeface="+mn-lt"/>
              </a:rPr>
              <a:t>Depreciation</a:t>
            </a:r>
            <a:endParaRPr lang="en-IN" sz="2000" dirty="0">
              <a:latin typeface="+mn-lt"/>
            </a:endParaRPr>
          </a:p>
        </p:txBody>
      </p:sp>
      <p:pic>
        <p:nvPicPr>
          <p:cNvPr id="10" name="Picture 2" descr="Front Cover: Construction Accounting and Financial Management, Fourth Edition by Peterson"/>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94755" y="1691756"/>
            <a:ext cx="3687763" cy="44799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8"/>
          </p:nvPr>
        </p:nvSpPr>
        <p:spPr>
          <a:xfrm>
            <a:off x="1725568" y="6427935"/>
            <a:ext cx="6934200" cy="184666"/>
          </a:xfrm>
        </p:spPr>
        <p:txBody>
          <a:bodyPr>
            <a:spAutoFit/>
          </a:bodyPr>
          <a:lstStyle/>
          <a:p>
            <a:pPr lvl="0" algn="r">
              <a:spcBef>
                <a:spcPts val="0"/>
              </a:spcBef>
              <a:buClrTx/>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2020, 2013, 2009 </a:t>
            </a: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3863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66453"/>
            <a:ext cx="8229600" cy="553998"/>
          </a:xfrm>
        </p:spPr>
        <p:txBody>
          <a:bodyPr>
            <a:spAutoFit/>
          </a:bodyPr>
          <a:lstStyle/>
          <a:p>
            <a:r>
              <a:rPr lang="en-US" altLang="en-US" dirty="0" smtClean="0"/>
              <a:t>Sum-of-the-Years </a:t>
            </a:r>
            <a:r>
              <a:rPr lang="en-US" altLang="en-US" sz="2800" dirty="0" smtClean="0"/>
              <a:t>(3 of 3)</a:t>
            </a:r>
            <a:endParaRPr lang="en-US" sz="2800" dirty="0"/>
          </a:p>
        </p:txBody>
      </p:sp>
      <p:pic>
        <p:nvPicPr>
          <p:cNvPr id="11" name="Picture 10" descr="Example 5-2 reads as follows: A dump truck is purchased for 110,000 dollars and has an estimated salvage value of 10,000 dollars at the end of the recovery period. Prepare a depreciation schedule for the dump truck using the sum-of-the-years method with a recovery period of five years.&#10;The details displayed in the table are as follows: &#10;m: 0; R subscript m: No entry; D subscript m (U.S. dollars): 0; BV subscript m (U.S. dollars): 110,000&#10;m: 1; R subscript m: 5 divided by 15; D subscript m (U.S. dollars): 26,667; BV subscript m (U.S. dollars): 50,000&#10;m: 2; R subscript m: 4 divided by 15; D subscript m (U.S. dollars): 20,000; BV subscript m (U.S. dollars): 70,000&#10;m: 3; R subscript m: 3 divided by 15; D subscript m (U.S. dollars): 20,000; BV subscript m (U.S. dollars): 30,000&#10;m: 4; R subscript m: 2 divided by 15; D subscript m (U.S. dollars): 13,333; BV subscript m (U.S. dollars): 16,667&#10;m: 5; R subscript m: 1 divided by 15; D subscript m (U.S. dollars): 6,667; BV subscript m (U.S. dollars): 10,00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841" y="2323922"/>
            <a:ext cx="5388315" cy="2344064"/>
          </a:xfrm>
          <a:prstGeom prst="rect">
            <a:avLst/>
          </a:prstGeom>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Table </a:t>
            </a:r>
            <a:r>
              <a:rPr lang="en-IN" b="1" dirty="0" smtClean="0">
                <a:solidFill>
                  <a:srgbClr val="007FA3"/>
                </a:solidFill>
                <a:ea typeface="ＭＳ Ｐゴシック" charset="0"/>
                <a:cs typeface="Times New Roman" charset="0"/>
              </a:rPr>
              <a:t>5.2</a:t>
            </a:r>
            <a:r>
              <a:rPr lang="en-IN" dirty="0" smtClean="0"/>
              <a:t> </a:t>
            </a:r>
            <a:r>
              <a:rPr lang="en-IN" dirty="0"/>
              <a:t>Depreciation Schedule for Example 5-2</a:t>
            </a:r>
          </a:p>
        </p:txBody>
      </p:sp>
    </p:spTree>
    <p:extLst>
      <p:ext uri="{BB962C8B-B14F-4D97-AF65-F5344CB8AC3E}">
        <p14:creationId xmlns:p14="http://schemas.microsoft.com/office/powerpoint/2010/main" val="209296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5179"/>
            <a:ext cx="8229600" cy="553998"/>
          </a:xfrm>
        </p:spPr>
        <p:txBody>
          <a:bodyPr lIns="0" tIns="0" rIns="0" bIns="0">
            <a:spAutoFit/>
          </a:bodyPr>
          <a:lstStyle/>
          <a:p>
            <a:r>
              <a:rPr lang="en-IN" dirty="0">
                <a:ea typeface="ＭＳ Ｐゴシック" charset="0"/>
                <a:cs typeface="Times New Roman" charset="0"/>
              </a:rPr>
              <a:t>Declining-Balance </a:t>
            </a:r>
            <a:r>
              <a:rPr lang="en-IN" dirty="0" smtClean="0">
                <a:ea typeface="ＭＳ Ｐゴシック" charset="0"/>
                <a:cs typeface="Times New Roman" charset="0"/>
              </a:rPr>
              <a:t>Method </a:t>
            </a:r>
            <a:r>
              <a:rPr lang="en-IN" sz="2800" dirty="0" smtClean="0">
                <a:ea typeface="ＭＳ Ｐゴシック" charset="0"/>
                <a:cs typeface="Times New Roman" charset="0"/>
              </a:rPr>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600200"/>
            <a:ext cx="8229600" cy="931024"/>
          </a:xfrm>
        </p:spPr>
        <p:txBody>
          <a:bodyPr vert="horz" lIns="0" tIns="0" rIns="0" bIns="0" rtlCol="0">
            <a:spAutoFit/>
          </a:bodyPr>
          <a:lstStyle/>
          <a:p>
            <a:r>
              <a:rPr lang="en-IN" altLang="en-US" sz="2400" dirty="0"/>
              <a:t>Accelerates </a:t>
            </a:r>
            <a:r>
              <a:rPr lang="en-IN" altLang="en-US" sz="2400" dirty="0" smtClean="0"/>
              <a:t>depreciation</a:t>
            </a:r>
          </a:p>
          <a:p>
            <a:r>
              <a:rPr lang="en-IN" altLang="en-US" sz="2400" dirty="0"/>
              <a:t>Annual </a:t>
            </a:r>
            <a:r>
              <a:rPr lang="en-IN" altLang="en-US" sz="2400" dirty="0" smtClean="0"/>
              <a:t>depreciation</a:t>
            </a:r>
            <a:endParaRPr lang="en-IN" altLang="en-US" sz="2400" dirty="0"/>
          </a:p>
        </p:txBody>
      </p:sp>
      <p:graphicFrame>
        <p:nvGraphicFramePr>
          <p:cNvPr id="3" name="Object 2" descr="D sub m equals B V sub m-1 times R sub m"/>
          <p:cNvGraphicFramePr>
            <a:graphicFrameLocks noChangeAspect="1"/>
          </p:cNvGraphicFramePr>
          <p:nvPr>
            <p:extLst>
              <p:ext uri="{D42A27DB-BD31-4B8C-83A1-F6EECF244321}">
                <p14:modId xmlns:p14="http://schemas.microsoft.com/office/powerpoint/2010/main" val="2390470632"/>
              </p:ext>
            </p:extLst>
          </p:nvPr>
        </p:nvGraphicFramePr>
        <p:xfrm>
          <a:off x="3475182" y="2840170"/>
          <a:ext cx="2193636" cy="404091"/>
        </p:xfrm>
        <a:graphic>
          <a:graphicData uri="http://schemas.openxmlformats.org/presentationml/2006/ole">
            <mc:AlternateContent xmlns:mc="http://schemas.openxmlformats.org/markup-compatibility/2006">
              <mc:Choice xmlns:v="urn:schemas-microsoft-com:vml" Requires="v">
                <p:oleObj spid="_x0000_s5190" name="Equation" r:id="rId4" imgW="2412720" imgH="444240" progId="Equation.DSMT4">
                  <p:embed/>
                </p:oleObj>
              </mc:Choice>
              <mc:Fallback>
                <p:oleObj name="Equation" r:id="rId4" imgW="2412720" imgH="444240" progId="Equation.DSMT4">
                  <p:embed/>
                  <p:pic>
                    <p:nvPicPr>
                      <p:cNvPr id="0" name=""/>
                      <p:cNvPicPr/>
                      <p:nvPr/>
                    </p:nvPicPr>
                    <p:blipFill>
                      <a:blip r:embed="rId5"/>
                      <a:stretch>
                        <a:fillRect/>
                      </a:stretch>
                    </p:blipFill>
                    <p:spPr>
                      <a:xfrm>
                        <a:off x="3475182" y="2840170"/>
                        <a:ext cx="2193636" cy="404091"/>
                      </a:xfrm>
                      <a:prstGeom prst="rect">
                        <a:avLst/>
                      </a:prstGeom>
                    </p:spPr>
                  </p:pic>
                </p:oleObj>
              </mc:Fallback>
            </mc:AlternateContent>
          </a:graphicData>
        </a:graphic>
      </p:graphicFrame>
      <p:sp>
        <p:nvSpPr>
          <p:cNvPr id="5" name="Content Placeholder 4"/>
          <p:cNvSpPr>
            <a:spLocks noGrp="1"/>
          </p:cNvSpPr>
          <p:nvPr>
            <p:ph idx="13"/>
          </p:nvPr>
        </p:nvSpPr>
        <p:spPr>
          <a:xfrm>
            <a:off x="457200" y="3539051"/>
            <a:ext cx="8229600" cy="1473215"/>
          </a:xfrm>
        </p:spPr>
        <p:txBody>
          <a:bodyPr/>
          <a:lstStyle/>
          <a:p>
            <a:pPr lvl="2"/>
            <a:r>
              <a:rPr lang="en-IN" altLang="en-US" sz="2400" i="1" dirty="0" smtClean="0"/>
              <a:t>R</a:t>
            </a:r>
            <a:r>
              <a:rPr lang="en-IN" altLang="en-US" sz="2400" i="1" baseline="-25000" dirty="0" smtClean="0"/>
              <a:t>m</a:t>
            </a:r>
            <a:r>
              <a:rPr lang="en-IN" altLang="en-US" sz="2400" dirty="0" smtClean="0"/>
              <a:t> </a:t>
            </a:r>
            <a:r>
              <a:rPr lang="en-IN" altLang="en-US" sz="2400" dirty="0"/>
              <a:t>= </a:t>
            </a:r>
            <a:r>
              <a:rPr lang="en-IN" altLang="en-US" sz="2400" i="1" dirty="0"/>
              <a:t>2.00/N   for 200% declining-balance </a:t>
            </a:r>
          </a:p>
          <a:p>
            <a:pPr lvl="2"/>
            <a:r>
              <a:rPr lang="en-IN" altLang="en-US" sz="2400" i="1" dirty="0"/>
              <a:t>R</a:t>
            </a:r>
            <a:r>
              <a:rPr lang="en-IN" altLang="en-US" sz="2400" i="1" baseline="-25000" dirty="0"/>
              <a:t>m</a:t>
            </a:r>
            <a:r>
              <a:rPr lang="en-IN" altLang="en-US" sz="2400" dirty="0"/>
              <a:t> = </a:t>
            </a:r>
            <a:r>
              <a:rPr lang="en-IN" altLang="en-US" sz="2400" i="1" dirty="0"/>
              <a:t>1.50/N   for 150% declining-balance </a:t>
            </a:r>
          </a:p>
          <a:p>
            <a:r>
              <a:rPr lang="en-IN" altLang="en-US" sz="2400" dirty="0"/>
              <a:t>Book </a:t>
            </a:r>
            <a:r>
              <a:rPr lang="en-IN" altLang="en-US" sz="2400" dirty="0" smtClean="0"/>
              <a:t>Value</a:t>
            </a:r>
            <a:endParaRPr lang="en-IN" altLang="en-US" sz="2400" dirty="0"/>
          </a:p>
        </p:txBody>
      </p:sp>
      <p:graphicFrame>
        <p:nvGraphicFramePr>
          <p:cNvPr id="4" name="Object 3" descr="B V sub m equals B V sub m minus 1 minus D sub m"/>
          <p:cNvGraphicFramePr>
            <a:graphicFrameLocks noChangeAspect="1"/>
          </p:cNvGraphicFramePr>
          <p:nvPr>
            <p:extLst>
              <p:ext uri="{D42A27DB-BD31-4B8C-83A1-F6EECF244321}">
                <p14:modId xmlns:p14="http://schemas.microsoft.com/office/powerpoint/2010/main" val="1401911985"/>
              </p:ext>
            </p:extLst>
          </p:nvPr>
        </p:nvGraphicFramePr>
        <p:xfrm>
          <a:off x="3296616" y="5191238"/>
          <a:ext cx="2516909" cy="404091"/>
        </p:xfrm>
        <a:graphic>
          <a:graphicData uri="http://schemas.openxmlformats.org/presentationml/2006/ole">
            <mc:AlternateContent xmlns:mc="http://schemas.openxmlformats.org/markup-compatibility/2006">
              <mc:Choice xmlns:v="urn:schemas-microsoft-com:vml" Requires="v">
                <p:oleObj spid="_x0000_s5191" name="Equation" r:id="rId6" imgW="2768400" imgH="444240" progId="Equation.DSMT4">
                  <p:embed/>
                </p:oleObj>
              </mc:Choice>
              <mc:Fallback>
                <p:oleObj name="Equation" r:id="rId6" imgW="2768400" imgH="444240" progId="Equation.DSMT4">
                  <p:embed/>
                  <p:pic>
                    <p:nvPicPr>
                      <p:cNvPr id="0" name=""/>
                      <p:cNvPicPr/>
                      <p:nvPr/>
                    </p:nvPicPr>
                    <p:blipFill>
                      <a:blip r:embed="rId7"/>
                      <a:stretch>
                        <a:fillRect/>
                      </a:stretch>
                    </p:blipFill>
                    <p:spPr>
                      <a:xfrm>
                        <a:off x="3296616" y="5191238"/>
                        <a:ext cx="2516909" cy="404091"/>
                      </a:xfrm>
                      <a:prstGeom prst="rect">
                        <a:avLst/>
                      </a:prstGeom>
                    </p:spPr>
                  </p:pic>
                </p:oleObj>
              </mc:Fallback>
            </mc:AlternateContent>
          </a:graphicData>
        </a:graphic>
      </p:graphicFrame>
    </p:spTree>
    <p:extLst>
      <p:ext uri="{BB962C8B-B14F-4D97-AF65-F5344CB8AC3E}">
        <p14:creationId xmlns:p14="http://schemas.microsoft.com/office/powerpoint/2010/main" val="188180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1660"/>
            <a:ext cx="8229600" cy="553998"/>
          </a:xfrm>
        </p:spPr>
        <p:txBody>
          <a:bodyPr lIns="0" tIns="0" rIns="0" bIns="0">
            <a:spAutoFit/>
          </a:bodyPr>
          <a:lstStyle/>
          <a:p>
            <a:r>
              <a:rPr lang="en-IN" dirty="0">
                <a:ea typeface="ＭＳ Ｐゴシック" charset="0"/>
                <a:cs typeface="Times New Roman" charset="0"/>
              </a:rPr>
              <a:t>Declining-Balance </a:t>
            </a:r>
            <a:r>
              <a:rPr lang="en-IN" dirty="0" smtClean="0">
                <a:ea typeface="ＭＳ Ｐゴシック" charset="0"/>
                <a:cs typeface="Times New Roman" charset="0"/>
              </a:rPr>
              <a:t>Method </a:t>
            </a:r>
            <a:r>
              <a:rPr lang="en-IN" sz="2800" dirty="0" smtClean="0">
                <a:ea typeface="ＭＳ Ｐゴシック" charset="0"/>
                <a:cs typeface="Times New Roman" charset="0"/>
              </a:rPr>
              <a:t>(2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162404"/>
          </a:xfrm>
        </p:spPr>
        <p:txBody>
          <a:bodyPr vert="horz" lIns="0" tIns="0" rIns="0" bIns="0" rtlCol="0">
            <a:spAutoFit/>
          </a:bodyPr>
          <a:lstStyle/>
          <a:p>
            <a:r>
              <a:rPr lang="en-IN" altLang="en-US" sz="2400" dirty="0"/>
              <a:t>Does not automatically reach salvage value</a:t>
            </a:r>
          </a:p>
          <a:p>
            <a:r>
              <a:rPr lang="en-IN" altLang="en-US" sz="2400" dirty="0"/>
              <a:t>Must stop depreciation at salvage value when book value goes below salvage value </a:t>
            </a:r>
          </a:p>
          <a:p>
            <a:pPr marL="0" indent="0" defTabSz="540000">
              <a:buNone/>
            </a:pPr>
            <a:r>
              <a:rPr lang="en-IN" altLang="en-US" sz="2400" dirty="0" smtClean="0"/>
              <a:t>	- </a:t>
            </a:r>
            <a:r>
              <a:rPr lang="en-IN" altLang="en-US" sz="2400" dirty="0"/>
              <a:t>or - </a:t>
            </a:r>
          </a:p>
          <a:p>
            <a:r>
              <a:rPr lang="en-IN" altLang="en-US" sz="2400" dirty="0"/>
              <a:t>Must switch to straight-line depreciation when the straight-line depreciation for the remaining years is greater than declining-balance depreciation</a:t>
            </a:r>
          </a:p>
        </p:txBody>
      </p:sp>
    </p:spTree>
    <p:extLst>
      <p:ext uri="{BB962C8B-B14F-4D97-AF65-F5344CB8AC3E}">
        <p14:creationId xmlns:p14="http://schemas.microsoft.com/office/powerpoint/2010/main" val="323964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US" dirty="0"/>
              <a:t>Stopping at Salvage Value ($20,000)</a:t>
            </a:r>
            <a:endParaRPr lang="en-US" sz="2800" dirty="0"/>
          </a:p>
        </p:txBody>
      </p:sp>
      <p:pic>
        <p:nvPicPr>
          <p:cNvPr id="11" name="Picture 10" descr="The graph has U.S. dollars on the Y-axis and years from 0 to 5 on the X-axis. The data depicted in the graph are as follows: &#10;Declining Balance: Starting with a value of U.S. dollars 110,000 when the value for year is 0, the value dips constantly to 65,000 in year 1, to 40,000 in year 2, to 21,000 in the year 3, to 17,000 in the year 4, and to U.S. dollars 8,000 in the year 5.&#10;Stopping at the Salvage Value: Starting with a value of U.S. dollars 110,000 when the value for year is 0, the value dips constantly to 65,000 in year 1, to 40,000 in year 2, to 22,000 in the year 3, to 20,000 in the year 4, and to U.S. dollars 20,000 in the year 5.&#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37" y="1765893"/>
            <a:ext cx="3742927" cy="3984926"/>
          </a:xfrm>
          <a:prstGeom prst="rect">
            <a:avLst/>
          </a:prstGeom>
        </p:spPr>
      </p:pic>
      <p:sp>
        <p:nvSpPr>
          <p:cNvPr id="2" name="Content Placeholder 1"/>
          <p:cNvSpPr>
            <a:spLocks noGrp="1"/>
          </p:cNvSpPr>
          <p:nvPr>
            <p:ph idx="1"/>
          </p:nvPr>
        </p:nvSpPr>
        <p:spPr>
          <a:xfrm>
            <a:off x="457200" y="6003668"/>
            <a:ext cx="8229600" cy="285314"/>
          </a:xfrm>
        </p:spPr>
        <p:txBody>
          <a:bodyPr/>
          <a:lstStyle/>
          <a:p>
            <a:r>
              <a:rPr lang="en-IN" b="1" dirty="0" smtClean="0">
                <a:solidFill>
                  <a:srgbClr val="007FA3"/>
                </a:solidFill>
                <a:ea typeface="ＭＳ Ｐゴシック" charset="0"/>
                <a:cs typeface="Times New Roman" charset="0"/>
              </a:rPr>
              <a:t>Figure 5.2 </a:t>
            </a:r>
            <a:r>
              <a:rPr lang="en-IN" dirty="0" smtClean="0"/>
              <a:t>Stopping </a:t>
            </a:r>
            <a:r>
              <a:rPr lang="en-IN" dirty="0"/>
              <a:t>the Declining-Balance </a:t>
            </a:r>
            <a:r>
              <a:rPr lang="en-IN" dirty="0" smtClean="0"/>
              <a:t>Depreciation at </a:t>
            </a:r>
            <a:r>
              <a:rPr lang="en-IN" dirty="0"/>
              <a:t>the Salvage Value</a:t>
            </a:r>
          </a:p>
        </p:txBody>
      </p:sp>
    </p:spTree>
    <p:extLst>
      <p:ext uri="{BB962C8B-B14F-4D97-AF65-F5344CB8AC3E}">
        <p14:creationId xmlns:p14="http://schemas.microsoft.com/office/powerpoint/2010/main" val="139230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IN" dirty="0"/>
              <a:t>Switching to Straight Line (</a:t>
            </a:r>
            <a:r>
              <a:rPr lang="en-IN" i="1" dirty="0"/>
              <a:t>F</a:t>
            </a:r>
            <a:r>
              <a:rPr lang="en-IN" dirty="0"/>
              <a:t> = 0)</a:t>
            </a:r>
            <a:endParaRPr lang="en-US" sz="2800" dirty="0"/>
          </a:p>
        </p:txBody>
      </p:sp>
      <p:pic>
        <p:nvPicPr>
          <p:cNvPr id="11" name="Picture 10" descr="The graph has U.S. dollars on the Y-axis and years from 0 to 5 on the X-axis. The data depicted in the graph are as follows: &#10;Declining Balance: Starting with a value of U.S. dollars 110,000 when the value for year is 0, the value dips constantly to 65,000 in year 1, to 40,000 in year 2, to 22,000 in the year 3, to 17,000 in the year 4, and to U.S. dollars 9,000 in the year 5.&#10;Straight Line: Starting with a value of U.S. dollars 110,000 when the value for year is 0, the value dips constantly to 65,000 in year 1, to 40,000 in year 2, to 22,000 in the year 3, to 11,000 in the year 4, and to U.S. dollars 0 in the year 5.&#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670" y="1761220"/>
            <a:ext cx="3402661" cy="3774130"/>
          </a:xfrm>
          <a:prstGeom prst="rect">
            <a:avLst/>
          </a:prstGeom>
        </p:spPr>
      </p:pic>
      <p:sp>
        <p:nvSpPr>
          <p:cNvPr id="2" name="Content Placeholder 1"/>
          <p:cNvSpPr>
            <a:spLocks noGrp="1"/>
          </p:cNvSpPr>
          <p:nvPr>
            <p:ph idx="1"/>
          </p:nvPr>
        </p:nvSpPr>
        <p:spPr>
          <a:xfrm>
            <a:off x="457200" y="5783529"/>
            <a:ext cx="8229600" cy="505451"/>
          </a:xfrm>
        </p:spPr>
        <p:txBody>
          <a:bodyPr/>
          <a:lstStyle/>
          <a:p>
            <a:r>
              <a:rPr lang="en-IN" b="1" dirty="0" smtClean="0">
                <a:solidFill>
                  <a:srgbClr val="007FA3"/>
                </a:solidFill>
                <a:ea typeface="ＭＳ Ｐゴシック" charset="0"/>
                <a:cs typeface="Times New Roman" charset="0"/>
              </a:rPr>
              <a:t>Figure 5.1 </a:t>
            </a:r>
            <a:r>
              <a:rPr lang="en-IN" dirty="0"/>
              <a:t>Switching to Straight-Line Depreciation </a:t>
            </a:r>
            <a:r>
              <a:rPr lang="en-IN" dirty="0" smtClean="0"/>
              <a:t>When Straight-Line Depreciation Exceeds Declining-Balance Depreciation</a:t>
            </a:r>
            <a:endParaRPr lang="en-IN" dirty="0"/>
          </a:p>
        </p:txBody>
      </p:sp>
    </p:spTree>
    <p:extLst>
      <p:ext uri="{BB962C8B-B14F-4D97-AF65-F5344CB8AC3E}">
        <p14:creationId xmlns:p14="http://schemas.microsoft.com/office/powerpoint/2010/main" val="11024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IN" dirty="0"/>
              <a:t>200% Declining-Balance Method</a:t>
            </a:r>
            <a:endParaRPr lang="en-US" sz="2800" dirty="0"/>
          </a:p>
        </p:txBody>
      </p:sp>
      <p:pic>
        <p:nvPicPr>
          <p:cNvPr id="11" name="Picture 10" descr="Example 5-3 reads as follows: A dump truck is purchased for 110,000 dollars and has an estimated salvage value of 10,000 dollars at the end of the recovery period. Prepare a depreciation schedule for the dump truck using the 200 percent declining-balance method with a recovery period of five years.&#10;The details displayed in the table are as follows: &#10;m: 0; R subscript m: No entry; D subscript m (U.S. dollars): 0; BV subscript m (U.S. dollars): 110,000&#10;m: 1; R subscript m: 0.40; D subscript m (U.S. dollars): 44,000; BV subscript m (U.S. dollars): 66,000&#10;m: 2; R subscript m: 0.40; D subscript m (U.S. dollars): 26,400; BV subscript m (U.S. dollars): 39,600&#10;m: 3; R subscript m: 0.40; D subscript m (U.S. dollars): 15,840; BV subscript m (U.S. dollars): 23,760&#10;m: 4; R subscript m: 0.40; D subscript m (U.S. dollars): 9,504; BV subscript m (U.S. dollars): 14,256&#10;m: 5; R subscript m: 0.40; D subscript m (U.S. dollars): 4,256; BV subscript m (U.S. dollars): 10,00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590" y="2232934"/>
            <a:ext cx="5408820" cy="2612273"/>
          </a:xfrm>
          <a:prstGeom prst="rect">
            <a:avLst/>
          </a:prstGeom>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Table </a:t>
            </a:r>
            <a:r>
              <a:rPr lang="en-IN" b="1" dirty="0" smtClean="0">
                <a:solidFill>
                  <a:srgbClr val="007FA3"/>
                </a:solidFill>
                <a:ea typeface="ＭＳ Ｐゴシック" charset="0"/>
                <a:cs typeface="Times New Roman" charset="0"/>
              </a:rPr>
              <a:t>5.3 </a:t>
            </a:r>
            <a:r>
              <a:rPr lang="en-IN" dirty="0"/>
              <a:t>Depreciation Schedule for Example 5-3</a:t>
            </a:r>
          </a:p>
        </p:txBody>
      </p:sp>
    </p:spTree>
    <p:extLst>
      <p:ext uri="{BB962C8B-B14F-4D97-AF65-F5344CB8AC3E}">
        <p14:creationId xmlns:p14="http://schemas.microsoft.com/office/powerpoint/2010/main" val="171740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US" dirty="0"/>
              <a:t>Comparison of Methods</a:t>
            </a:r>
            <a:endParaRPr lang="en-US" sz="2800" dirty="0"/>
          </a:p>
        </p:txBody>
      </p:sp>
      <p:pic>
        <p:nvPicPr>
          <p:cNvPr id="11" name="Picture 10" descr="The graph has U.S. dollars on the Y-axis and years from 0 to 5 on the X-axis. The data depicted in the graph are as follows: &#10;Straight Line: Starting with a value of U.S. dollars 110,000 when the value for year is 0, the value dips constantly to 90,000 in year 1, to 70,000 in year 2, to 50,000 in the year 3, to 30,000 in the year 4, and to U.S. dollars 10,000 in the year 5.&#10;Sum of the Years: Starting with a value of U.S. dollars 110,000 when the value for year is 0, the value dips constantly to 79,000 in year 1, to 50,000 in year 2, to 30,000 in the year 3, to 19,000 in the year 4, and to U.S. dollars 10,000 in the year 5.&#10;200 percent Declining Balance: Starting with a value of U.S. dollars 110,000 when the value for year is 0, the value dips constantly to 69,000 in year 1, to 40,000 in year 2, to 24,000 in the year 3, to 16,000 in the year 4, and to U.S. dollars 10,000 in the year 5.&#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669" y="1750226"/>
            <a:ext cx="3402661" cy="3948542"/>
          </a:xfrm>
          <a:prstGeom prst="rect">
            <a:avLst/>
          </a:prstGeom>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5.3 </a:t>
            </a:r>
            <a:r>
              <a:rPr lang="en-IN" dirty="0" smtClean="0"/>
              <a:t>Comparison </a:t>
            </a:r>
            <a:r>
              <a:rPr lang="en-IN" dirty="0"/>
              <a:t>of Depreciation Methods</a:t>
            </a:r>
          </a:p>
        </p:txBody>
      </p:sp>
    </p:spTree>
    <p:extLst>
      <p:ext uri="{BB962C8B-B14F-4D97-AF65-F5344CB8AC3E}">
        <p14:creationId xmlns:p14="http://schemas.microsoft.com/office/powerpoint/2010/main" val="118058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altLang="en-US" dirty="0"/>
              <a:t>MACRS</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762568"/>
          </a:xfrm>
        </p:spPr>
        <p:txBody>
          <a:bodyPr vert="horz" lIns="0" tIns="0" rIns="0" bIns="0" rtlCol="0">
            <a:spAutoFit/>
          </a:bodyPr>
          <a:lstStyle/>
          <a:p>
            <a:r>
              <a:rPr lang="en-IN" altLang="en-US" sz="2400" dirty="0"/>
              <a:t>Modified accelerated cost recovery system</a:t>
            </a:r>
          </a:p>
          <a:p>
            <a:r>
              <a:rPr lang="en-IN" altLang="en-US" sz="2400" dirty="0"/>
              <a:t>The IRS’s rules for depreciation</a:t>
            </a:r>
          </a:p>
          <a:p>
            <a:r>
              <a:rPr lang="en-IN" altLang="en-US" sz="2400" dirty="0"/>
              <a:t>Depreciation methods used:</a:t>
            </a:r>
          </a:p>
          <a:p>
            <a:pPr lvl="1"/>
            <a:r>
              <a:rPr lang="en-IN" altLang="en-US" sz="2400" dirty="0"/>
              <a:t>200% declining balance</a:t>
            </a:r>
          </a:p>
          <a:p>
            <a:pPr lvl="1"/>
            <a:r>
              <a:rPr lang="en-IN" altLang="en-US" sz="2400" dirty="0"/>
              <a:t>150% declining balance</a:t>
            </a:r>
          </a:p>
          <a:p>
            <a:pPr lvl="1"/>
            <a:r>
              <a:rPr lang="en-IN" altLang="en-US" sz="2400" dirty="0"/>
              <a:t>Straight line</a:t>
            </a:r>
          </a:p>
          <a:p>
            <a:r>
              <a:rPr lang="en-IN" altLang="en-US" sz="2400" dirty="0"/>
              <a:t>Includes rules for placing and removing assets from service</a:t>
            </a:r>
          </a:p>
        </p:txBody>
      </p:sp>
    </p:spTree>
    <p:extLst>
      <p:ext uri="{BB962C8B-B14F-4D97-AF65-F5344CB8AC3E}">
        <p14:creationId xmlns:p14="http://schemas.microsoft.com/office/powerpoint/2010/main" val="188180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altLang="en-US" dirty="0"/>
              <a:t>Placing in Service</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200876"/>
          </a:xfrm>
        </p:spPr>
        <p:txBody>
          <a:bodyPr vert="horz" lIns="0" tIns="0" rIns="0" bIns="0" rtlCol="0">
            <a:spAutoFit/>
          </a:bodyPr>
          <a:lstStyle/>
          <a:p>
            <a:r>
              <a:rPr lang="en-IN" altLang="en-US" sz="2400" dirty="0"/>
              <a:t>Half-year</a:t>
            </a:r>
          </a:p>
          <a:p>
            <a:pPr lvl="1"/>
            <a:r>
              <a:rPr lang="en-IN" altLang="en-US" sz="2400" dirty="0"/>
              <a:t>General rule</a:t>
            </a:r>
          </a:p>
          <a:p>
            <a:r>
              <a:rPr lang="en-IN" altLang="en-US" sz="2400" dirty="0"/>
              <a:t>Mid-quarter</a:t>
            </a:r>
          </a:p>
          <a:p>
            <a:pPr lvl="1"/>
            <a:r>
              <a:rPr lang="en-IN" altLang="en-US" sz="2400" dirty="0"/>
              <a:t>Must use when placing 40% or more of assets in service during the last quarter</a:t>
            </a:r>
          </a:p>
          <a:p>
            <a:r>
              <a:rPr lang="en-IN" altLang="en-US" sz="2400" dirty="0"/>
              <a:t>Mid-month</a:t>
            </a:r>
          </a:p>
          <a:p>
            <a:pPr lvl="1"/>
            <a:r>
              <a:rPr lang="en-IN" altLang="en-US" sz="2400" dirty="0"/>
              <a:t>For real estate</a:t>
            </a:r>
          </a:p>
        </p:txBody>
      </p:sp>
    </p:spTree>
    <p:extLst>
      <p:ext uri="{BB962C8B-B14F-4D97-AF65-F5344CB8AC3E}">
        <p14:creationId xmlns:p14="http://schemas.microsoft.com/office/powerpoint/2010/main" val="323969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US" dirty="0"/>
              <a:t>Midquarter </a:t>
            </a:r>
            <a:r>
              <a:rPr lang="en-US" dirty="0" smtClean="0"/>
              <a:t>Convention</a:t>
            </a:r>
            <a:endParaRPr lang="en-US" sz="2800" dirty="0">
              <a:ea typeface="ＭＳ Ｐゴシック" charset="0"/>
              <a:cs typeface="Times New Roman" charset="0"/>
            </a:endParaRPr>
          </a:p>
        </p:txBody>
      </p:sp>
      <p:pic>
        <p:nvPicPr>
          <p:cNvPr id="1026" name="Picture 2" descr="The details displayed in the table are as follows: &#10;Quarter: 1st; Placed in Service: 0.875; Disposed of: 0.125&#10;Quarter: 2nd; Placed in Service: 0.625; Disposed of: 0.375&#10;Quarter: 3rd; Placed in Service: 0.375; Disposed of: 0.375&#10;Quarter: 4th; Placed in Service: 0.125; Disposed of: 0.87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030" y="2288682"/>
            <a:ext cx="6201941" cy="242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Table </a:t>
            </a:r>
            <a:r>
              <a:rPr lang="en-IN" b="1" dirty="0" smtClean="0">
                <a:solidFill>
                  <a:srgbClr val="007FA3"/>
                </a:solidFill>
                <a:ea typeface="ＭＳ Ｐゴシック" charset="0"/>
                <a:cs typeface="Times New Roman" charset="0"/>
              </a:rPr>
              <a:t>5-4 </a:t>
            </a:r>
            <a:r>
              <a:rPr lang="en-IN" dirty="0" smtClean="0"/>
              <a:t>Depreciation </a:t>
            </a:r>
            <a:r>
              <a:rPr lang="en-IN" dirty="0"/>
              <a:t>Percentages for </a:t>
            </a:r>
            <a:r>
              <a:rPr lang="en-IN" dirty="0" smtClean="0"/>
              <a:t>the Midquarter </a:t>
            </a:r>
            <a:r>
              <a:rPr lang="en-IN" dirty="0"/>
              <a:t>Convention</a:t>
            </a:r>
          </a:p>
        </p:txBody>
      </p:sp>
    </p:spTree>
    <p:extLst>
      <p:ext uri="{BB962C8B-B14F-4D97-AF65-F5344CB8AC3E}">
        <p14:creationId xmlns:p14="http://schemas.microsoft.com/office/powerpoint/2010/main" val="151506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Use of Depreciation</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492716"/>
          </a:xfrm>
        </p:spPr>
        <p:txBody>
          <a:bodyPr vert="horz" lIns="0" tIns="0" rIns="0" bIns="0" rtlCol="0">
            <a:spAutoFit/>
          </a:bodyPr>
          <a:lstStyle/>
          <a:p>
            <a:r>
              <a:rPr lang="en-IN" altLang="en-US" sz="2400" dirty="0"/>
              <a:t>Financial statements</a:t>
            </a:r>
          </a:p>
          <a:p>
            <a:r>
              <a:rPr lang="en-IN" altLang="en-US" sz="2400" dirty="0"/>
              <a:t>Cost allocation of equipment</a:t>
            </a:r>
          </a:p>
          <a:p>
            <a:r>
              <a:rPr lang="en-IN" altLang="en-US" sz="2400" dirty="0"/>
              <a:t>Taxes</a:t>
            </a:r>
          </a:p>
        </p:txBody>
      </p:sp>
    </p:spTree>
    <p:extLst>
      <p:ext uri="{BB962C8B-B14F-4D97-AF65-F5344CB8AC3E}">
        <p14:creationId xmlns:p14="http://schemas.microsoft.com/office/powerpoint/2010/main" val="2382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US" dirty="0"/>
              <a:t>Midmonth Convention</a:t>
            </a:r>
            <a:endParaRPr lang="en-US" sz="2800" dirty="0">
              <a:ea typeface="ＭＳ Ｐゴシック" charset="0"/>
              <a:cs typeface="Times New Roman" charset="0"/>
            </a:endParaRPr>
          </a:p>
        </p:txBody>
      </p:sp>
      <p:pic>
        <p:nvPicPr>
          <p:cNvPr id="4" name="Picture 3" descr="The details displayed in the table are as follows: &#10;Month: 1st; Placed in Service: 0.9583; Disposed of: 0.0417&#10;Month: 2nd; Placed in Service: 0.8750; Disposed of: 0.1250&#10;Month: 3rd; Placed in Service: 0.7917; Disposed of: 0.2083&#10;Month: 4th; Placed in Service: 0.7083; Disposed of: 0.2917&#10;Month: 5th; Placed in Service: 0.6250; Disposed of: 0.3750&#10;Month: 6th; Placed in Service: 0.5417; Disposed of: 0.4583&#10;Month: 7th; Placed in Service: 0.4583; Disposed of: 0.5417&#10;Month: 8th; Placed in Service: 0.3750; Disposed of: 0.6250&#10;Month: 9th; Placed in Service: 0.2917; Disposed of: 0.7083&#10;Month: 10th; Placed in Service: 0.2083; Disposed of: 0.7917&#10;Month: 11th; Placed in Service: 0.1250; Disposed of: 0.8750&#10;Month: 12th; Placed in Service: 0.0417; Disposed of: 0.958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025" y="1777402"/>
            <a:ext cx="4413950" cy="385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Table </a:t>
            </a:r>
            <a:r>
              <a:rPr lang="en-IN" b="1" dirty="0" smtClean="0">
                <a:solidFill>
                  <a:srgbClr val="007FA3"/>
                </a:solidFill>
                <a:ea typeface="ＭＳ Ｐゴシック" charset="0"/>
                <a:cs typeface="Times New Roman" charset="0"/>
              </a:rPr>
              <a:t>5.5 </a:t>
            </a:r>
            <a:r>
              <a:rPr lang="en-IN" dirty="0"/>
              <a:t>Depreciation Percentages for </a:t>
            </a:r>
            <a:r>
              <a:rPr lang="en-IN" dirty="0" smtClean="0"/>
              <a:t>the Midmonth </a:t>
            </a:r>
            <a:r>
              <a:rPr lang="en-IN" dirty="0"/>
              <a:t>Convention</a:t>
            </a:r>
          </a:p>
        </p:txBody>
      </p:sp>
    </p:spTree>
    <p:extLst>
      <p:ext uri="{BB962C8B-B14F-4D97-AF65-F5344CB8AC3E}">
        <p14:creationId xmlns:p14="http://schemas.microsoft.com/office/powerpoint/2010/main" val="28386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altLang="en-US" dirty="0"/>
              <a:t>IRS Recovery </a:t>
            </a:r>
            <a:r>
              <a:rPr lang="en-US" altLang="en-US" dirty="0" smtClean="0"/>
              <a:t>Periods </a:t>
            </a:r>
            <a:r>
              <a:rPr lang="en-US" altLang="en-US" sz="2800" dirty="0" smtClean="0"/>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4462760"/>
          </a:xfrm>
        </p:spPr>
        <p:txBody>
          <a:bodyPr vert="horz" lIns="0" tIns="0" rIns="0" bIns="0" rtlCol="0">
            <a:spAutoFit/>
          </a:bodyPr>
          <a:lstStyle/>
          <a:p>
            <a:r>
              <a:rPr lang="en-IN" altLang="en-US" sz="2400" b="1" dirty="0"/>
              <a:t>Three-year:</a:t>
            </a:r>
            <a:r>
              <a:rPr lang="en-IN" altLang="en-US" sz="2400" dirty="0"/>
              <a:t>  Rent-to-own property and tractors</a:t>
            </a:r>
          </a:p>
          <a:p>
            <a:r>
              <a:rPr lang="en-IN" altLang="en-US" sz="2400" b="1" dirty="0"/>
              <a:t>Five-year:  </a:t>
            </a:r>
            <a:r>
              <a:rPr lang="en-IN" altLang="en-US" sz="2400" dirty="0"/>
              <a:t>Automobiles, light general propose trucks, calculators, copiers, computer equipment, concrete trucks, heavy general purpose trucks, trailers, and other construction assets  </a:t>
            </a:r>
          </a:p>
          <a:p>
            <a:r>
              <a:rPr lang="en-IN" altLang="en-US" sz="2400" b="1" dirty="0"/>
              <a:t>Seven-year:  </a:t>
            </a:r>
            <a:r>
              <a:rPr lang="en-IN" altLang="en-US" sz="2400" dirty="0"/>
              <a:t>Office furniture, office equipment, and railroad tracks</a:t>
            </a:r>
          </a:p>
          <a:p>
            <a:r>
              <a:rPr lang="en-IN" altLang="en-US" sz="2400" b="1" dirty="0"/>
              <a:t>Ten-year:  </a:t>
            </a:r>
            <a:r>
              <a:rPr lang="en-IN" altLang="en-US" sz="2400" dirty="0"/>
              <a:t>Vessels, barges, tugs, and other water transportation equipment</a:t>
            </a:r>
          </a:p>
          <a:p>
            <a:r>
              <a:rPr lang="en-IN" altLang="en-US" sz="2400" b="1" dirty="0"/>
              <a:t>Fifteen-year:  </a:t>
            </a:r>
            <a:r>
              <a:rPr lang="en-IN" altLang="en-US" sz="2400" dirty="0"/>
              <a:t>Retail motor fuel outlets</a:t>
            </a:r>
          </a:p>
        </p:txBody>
      </p:sp>
    </p:spTree>
    <p:extLst>
      <p:ext uri="{BB962C8B-B14F-4D97-AF65-F5344CB8AC3E}">
        <p14:creationId xmlns:p14="http://schemas.microsoft.com/office/powerpoint/2010/main" val="418699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altLang="en-US" dirty="0"/>
              <a:t>IRS Recovery </a:t>
            </a:r>
            <a:r>
              <a:rPr lang="en-US" altLang="en-US" dirty="0" smtClean="0"/>
              <a:t>Periods </a:t>
            </a:r>
            <a:r>
              <a:rPr lang="en-US" altLang="en-US" sz="2800" dirty="0" smtClean="0"/>
              <a:t>(2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724096"/>
          </a:xfrm>
        </p:spPr>
        <p:txBody>
          <a:bodyPr vert="horz" lIns="0" tIns="0" rIns="0" bIns="0" rtlCol="0">
            <a:spAutoFit/>
          </a:bodyPr>
          <a:lstStyle/>
          <a:p>
            <a:r>
              <a:rPr lang="en-IN" altLang="en-US" sz="2400" b="1" dirty="0"/>
              <a:t>Twenty-year: </a:t>
            </a:r>
            <a:r>
              <a:rPr lang="en-IN" altLang="en-US" sz="2400" dirty="0" smtClean="0"/>
              <a:t>Farm </a:t>
            </a:r>
            <a:r>
              <a:rPr lang="en-IN" altLang="en-US" sz="2400" dirty="0"/>
              <a:t>buildings</a:t>
            </a:r>
          </a:p>
          <a:p>
            <a:r>
              <a:rPr lang="en-IN" altLang="en-US" sz="2400" b="1" dirty="0"/>
              <a:t>Twenty-five-year: </a:t>
            </a:r>
            <a:r>
              <a:rPr lang="en-IN" altLang="en-US" sz="2400" dirty="0" smtClean="0"/>
              <a:t>Municipal </a:t>
            </a:r>
            <a:r>
              <a:rPr lang="en-IN" altLang="en-US" sz="2400" dirty="0"/>
              <a:t>sewers, water treatment plants, and water distribution lines</a:t>
            </a:r>
          </a:p>
          <a:p>
            <a:r>
              <a:rPr lang="en-IN" altLang="en-US" sz="2400" b="1" dirty="0"/>
              <a:t>Twenty-seven-and-a-half-year: </a:t>
            </a:r>
            <a:r>
              <a:rPr lang="en-IN" altLang="en-US" sz="2400" dirty="0" smtClean="0"/>
              <a:t>Residential </a:t>
            </a:r>
            <a:r>
              <a:rPr lang="en-IN" altLang="en-US" sz="2400" dirty="0"/>
              <a:t>real estate where more than 80% of the rent is derived from the dwelling units</a:t>
            </a:r>
          </a:p>
          <a:p>
            <a:r>
              <a:rPr lang="en-IN" altLang="en-US" sz="2400" b="1" dirty="0"/>
              <a:t>Thirty-nine-year: </a:t>
            </a:r>
            <a:r>
              <a:rPr lang="en-IN" altLang="en-US" sz="2400" dirty="0" smtClean="0"/>
              <a:t>Non-residential </a:t>
            </a:r>
            <a:r>
              <a:rPr lang="en-IN" altLang="en-US" sz="2400" dirty="0"/>
              <a:t>real estate</a:t>
            </a:r>
          </a:p>
          <a:p>
            <a:r>
              <a:rPr lang="en-IN" altLang="en-US" sz="2400" b="1" dirty="0"/>
              <a:t>Fifty-year: </a:t>
            </a:r>
            <a:r>
              <a:rPr lang="en-IN" altLang="en-US" sz="2400" dirty="0" smtClean="0"/>
              <a:t>Railroad </a:t>
            </a:r>
            <a:r>
              <a:rPr lang="en-IN" altLang="en-US" sz="2400" dirty="0"/>
              <a:t>roadbeds, right-of-ways, and tunnels</a:t>
            </a:r>
          </a:p>
        </p:txBody>
      </p:sp>
    </p:spTree>
    <p:extLst>
      <p:ext uri="{BB962C8B-B14F-4D97-AF65-F5344CB8AC3E}">
        <p14:creationId xmlns:p14="http://schemas.microsoft.com/office/powerpoint/2010/main" val="90238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altLang="en-US" dirty="0"/>
              <a:t>Use of Depreciation </a:t>
            </a:r>
            <a:r>
              <a:rPr lang="en-US" altLang="en-US" dirty="0" smtClean="0"/>
              <a:t>Tables </a:t>
            </a:r>
            <a:r>
              <a:rPr lang="en-US" altLang="en-US" sz="2800" dirty="0" smtClean="0"/>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308324"/>
          </a:xfrm>
        </p:spPr>
        <p:txBody>
          <a:bodyPr vert="horz" lIns="0" tIns="0" rIns="0" bIns="0" rtlCol="0">
            <a:spAutoFit/>
          </a:bodyPr>
          <a:lstStyle/>
          <a:p>
            <a:r>
              <a:rPr lang="en-IN" altLang="en-US" sz="2400" dirty="0"/>
              <a:t>Find correct table</a:t>
            </a:r>
          </a:p>
          <a:p>
            <a:r>
              <a:rPr lang="en-IN" altLang="en-US" sz="2400" dirty="0"/>
              <a:t>Find correct recovery period for asset across top of table</a:t>
            </a:r>
          </a:p>
          <a:p>
            <a:r>
              <a:rPr lang="en-IN" altLang="en-US" sz="2400" dirty="0"/>
              <a:t>Percentages are percentage of asset value depreciated during the year </a:t>
            </a:r>
          </a:p>
          <a:p>
            <a:pPr lvl="1"/>
            <a:r>
              <a:rPr lang="en-IN" altLang="en-US" sz="2400" dirty="0"/>
              <a:t>not the percent of the previous year’s book value</a:t>
            </a:r>
          </a:p>
        </p:txBody>
      </p:sp>
    </p:spTree>
    <p:extLst>
      <p:ext uri="{BB962C8B-B14F-4D97-AF65-F5344CB8AC3E}">
        <p14:creationId xmlns:p14="http://schemas.microsoft.com/office/powerpoint/2010/main" val="1605918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66453"/>
            <a:ext cx="8229600" cy="553998"/>
          </a:xfrm>
        </p:spPr>
        <p:txBody>
          <a:bodyPr>
            <a:spAutoFit/>
          </a:bodyPr>
          <a:lstStyle/>
          <a:p>
            <a:r>
              <a:rPr lang="en-US" altLang="en-US" dirty="0"/>
              <a:t>Use of Depreciation </a:t>
            </a:r>
            <a:r>
              <a:rPr lang="en-US" altLang="en-US" dirty="0" smtClean="0"/>
              <a:t>Tables </a:t>
            </a:r>
            <a:r>
              <a:rPr lang="en-US" altLang="en-US" sz="2800" dirty="0" smtClean="0"/>
              <a:t>(2 of 2)</a:t>
            </a:r>
            <a:endParaRPr lang="en-US" sz="2800" dirty="0">
              <a:ea typeface="ＭＳ Ｐゴシック" charset="0"/>
              <a:cs typeface="Times New Roman" charset="0"/>
            </a:endParaRPr>
          </a:p>
        </p:txBody>
      </p:sp>
      <p:pic>
        <p:nvPicPr>
          <p:cNvPr id="2050" name="Picture 2" descr="The details displayed in the table are as follows: &#10;Year: 1; 3 Years (percent): 33.33; 5 Years (percent): 20.00; 7 Years (percent): 14.29; 10 Years (percent): 10.00&#10;Year: 2; 3 Years (percent): 44.45; 5 Years (percent): 32.00; 7 Years (percent): 24.49; 10 Years (percent): 18.00&#10;Year: 3; 3 Years (percent): 14.81; 5 Years (percent): 19.20; 7 Years (percent): 17.49; 10 Years (percent): 14.40&#10;Year: 4; 3 Years (percent): 7.41; 5 Years (percent): 11.52; 7 Years (percent): 12.49; 10 Years (percent): 11.52&#10;Year: 5; 3 Years (percent): NA; 5 Years (percent): 11.52; 7 Years (percent): 8.93; 10 Years (percent): 9.22&#10;Year: 6; 3 Years (percent): NA; 5 Years (percent): 5.76; 7 Years (percent): 8.92; 10 Years (percent): 7.37&#10;Year: 7; 3 Years (percent): NA; 5 Years (percent): NA; 7 Years (percent): 8.93; 10 Years (percent): 6.55&#10;Year: 8; 3 Years (percent): NA; 5 Years (percent): NA; 7 Years (percent): 4.46; 10 Years (percent): 6.55&#10;Year: 9; 3 Years (percent): NA; 5 Years (percent): NA; 7 Years (percent): NA; 10 Years (percent): 6.56&#10;Year: 10; 3 Years (percent): NA; 5 Years (percent): NA; 7 Years (percent): NA; 10 Years (percent): 6.55&#10;Year: 11; 3 Years (percent): NA; 5 Years (percent): NA; 7 Years (percent): NA; 10 Years (percent): 3.28&#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874" y="1739788"/>
            <a:ext cx="4976253" cy="397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Table </a:t>
            </a:r>
            <a:r>
              <a:rPr lang="en-IN" b="1" dirty="0" smtClean="0">
                <a:solidFill>
                  <a:srgbClr val="007FA3"/>
                </a:solidFill>
                <a:ea typeface="ＭＳ Ｐゴシック" charset="0"/>
                <a:cs typeface="Times New Roman" charset="0"/>
              </a:rPr>
              <a:t>5.6 </a:t>
            </a:r>
            <a:r>
              <a:rPr lang="en-IN" dirty="0"/>
              <a:t>Depreciation Rates for 200% </a:t>
            </a:r>
            <a:r>
              <a:rPr lang="en-IN" dirty="0" smtClean="0"/>
              <a:t>Declining Balance </a:t>
            </a:r>
            <a:r>
              <a:rPr lang="en-IN" dirty="0"/>
              <a:t>Using the Half-Year Convention</a:t>
            </a:r>
          </a:p>
        </p:txBody>
      </p:sp>
    </p:spTree>
    <p:extLst>
      <p:ext uri="{BB962C8B-B14F-4D97-AF65-F5344CB8AC3E}">
        <p14:creationId xmlns:p14="http://schemas.microsoft.com/office/powerpoint/2010/main" val="408744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US" dirty="0"/>
              <a:t>Commercial Building Depreciation</a:t>
            </a:r>
            <a:endParaRPr lang="en-US" sz="2800" dirty="0">
              <a:ea typeface="ＭＳ Ｐゴシック" charset="0"/>
              <a:cs typeface="Times New Roman" charset="0"/>
            </a:endParaRPr>
          </a:p>
        </p:txBody>
      </p:sp>
      <p:pic>
        <p:nvPicPr>
          <p:cNvPr id="11" name="Picture 10" descr="The details displayed in the table are as follows: &#10;m: 0; D subscript m (dollars): 0; BV subscript m (dollars): 1,170,000&#10;m: 1; D subscript m (dollars): 23,751; BV subscript m (dollars): 1,146,249&#10;m: 2; D subscript m (dollars): 30,000; BV subscript m (dollars): 1,116,249&#10;m: 3; D subscript m (dollars): 30,000; BV subscript m (dollars): 1,086,249&#10;m: 4; D subscript m (dollars): 30,000; BV subscript m (dollars): 1,056,249&#10;m: 5; D subscript m (dollars): 30,000; BV subscript m (dollars): 1,026,249&#10;m: 6; D subscript m (dollars): 30,000; BV subscript m (dollars): 996,249&#10;m: 7; D subscript m (dollars): 30,000; BV subscript m (dollars): 966,249&#10;m: 8; D subscript m (dollars): 30,000; BV subscript m (dollars): 936,249&#10;m: 9; D subscript m (dollars): 30,000; BV subscript m (dollars): 906,249&#10;m: 10; D subscript m (dollars): 30,000; BV subscript m (dollars): 876,249&#10;m: 11; D subscript m (dollars): 30,000; BV subscript m (dollars): 846,249&#10;m: 12; D subscript m (dollars): 30,000; BV subscript m (dollars): 816,249&#10;m: 13; D subscript m (dollars): 30,000; BV subscript m (dollars): 786,249&#10;m: 14; D subscript m (dollars): 30,000; BV subscript m (dollars): 756,249&#10;m: 15; D subscript m (dollars): 30,000; BV subscript m (dollars): 726,249&#10;m: 16; D subscript m (dollars): 30,000; BV subscript m (dollars): 696,249&#10;m: 17; D subscript m (dollars): 30,000; BV subscript m (dollars): 666,249&#10;m: 18; D subscript m (dollars): 30,000; BV subscript m (dollars): 636,249&#10;m: 19; D subscript m (dollars): 30,000; BV subscript m (dollars): 606,249&#10;m: 20; D subscript m (dollars): 30,000; BV subscript m (dollars): 576,249&#10;m: 21; D subscript m (dollars): 30,000; BV subscript m (dollars): 546,249&#10;m: 22; D subscript m (dollars): 30,000; BV subscript m (dollars): 516,249&#10;m: 23; D subscript m (dollars): 30,000; BV subscript m (dollars): 486,249&#10;m: 24; D subscript m (dollars): 30,000; BV subscript m (dollars): 456,249&#10;m: 25; D subscript m (dollars): 30,000; BV subscript m (dollars): 426,249&#10;m: 26; D subscript m (dollars): 30,000; BV subscript m (dollars): 396,249&#10;m: 27; D subscript m (dollars): 30,000; BV subscript m (dollars): 366,249&#10;m: 28; D subscript m (dollars): 30,000; BV subscript m (dollars): 336,249&#10;m: 29; D subscript m (dollars): 30,000; BV subscript m (dollars): 306,249&#10;m: 30; D subscript m (dollars): 30,000; BV subscript m (dollars): 276,249&#10;m: 31; D subscript m (dollars): 30,000; BV subscript m (dollars): 246,249&#10;m: 32; D subscript m (dollars): 30,000; BV subscript m (dollars): 216,249&#10;m: 33; D subscript m (dollars): 30,000; BV subscript m (dollars): 186,249&#10;m: 34; D subscript m (dollars): 30,000; BV subscript m (dollars): 156,249&#10;m: 35; D subscript m (dollars): 30,000; BV subscript m (dollars): 126,249&#10;m: 36; D subscript m (dollars): 30,000; BV subscript m (dollars): 96,249&#10;m: 37; D subscript m (dollars): 30,000; BV subscript m (dollars): 66,249&#10;m: 38; D subscript m (dollars): 30,000; BV subscript m (dollars): 36,249&#10;m: 39; D subscript m (dollars): 30,000; BV subscript m (dollars): 6,249&#10;m: 40; D subscript m (dollars): 6,249; BV subscript m (dollar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525" y="1538787"/>
            <a:ext cx="1880949" cy="4271512"/>
          </a:xfrm>
          <a:prstGeom prst="rect">
            <a:avLst/>
          </a:prstGeom>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Table 5-14 </a:t>
            </a:r>
            <a:r>
              <a:rPr lang="en-IN" dirty="0"/>
              <a:t>Depreciation Schedule for Example 5-6</a:t>
            </a:r>
          </a:p>
        </p:txBody>
      </p:sp>
    </p:spTree>
    <p:extLst>
      <p:ext uri="{BB962C8B-B14F-4D97-AF65-F5344CB8AC3E}">
        <p14:creationId xmlns:p14="http://schemas.microsoft.com/office/powerpoint/2010/main" val="4087444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1162"/>
            <a:ext cx="8229600" cy="553998"/>
          </a:xfrm>
        </p:spPr>
        <p:txBody>
          <a:bodyPr lIns="0" tIns="0" rIns="0" bIns="0">
            <a:spAutoFit/>
          </a:bodyPr>
          <a:lstStyle/>
          <a:p>
            <a:r>
              <a:rPr lang="en-US" dirty="0"/>
              <a:t>Cost </a:t>
            </a:r>
            <a:r>
              <a:rPr lang="en-US" dirty="0" smtClean="0"/>
              <a:t>Segregation </a:t>
            </a:r>
            <a:r>
              <a:rPr lang="en-US" sz="2800" dirty="0" smtClean="0"/>
              <a:t>(1 of 4)</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862048"/>
          </a:xfrm>
        </p:spPr>
        <p:txBody>
          <a:bodyPr vert="horz" lIns="0" tIns="0" rIns="0" bIns="0" rtlCol="0">
            <a:spAutoFit/>
          </a:bodyPr>
          <a:lstStyle/>
          <a:p>
            <a:r>
              <a:rPr lang="en-IN" altLang="en-US" sz="2400" dirty="0"/>
              <a:t>IRS allows building costs to be segregated by recovery period</a:t>
            </a:r>
          </a:p>
          <a:p>
            <a:r>
              <a:rPr lang="en-IN" altLang="en-US" sz="2400" dirty="0"/>
              <a:t>Accelerates depreciation</a:t>
            </a:r>
          </a:p>
          <a:p>
            <a:r>
              <a:rPr lang="en-IN" altLang="en-US" sz="2400" dirty="0"/>
              <a:t>Requires cost segregation study </a:t>
            </a:r>
          </a:p>
        </p:txBody>
      </p:sp>
    </p:spTree>
    <p:extLst>
      <p:ext uri="{BB962C8B-B14F-4D97-AF65-F5344CB8AC3E}">
        <p14:creationId xmlns:p14="http://schemas.microsoft.com/office/powerpoint/2010/main" val="189947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1162"/>
            <a:ext cx="8229600" cy="553998"/>
          </a:xfrm>
        </p:spPr>
        <p:txBody>
          <a:bodyPr lIns="0" tIns="0" rIns="0" bIns="0">
            <a:spAutoFit/>
          </a:bodyPr>
          <a:lstStyle/>
          <a:p>
            <a:r>
              <a:rPr lang="en-IN" dirty="0">
                <a:ea typeface="ＭＳ Ｐゴシック" charset="0"/>
                <a:cs typeface="Times New Roman" charset="0"/>
              </a:rPr>
              <a:t>Cost </a:t>
            </a:r>
            <a:r>
              <a:rPr lang="en-IN" dirty="0" smtClean="0">
                <a:ea typeface="ＭＳ Ｐゴシック" charset="0"/>
                <a:cs typeface="Times New Roman" charset="0"/>
              </a:rPr>
              <a:t>Segregation </a:t>
            </a:r>
            <a:r>
              <a:rPr lang="en-IN" sz="2800" dirty="0" smtClean="0">
                <a:ea typeface="ＭＳ Ｐゴシック" charset="0"/>
                <a:cs typeface="Times New Roman" charset="0"/>
              </a:rPr>
              <a:t>(2 of 4)</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523768"/>
          </a:xfrm>
        </p:spPr>
        <p:txBody>
          <a:bodyPr vert="horz" lIns="0" tIns="0" rIns="0" bIns="0" rtlCol="0">
            <a:spAutoFit/>
          </a:bodyPr>
          <a:lstStyle/>
          <a:p>
            <a:r>
              <a:rPr lang="en-IN" altLang="en-US" sz="2400" dirty="0"/>
              <a:t>Group into four classes</a:t>
            </a:r>
          </a:p>
          <a:p>
            <a:pPr lvl="1"/>
            <a:r>
              <a:rPr lang="en-IN" altLang="en-US" sz="2400" dirty="0"/>
              <a:t>Personal property (5 or 7 year)</a:t>
            </a:r>
          </a:p>
          <a:p>
            <a:pPr lvl="1"/>
            <a:r>
              <a:rPr lang="en-IN" altLang="en-US" sz="2400" dirty="0"/>
              <a:t>Land improvements (15-year recovery period and 150% declining balance)</a:t>
            </a:r>
          </a:p>
          <a:p>
            <a:pPr lvl="1"/>
            <a:r>
              <a:rPr lang="en-IN" altLang="en-US" sz="2400" dirty="0"/>
              <a:t>Building (39 or 27.5 years)</a:t>
            </a:r>
          </a:p>
          <a:p>
            <a:pPr lvl="1"/>
            <a:r>
              <a:rPr lang="en-IN" altLang="en-US" sz="2400" dirty="0"/>
              <a:t>Land (cannot depreciate)</a:t>
            </a:r>
          </a:p>
        </p:txBody>
      </p:sp>
    </p:spTree>
    <p:extLst>
      <p:ext uri="{BB962C8B-B14F-4D97-AF65-F5344CB8AC3E}">
        <p14:creationId xmlns:p14="http://schemas.microsoft.com/office/powerpoint/2010/main" val="3885660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1162"/>
            <a:ext cx="8229600" cy="553998"/>
          </a:xfrm>
        </p:spPr>
        <p:txBody>
          <a:bodyPr lIns="0" tIns="0" rIns="0" bIns="0">
            <a:spAutoFit/>
          </a:bodyPr>
          <a:lstStyle/>
          <a:p>
            <a:r>
              <a:rPr lang="en-IN" dirty="0">
                <a:ea typeface="ＭＳ Ｐゴシック" charset="0"/>
                <a:cs typeface="Times New Roman" charset="0"/>
              </a:rPr>
              <a:t>Cost </a:t>
            </a:r>
            <a:r>
              <a:rPr lang="en-IN" dirty="0" smtClean="0">
                <a:ea typeface="ＭＳ Ｐゴシック" charset="0"/>
                <a:cs typeface="Times New Roman" charset="0"/>
              </a:rPr>
              <a:t>Segregation </a:t>
            </a:r>
            <a:r>
              <a:rPr lang="en-IN" sz="2800" dirty="0" smtClean="0">
                <a:ea typeface="ＭＳ Ｐゴシック" charset="0"/>
                <a:cs typeface="Times New Roman" charset="0"/>
              </a:rPr>
              <a:t>(3 of 4)</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785652"/>
          </a:xfrm>
        </p:spPr>
        <p:txBody>
          <a:bodyPr vert="horz" lIns="0" tIns="0" rIns="0" bIns="0" rtlCol="0">
            <a:spAutoFit/>
          </a:bodyPr>
          <a:lstStyle/>
          <a:p>
            <a:r>
              <a:rPr lang="en-IN" altLang="en-US" sz="2400" dirty="0"/>
              <a:t>Personal property </a:t>
            </a:r>
          </a:p>
          <a:p>
            <a:pPr lvl="1"/>
            <a:r>
              <a:rPr lang="en-IN" altLang="en-US" sz="2400" dirty="0"/>
              <a:t>Equipment specific for the operation of the business, but not the operation of the building</a:t>
            </a:r>
          </a:p>
          <a:p>
            <a:pPr lvl="1"/>
            <a:r>
              <a:rPr lang="en-IN" altLang="en-US" sz="2400" dirty="0"/>
              <a:t>Furnishings (e.g., restaurant booths, counters)</a:t>
            </a:r>
          </a:p>
          <a:p>
            <a:pPr lvl="1"/>
            <a:r>
              <a:rPr lang="en-IN" altLang="en-US" sz="2400" dirty="0"/>
              <a:t>Interior theme décor</a:t>
            </a:r>
          </a:p>
          <a:p>
            <a:pPr lvl="1"/>
            <a:r>
              <a:rPr lang="en-IN" altLang="en-US" sz="2400" dirty="0"/>
              <a:t>Decorative light fixtures</a:t>
            </a:r>
          </a:p>
          <a:p>
            <a:pPr lvl="1"/>
            <a:r>
              <a:rPr lang="en-IN" altLang="en-US" sz="2400" dirty="0"/>
              <a:t>Strippable wallpaper and floorcovering </a:t>
            </a:r>
          </a:p>
          <a:p>
            <a:pPr lvl="1"/>
            <a:r>
              <a:rPr lang="en-IN" altLang="en-US" sz="2400" dirty="0"/>
              <a:t>MEP that services equipment classified as personal property</a:t>
            </a:r>
          </a:p>
        </p:txBody>
      </p:sp>
    </p:spTree>
    <p:extLst>
      <p:ext uri="{BB962C8B-B14F-4D97-AF65-F5344CB8AC3E}">
        <p14:creationId xmlns:p14="http://schemas.microsoft.com/office/powerpoint/2010/main" val="58027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1162"/>
            <a:ext cx="8229600" cy="553998"/>
          </a:xfrm>
        </p:spPr>
        <p:txBody>
          <a:bodyPr lIns="0" tIns="0" rIns="0" bIns="0">
            <a:spAutoFit/>
          </a:bodyPr>
          <a:lstStyle/>
          <a:p>
            <a:r>
              <a:rPr lang="en-IN" dirty="0">
                <a:ea typeface="ＭＳ Ｐゴシック" charset="0"/>
                <a:cs typeface="Times New Roman" charset="0"/>
              </a:rPr>
              <a:t>Cost </a:t>
            </a:r>
            <a:r>
              <a:rPr lang="en-IN" dirty="0" smtClean="0">
                <a:ea typeface="ＭＳ Ｐゴシック" charset="0"/>
                <a:cs typeface="Times New Roman" charset="0"/>
              </a:rPr>
              <a:t>Segregation </a:t>
            </a:r>
            <a:r>
              <a:rPr lang="en-IN" sz="2800" dirty="0" smtClean="0">
                <a:ea typeface="ＭＳ Ｐゴシック" charset="0"/>
                <a:cs typeface="Times New Roman" charset="0"/>
              </a:rPr>
              <a:t>(4 of 4)</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4385816"/>
          </a:xfrm>
        </p:spPr>
        <p:txBody>
          <a:bodyPr vert="horz" lIns="0" tIns="0" rIns="0" bIns="0" rtlCol="0">
            <a:spAutoFit/>
          </a:bodyPr>
          <a:lstStyle/>
          <a:p>
            <a:r>
              <a:rPr lang="en-IN" altLang="en-US" sz="2400" dirty="0"/>
              <a:t>Land improvements</a:t>
            </a:r>
          </a:p>
          <a:p>
            <a:pPr lvl="1"/>
            <a:r>
              <a:rPr lang="en-IN" altLang="en-US" sz="2400" dirty="0"/>
              <a:t>Roads, parking lots, curbs and gutters, sidewalks, fencing, monument signs, light poles, freestanding waste receptacles</a:t>
            </a:r>
          </a:p>
          <a:p>
            <a:r>
              <a:rPr lang="en-IN" altLang="en-US" sz="2400" dirty="0"/>
              <a:t>Building</a:t>
            </a:r>
          </a:p>
          <a:p>
            <a:pPr lvl="1"/>
            <a:r>
              <a:rPr lang="en-IN" altLang="en-US" sz="2400" dirty="0"/>
              <a:t>Everything not classified elsewhere</a:t>
            </a:r>
          </a:p>
          <a:p>
            <a:r>
              <a:rPr lang="en-IN" altLang="en-US" sz="2400" dirty="0"/>
              <a:t>Land</a:t>
            </a:r>
          </a:p>
          <a:p>
            <a:pPr lvl="1"/>
            <a:r>
              <a:rPr lang="en-IN" altLang="en-US" sz="2400" dirty="0"/>
              <a:t>Purchase of the land</a:t>
            </a:r>
          </a:p>
          <a:p>
            <a:pPr lvl="1"/>
            <a:r>
              <a:rPr lang="en-IN" altLang="en-US" sz="2400" dirty="0"/>
              <a:t>Clearing, grubbing, and landscaping not associated with land improvements or building</a:t>
            </a:r>
          </a:p>
        </p:txBody>
      </p:sp>
    </p:spTree>
    <p:extLst>
      <p:ext uri="{BB962C8B-B14F-4D97-AF65-F5344CB8AC3E}">
        <p14:creationId xmlns:p14="http://schemas.microsoft.com/office/powerpoint/2010/main" val="37126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smtClean="0">
                <a:ea typeface="ＭＳ Ｐゴシック" charset="0"/>
                <a:cs typeface="Times New Roman" charset="0"/>
              </a:rPr>
              <a:t>Variables </a:t>
            </a:r>
            <a:r>
              <a:rPr lang="en-IN" sz="2800" dirty="0" smtClean="0">
                <a:ea typeface="ＭＳ Ｐゴシック" charset="0"/>
                <a:cs typeface="Times New Roman" charset="0"/>
              </a:rPr>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385268"/>
          </a:xfrm>
        </p:spPr>
        <p:txBody>
          <a:bodyPr vert="horz" lIns="0" tIns="0" rIns="0" bIns="0" rtlCol="0">
            <a:spAutoFit/>
          </a:bodyPr>
          <a:lstStyle/>
          <a:p>
            <a:r>
              <a:rPr lang="en-IN" altLang="en-US" sz="2400" i="1" dirty="0"/>
              <a:t>P</a:t>
            </a:r>
            <a:r>
              <a:rPr lang="en-IN" altLang="en-US" sz="2400" dirty="0"/>
              <a:t> = Purchase price</a:t>
            </a:r>
          </a:p>
          <a:p>
            <a:r>
              <a:rPr lang="en-IN" altLang="en-US" sz="2400" i="1" dirty="0"/>
              <a:t>F</a:t>
            </a:r>
            <a:r>
              <a:rPr lang="en-IN" altLang="en-US" sz="2400" dirty="0"/>
              <a:t> = Salvage Value</a:t>
            </a:r>
          </a:p>
          <a:p>
            <a:pPr lvl="1"/>
            <a:r>
              <a:rPr lang="en-IN" altLang="en-US" sz="2400" dirty="0"/>
              <a:t>Zero for tax purposes</a:t>
            </a:r>
          </a:p>
          <a:p>
            <a:r>
              <a:rPr lang="en-IN" altLang="en-US" sz="2400" i="1" dirty="0"/>
              <a:t>N</a:t>
            </a:r>
            <a:r>
              <a:rPr lang="en-IN" altLang="en-US" sz="2400" dirty="0"/>
              <a:t> = Recovery period (years)</a:t>
            </a:r>
          </a:p>
          <a:p>
            <a:pPr lvl="1"/>
            <a:r>
              <a:rPr lang="en-IN" altLang="en-US" sz="2400" dirty="0"/>
              <a:t>Set by code for tax purposes</a:t>
            </a:r>
          </a:p>
        </p:txBody>
      </p:sp>
    </p:spTree>
    <p:extLst>
      <p:ext uri="{BB962C8B-B14F-4D97-AF65-F5344CB8AC3E}">
        <p14:creationId xmlns:p14="http://schemas.microsoft.com/office/powerpoint/2010/main" val="2456821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dirty="0"/>
              <a:t>Bonus </a:t>
            </a:r>
            <a:r>
              <a:rPr lang="en-US" dirty="0" smtClean="0"/>
              <a:t>Depreciation </a:t>
            </a:r>
            <a:r>
              <a:rPr lang="en-US" sz="2800" dirty="0" smtClean="0"/>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046988"/>
          </a:xfrm>
        </p:spPr>
        <p:txBody>
          <a:bodyPr vert="horz" lIns="0" tIns="0" rIns="0" bIns="0" rtlCol="0">
            <a:spAutoFit/>
          </a:bodyPr>
          <a:lstStyle/>
          <a:p>
            <a:r>
              <a:rPr lang="en-IN" sz="2400" dirty="0"/>
              <a:t>Allows companies to write off qualified property</a:t>
            </a:r>
          </a:p>
          <a:p>
            <a:pPr lvl="1"/>
            <a:r>
              <a:rPr lang="en-IN" sz="2400" dirty="0"/>
              <a:t>100% September 28, 2017 to 2022</a:t>
            </a:r>
          </a:p>
          <a:p>
            <a:pPr lvl="1"/>
            <a:r>
              <a:rPr lang="en-IN" sz="2400" dirty="0"/>
              <a:t>80% in 2023</a:t>
            </a:r>
          </a:p>
          <a:p>
            <a:pPr lvl="1"/>
            <a:r>
              <a:rPr lang="en-IN" sz="2400" dirty="0"/>
              <a:t>60% in 2024</a:t>
            </a:r>
          </a:p>
          <a:p>
            <a:pPr lvl="1"/>
            <a:r>
              <a:rPr lang="en-IN" sz="2400" dirty="0"/>
              <a:t>40% in 2025</a:t>
            </a:r>
          </a:p>
          <a:p>
            <a:pPr lvl="1"/>
            <a:r>
              <a:rPr lang="en-IN" sz="2400" dirty="0"/>
              <a:t>20% in 2026</a:t>
            </a:r>
          </a:p>
          <a:p>
            <a:pPr lvl="1"/>
            <a:r>
              <a:rPr lang="en-IN" sz="2400" dirty="0"/>
              <a:t>0% in 2027 and beyond</a:t>
            </a:r>
          </a:p>
        </p:txBody>
      </p:sp>
    </p:spTree>
    <p:extLst>
      <p:ext uri="{BB962C8B-B14F-4D97-AF65-F5344CB8AC3E}">
        <p14:creationId xmlns:p14="http://schemas.microsoft.com/office/powerpoint/2010/main" val="2226283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dirty="0"/>
              <a:t>Bonus </a:t>
            </a:r>
            <a:r>
              <a:rPr lang="en-US" dirty="0" smtClean="0"/>
              <a:t>Depreciation </a:t>
            </a:r>
            <a:r>
              <a:rPr lang="en-US" sz="2800" dirty="0" smtClean="0"/>
              <a:t>(2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924151"/>
          </a:xfrm>
        </p:spPr>
        <p:txBody>
          <a:bodyPr vert="horz" lIns="0" tIns="0" rIns="0" bIns="0" rtlCol="0">
            <a:spAutoFit/>
          </a:bodyPr>
          <a:lstStyle/>
          <a:p>
            <a:r>
              <a:rPr lang="en-IN" sz="2400" dirty="0"/>
              <a:t>Qualified property </a:t>
            </a:r>
          </a:p>
          <a:p>
            <a:pPr lvl="1"/>
            <a:r>
              <a:rPr lang="en-IN" sz="2400" dirty="0"/>
              <a:t>MACRS property with a recovery period of 20 years or less (computer systems, vehicles, machinery, equipment, office furniture, etc.)</a:t>
            </a:r>
          </a:p>
          <a:p>
            <a:pPr lvl="1"/>
            <a:r>
              <a:rPr lang="en-IN" sz="2400" dirty="0"/>
              <a:t>Software</a:t>
            </a:r>
          </a:p>
          <a:p>
            <a:pPr lvl="1"/>
            <a:r>
              <a:rPr lang="en-IN" sz="2400" dirty="0"/>
              <a:t>Qualified improvement property (improvements to the interior portions of a nonresidential building except improvement that enlarge the building, addition of an elevator or escalator, and modification to the structural framework)</a:t>
            </a:r>
          </a:p>
        </p:txBody>
      </p:sp>
    </p:spTree>
    <p:extLst>
      <p:ext uri="{BB962C8B-B14F-4D97-AF65-F5344CB8AC3E}">
        <p14:creationId xmlns:p14="http://schemas.microsoft.com/office/powerpoint/2010/main" val="550429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dirty="0"/>
              <a:t>Section 179</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231380"/>
          </a:xfrm>
        </p:spPr>
        <p:txBody>
          <a:bodyPr vert="horz" lIns="0" tIns="0" rIns="0" bIns="0" rtlCol="0">
            <a:spAutoFit/>
          </a:bodyPr>
          <a:lstStyle/>
          <a:p>
            <a:r>
              <a:rPr lang="en-IN" sz="2400" dirty="0"/>
              <a:t>Can expense up to $1,000,000 of equipment without depreciation</a:t>
            </a:r>
          </a:p>
          <a:p>
            <a:r>
              <a:rPr lang="en-IN" sz="2400" dirty="0"/>
              <a:t>Deduction is reduced if you place more than $2,500,000 of Section 179 property in service during the year</a:t>
            </a:r>
          </a:p>
          <a:p>
            <a:r>
              <a:rPr lang="en-IN" sz="2400" dirty="0"/>
              <a:t>Amounts adjusted for inflation annually</a:t>
            </a:r>
          </a:p>
        </p:txBody>
      </p:sp>
    </p:spTree>
    <p:extLst>
      <p:ext uri="{BB962C8B-B14F-4D97-AF65-F5344CB8AC3E}">
        <p14:creationId xmlns:p14="http://schemas.microsoft.com/office/powerpoint/2010/main" val="443650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57986"/>
            <a:ext cx="8229600" cy="553998"/>
          </a:xfrm>
        </p:spPr>
        <p:txBody>
          <a:bodyPr>
            <a:spAutoFit/>
          </a:bodyPr>
          <a:lstStyle/>
          <a:p>
            <a:r>
              <a:rPr lang="en-US" dirty="0"/>
              <a:t>Tax vs Financial Depreciation</a:t>
            </a:r>
            <a:endParaRPr lang="en-US" dirty="0">
              <a:latin typeface="+mj-lt"/>
            </a:endParaRPr>
          </a:p>
        </p:txBody>
      </p:sp>
      <p:pic>
        <p:nvPicPr>
          <p:cNvPr id="11" name="Picture 10" descr="Example 5-4 reads as follows: Prepare a depreciation schedule to be used for tax purposes for a 30,000 dollars truck using the 200 percent declining-balance method and the half-year convention.&#10;Example 5-8 reads as follows: Prepare a depreciation schedule to be used for the financial statements for the truck in Example 5-4 using the 200 percent declining-balance method. The truck was placed in service during the first month of the company’s tax year and a full year’s depreciation may be taken during the first year. The company estimates that the truck’s useful life is six years. At the end of six years the estimated salvage value of the truck is 5,000 dollars. Compare the depreciation calculated for the financial statements to the depreciation calculated for tax purposes in Example 5-4.&#10;The graph has U.S. Dollars on the Y-axis and Year from 0 to 6 on the X-axis. The data depicted in the graph are as follows: &#10;Tax: Starting with a value of U.S. Dollars 30,000 in the year 0, the value dips to 24,000 in the year 1, to 14,500 in 2nd year, to 8,500 in 3rd year, to 5,000 in 4th year, to 2,000 in 5th year, and to 0 in 6th year.&#10;Financial: Starting with a value of U.S. Dollars 30,000 in the year 0, the value dips to 20,000 in the year 1, to 13,000 in 2nd year, to 8,500 in 3rd year, to 6,000 in 4th year, to 5,000 in 5th year, and remains at the same value in 6th yea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38" y="1644968"/>
            <a:ext cx="3743924" cy="4105307"/>
          </a:xfrm>
          <a:prstGeom prst="rect">
            <a:avLst/>
          </a:prstGeom>
        </p:spPr>
      </p:pic>
      <p:sp>
        <p:nvSpPr>
          <p:cNvPr id="2" name="Content Placeholder 1"/>
          <p:cNvSpPr>
            <a:spLocks noGrp="1"/>
          </p:cNvSpPr>
          <p:nvPr>
            <p:ph idx="1"/>
          </p:nvPr>
        </p:nvSpPr>
        <p:spPr>
          <a:xfrm>
            <a:off x="457200" y="6003668"/>
            <a:ext cx="8229600" cy="285314"/>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5.4 </a:t>
            </a:r>
            <a:r>
              <a:rPr lang="en-IN" dirty="0" smtClean="0"/>
              <a:t>Book </a:t>
            </a:r>
            <a:r>
              <a:rPr lang="en-IN" dirty="0"/>
              <a:t>Values Comparison </a:t>
            </a:r>
            <a:r>
              <a:rPr lang="en-IN" dirty="0" smtClean="0"/>
              <a:t>for Examples </a:t>
            </a:r>
            <a:r>
              <a:rPr lang="en-IN" dirty="0"/>
              <a:t>5-4 and 5-8</a:t>
            </a:r>
          </a:p>
        </p:txBody>
      </p:sp>
    </p:spTree>
    <p:extLst>
      <p:ext uri="{BB962C8B-B14F-4D97-AF65-F5344CB8AC3E}">
        <p14:creationId xmlns:p14="http://schemas.microsoft.com/office/powerpoint/2010/main" val="797293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65516"/>
            <a:ext cx="8229600" cy="553998"/>
          </a:xfrm>
        </p:spPr>
        <p:txBody>
          <a:bodyPr>
            <a:spAutoFit/>
          </a:bodyPr>
          <a:lstStyle/>
          <a:p>
            <a:r>
              <a:rPr lang="en-US" dirty="0">
                <a:latin typeface="+mj-lt"/>
              </a:rPr>
              <a:t>Copyright</a:t>
            </a:r>
          </a:p>
        </p:txBody>
      </p:sp>
      <p:pic>
        <p:nvPicPr>
          <p:cNvPr id="11" name="Picture 10"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smtClean="0">
                <a:ea typeface="ＭＳ Ｐゴシック" charset="0"/>
                <a:cs typeface="Times New Roman" charset="0"/>
              </a:rPr>
              <a:t>Variables </a:t>
            </a:r>
            <a:r>
              <a:rPr lang="en-IN" sz="2800" dirty="0" smtClean="0">
                <a:ea typeface="ＭＳ Ｐゴシック" charset="0"/>
                <a:cs typeface="Times New Roman" charset="0"/>
              </a:rPr>
              <a:t>(2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308324"/>
          </a:xfrm>
        </p:spPr>
        <p:txBody>
          <a:bodyPr vert="horz" lIns="0" tIns="0" rIns="0" bIns="0" rtlCol="0">
            <a:spAutoFit/>
          </a:bodyPr>
          <a:lstStyle/>
          <a:p>
            <a:r>
              <a:rPr lang="en-IN" altLang="en-US" sz="2400" i="1" dirty="0">
                <a:latin typeface="Times New Roman" panose="02020603050405020304" pitchFamily="18" charset="0"/>
                <a:cs typeface="Times New Roman" panose="02020603050405020304" pitchFamily="18" charset="0"/>
              </a:rPr>
              <a:t>R</a:t>
            </a:r>
            <a:r>
              <a:rPr lang="en-IN" altLang="en-US" sz="2400" i="1" baseline="-25000" dirty="0">
                <a:latin typeface="Times New Roman" panose="02020603050405020304" pitchFamily="18" charset="0"/>
                <a:cs typeface="Times New Roman" panose="02020603050405020304" pitchFamily="18" charset="0"/>
              </a:rPr>
              <a:t>m</a:t>
            </a:r>
            <a:r>
              <a:rPr lang="en-IN" altLang="en-US" sz="2400" dirty="0"/>
              <a:t> = Percentage of depreciation taken </a:t>
            </a:r>
            <a:r>
              <a:rPr lang="en-IN" altLang="en-US" sz="2400" dirty="0" smtClean="0"/>
              <a:t>in year </a:t>
            </a:r>
            <a:r>
              <a:rPr lang="en-IN" altLang="en-US" sz="2400" i="1" dirty="0"/>
              <a:t>m</a:t>
            </a:r>
          </a:p>
          <a:p>
            <a:r>
              <a:rPr lang="en-IN" altLang="en-US" sz="2400" i="1" dirty="0">
                <a:latin typeface="Times New Roman" panose="02020603050405020304" pitchFamily="18" charset="0"/>
                <a:cs typeface="Times New Roman" panose="02020603050405020304" pitchFamily="18" charset="0"/>
              </a:rPr>
              <a:t>D</a:t>
            </a:r>
            <a:r>
              <a:rPr lang="en-IN" altLang="en-US" sz="2400" i="1" baseline="-25000" dirty="0">
                <a:latin typeface="Times New Roman" panose="02020603050405020304" pitchFamily="18" charset="0"/>
                <a:cs typeface="Times New Roman" panose="02020603050405020304" pitchFamily="18" charset="0"/>
              </a:rPr>
              <a:t>m</a:t>
            </a:r>
            <a:r>
              <a:rPr lang="en-IN" altLang="en-US" sz="2400" dirty="0"/>
              <a:t> = Depreciation for year </a:t>
            </a:r>
            <a:r>
              <a:rPr lang="en-IN" altLang="en-US" sz="2400" i="1" dirty="0"/>
              <a:t>m</a:t>
            </a:r>
          </a:p>
          <a:p>
            <a:r>
              <a:rPr lang="en-IN" altLang="en-US" sz="2400" i="1" dirty="0">
                <a:latin typeface="Times New Roman" panose="02020603050405020304" pitchFamily="18" charset="0"/>
                <a:cs typeface="Times New Roman" panose="02020603050405020304" pitchFamily="18" charset="0"/>
              </a:rPr>
              <a:t>BV</a:t>
            </a:r>
            <a:r>
              <a:rPr lang="en-IN" altLang="en-US" sz="2400" i="1" baseline="-25000" dirty="0">
                <a:latin typeface="Times New Roman" panose="02020603050405020304" pitchFamily="18" charset="0"/>
                <a:cs typeface="Times New Roman" panose="02020603050405020304" pitchFamily="18" charset="0"/>
              </a:rPr>
              <a:t>m</a:t>
            </a:r>
            <a:r>
              <a:rPr lang="en-IN" altLang="en-US" sz="2400" dirty="0"/>
              <a:t> = Book value at the end of year </a:t>
            </a:r>
            <a:r>
              <a:rPr lang="en-IN" altLang="en-US" sz="2400" i="1" dirty="0"/>
              <a:t>m</a:t>
            </a:r>
          </a:p>
          <a:p>
            <a:pPr lvl="1"/>
            <a:r>
              <a:rPr lang="en-IN" altLang="en-US" sz="2400" dirty="0"/>
              <a:t>Book value equals the purchase price less the depreciation recorded to date</a:t>
            </a:r>
          </a:p>
        </p:txBody>
      </p:sp>
    </p:spTree>
    <p:extLst>
      <p:ext uri="{BB962C8B-B14F-4D97-AF65-F5344CB8AC3E}">
        <p14:creationId xmlns:p14="http://schemas.microsoft.com/office/powerpoint/2010/main" val="255446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1162"/>
            <a:ext cx="8229600" cy="553998"/>
          </a:xfrm>
        </p:spPr>
        <p:txBody>
          <a:bodyPr lIns="0" tIns="0" rIns="0" bIns="0">
            <a:spAutoFit/>
          </a:bodyPr>
          <a:lstStyle/>
          <a:p>
            <a:r>
              <a:rPr lang="en-US" altLang="en-US" dirty="0" smtClean="0"/>
              <a:t>Straight-Line </a:t>
            </a:r>
            <a:r>
              <a:rPr lang="en-US" altLang="en-US" sz="2800" dirty="0" smtClean="0"/>
              <a:t>(1 of 3)</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931024"/>
          </a:xfrm>
        </p:spPr>
        <p:txBody>
          <a:bodyPr vert="horz" lIns="0" tIns="0" rIns="0" bIns="0" rtlCol="0">
            <a:spAutoFit/>
          </a:bodyPr>
          <a:lstStyle/>
          <a:p>
            <a:r>
              <a:rPr lang="en-IN" altLang="en-US" sz="2400" dirty="0"/>
              <a:t>Depreciates uniformly over the life of the asset</a:t>
            </a:r>
          </a:p>
          <a:p>
            <a:r>
              <a:rPr lang="en-IN" altLang="en-US" sz="2400" dirty="0"/>
              <a:t>Annual depreciation</a:t>
            </a:r>
          </a:p>
        </p:txBody>
      </p:sp>
      <p:graphicFrame>
        <p:nvGraphicFramePr>
          <p:cNvPr id="3" name="Object 2" descr="D sub m equals the numerator P minus F by denominator N."/>
          <p:cNvGraphicFramePr>
            <a:graphicFrameLocks noChangeAspect="1"/>
          </p:cNvGraphicFramePr>
          <p:nvPr>
            <p:extLst>
              <p:ext uri="{D42A27DB-BD31-4B8C-83A1-F6EECF244321}">
                <p14:modId xmlns:p14="http://schemas.microsoft.com/office/powerpoint/2010/main" val="805595075"/>
              </p:ext>
            </p:extLst>
          </p:nvPr>
        </p:nvGraphicFramePr>
        <p:xfrm>
          <a:off x="3651250" y="2978150"/>
          <a:ext cx="1841500" cy="901700"/>
        </p:xfrm>
        <a:graphic>
          <a:graphicData uri="http://schemas.openxmlformats.org/presentationml/2006/ole">
            <mc:AlternateContent xmlns:mc="http://schemas.openxmlformats.org/markup-compatibility/2006">
              <mc:Choice xmlns:v="urn:schemas-microsoft-com:vml" Requires="v">
                <p:oleObj spid="_x0000_s1061" name="Equation" r:id="rId4" imgW="1841400" imgH="901440" progId="Equation.DSMT4">
                  <p:embed/>
                </p:oleObj>
              </mc:Choice>
              <mc:Fallback>
                <p:oleObj name="Equation" r:id="rId4" imgW="1841400" imgH="901440" progId="Equation.DSMT4">
                  <p:embed/>
                  <p:pic>
                    <p:nvPicPr>
                      <p:cNvPr id="0" name=""/>
                      <p:cNvPicPr/>
                      <p:nvPr/>
                    </p:nvPicPr>
                    <p:blipFill>
                      <a:blip r:embed="rId5"/>
                      <a:stretch>
                        <a:fillRect/>
                      </a:stretch>
                    </p:blipFill>
                    <p:spPr>
                      <a:xfrm>
                        <a:off x="3651250" y="2978150"/>
                        <a:ext cx="1841500" cy="901700"/>
                      </a:xfrm>
                      <a:prstGeom prst="rect">
                        <a:avLst/>
                      </a:prstGeom>
                    </p:spPr>
                  </p:pic>
                </p:oleObj>
              </mc:Fallback>
            </mc:AlternateContent>
          </a:graphicData>
        </a:graphic>
      </p:graphicFrame>
    </p:spTree>
    <p:extLst>
      <p:ext uri="{BB962C8B-B14F-4D97-AF65-F5344CB8AC3E}">
        <p14:creationId xmlns:p14="http://schemas.microsoft.com/office/powerpoint/2010/main" val="423093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7986"/>
            <a:ext cx="8229600" cy="553998"/>
          </a:xfrm>
        </p:spPr>
        <p:txBody>
          <a:bodyPr lIns="0" tIns="0" rIns="0" bIns="0">
            <a:spAutoFit/>
          </a:bodyPr>
          <a:lstStyle/>
          <a:p>
            <a:r>
              <a:rPr lang="en-US" altLang="en-US" dirty="0" smtClean="0"/>
              <a:t>Straight-Line </a:t>
            </a:r>
            <a:r>
              <a:rPr lang="en-US" altLang="en-US" sz="2800" dirty="0" smtClean="0"/>
              <a:t>(2 of 3)</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658923"/>
            <a:ext cx="8229600" cy="369332"/>
          </a:xfrm>
        </p:spPr>
        <p:txBody>
          <a:bodyPr vert="horz" lIns="0" tIns="0" rIns="0" bIns="0" rtlCol="0">
            <a:spAutoFit/>
          </a:bodyPr>
          <a:lstStyle/>
          <a:p>
            <a:r>
              <a:rPr lang="en-IN" altLang="en-US" sz="2400" dirty="0"/>
              <a:t>Book Value</a:t>
            </a:r>
          </a:p>
        </p:txBody>
      </p:sp>
      <p:graphicFrame>
        <p:nvGraphicFramePr>
          <p:cNvPr id="3" name="Object 2" descr="B V sub m equals P minus m of D sub m, or B V sub m equals B V sub m-1 minus D sub m."/>
          <p:cNvGraphicFramePr>
            <a:graphicFrameLocks noChangeAspect="1"/>
          </p:cNvGraphicFramePr>
          <p:nvPr>
            <p:extLst>
              <p:ext uri="{D42A27DB-BD31-4B8C-83A1-F6EECF244321}">
                <p14:modId xmlns:p14="http://schemas.microsoft.com/office/powerpoint/2010/main" val="2177895847"/>
              </p:ext>
            </p:extLst>
          </p:nvPr>
        </p:nvGraphicFramePr>
        <p:xfrm>
          <a:off x="3325813" y="2683432"/>
          <a:ext cx="2490787" cy="1457325"/>
        </p:xfrm>
        <a:graphic>
          <a:graphicData uri="http://schemas.openxmlformats.org/presentationml/2006/ole">
            <mc:AlternateContent xmlns:mc="http://schemas.openxmlformats.org/markup-compatibility/2006">
              <mc:Choice xmlns:v="urn:schemas-microsoft-com:vml" Requires="v">
                <p:oleObj spid="_x0000_s2093" name="Equation" r:id="rId4" imgW="2743200" imgH="1600200" progId="Equation.DSMT4">
                  <p:embed/>
                </p:oleObj>
              </mc:Choice>
              <mc:Fallback>
                <p:oleObj name="Equation" r:id="rId4" imgW="2743200" imgH="1600200" progId="Equation.DSMT4">
                  <p:embed/>
                  <p:pic>
                    <p:nvPicPr>
                      <p:cNvPr id="0" name=""/>
                      <p:cNvPicPr/>
                      <p:nvPr/>
                    </p:nvPicPr>
                    <p:blipFill>
                      <a:blip r:embed="rId5"/>
                      <a:stretch>
                        <a:fillRect/>
                      </a:stretch>
                    </p:blipFill>
                    <p:spPr>
                      <a:xfrm>
                        <a:off x="3325813" y="2683432"/>
                        <a:ext cx="2490787" cy="1457325"/>
                      </a:xfrm>
                      <a:prstGeom prst="rect">
                        <a:avLst/>
                      </a:prstGeom>
                    </p:spPr>
                  </p:pic>
                </p:oleObj>
              </mc:Fallback>
            </mc:AlternateContent>
          </a:graphicData>
        </a:graphic>
      </p:graphicFrame>
    </p:spTree>
    <p:extLst>
      <p:ext uri="{BB962C8B-B14F-4D97-AF65-F5344CB8AC3E}">
        <p14:creationId xmlns:p14="http://schemas.microsoft.com/office/powerpoint/2010/main" val="323975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666453"/>
            <a:ext cx="8229600" cy="553998"/>
          </a:xfrm>
        </p:spPr>
        <p:txBody>
          <a:bodyPr>
            <a:spAutoFit/>
          </a:bodyPr>
          <a:lstStyle/>
          <a:p>
            <a:r>
              <a:rPr lang="en-US" dirty="0" smtClean="0"/>
              <a:t>Straight-Line </a:t>
            </a:r>
            <a:r>
              <a:rPr lang="en-US" sz="2800" dirty="0" smtClean="0"/>
              <a:t>(3 of 3)</a:t>
            </a:r>
            <a:endParaRPr lang="en-US" sz="2800" dirty="0"/>
          </a:p>
        </p:txBody>
      </p:sp>
      <p:pic>
        <p:nvPicPr>
          <p:cNvPr id="11" name="Picture 10" descr="Example 5-1 reads as follows: A dump truck is purchased for 110,000 dollars and has an estimated salvage value of 10,000 dollars at the end of the recovery period. Prepare a depreciation schedule for the dump truck using the straight-line method with a recovery period of five years.&#10;The details displayed in the table are as follows: &#10;m: 0; R subscript m: No entry; D subscript m (U.S. dollars): No entry; BV subscript m (U.S. dollars): 110,000&#10;m: 1; R subscript m: 1 by 5; D subscript m (U.S. dollars): 20,000; BV subscript m (U.S. dollars): 90,000&#10;m: 2; R subscript m: 1 by 5; D subscript m (U.S. dollars): 20,000; BV subscript m (U.S. dollars): 70,000&#10;m: 3; R subscript m: 1 by 5; D subscript m (U.S. dollars): 20,000; BV subscript m (U.S. dollars): 50,000&#10;m: 4; R subscript m: 1 by 5; D subscript m (U.S. dollars): 20,000; BV subscript m (U.S. dollars): 30,000&#10;m: 5; R subscript m: 1 by 5; D subscript m (U.S. dollars): 20,000; BV subscript m (U.S. dollars): 10,000&#10;"/>
          <p:cNvPicPr>
            <a:picLocks noChangeAspect="1"/>
          </p:cNvPicPr>
          <p:nvPr/>
        </p:nvPicPr>
        <p:blipFill rotWithShape="1">
          <a:blip r:embed="rId3">
            <a:extLst>
              <a:ext uri="{28A0092B-C50C-407E-A947-70E740481C1C}">
                <a14:useLocalDpi xmlns:a14="http://schemas.microsoft.com/office/drawing/2010/main" val="0"/>
              </a:ext>
            </a:extLst>
          </a:blip>
          <a:srcRect r="7195"/>
          <a:stretch/>
        </p:blipFill>
        <p:spPr>
          <a:xfrm>
            <a:off x="1609851" y="2299481"/>
            <a:ext cx="5922266" cy="2644543"/>
          </a:xfrm>
          <a:prstGeom prst="rect">
            <a:avLst/>
          </a:prstGeom>
        </p:spPr>
      </p:pic>
      <p:sp>
        <p:nvSpPr>
          <p:cNvPr id="2" name="Content Placeholder 1"/>
          <p:cNvSpPr>
            <a:spLocks noGrp="1"/>
          </p:cNvSpPr>
          <p:nvPr>
            <p:ph idx="1"/>
          </p:nvPr>
        </p:nvSpPr>
        <p:spPr>
          <a:xfrm>
            <a:off x="457200" y="6003668"/>
            <a:ext cx="8229600" cy="285314"/>
          </a:xfrm>
        </p:spPr>
        <p:txBody>
          <a:bodyPr/>
          <a:lstStyle/>
          <a:p>
            <a:r>
              <a:rPr lang="en-IN" b="1" dirty="0" smtClean="0">
                <a:solidFill>
                  <a:srgbClr val="007FA3"/>
                </a:solidFill>
                <a:ea typeface="ＭＳ Ｐゴシック" charset="0"/>
                <a:cs typeface="Times New Roman" charset="0"/>
              </a:rPr>
              <a:t>Table 5.1 </a:t>
            </a:r>
            <a:r>
              <a:rPr lang="en-IN" dirty="0"/>
              <a:t>Depreciation Schedule for Example 5-1</a:t>
            </a:r>
          </a:p>
        </p:txBody>
      </p:sp>
    </p:spTree>
    <p:extLst>
      <p:ext uri="{BB962C8B-B14F-4D97-AF65-F5344CB8AC3E}">
        <p14:creationId xmlns:p14="http://schemas.microsoft.com/office/powerpoint/2010/main" val="397136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altLang="en-US" dirty="0" smtClean="0"/>
              <a:t>Sum-of-the-Years </a:t>
            </a:r>
            <a:r>
              <a:rPr lang="en-US" altLang="en-US" sz="2800" dirty="0" smtClean="0"/>
              <a:t>(1 of 3)</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931024"/>
          </a:xfrm>
        </p:spPr>
        <p:txBody>
          <a:bodyPr vert="horz" lIns="0" tIns="0" rIns="0" bIns="0" rtlCol="0">
            <a:spAutoFit/>
          </a:bodyPr>
          <a:lstStyle/>
          <a:p>
            <a:r>
              <a:rPr lang="en-IN" altLang="en-US" sz="2400" dirty="0"/>
              <a:t>Accelerates depreciation</a:t>
            </a:r>
          </a:p>
          <a:p>
            <a:r>
              <a:rPr lang="en-IN" altLang="en-US" sz="2400" dirty="0"/>
              <a:t>Annual depreciation</a:t>
            </a:r>
          </a:p>
        </p:txBody>
      </p:sp>
      <p:graphicFrame>
        <p:nvGraphicFramePr>
          <p:cNvPr id="3" name="Object 2" descr="• D sub m equals open parens P minus F close parens times R sub m.&#10;&#10;• R sub m equals the numerator N minus m plus 1 by the denominator S O Y&#10;&#10;• S O Y equals the numerator N times N plus 1 by the denominator 2&#10;"/>
          <p:cNvGraphicFramePr>
            <a:graphicFrameLocks noChangeAspect="1"/>
          </p:cNvGraphicFramePr>
          <p:nvPr>
            <p:extLst>
              <p:ext uri="{D42A27DB-BD31-4B8C-83A1-F6EECF244321}">
                <p14:modId xmlns:p14="http://schemas.microsoft.com/office/powerpoint/2010/main" val="705591169"/>
              </p:ext>
            </p:extLst>
          </p:nvPr>
        </p:nvGraphicFramePr>
        <p:xfrm>
          <a:off x="3501422" y="2953979"/>
          <a:ext cx="2141157" cy="2067686"/>
        </p:xfrm>
        <a:graphic>
          <a:graphicData uri="http://schemas.openxmlformats.org/presentationml/2006/ole">
            <mc:AlternateContent xmlns:mc="http://schemas.openxmlformats.org/markup-compatibility/2006">
              <mc:Choice xmlns:v="urn:schemas-microsoft-com:vml" Requires="v">
                <p:oleObj spid="_x0000_s3109" name="Equation" r:id="rId4" imgW="2590560" imgH="2501640" progId="Equation.DSMT4">
                  <p:embed/>
                </p:oleObj>
              </mc:Choice>
              <mc:Fallback>
                <p:oleObj name="Equation" r:id="rId4" imgW="2590560" imgH="2501640" progId="Equation.DSMT4">
                  <p:embed/>
                  <p:pic>
                    <p:nvPicPr>
                      <p:cNvPr id="0" name=""/>
                      <p:cNvPicPr/>
                      <p:nvPr/>
                    </p:nvPicPr>
                    <p:blipFill>
                      <a:blip r:embed="rId5"/>
                      <a:stretch>
                        <a:fillRect/>
                      </a:stretch>
                    </p:blipFill>
                    <p:spPr>
                      <a:xfrm>
                        <a:off x="3501422" y="2953979"/>
                        <a:ext cx="2141157" cy="2067686"/>
                      </a:xfrm>
                      <a:prstGeom prst="rect">
                        <a:avLst/>
                      </a:prstGeom>
                    </p:spPr>
                  </p:pic>
                </p:oleObj>
              </mc:Fallback>
            </mc:AlternateContent>
          </a:graphicData>
        </a:graphic>
      </p:graphicFrame>
    </p:spTree>
    <p:extLst>
      <p:ext uri="{BB962C8B-B14F-4D97-AF65-F5344CB8AC3E}">
        <p14:creationId xmlns:p14="http://schemas.microsoft.com/office/powerpoint/2010/main" val="144259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59629"/>
            <a:ext cx="8229600" cy="553998"/>
          </a:xfrm>
        </p:spPr>
        <p:txBody>
          <a:bodyPr lIns="0" tIns="0" rIns="0" bIns="0">
            <a:spAutoFit/>
          </a:bodyPr>
          <a:lstStyle/>
          <a:p>
            <a:r>
              <a:rPr lang="en-US" altLang="en-US" dirty="0" smtClean="0"/>
              <a:t>Sum-of-the-Years </a:t>
            </a:r>
            <a:r>
              <a:rPr lang="en-US" altLang="en-US" sz="2800" dirty="0" smtClean="0"/>
              <a:t>(2 of 3)</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69332"/>
          </a:xfrm>
        </p:spPr>
        <p:txBody>
          <a:bodyPr vert="horz" lIns="0" tIns="0" rIns="0" bIns="0" rtlCol="0">
            <a:spAutoFit/>
          </a:bodyPr>
          <a:lstStyle/>
          <a:p>
            <a:r>
              <a:rPr lang="en-IN" altLang="en-US" sz="2400" dirty="0"/>
              <a:t>Book Value</a:t>
            </a:r>
          </a:p>
        </p:txBody>
      </p:sp>
      <p:graphicFrame>
        <p:nvGraphicFramePr>
          <p:cNvPr id="3" name="Object 2" descr="B V sub m equals B V sub m minus 1 minus D sub m"/>
          <p:cNvGraphicFramePr>
            <a:graphicFrameLocks noChangeAspect="1"/>
          </p:cNvGraphicFramePr>
          <p:nvPr>
            <p:extLst>
              <p:ext uri="{D42A27DB-BD31-4B8C-83A1-F6EECF244321}">
                <p14:modId xmlns:p14="http://schemas.microsoft.com/office/powerpoint/2010/main" val="356896010"/>
              </p:ext>
            </p:extLst>
          </p:nvPr>
        </p:nvGraphicFramePr>
        <p:xfrm>
          <a:off x="3228880" y="2625822"/>
          <a:ext cx="2516909" cy="404091"/>
        </p:xfrm>
        <a:graphic>
          <a:graphicData uri="http://schemas.openxmlformats.org/presentationml/2006/ole">
            <mc:AlternateContent xmlns:mc="http://schemas.openxmlformats.org/markup-compatibility/2006">
              <mc:Choice xmlns:v="urn:schemas-microsoft-com:vml" Requires="v">
                <p:oleObj spid="_x0000_s4133" name="Equation" r:id="rId4" imgW="2768400" imgH="444240" progId="Equation.DSMT4">
                  <p:embed/>
                </p:oleObj>
              </mc:Choice>
              <mc:Fallback>
                <p:oleObj name="Equation" r:id="rId4" imgW="2768400" imgH="444240" progId="Equation.DSMT4">
                  <p:embed/>
                  <p:pic>
                    <p:nvPicPr>
                      <p:cNvPr id="0" name=""/>
                      <p:cNvPicPr/>
                      <p:nvPr/>
                    </p:nvPicPr>
                    <p:blipFill>
                      <a:blip r:embed="rId5"/>
                      <a:stretch>
                        <a:fillRect/>
                      </a:stretch>
                    </p:blipFill>
                    <p:spPr>
                      <a:xfrm>
                        <a:off x="3228880" y="2625822"/>
                        <a:ext cx="2516909" cy="404091"/>
                      </a:xfrm>
                      <a:prstGeom prst="rect">
                        <a:avLst/>
                      </a:prstGeom>
                    </p:spPr>
                  </p:pic>
                </p:oleObj>
              </mc:Fallback>
            </mc:AlternateContent>
          </a:graphicData>
        </a:graphic>
      </p:graphicFrame>
    </p:spTree>
    <p:extLst>
      <p:ext uri="{BB962C8B-B14F-4D97-AF65-F5344CB8AC3E}">
        <p14:creationId xmlns:p14="http://schemas.microsoft.com/office/powerpoint/2010/main" val="4239739461"/>
      </p:ext>
    </p:extLst>
  </p:cSld>
  <p:clrMapOvr>
    <a:masterClrMapping/>
  </p:clrMapOvr>
</p:sld>
</file>

<file path=ppt/theme/theme1.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34716</TotalTime>
  <Words>945</Words>
  <Application>Microsoft Office PowerPoint</Application>
  <PresentationFormat>On-screen Show (4:3)</PresentationFormat>
  <Paragraphs>173</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2_508 Lecture</vt:lpstr>
      <vt:lpstr>Equation</vt:lpstr>
      <vt:lpstr>Construction Accounting and Financial Management</vt:lpstr>
      <vt:lpstr>Use of Depreciation</vt:lpstr>
      <vt:lpstr>Variables (1 of 2)</vt:lpstr>
      <vt:lpstr>Variables (2 of 2)</vt:lpstr>
      <vt:lpstr>Straight-Line (1 of 3)</vt:lpstr>
      <vt:lpstr>Straight-Line (2 of 3)</vt:lpstr>
      <vt:lpstr>Straight-Line (3 of 3)</vt:lpstr>
      <vt:lpstr>Sum-of-the-Years (1 of 3)</vt:lpstr>
      <vt:lpstr>Sum-of-the-Years (2 of 3)</vt:lpstr>
      <vt:lpstr>Sum-of-the-Years (3 of 3)</vt:lpstr>
      <vt:lpstr>Declining-Balance Method (1 of 2)</vt:lpstr>
      <vt:lpstr>Declining-Balance Method (2 of 2)</vt:lpstr>
      <vt:lpstr>Stopping at Salvage Value ($20,000)</vt:lpstr>
      <vt:lpstr>Switching to Straight Line (F = 0)</vt:lpstr>
      <vt:lpstr>200% Declining-Balance Method</vt:lpstr>
      <vt:lpstr>Comparison of Methods</vt:lpstr>
      <vt:lpstr>MACRS</vt:lpstr>
      <vt:lpstr>Placing in Service</vt:lpstr>
      <vt:lpstr>Midquarter Convention</vt:lpstr>
      <vt:lpstr>Midmonth Convention</vt:lpstr>
      <vt:lpstr>IRS Recovery Periods (1 of 2)</vt:lpstr>
      <vt:lpstr>IRS Recovery Periods (2 of 2)</vt:lpstr>
      <vt:lpstr>Use of Depreciation Tables (1 of 2)</vt:lpstr>
      <vt:lpstr>Use of Depreciation Tables (2 of 2)</vt:lpstr>
      <vt:lpstr>Commercial Building Depreciation</vt:lpstr>
      <vt:lpstr>Cost Segregation (1 of 4)</vt:lpstr>
      <vt:lpstr>Cost Segregation (2 of 4)</vt:lpstr>
      <vt:lpstr>Cost Segregation (3 of 4)</vt:lpstr>
      <vt:lpstr>Cost Segregation (4 of 4)</vt:lpstr>
      <vt:lpstr>Bonus Depreciation (1 of 2)</vt:lpstr>
      <vt:lpstr>Bonus Depreciation (2 of 2)</vt:lpstr>
      <vt:lpstr>Section 179</vt:lpstr>
      <vt:lpstr>Tax vs Financial Depreciation</vt:lpstr>
      <vt:lpstr>Copyright</vt:lpstr>
    </vt:vector>
  </TitlesOfParts>
  <Company>Integra Software Services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Accounting and Financial Management, Fourth Edition</dc:title>
  <dc:subject>Construction Accounting and Financial Management </dc:subject>
  <dc:creator>Steven J. Peterson</dc:creator>
  <cp:keywords>Accounting</cp:keywords>
  <cp:lastModifiedBy>Renukambal Krishnamoorthy, Integra-PDY, IN</cp:lastModifiedBy>
  <cp:revision>413</cp:revision>
  <dcterms:modified xsi:type="dcterms:W3CDTF">2018-10-25T11:44:12Z</dcterms:modified>
</cp:coreProperties>
</file>