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22"/>
  </p:notesMasterIdLst>
  <p:handoutMasterIdLst>
    <p:handoutMasterId r:id="rId23"/>
  </p:handoutMasterIdLst>
  <p:sldIdLst>
    <p:sldId id="404" r:id="rId2"/>
    <p:sldId id="393" r:id="rId3"/>
    <p:sldId id="405" r:id="rId4"/>
    <p:sldId id="415" r:id="rId5"/>
    <p:sldId id="373" r:id="rId6"/>
    <p:sldId id="416" r:id="rId7"/>
    <p:sldId id="375" r:id="rId8"/>
    <p:sldId id="417" r:id="rId9"/>
    <p:sldId id="351" r:id="rId10"/>
    <p:sldId id="377" r:id="rId11"/>
    <p:sldId id="407" r:id="rId12"/>
    <p:sldId id="408" r:id="rId13"/>
    <p:sldId id="409" r:id="rId14"/>
    <p:sldId id="410" r:id="rId15"/>
    <p:sldId id="411" r:id="rId16"/>
    <p:sldId id="412" r:id="rId17"/>
    <p:sldId id="379" r:id="rId18"/>
    <p:sldId id="413" r:id="rId19"/>
    <p:sldId id="414" r:id="rId20"/>
    <p:sldId id="298" r:id="rId2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2042" autoAdjust="0"/>
    <p:restoredTop sz="78400" autoAdjust="0"/>
  </p:normalViewPr>
  <p:slideViewPr>
    <p:cSldViewPr snapToGrid="0" snapToObjects="1">
      <p:cViewPr varScale="1">
        <p:scale>
          <a:sx n="67" d="100"/>
          <a:sy n="67" d="100"/>
        </p:scale>
        <p:origin x="-96" y="-1062"/>
      </p:cViewPr>
      <p:guideLst>
        <p:guide orient="horz" pos="2160"/>
        <p:guide orient="horz" pos="704"/>
        <p:guide orient="horz" pos="368"/>
        <p:guide orient="horz" pos="1003"/>
        <p:guide orient="horz" pos="4012"/>
        <p:guide pos="2880"/>
        <p:guide pos="289"/>
        <p:guide pos="5461"/>
        <p:guide pos="507"/>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10/25/2018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10/25/2018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1143000"/>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061981"/>
            <a:ext cx="8229600" cy="1037439"/>
          </a:xfrm>
        </p:spPr>
        <p:txBody>
          <a:bodyPr/>
          <a:lstStyle>
            <a:lvl1pPr marL="0" indent="0">
              <a:buNone/>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10/25/2018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5" name="Content Placeholder 4"/>
          <p:cNvSpPr>
            <a:spLocks noGrp="1"/>
          </p:cNvSpPr>
          <p:nvPr>
            <p:ph sz="quarter" idx="14"/>
          </p:nvPr>
        </p:nvSpPr>
        <p:spPr>
          <a:xfrm>
            <a:off x="458788" y="4286119"/>
            <a:ext cx="8210550" cy="12255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Tree>
    <p:extLst>
      <p:ext uri="{BB962C8B-B14F-4D97-AF65-F5344CB8AC3E}">
        <p14:creationId xmlns:p14="http://schemas.microsoft.com/office/powerpoint/2010/main" val="4122626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lvl1pPr>
              <a:defRPr sz="1600"/>
            </a:lvl1p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a16="http://schemas.microsoft.com/office/drawing/2014/main" xmlns="" id="{9E6B7D3D-89C9-4133-8D8A-D779EB3D311D}"/>
              </a:ext>
            </a:extLst>
          </p:cNvPr>
          <p:cNvSpPr>
            <a:spLocks noGrp="1"/>
          </p:cNvSpPr>
          <p:nvPr>
            <p:ph sz="quarter" idx="13"/>
          </p:nvPr>
        </p:nvSpPr>
        <p:spPr>
          <a:xfrm>
            <a:off x="457200" y="1481138"/>
            <a:ext cx="4484688" cy="4408487"/>
          </a:xfrm>
        </p:spPr>
        <p:txBody>
          <a:bodyPr/>
          <a:lstStyle>
            <a:lvl1pPr>
              <a:defRPr sz="1600"/>
            </a:lvl1pPr>
          </a:lstStyle>
          <a:p>
            <a:pPr lvl="0"/>
            <a:r>
              <a:rPr lang="en-US" dirty="0"/>
              <a:t>Edit Master text styles</a:t>
            </a:r>
          </a:p>
        </p:txBody>
      </p:sp>
      <p:sp>
        <p:nvSpPr>
          <p:cNvPr id="9" name="Picture Placeholder 8">
            <a:extLst>
              <a:ext uri="{FF2B5EF4-FFF2-40B4-BE49-F238E27FC236}">
                <a16:creationId xmlns:a16="http://schemas.microsoft.com/office/drawing/2014/main" xmlns="" id="{F95A3C12-C176-4C2E-9820-6A6035C43AF5}"/>
              </a:ext>
            </a:extLst>
          </p:cNvPr>
          <p:cNvSpPr>
            <a:spLocks noGrp="1"/>
          </p:cNvSpPr>
          <p:nvPr>
            <p:ph type="pic" sz="quarter" idx="14"/>
          </p:nvPr>
        </p:nvSpPr>
        <p:spPr>
          <a:xfrm>
            <a:off x="5192713" y="1481138"/>
            <a:ext cx="3476625" cy="3754437"/>
          </a:xfrm>
        </p:spPr>
        <p:txBody>
          <a:bodyPr/>
          <a:lstStyle>
            <a:lvl1pPr>
              <a:defRPr sz="1600"/>
            </a:lvl1pPr>
          </a:lstStyle>
          <a:p>
            <a:endParaRPr lang="en-US" dirty="0"/>
          </a:p>
        </p:txBody>
      </p:sp>
      <p:sp>
        <p:nvSpPr>
          <p:cNvPr id="11" name="Text Placeholder 10">
            <a:extLst>
              <a:ext uri="{FF2B5EF4-FFF2-40B4-BE49-F238E27FC236}">
                <a16:creationId xmlns:a16="http://schemas.microsoft.com/office/drawing/2014/main" xmlns=""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a16="http://schemas.microsoft.com/office/drawing/2014/main" xmlns=""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a16="http://schemas.microsoft.com/office/drawing/2014/main" xmlns=""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a16="http://schemas.microsoft.com/office/drawing/2014/main" xmlns=""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33220075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10/25/2018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10/25/2018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nd two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3686961" cy="4525963"/>
          </a:xfrm>
        </p:spPr>
        <p:txBody>
          <a:bodyPr/>
          <a:lstStyle>
            <a:lvl1pPr>
              <a:buClr>
                <a:srgbClr val="007FA3"/>
              </a:buClr>
              <a:buSzPct val="100000"/>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4" name="Content Placeholder 2"/>
          <p:cNvSpPr>
            <a:spLocks noGrp="1"/>
          </p:cNvSpPr>
          <p:nvPr>
            <p:ph idx="10"/>
          </p:nvPr>
        </p:nvSpPr>
        <p:spPr>
          <a:xfrm>
            <a:off x="4367868" y="1691780"/>
            <a:ext cx="3686961" cy="4525963"/>
          </a:xfrm>
        </p:spPr>
        <p:txBody>
          <a:bodyPr/>
          <a:lstStyle>
            <a:lvl1pPr>
              <a:buClr>
                <a:srgbClr val="007FA3"/>
              </a:buClr>
              <a:buSzPct val="100000"/>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1704417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marL="0" indent="0">
              <a:buClr>
                <a:srgbClr val="007FA3"/>
              </a:buClr>
              <a:buSzPct val="100000"/>
              <a:buNone/>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endParaRPr lang="en-US" dirty="0"/>
          </a:p>
        </p:txBody>
      </p:sp>
    </p:spTree>
    <p:extLst>
      <p:ext uri="{BB962C8B-B14F-4D97-AF65-F5344CB8AC3E}">
        <p14:creationId xmlns:p14="http://schemas.microsoft.com/office/powerpoint/2010/main" val="22664804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6048594"/>
            <a:ext cx="8229600" cy="313845"/>
          </a:xfrm>
        </p:spPr>
        <p:txBody>
          <a:bodyPr/>
          <a:lstStyle>
            <a:lvl1pPr marL="0" indent="0">
              <a:buClr>
                <a:srgbClr val="007FA3"/>
              </a:buClr>
              <a:buSzPct val="100000"/>
              <a:buNone/>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endParaRPr lang="en-US" dirty="0"/>
          </a:p>
        </p:txBody>
      </p:sp>
    </p:spTree>
    <p:extLst>
      <p:ext uri="{BB962C8B-B14F-4D97-AF65-F5344CB8AC3E}">
        <p14:creationId xmlns:p14="http://schemas.microsoft.com/office/powerpoint/2010/main" val="5714603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10/25/2018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lvl1pPr>
              <a:defRPr sz="1600"/>
            </a:lvl1p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10/25/2018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10/25/2018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2020, 2013, 2009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94" r:id="rId4"/>
    <p:sldLayoutId id="2147483692" r:id="rId5"/>
    <p:sldLayoutId id="2147483697" r:id="rId6"/>
    <p:sldLayoutId id="2147483695" r:id="rId7"/>
    <p:sldLayoutId id="2147483679" r:id="rId8"/>
    <p:sldLayoutId id="2147483682" r:id="rId9"/>
    <p:sldLayoutId id="2147483696" r:id="rId10"/>
    <p:sldLayoutId id="2147483686" r:id="rId11"/>
    <p:sldLayoutId id="2147483673" r:id="rId12"/>
    <p:sldLayoutId id="2147483693" r:id="rId13"/>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5.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42110"/>
            <a:ext cx="8613775" cy="1107996"/>
          </a:xfrm>
        </p:spPr>
        <p:txBody>
          <a:bodyPr vert="horz" wrap="square" lIns="0" tIns="0" rIns="0" bIns="0" rtlCol="0" anchor="t">
            <a:spAutoFit/>
          </a:bodyPr>
          <a:lstStyle/>
          <a:p>
            <a:r>
              <a:rPr lang="en-IN" dirty="0">
                <a:latin typeface="+mj-lt"/>
              </a:rPr>
              <a:t>Construction Accounting and Financial Management</a:t>
            </a:r>
          </a:p>
        </p:txBody>
      </p:sp>
      <p:sp>
        <p:nvSpPr>
          <p:cNvPr id="8" name="Text Placeholder 7"/>
          <p:cNvSpPr>
            <a:spLocks noGrp="1"/>
          </p:cNvSpPr>
          <p:nvPr>
            <p:ph type="body" sz="quarter" idx="13"/>
          </p:nvPr>
        </p:nvSpPr>
        <p:spPr>
          <a:xfrm>
            <a:off x="454475" y="1275508"/>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Fourth Edition</a:t>
            </a:r>
          </a:p>
        </p:txBody>
      </p:sp>
      <p:sp>
        <p:nvSpPr>
          <p:cNvPr id="4" name="Content Placeholder 3"/>
          <p:cNvSpPr>
            <a:spLocks noGrp="1"/>
          </p:cNvSpPr>
          <p:nvPr>
            <p:ph type="body" sz="quarter" idx="14"/>
          </p:nvPr>
        </p:nvSpPr>
        <p:spPr>
          <a:xfrm>
            <a:off x="5029200" y="2521683"/>
            <a:ext cx="3630568" cy="492443"/>
          </a:xfrm>
        </p:spPr>
        <p:txBody>
          <a:bodyPr vert="horz" wrap="square" lIns="0" tIns="0" rIns="0" bIns="0" rtlCol="0" anchor="b">
            <a:spAutoFit/>
          </a:bodyPr>
          <a:lstStyle/>
          <a:p>
            <a:r>
              <a:rPr lang="en-US" sz="3200" dirty="0">
                <a:latin typeface="+mn-lt"/>
                <a:ea typeface="+mj-ea"/>
                <a:cs typeface="Calibri" panose="020F0502020204030204" pitchFamily="34" charset="0"/>
              </a:rPr>
              <a:t>Chapter 04</a:t>
            </a:r>
          </a:p>
        </p:txBody>
      </p:sp>
      <p:sp>
        <p:nvSpPr>
          <p:cNvPr id="9" name="Content Placeholder 4"/>
          <p:cNvSpPr>
            <a:spLocks noGrp="1"/>
          </p:cNvSpPr>
          <p:nvPr>
            <p:ph type="body" sz="quarter" idx="15"/>
          </p:nvPr>
        </p:nvSpPr>
        <p:spPr>
          <a:xfrm>
            <a:off x="5037662" y="3175656"/>
            <a:ext cx="3412071" cy="307777"/>
          </a:xfrm>
        </p:spPr>
        <p:txBody>
          <a:bodyPr vert="horz" wrap="square" lIns="0" tIns="0" rIns="0" bIns="0" rtlCol="0" anchor="b">
            <a:spAutoFit/>
          </a:bodyPr>
          <a:lstStyle/>
          <a:p>
            <a:r>
              <a:rPr lang="en-IN" sz="2000" dirty="0">
                <a:latin typeface="+mn-lt"/>
              </a:rPr>
              <a:t>More Construction Accounting</a:t>
            </a:r>
          </a:p>
        </p:txBody>
      </p:sp>
      <p:pic>
        <p:nvPicPr>
          <p:cNvPr id="1026" name="Picture 2" descr="Front Cover: Construction Accounting and Financial Management, Fourth Edition by Peterson"/>
          <p:cNvPicPr>
            <a:picLocks noChangeAspect="1" noChangeArrowheads="1"/>
          </p:cNvPicPr>
          <p:nvPr/>
        </p:nvPicPr>
        <p:blipFill>
          <a:blip r:embed="rId3">
            <a:alphaModFix/>
            <a:extLst>
              <a:ext uri="{28A0092B-C50C-407E-A947-70E740481C1C}">
                <a14:useLocalDpi xmlns:a14="http://schemas.microsoft.com/office/drawing/2010/main" val="0"/>
              </a:ext>
            </a:extLst>
          </a:blip>
          <a:srcRect/>
          <a:stretch>
            <a:fillRect/>
          </a:stretch>
        </p:blipFill>
        <p:spPr bwMode="auto">
          <a:xfrm>
            <a:off x="494755" y="1691756"/>
            <a:ext cx="3687763" cy="4479925"/>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184666"/>
          </a:xfrm>
        </p:spPr>
        <p:txBody>
          <a:bodyPr>
            <a:spAutoFit/>
          </a:bodyPr>
          <a:lstStyle/>
          <a:p>
            <a:pPr lvl="0" algn="r">
              <a:spcBef>
                <a:spcPts val="0"/>
              </a:spcBef>
              <a:buClrTx/>
              <a:defRPr/>
            </a:pPr>
            <a:r>
              <a:rPr lang="en-IN"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2020, 2013, 2009 Pearson Education, Inc. All Rights 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5771464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xmlns="" id="{E47FF819-0D5D-491A-BF8F-B42813E7390C}"/>
              </a:ext>
            </a:extLst>
          </p:cNvPr>
          <p:cNvSpPr>
            <a:spLocks noGrp="1"/>
          </p:cNvSpPr>
          <p:nvPr>
            <p:ph type="title"/>
          </p:nvPr>
        </p:nvSpPr>
        <p:spPr/>
        <p:txBody>
          <a:bodyPr/>
          <a:lstStyle/>
          <a:p>
            <a:r>
              <a:rPr lang="en-IN" dirty="0"/>
              <a:t>Profit with Accrual </a:t>
            </a:r>
            <a:r>
              <a:rPr lang="en-IN" dirty="0" smtClean="0"/>
              <a:t>Method August </a:t>
            </a:r>
            <a:r>
              <a:rPr lang="en-IN" dirty="0"/>
              <a:t>1</a:t>
            </a:r>
            <a:endParaRPr lang="en-US" dirty="0">
              <a:latin typeface="+mj-lt"/>
            </a:endParaRPr>
          </a:p>
        </p:txBody>
      </p:sp>
      <p:pic>
        <p:nvPicPr>
          <p:cNvPr id="11" name="Picture 10" descr="The details depicted in the figure are as follows: &#10;Balance Sheet: &#10;Cash: 100,000; Accounts Receivable: 0; Total Assets: 100,000; Accounts Payable: 13,000; Total Liabilities: 13,000; Equity: 87,000&#10;Income Statement: &#10;Revenues: 0; Construction Costs: 13,000; Profit: (13,000)&#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7889" y="2035837"/>
            <a:ext cx="6408222" cy="2816207"/>
          </a:xfrm>
          <a:prstGeom prst="rect">
            <a:avLst/>
          </a:prstGeom>
        </p:spPr>
      </p:pic>
      <p:sp>
        <p:nvSpPr>
          <p:cNvPr id="2" name="Content Placeholder 1"/>
          <p:cNvSpPr>
            <a:spLocks noGrp="1"/>
          </p:cNvSpPr>
          <p:nvPr>
            <p:ph idx="1"/>
          </p:nvPr>
        </p:nvSpPr>
        <p:spPr/>
        <p:txBody>
          <a:bodyPr/>
          <a:lstStyle/>
          <a:p>
            <a:r>
              <a:rPr lang="en-IN" b="1" dirty="0">
                <a:solidFill>
                  <a:srgbClr val="007FA3"/>
                </a:solidFill>
                <a:ea typeface="ＭＳ Ｐゴシック" charset="0"/>
                <a:cs typeface="Times New Roman" charset="0"/>
              </a:rPr>
              <a:t>Figure </a:t>
            </a:r>
            <a:r>
              <a:rPr lang="en-IN" b="1" dirty="0" smtClean="0">
                <a:solidFill>
                  <a:srgbClr val="007FA3"/>
                </a:solidFill>
                <a:ea typeface="ＭＳ Ｐゴシック" charset="0"/>
                <a:cs typeface="Times New Roman" charset="0"/>
              </a:rPr>
              <a:t>4.6 </a:t>
            </a:r>
            <a:r>
              <a:rPr lang="en-IN" dirty="0"/>
              <a:t>August 1st Accrual Balance Sheet and </a:t>
            </a:r>
            <a:r>
              <a:rPr lang="en-IN" dirty="0" smtClean="0"/>
              <a:t>Income Statement</a:t>
            </a:r>
            <a:endParaRPr lang="en-IN" dirty="0"/>
          </a:p>
        </p:txBody>
      </p:sp>
    </p:spTree>
    <p:extLst>
      <p:ext uri="{BB962C8B-B14F-4D97-AF65-F5344CB8AC3E}">
        <p14:creationId xmlns:p14="http://schemas.microsoft.com/office/powerpoint/2010/main" val="2099163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xmlns="" id="{E47FF819-0D5D-491A-BF8F-B42813E7390C}"/>
              </a:ext>
            </a:extLst>
          </p:cNvPr>
          <p:cNvSpPr>
            <a:spLocks noGrp="1"/>
          </p:cNvSpPr>
          <p:nvPr>
            <p:ph type="title"/>
          </p:nvPr>
        </p:nvSpPr>
        <p:spPr>
          <a:xfrm>
            <a:off x="457200" y="162089"/>
            <a:ext cx="8229600" cy="1066527"/>
          </a:xfrm>
        </p:spPr>
        <p:txBody>
          <a:bodyPr/>
          <a:lstStyle/>
          <a:p>
            <a:r>
              <a:rPr lang="en-IN" dirty="0"/>
              <a:t>Profit with Accrual Method September 1</a:t>
            </a:r>
            <a:endParaRPr lang="en-US" dirty="0">
              <a:latin typeface="+mj-lt"/>
            </a:endParaRPr>
          </a:p>
        </p:txBody>
      </p:sp>
      <p:pic>
        <p:nvPicPr>
          <p:cNvPr id="6" name="Picture 5" descr="The details depicted in the figure are as follows: &#10;Balance Sheet: &#10;Cash: 87,000; Accounts Receivable: 0; Total Assets: 87,000; Accounts Payable: 30,000; Total Liabilities: 30,000; Equity: 57,000&#10;Income Statement: &#10;Revenues: 0; Construction Costs: 43,000; Profit: (43,000)&#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802" y="2072356"/>
            <a:ext cx="6602397" cy="3081848"/>
          </a:xfrm>
          <a:prstGeom prst="rect">
            <a:avLst/>
          </a:prstGeom>
        </p:spPr>
      </p:pic>
      <p:sp>
        <p:nvSpPr>
          <p:cNvPr id="2" name="Content Placeholder 1"/>
          <p:cNvSpPr>
            <a:spLocks noGrp="1"/>
          </p:cNvSpPr>
          <p:nvPr>
            <p:ph idx="1"/>
          </p:nvPr>
        </p:nvSpPr>
        <p:spPr/>
        <p:txBody>
          <a:bodyPr/>
          <a:lstStyle/>
          <a:p>
            <a:r>
              <a:rPr lang="en-IN" b="1" dirty="0">
                <a:solidFill>
                  <a:srgbClr val="007FA3"/>
                </a:solidFill>
                <a:ea typeface="ＭＳ Ｐゴシック" charset="0"/>
                <a:cs typeface="Times New Roman" charset="0"/>
              </a:rPr>
              <a:t>Figure 4.7 </a:t>
            </a:r>
            <a:r>
              <a:rPr lang="en-IN" dirty="0">
                <a:ea typeface="ＭＳ Ｐゴシック" charset="0"/>
                <a:cs typeface="Times New Roman" charset="0"/>
              </a:rPr>
              <a:t>September 1st Accrual Balance Sheet and Income Statement</a:t>
            </a:r>
            <a:endParaRPr lang="en-IN" dirty="0"/>
          </a:p>
        </p:txBody>
      </p:sp>
    </p:spTree>
    <p:extLst>
      <p:ext uri="{BB962C8B-B14F-4D97-AF65-F5344CB8AC3E}">
        <p14:creationId xmlns:p14="http://schemas.microsoft.com/office/powerpoint/2010/main" val="19848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xmlns="" id="{E47FF819-0D5D-491A-BF8F-B42813E7390C}"/>
              </a:ext>
            </a:extLst>
          </p:cNvPr>
          <p:cNvSpPr>
            <a:spLocks noGrp="1"/>
          </p:cNvSpPr>
          <p:nvPr>
            <p:ph type="title"/>
          </p:nvPr>
        </p:nvSpPr>
        <p:spPr>
          <a:xfrm>
            <a:off x="457200" y="162089"/>
            <a:ext cx="8229600" cy="1066527"/>
          </a:xfrm>
        </p:spPr>
        <p:txBody>
          <a:bodyPr/>
          <a:lstStyle/>
          <a:p>
            <a:r>
              <a:rPr lang="en-IN" dirty="0"/>
              <a:t>Profit with Accrual Method</a:t>
            </a:r>
            <a:br>
              <a:rPr lang="en-IN" dirty="0"/>
            </a:br>
            <a:r>
              <a:rPr lang="en-IN" dirty="0"/>
              <a:t>October 1</a:t>
            </a:r>
            <a:endParaRPr lang="en-US" dirty="0">
              <a:latin typeface="+mj-lt"/>
            </a:endParaRPr>
          </a:p>
        </p:txBody>
      </p:sp>
      <p:pic>
        <p:nvPicPr>
          <p:cNvPr id="7" name="Picture 6" descr="The details depicted in the figure are as follows: &#10;Balance Sheet: &#10;Cash: 57,000; Accounts Receivable: 70,000; Total Assets: 127,000; Accounts Payable: 17,000; Total Liabilities: 17,000; Equity: 110,000&#10;Income Statement: &#10;Revenues: 70,000; Construction Costs: 60,000; Profit: 10,000&#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1023" y="2050755"/>
            <a:ext cx="6281954" cy="2803304"/>
          </a:xfrm>
          <a:prstGeom prst="rect">
            <a:avLst/>
          </a:prstGeom>
        </p:spPr>
      </p:pic>
      <p:sp>
        <p:nvSpPr>
          <p:cNvPr id="2" name="Content Placeholder 1"/>
          <p:cNvSpPr>
            <a:spLocks noGrp="1"/>
          </p:cNvSpPr>
          <p:nvPr>
            <p:ph idx="1"/>
          </p:nvPr>
        </p:nvSpPr>
        <p:spPr/>
        <p:txBody>
          <a:bodyPr/>
          <a:lstStyle/>
          <a:p>
            <a:r>
              <a:rPr lang="en-IN" b="1" dirty="0">
                <a:solidFill>
                  <a:srgbClr val="007FA3"/>
                </a:solidFill>
                <a:ea typeface="ＭＳ Ｐゴシック" charset="0"/>
                <a:cs typeface="Times New Roman" charset="0"/>
              </a:rPr>
              <a:t>Figure 4.8 </a:t>
            </a:r>
            <a:r>
              <a:rPr lang="en-IN" dirty="0">
                <a:ea typeface="ＭＳ Ｐゴシック" charset="0"/>
                <a:cs typeface="Times New Roman" charset="0"/>
              </a:rPr>
              <a:t>October 1st Accrual Balance Sheet and Income Statement</a:t>
            </a:r>
            <a:endParaRPr lang="en-IN" dirty="0"/>
          </a:p>
        </p:txBody>
      </p:sp>
    </p:spTree>
    <p:extLst>
      <p:ext uri="{BB962C8B-B14F-4D97-AF65-F5344CB8AC3E}">
        <p14:creationId xmlns:p14="http://schemas.microsoft.com/office/powerpoint/2010/main" val="2028502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xmlns="" id="{E47FF819-0D5D-491A-BF8F-B42813E7390C}"/>
              </a:ext>
            </a:extLst>
          </p:cNvPr>
          <p:cNvSpPr>
            <a:spLocks noGrp="1"/>
          </p:cNvSpPr>
          <p:nvPr>
            <p:ph type="title"/>
          </p:nvPr>
        </p:nvSpPr>
        <p:spPr>
          <a:xfrm>
            <a:off x="457200" y="162089"/>
            <a:ext cx="8229600" cy="1066527"/>
          </a:xfrm>
        </p:spPr>
        <p:txBody>
          <a:bodyPr/>
          <a:lstStyle/>
          <a:p>
            <a:r>
              <a:rPr lang="en-IN" dirty="0"/>
              <a:t>Profit with </a:t>
            </a:r>
            <a:r>
              <a:rPr lang="en-IN" dirty="0" err="1"/>
              <a:t>Percent</a:t>
            </a:r>
            <a:r>
              <a:rPr lang="en-IN" dirty="0"/>
              <a:t> Complete Method</a:t>
            </a:r>
            <a:br>
              <a:rPr lang="en-IN" dirty="0"/>
            </a:br>
            <a:r>
              <a:rPr lang="en-IN" dirty="0"/>
              <a:t>July 1</a:t>
            </a:r>
            <a:endParaRPr lang="en-US" dirty="0">
              <a:latin typeface="+mj-lt"/>
            </a:endParaRPr>
          </a:p>
        </p:txBody>
      </p:sp>
      <p:pic>
        <p:nvPicPr>
          <p:cNvPr id="6" name="Picture 5" descr="The details depicted in the figure are as follows: &#10;Balance Sheet: &#10;Cash: 100,000; Accounts Receivable: 0; Total Assets: 100,000; Accounts Payable: 0; Total Liabilities: 0; Equity: 100,000&#10;Income Statement: &#10;Revenues: 0; Construction Costs: 0; Profit: 0&#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2913" y="2018471"/>
            <a:ext cx="6158174" cy="2800138"/>
          </a:xfrm>
          <a:prstGeom prst="rect">
            <a:avLst/>
          </a:prstGeom>
        </p:spPr>
      </p:pic>
      <p:sp>
        <p:nvSpPr>
          <p:cNvPr id="2" name="Content Placeholder 1"/>
          <p:cNvSpPr>
            <a:spLocks noGrp="1"/>
          </p:cNvSpPr>
          <p:nvPr>
            <p:ph idx="1"/>
          </p:nvPr>
        </p:nvSpPr>
        <p:spPr/>
        <p:txBody>
          <a:bodyPr/>
          <a:lstStyle/>
          <a:p>
            <a:r>
              <a:rPr lang="en-IN" b="1" dirty="0">
                <a:solidFill>
                  <a:srgbClr val="007FA3"/>
                </a:solidFill>
                <a:ea typeface="ＭＳ Ｐゴシック" charset="0"/>
                <a:cs typeface="Times New Roman" charset="0"/>
              </a:rPr>
              <a:t>Figure 4.5 </a:t>
            </a:r>
            <a:r>
              <a:rPr lang="en-IN" dirty="0">
                <a:ea typeface="ＭＳ Ｐゴシック" charset="0"/>
                <a:cs typeface="Times New Roman" charset="0"/>
              </a:rPr>
              <a:t>July 1st Balance Sheet and Income Statement</a:t>
            </a:r>
            <a:endParaRPr lang="en-IN" dirty="0"/>
          </a:p>
        </p:txBody>
      </p:sp>
    </p:spTree>
    <p:extLst>
      <p:ext uri="{BB962C8B-B14F-4D97-AF65-F5344CB8AC3E}">
        <p14:creationId xmlns:p14="http://schemas.microsoft.com/office/powerpoint/2010/main" val="3417029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xmlns="" id="{E47FF819-0D5D-491A-BF8F-B42813E7390C}"/>
              </a:ext>
            </a:extLst>
          </p:cNvPr>
          <p:cNvSpPr>
            <a:spLocks noGrp="1"/>
          </p:cNvSpPr>
          <p:nvPr>
            <p:ph type="title"/>
          </p:nvPr>
        </p:nvSpPr>
        <p:spPr>
          <a:xfrm>
            <a:off x="457200" y="162089"/>
            <a:ext cx="8229600" cy="1066527"/>
          </a:xfrm>
        </p:spPr>
        <p:txBody>
          <a:bodyPr/>
          <a:lstStyle/>
          <a:p>
            <a:r>
              <a:rPr lang="en-IN" dirty="0"/>
              <a:t>Profit with </a:t>
            </a:r>
            <a:r>
              <a:rPr lang="en-IN" dirty="0" err="1"/>
              <a:t>Percent</a:t>
            </a:r>
            <a:r>
              <a:rPr lang="en-IN" dirty="0"/>
              <a:t> Complete Method</a:t>
            </a:r>
            <a:br>
              <a:rPr lang="en-IN" dirty="0"/>
            </a:br>
            <a:r>
              <a:rPr lang="en-IN" dirty="0"/>
              <a:t>August 1</a:t>
            </a:r>
            <a:endParaRPr lang="en-US" dirty="0">
              <a:latin typeface="+mj-lt"/>
            </a:endParaRPr>
          </a:p>
        </p:txBody>
      </p:sp>
      <p:pic>
        <p:nvPicPr>
          <p:cNvPr id="7" name="Picture 6" descr="The details depicted in the figure are as follows: &#10;Balance Sheet: &#10;Cash: 100,000; Accounts Receivable: 0; Costs and Profits in Excess of Billings: 15,167; Total Assets: 115,167; Accounts Payable: 13,000; Total Liabilities: 13,000; Equity: 102,167&#10;Income Statement: &#10;Revenues: 15,167; Construction Costs: 13,000; Profit: 2,167&#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3469" y="2001209"/>
            <a:ext cx="5977063" cy="3342682"/>
          </a:xfrm>
          <a:prstGeom prst="rect">
            <a:avLst/>
          </a:prstGeom>
        </p:spPr>
      </p:pic>
      <p:sp>
        <p:nvSpPr>
          <p:cNvPr id="2" name="Content Placeholder 1"/>
          <p:cNvSpPr>
            <a:spLocks noGrp="1"/>
          </p:cNvSpPr>
          <p:nvPr>
            <p:ph idx="1"/>
          </p:nvPr>
        </p:nvSpPr>
        <p:spPr/>
        <p:txBody>
          <a:bodyPr/>
          <a:lstStyle/>
          <a:p>
            <a:r>
              <a:rPr lang="en-IN" b="1" dirty="0">
                <a:solidFill>
                  <a:srgbClr val="007FA3"/>
                </a:solidFill>
                <a:ea typeface="ＭＳ Ｐゴシック" charset="0"/>
                <a:cs typeface="Times New Roman" charset="0"/>
              </a:rPr>
              <a:t>Figure 4.9 </a:t>
            </a:r>
            <a:r>
              <a:rPr lang="en-IN" dirty="0">
                <a:ea typeface="ＭＳ Ｐゴシック" charset="0"/>
                <a:cs typeface="Times New Roman" charset="0"/>
              </a:rPr>
              <a:t>August 1st Percentage-of-Completion Balance Sheet and Income Statement</a:t>
            </a:r>
            <a:endParaRPr lang="en-IN" dirty="0"/>
          </a:p>
        </p:txBody>
      </p:sp>
    </p:spTree>
    <p:extLst>
      <p:ext uri="{BB962C8B-B14F-4D97-AF65-F5344CB8AC3E}">
        <p14:creationId xmlns:p14="http://schemas.microsoft.com/office/powerpoint/2010/main" val="508760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xmlns="" id="{E47FF819-0D5D-491A-BF8F-B42813E7390C}"/>
              </a:ext>
            </a:extLst>
          </p:cNvPr>
          <p:cNvSpPr>
            <a:spLocks noGrp="1"/>
          </p:cNvSpPr>
          <p:nvPr>
            <p:ph type="title"/>
          </p:nvPr>
        </p:nvSpPr>
        <p:spPr>
          <a:xfrm>
            <a:off x="457200" y="162089"/>
            <a:ext cx="8229600" cy="1066527"/>
          </a:xfrm>
        </p:spPr>
        <p:txBody>
          <a:bodyPr/>
          <a:lstStyle/>
          <a:p>
            <a:r>
              <a:rPr lang="en-IN" dirty="0"/>
              <a:t>Profit with </a:t>
            </a:r>
            <a:r>
              <a:rPr lang="en-IN" dirty="0" err="1"/>
              <a:t>Percent</a:t>
            </a:r>
            <a:r>
              <a:rPr lang="en-IN" dirty="0"/>
              <a:t> Complete Method</a:t>
            </a:r>
            <a:br>
              <a:rPr lang="en-IN" dirty="0"/>
            </a:br>
            <a:r>
              <a:rPr lang="en-IN" dirty="0"/>
              <a:t>September 1</a:t>
            </a:r>
            <a:endParaRPr lang="en-US" dirty="0">
              <a:latin typeface="+mj-lt"/>
            </a:endParaRPr>
          </a:p>
        </p:txBody>
      </p:sp>
      <p:pic>
        <p:nvPicPr>
          <p:cNvPr id="6" name="Picture 5" descr="Balance Sheet: &#10;Cash: 87,000; Accounts Receivable: 0; Costs and Profits in Excess of Billings: 50,167; Total Assets: 137,167; Accounts Payable: 30,000; Total Liabilities: 30,000; Equity: 107,167&#10;Income Statement: &#10;Revenues: 50,167; Construction Costs: 43,000; Profit: 7,167&#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5848" y="1798862"/>
            <a:ext cx="6472304" cy="3340961"/>
          </a:xfrm>
          <a:prstGeom prst="rect">
            <a:avLst/>
          </a:prstGeom>
        </p:spPr>
      </p:pic>
      <p:sp>
        <p:nvSpPr>
          <p:cNvPr id="2" name="Content Placeholder 1"/>
          <p:cNvSpPr>
            <a:spLocks noGrp="1"/>
          </p:cNvSpPr>
          <p:nvPr>
            <p:ph idx="1"/>
          </p:nvPr>
        </p:nvSpPr>
        <p:spPr>
          <a:xfrm>
            <a:off x="457200" y="5851187"/>
            <a:ext cx="8212138" cy="505451"/>
          </a:xfrm>
        </p:spPr>
        <p:txBody>
          <a:bodyPr/>
          <a:lstStyle/>
          <a:p>
            <a:r>
              <a:rPr lang="en-IN" b="1" dirty="0">
                <a:solidFill>
                  <a:srgbClr val="007FA3"/>
                </a:solidFill>
                <a:ea typeface="ＭＳ Ｐゴシック" charset="0"/>
                <a:cs typeface="Times New Roman" charset="0"/>
              </a:rPr>
              <a:t>Figure 4.10 </a:t>
            </a:r>
            <a:r>
              <a:rPr lang="en-IN" dirty="0">
                <a:ea typeface="ＭＳ Ｐゴシック" charset="0"/>
                <a:cs typeface="Times New Roman" charset="0"/>
              </a:rPr>
              <a:t>September 1st Percentage-of-Completion Balance Sheet and Income Statement</a:t>
            </a:r>
            <a:endParaRPr lang="en-IN" dirty="0"/>
          </a:p>
        </p:txBody>
      </p:sp>
    </p:spTree>
    <p:extLst>
      <p:ext uri="{BB962C8B-B14F-4D97-AF65-F5344CB8AC3E}">
        <p14:creationId xmlns:p14="http://schemas.microsoft.com/office/powerpoint/2010/main" val="2643563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xmlns="" id="{E47FF819-0D5D-491A-BF8F-B42813E7390C}"/>
              </a:ext>
            </a:extLst>
          </p:cNvPr>
          <p:cNvSpPr>
            <a:spLocks noGrp="1"/>
          </p:cNvSpPr>
          <p:nvPr>
            <p:ph type="title"/>
          </p:nvPr>
        </p:nvSpPr>
        <p:spPr>
          <a:xfrm>
            <a:off x="457200" y="162089"/>
            <a:ext cx="8229600" cy="1066527"/>
          </a:xfrm>
        </p:spPr>
        <p:txBody>
          <a:bodyPr/>
          <a:lstStyle/>
          <a:p>
            <a:r>
              <a:rPr lang="en-IN" dirty="0"/>
              <a:t>Profit with </a:t>
            </a:r>
            <a:r>
              <a:rPr lang="en-IN" dirty="0" err="1"/>
              <a:t>Percent</a:t>
            </a:r>
            <a:r>
              <a:rPr lang="en-IN" dirty="0"/>
              <a:t> Complete Method</a:t>
            </a:r>
            <a:br>
              <a:rPr lang="en-IN" dirty="0"/>
            </a:br>
            <a:r>
              <a:rPr lang="en-IN" dirty="0"/>
              <a:t>October 1</a:t>
            </a:r>
            <a:endParaRPr lang="en-US" dirty="0">
              <a:latin typeface="+mj-lt"/>
            </a:endParaRPr>
          </a:p>
        </p:txBody>
      </p:sp>
      <p:pic>
        <p:nvPicPr>
          <p:cNvPr id="7" name="Picture 6" descr="Balance Sheet: &#10;Cash: 57,000; Accounts Receivable: 70,000; Costs and Profits in Excess of Billings: 0; Total Assets: 127,000; Accounts Payable: 17,000; Total Liabilities: 17,000; Equity: 110,000&#10;Income Statement: &#10;Revenues: 70,000; Construction Costs: 60,000; Profit: 10,000&#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1023" y="1818139"/>
            <a:ext cx="6281954" cy="3505612"/>
          </a:xfrm>
          <a:prstGeom prst="rect">
            <a:avLst/>
          </a:prstGeom>
        </p:spPr>
      </p:pic>
      <p:sp>
        <p:nvSpPr>
          <p:cNvPr id="2" name="Content Placeholder 1"/>
          <p:cNvSpPr>
            <a:spLocks noGrp="1"/>
          </p:cNvSpPr>
          <p:nvPr>
            <p:ph idx="1"/>
          </p:nvPr>
        </p:nvSpPr>
        <p:spPr>
          <a:xfrm>
            <a:off x="457200" y="6085360"/>
            <a:ext cx="8212138" cy="274181"/>
          </a:xfrm>
        </p:spPr>
        <p:txBody>
          <a:bodyPr/>
          <a:lstStyle/>
          <a:p>
            <a:r>
              <a:rPr lang="en-IN" b="1" dirty="0">
                <a:solidFill>
                  <a:srgbClr val="007FA3"/>
                </a:solidFill>
                <a:ea typeface="ＭＳ Ｐゴシック" charset="0"/>
                <a:cs typeface="Times New Roman" charset="0"/>
              </a:rPr>
              <a:t>Figure 4.11 </a:t>
            </a:r>
            <a:r>
              <a:rPr lang="en-IN" dirty="0">
                <a:ea typeface="ＭＳ Ｐゴシック" charset="0"/>
                <a:cs typeface="Times New Roman" charset="0"/>
              </a:rPr>
              <a:t>October 1st Percentage-of-Completion Balance Sheet and Income Statement</a:t>
            </a:r>
            <a:endParaRPr lang="en-IN" dirty="0"/>
          </a:p>
        </p:txBody>
      </p:sp>
    </p:spTree>
    <p:extLst>
      <p:ext uri="{BB962C8B-B14F-4D97-AF65-F5344CB8AC3E}">
        <p14:creationId xmlns:p14="http://schemas.microsoft.com/office/powerpoint/2010/main" val="3050515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xmlns="" id="{E47FF819-0D5D-491A-BF8F-B42813E7390C}"/>
              </a:ext>
            </a:extLst>
          </p:cNvPr>
          <p:cNvSpPr>
            <a:spLocks noGrp="1"/>
          </p:cNvSpPr>
          <p:nvPr>
            <p:ph type="title"/>
          </p:nvPr>
        </p:nvSpPr>
        <p:spPr/>
        <p:txBody>
          <a:bodyPr/>
          <a:lstStyle/>
          <a:p>
            <a:r>
              <a:rPr lang="en-IN" dirty="0"/>
              <a:t>Profit: Accrual vs. Percent Complete</a:t>
            </a:r>
            <a:endParaRPr lang="en-US" dirty="0">
              <a:latin typeface="+mj-lt"/>
            </a:endParaRPr>
          </a:p>
        </p:txBody>
      </p:sp>
      <p:pic>
        <p:nvPicPr>
          <p:cNvPr id="11" name="Picture 10" descr="The graph has profit on the Y-axis and month on the X-axis. The data depicted in the graph are as follows: &#10;Accrual: Starting with a value of 0 for profit in July, the accrual value dips to negative 13,000 in August, to negative 43,000 in September, then rises to reach 10,000 in October.&#10;Percentage complete: Starting with a value of 0 for profit in July, the percentage complete value rises to 2,167 in August, to 7,167 in September, and reaches 10,000 in October.&#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2122" y="1594651"/>
            <a:ext cx="6219756" cy="3935657"/>
          </a:xfrm>
          <a:prstGeom prst="rect">
            <a:avLst/>
          </a:prstGeom>
        </p:spPr>
      </p:pic>
      <p:sp>
        <p:nvSpPr>
          <p:cNvPr id="2" name="Content Placeholder 1"/>
          <p:cNvSpPr>
            <a:spLocks noGrp="1"/>
          </p:cNvSpPr>
          <p:nvPr>
            <p:ph idx="1"/>
          </p:nvPr>
        </p:nvSpPr>
        <p:spPr/>
        <p:txBody>
          <a:bodyPr/>
          <a:lstStyle/>
          <a:p>
            <a:r>
              <a:rPr lang="en-IN" b="1" dirty="0">
                <a:solidFill>
                  <a:srgbClr val="007FA3"/>
                </a:solidFill>
                <a:ea typeface="ＭＳ Ｐゴシック" charset="0"/>
                <a:cs typeface="Times New Roman" charset="0"/>
              </a:rPr>
              <a:t>Figure </a:t>
            </a:r>
            <a:r>
              <a:rPr lang="en-IN" b="1" dirty="0" smtClean="0">
                <a:solidFill>
                  <a:srgbClr val="007FA3"/>
                </a:solidFill>
                <a:ea typeface="ＭＳ Ｐゴシック" charset="0"/>
                <a:cs typeface="Times New Roman" charset="0"/>
              </a:rPr>
              <a:t>4.12 </a:t>
            </a:r>
            <a:r>
              <a:rPr lang="en-IN" dirty="0"/>
              <a:t>Profit by Month</a:t>
            </a:r>
          </a:p>
        </p:txBody>
      </p:sp>
    </p:spTree>
    <p:extLst>
      <p:ext uri="{BB962C8B-B14F-4D97-AF65-F5344CB8AC3E}">
        <p14:creationId xmlns:p14="http://schemas.microsoft.com/office/powerpoint/2010/main" val="2934519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4366"/>
            <a:ext cx="8229600" cy="553998"/>
          </a:xfrm>
        </p:spPr>
        <p:txBody>
          <a:bodyPr lIns="0" tIns="0" rIns="0" bIns="0">
            <a:spAutoFit/>
          </a:bodyPr>
          <a:lstStyle/>
          <a:p>
            <a:r>
              <a:rPr lang="en-US" dirty="0">
                <a:ea typeface="ＭＳ Ｐゴシック" charset="0"/>
                <a:cs typeface="Times New Roman" charset="0"/>
              </a:rPr>
              <a:t>Internal Controls</a:t>
            </a:r>
          </a:p>
        </p:txBody>
      </p:sp>
      <p:sp>
        <p:nvSpPr>
          <p:cNvPr id="6" name="Content Placeholder 5"/>
          <p:cNvSpPr>
            <a:spLocks noGrp="1"/>
          </p:cNvSpPr>
          <p:nvPr>
            <p:ph idx="1"/>
          </p:nvPr>
        </p:nvSpPr>
        <p:spPr>
          <a:xfrm>
            <a:off x="457200" y="1600200"/>
            <a:ext cx="8229600" cy="3177793"/>
          </a:xfrm>
        </p:spPr>
        <p:txBody>
          <a:bodyPr vert="horz" lIns="0" tIns="0" rIns="0" bIns="0" rtlCol="0">
            <a:spAutoFit/>
          </a:bodyPr>
          <a:lstStyle/>
          <a:p>
            <a:r>
              <a:rPr lang="en-IN" altLang="en-US" sz="2400" dirty="0"/>
              <a:t>Separation of duties</a:t>
            </a:r>
          </a:p>
          <a:p>
            <a:r>
              <a:rPr lang="en-IN" altLang="en-US" sz="2400" dirty="0"/>
              <a:t>Proper paper trail</a:t>
            </a:r>
          </a:p>
          <a:p>
            <a:r>
              <a:rPr lang="en-IN" altLang="en-US" sz="2400" dirty="0"/>
              <a:t>Review by owner or manager</a:t>
            </a:r>
          </a:p>
          <a:p>
            <a:r>
              <a:rPr lang="en-IN" altLang="en-US" sz="2400" dirty="0"/>
              <a:t>Track all assets</a:t>
            </a:r>
          </a:p>
          <a:p>
            <a:r>
              <a:rPr lang="en-IN" altLang="en-US" sz="2400" dirty="0"/>
              <a:t>Keep accounting current</a:t>
            </a:r>
          </a:p>
          <a:p>
            <a:r>
              <a:rPr lang="en-IN" altLang="en-US" sz="2400" dirty="0"/>
              <a:t>Limit access</a:t>
            </a:r>
          </a:p>
        </p:txBody>
      </p:sp>
    </p:spTree>
    <p:extLst>
      <p:ext uri="{BB962C8B-B14F-4D97-AF65-F5344CB8AC3E}">
        <p14:creationId xmlns:p14="http://schemas.microsoft.com/office/powerpoint/2010/main" val="733031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191411"/>
            <a:ext cx="8229600" cy="1027515"/>
          </a:xfrm>
        </p:spPr>
        <p:txBody>
          <a:bodyPr lIns="0" tIns="0" rIns="0" bIns="0">
            <a:spAutoFit/>
          </a:bodyPr>
          <a:lstStyle/>
          <a:p>
            <a:r>
              <a:rPr lang="en-IN" dirty="0">
                <a:ea typeface="ＭＳ Ｐゴシック" charset="0"/>
                <a:cs typeface="Times New Roman" charset="0"/>
              </a:rPr>
              <a:t>Selecting a Construction </a:t>
            </a:r>
            <a:br>
              <a:rPr lang="en-IN" dirty="0">
                <a:ea typeface="ＭＳ Ｐゴシック" charset="0"/>
                <a:cs typeface="Times New Roman" charset="0"/>
              </a:rPr>
            </a:br>
            <a:r>
              <a:rPr lang="en-IN" dirty="0">
                <a:ea typeface="ＭＳ Ｐゴシック" charset="0"/>
                <a:cs typeface="Times New Roman" charset="0"/>
              </a:rPr>
              <a:t>Accounting Systems</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91733"/>
            <a:ext cx="8229600" cy="4585871"/>
          </a:xfrm>
        </p:spPr>
        <p:txBody>
          <a:bodyPr vert="horz" lIns="0" tIns="0" rIns="0" bIns="0" rtlCol="0">
            <a:spAutoFit/>
          </a:bodyPr>
          <a:lstStyle/>
          <a:p>
            <a:r>
              <a:rPr lang="en-IN" altLang="en-US" sz="2200" dirty="0"/>
              <a:t>Reliability</a:t>
            </a:r>
          </a:p>
          <a:p>
            <a:r>
              <a:rPr lang="en-IN" altLang="en-US" sz="2200" dirty="0"/>
              <a:t>Cost</a:t>
            </a:r>
          </a:p>
          <a:p>
            <a:r>
              <a:rPr lang="en-IN" altLang="en-US" sz="2200" dirty="0"/>
              <a:t>Training and support</a:t>
            </a:r>
          </a:p>
          <a:p>
            <a:r>
              <a:rPr lang="en-IN" altLang="en-US" sz="2200" dirty="0"/>
              <a:t>Ease of use</a:t>
            </a:r>
          </a:p>
          <a:p>
            <a:r>
              <a:rPr lang="en-IN" altLang="en-US" sz="2200" dirty="0"/>
              <a:t>System protection</a:t>
            </a:r>
          </a:p>
          <a:p>
            <a:r>
              <a:rPr lang="en-IN" altLang="en-US" sz="2200" dirty="0"/>
              <a:t>Integration</a:t>
            </a:r>
          </a:p>
          <a:p>
            <a:r>
              <a:rPr lang="en-IN" altLang="en-US" sz="2200" dirty="0"/>
              <a:t>Leverage technology</a:t>
            </a:r>
          </a:p>
          <a:p>
            <a:r>
              <a:rPr lang="en-IN" altLang="en-US" sz="2200" dirty="0"/>
              <a:t>Backup and recover procedures</a:t>
            </a:r>
          </a:p>
          <a:p>
            <a:r>
              <a:rPr lang="en-IN" altLang="en-US" sz="2200" dirty="0"/>
              <a:t>Customization</a:t>
            </a:r>
          </a:p>
        </p:txBody>
      </p:sp>
    </p:spTree>
    <p:extLst>
      <p:ext uri="{BB962C8B-B14F-4D97-AF65-F5344CB8AC3E}">
        <p14:creationId xmlns:p14="http://schemas.microsoft.com/office/powerpoint/2010/main" val="524967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9629"/>
            <a:ext cx="8229600" cy="553998"/>
          </a:xfrm>
        </p:spPr>
        <p:txBody>
          <a:bodyPr lIns="0" tIns="0" rIns="0" bIns="0">
            <a:spAutoFit/>
          </a:bodyPr>
          <a:lstStyle/>
          <a:p>
            <a:r>
              <a:rPr lang="en-IN" dirty="0">
                <a:ea typeface="ＭＳ Ｐゴシック" charset="0"/>
                <a:cs typeface="Times New Roman" charset="0"/>
              </a:rPr>
              <a:t>Committed Costs</a:t>
            </a:r>
            <a:endParaRPr lang="en-US" sz="2800" dirty="0">
              <a:ea typeface="ＭＳ Ｐゴシック" charset="0"/>
              <a:cs typeface="Times New Roman" charset="0"/>
            </a:endParaRPr>
          </a:p>
        </p:txBody>
      </p:sp>
      <p:sp>
        <p:nvSpPr>
          <p:cNvPr id="6" name="Content Placeholder 5"/>
          <p:cNvSpPr>
            <a:spLocks noGrp="1"/>
          </p:cNvSpPr>
          <p:nvPr>
            <p:ph idx="1"/>
          </p:nvPr>
        </p:nvSpPr>
        <p:spPr>
          <a:xfrm>
            <a:off x="457200" y="1594602"/>
            <a:ext cx="8229600" cy="2754600"/>
          </a:xfrm>
        </p:spPr>
        <p:txBody>
          <a:bodyPr vert="horz" lIns="0" tIns="0" rIns="0" bIns="0" rtlCol="0">
            <a:spAutoFit/>
          </a:bodyPr>
          <a:lstStyle/>
          <a:p>
            <a:r>
              <a:rPr lang="en-IN" altLang="en-US" sz="2400" dirty="0"/>
              <a:t>Costs that the company has committed to pay</a:t>
            </a:r>
          </a:p>
          <a:p>
            <a:r>
              <a:rPr lang="en-IN" altLang="en-US" sz="2400" dirty="0"/>
              <a:t>Costs are known, even if a bill has not been received for these costs</a:t>
            </a:r>
          </a:p>
          <a:p>
            <a:r>
              <a:rPr lang="en-IN" altLang="en-US" sz="2400" dirty="0"/>
              <a:t>Example:</a:t>
            </a:r>
          </a:p>
          <a:p>
            <a:pPr lvl="1"/>
            <a:r>
              <a:rPr lang="en-IN" altLang="en-US" sz="2400" dirty="0"/>
              <a:t>Subcontracts	</a:t>
            </a:r>
          </a:p>
          <a:p>
            <a:pPr lvl="1"/>
            <a:r>
              <a:rPr lang="en-IN" altLang="en-US" sz="2400" dirty="0"/>
              <a:t>Purchase orders with costs</a:t>
            </a:r>
          </a:p>
        </p:txBody>
      </p:sp>
    </p:spTree>
    <p:extLst>
      <p:ext uri="{BB962C8B-B14F-4D97-AF65-F5344CB8AC3E}">
        <p14:creationId xmlns:p14="http://schemas.microsoft.com/office/powerpoint/2010/main" val="4272132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xmlns="" id="{E47FF819-0D5D-491A-BF8F-B42813E7390C}"/>
              </a:ext>
            </a:extLst>
          </p:cNvPr>
          <p:cNvSpPr>
            <a:spLocks noGrp="1"/>
          </p:cNvSpPr>
          <p:nvPr>
            <p:ph type="title"/>
          </p:nvPr>
        </p:nvSpPr>
        <p:spPr>
          <a:xfrm>
            <a:off x="457200" y="584199"/>
            <a:ext cx="8229600" cy="635315"/>
          </a:xfrm>
        </p:spPr>
        <p:txBody>
          <a:bodyPr/>
          <a:lstStyle/>
          <a:p>
            <a:r>
              <a:rPr lang="en-US"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7050"/>
            <a:ext cx="8229600" cy="553998"/>
          </a:xfrm>
        </p:spPr>
        <p:txBody>
          <a:bodyPr lIns="0" tIns="0" rIns="0" bIns="0">
            <a:spAutoFit/>
          </a:bodyPr>
          <a:lstStyle/>
          <a:p>
            <a:r>
              <a:rPr lang="en-US" dirty="0">
                <a:ea typeface="ＭＳ Ｐゴシック" charset="0"/>
                <a:cs typeface="Times New Roman" charset="0"/>
              </a:rPr>
              <a:t>Estimated Cost At Completion</a:t>
            </a:r>
          </a:p>
        </p:txBody>
      </p:sp>
      <p:sp>
        <p:nvSpPr>
          <p:cNvPr id="6" name="Content Placeholder 5"/>
          <p:cNvSpPr>
            <a:spLocks noGrp="1"/>
          </p:cNvSpPr>
          <p:nvPr>
            <p:ph idx="1"/>
          </p:nvPr>
        </p:nvSpPr>
        <p:spPr>
          <a:xfrm>
            <a:off x="457200" y="1600201"/>
            <a:ext cx="8229600" cy="369332"/>
          </a:xfrm>
        </p:spPr>
        <p:txBody>
          <a:bodyPr vert="horz" lIns="0" tIns="0" rIns="0" bIns="0" rtlCol="0">
            <a:spAutoFit/>
          </a:bodyPr>
          <a:lstStyle/>
          <a:p>
            <a:r>
              <a:rPr lang="en-IN" altLang="en-US" sz="2400" dirty="0"/>
              <a:t>Best estimate of final </a:t>
            </a:r>
            <a:r>
              <a:rPr lang="en-IN" altLang="en-US" sz="2400" dirty="0" smtClean="0"/>
              <a:t>cost</a:t>
            </a:r>
          </a:p>
        </p:txBody>
      </p:sp>
      <p:sp>
        <p:nvSpPr>
          <p:cNvPr id="7" name="Content Placeholder 6"/>
          <p:cNvSpPr>
            <a:spLocks noGrp="1"/>
          </p:cNvSpPr>
          <p:nvPr>
            <p:ph idx="13"/>
          </p:nvPr>
        </p:nvSpPr>
        <p:spPr>
          <a:xfrm>
            <a:off x="457200" y="2443890"/>
            <a:ext cx="8229600" cy="815608"/>
          </a:xfrm>
        </p:spPr>
        <p:txBody>
          <a:bodyPr>
            <a:spAutoFit/>
          </a:bodyPr>
          <a:lstStyle/>
          <a:p>
            <a:pPr marL="457200" lvl="1" indent="0">
              <a:buNone/>
            </a:pPr>
            <a:r>
              <a:rPr lang="en-US" altLang="en-US" i="1" dirty="0"/>
              <a:t>ECAC</a:t>
            </a:r>
            <a:r>
              <a:rPr lang="en-US" altLang="en-US" dirty="0"/>
              <a:t> = </a:t>
            </a:r>
            <a:r>
              <a:rPr lang="en-US" altLang="en-US" i="1" dirty="0"/>
              <a:t>Committed Costs</a:t>
            </a:r>
          </a:p>
          <a:p>
            <a:pPr marL="457200" lvl="1" indent="0">
              <a:buNone/>
            </a:pPr>
            <a:r>
              <a:rPr lang="en-US" altLang="en-US" i="1" dirty="0"/>
              <a:t>	+ </a:t>
            </a:r>
            <a:r>
              <a:rPr lang="en-US" altLang="en-US" i="1" dirty="0" err="1"/>
              <a:t>Noncommitted</a:t>
            </a:r>
            <a:r>
              <a:rPr lang="en-US" altLang="en-US" i="1" dirty="0"/>
              <a:t> costs </a:t>
            </a:r>
            <a:r>
              <a:rPr lang="en-US" altLang="en-US" i="1" dirty="0" smtClean="0"/>
              <a:t>invoiced + </a:t>
            </a:r>
            <a:r>
              <a:rPr lang="en-US" altLang="en-US" i="1" dirty="0"/>
              <a:t>Cost to complete</a:t>
            </a:r>
            <a:endParaRPr lang="en-IN" dirty="0"/>
          </a:p>
        </p:txBody>
      </p:sp>
      <p:sp>
        <p:nvSpPr>
          <p:cNvPr id="8" name="Content Placeholder 7"/>
          <p:cNvSpPr>
            <a:spLocks noGrp="1"/>
          </p:cNvSpPr>
          <p:nvPr>
            <p:ph sz="quarter" idx="14"/>
          </p:nvPr>
        </p:nvSpPr>
        <p:spPr>
          <a:xfrm>
            <a:off x="458788" y="3905104"/>
            <a:ext cx="8210550" cy="738664"/>
          </a:xfrm>
        </p:spPr>
        <p:txBody>
          <a:bodyPr>
            <a:spAutoFit/>
          </a:bodyPr>
          <a:lstStyle/>
          <a:p>
            <a:r>
              <a:rPr lang="en-IN" dirty="0"/>
              <a:t>Cost to complete is the non-committed costs that we expect to incur to complete the </a:t>
            </a:r>
            <a:r>
              <a:rPr lang="en-IN" dirty="0" smtClean="0"/>
              <a:t>project</a:t>
            </a:r>
            <a:endParaRPr lang="en-IN" dirty="0"/>
          </a:p>
        </p:txBody>
      </p:sp>
    </p:spTree>
    <p:extLst>
      <p:ext uri="{BB962C8B-B14F-4D97-AF65-F5344CB8AC3E}">
        <p14:creationId xmlns:p14="http://schemas.microsoft.com/office/powerpoint/2010/main" val="1856868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62833"/>
            <a:ext cx="8229600" cy="553998"/>
          </a:xfrm>
        </p:spPr>
        <p:txBody>
          <a:bodyPr lIns="0" tIns="0" rIns="0" bIns="0">
            <a:spAutoFit/>
          </a:bodyPr>
          <a:lstStyle/>
          <a:p>
            <a:r>
              <a:rPr lang="en-US" dirty="0">
                <a:ea typeface="ＭＳ Ｐゴシック" charset="0"/>
                <a:cs typeface="Times New Roman" charset="0"/>
              </a:rPr>
              <a:t>Earned Profit</a:t>
            </a:r>
          </a:p>
        </p:txBody>
      </p:sp>
      <p:graphicFrame>
        <p:nvGraphicFramePr>
          <p:cNvPr id="8" name="Object 7" descr="Earned profit = Estimated profit on project times Percent complete"/>
          <p:cNvGraphicFramePr>
            <a:graphicFrameLocks noChangeAspect="1"/>
          </p:cNvGraphicFramePr>
          <p:nvPr>
            <p:extLst>
              <p:ext uri="{D42A27DB-BD31-4B8C-83A1-F6EECF244321}">
                <p14:modId xmlns:p14="http://schemas.microsoft.com/office/powerpoint/2010/main" val="2273735185"/>
              </p:ext>
            </p:extLst>
          </p:nvPr>
        </p:nvGraphicFramePr>
        <p:xfrm>
          <a:off x="1879600" y="3022600"/>
          <a:ext cx="5384800" cy="812800"/>
        </p:xfrm>
        <a:graphic>
          <a:graphicData uri="http://schemas.openxmlformats.org/presentationml/2006/ole">
            <mc:AlternateContent xmlns:mc="http://schemas.openxmlformats.org/markup-compatibility/2006">
              <mc:Choice xmlns:v="urn:schemas-microsoft-com:vml" Requires="v">
                <p:oleObj spid="_x0000_s1027" name="Equation" r:id="rId4" imgW="5384800" imgH="812800" progId="Equation.DSMT4">
                  <p:embed/>
                </p:oleObj>
              </mc:Choice>
              <mc:Fallback>
                <p:oleObj name="Equation" r:id="rId4" imgW="5384800" imgH="812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79600" y="3022600"/>
                        <a:ext cx="53848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66961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122565"/>
            <a:ext cx="8229600" cy="1107996"/>
          </a:xfrm>
        </p:spPr>
        <p:txBody>
          <a:bodyPr lIns="0" tIns="0" rIns="0" bIns="0">
            <a:spAutoFit/>
          </a:bodyPr>
          <a:lstStyle/>
          <a:p>
            <a:r>
              <a:rPr lang="en-IN" dirty="0">
                <a:ea typeface="ＭＳ Ｐゴシック" charset="0"/>
                <a:cs typeface="Times New Roman" charset="0"/>
              </a:rPr>
              <a:t>Costs and Profits in Excess of </a:t>
            </a:r>
            <a:r>
              <a:rPr lang="en-IN" dirty="0" smtClean="0">
                <a:ea typeface="ＭＳ Ｐゴシック" charset="0"/>
                <a:cs typeface="Times New Roman" charset="0"/>
              </a:rPr>
              <a:t>Billings </a:t>
            </a:r>
            <a:r>
              <a:rPr lang="en-IN" sz="2800" dirty="0" smtClean="0">
                <a:ea typeface="ＭＳ Ｐゴシック" charset="0"/>
                <a:cs typeface="Times New Roman" charset="0"/>
              </a:rPr>
              <a:t>(1 of 2)</a:t>
            </a:r>
            <a:endParaRPr lang="en-US" sz="2800" dirty="0">
              <a:ea typeface="ＭＳ Ｐゴシック" charset="0"/>
              <a:cs typeface="Times New Roman" charset="0"/>
            </a:endParaRPr>
          </a:p>
        </p:txBody>
      </p:sp>
      <p:sp>
        <p:nvSpPr>
          <p:cNvPr id="6" name="Content Placeholder 5"/>
          <p:cNvSpPr>
            <a:spLocks noGrp="1"/>
          </p:cNvSpPr>
          <p:nvPr>
            <p:ph idx="1"/>
          </p:nvPr>
        </p:nvSpPr>
        <p:spPr>
          <a:xfrm>
            <a:off x="457200" y="1594602"/>
            <a:ext cx="8229600" cy="3008516"/>
          </a:xfrm>
        </p:spPr>
        <p:txBody>
          <a:bodyPr vert="horz" lIns="0" tIns="0" rIns="0" bIns="0" rtlCol="0">
            <a:spAutoFit/>
          </a:bodyPr>
          <a:lstStyle/>
          <a:p>
            <a:r>
              <a:rPr lang="en-IN" altLang="en-US" sz="2400" dirty="0"/>
              <a:t>Based upon the assumption that the profit is uniformly spread over the project:</a:t>
            </a:r>
          </a:p>
          <a:p>
            <a:pPr lvl="1"/>
            <a:r>
              <a:rPr lang="en-IN" altLang="en-US" sz="2400" dirty="0"/>
              <a:t>The project is under billed</a:t>
            </a:r>
          </a:p>
          <a:p>
            <a:pPr lvl="1"/>
            <a:r>
              <a:rPr lang="en-IN" altLang="en-US" sz="2400" dirty="0"/>
              <a:t>We have billed for less profit that we have earned</a:t>
            </a:r>
          </a:p>
          <a:p>
            <a:pPr lvl="1"/>
            <a:r>
              <a:rPr lang="en-IN" altLang="en-US" sz="2400" dirty="0"/>
              <a:t>We may pay taxes on profit even though it has not been paid</a:t>
            </a:r>
          </a:p>
          <a:p>
            <a:r>
              <a:rPr lang="en-IN" altLang="en-US" sz="2400" dirty="0"/>
              <a:t>Is an asset to the company</a:t>
            </a:r>
          </a:p>
        </p:txBody>
      </p:sp>
    </p:spTree>
    <p:extLst>
      <p:ext uri="{BB962C8B-B14F-4D97-AF65-F5344CB8AC3E}">
        <p14:creationId xmlns:p14="http://schemas.microsoft.com/office/powerpoint/2010/main" val="1874295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122565"/>
            <a:ext cx="8229600" cy="1107996"/>
          </a:xfrm>
        </p:spPr>
        <p:txBody>
          <a:bodyPr lIns="0" tIns="0" rIns="0" bIns="0">
            <a:spAutoFit/>
          </a:bodyPr>
          <a:lstStyle/>
          <a:p>
            <a:r>
              <a:rPr lang="en-IN" dirty="0">
                <a:ea typeface="ＭＳ Ｐゴシック" charset="0"/>
                <a:cs typeface="Times New Roman" charset="0"/>
              </a:rPr>
              <a:t>Costs and Profits in Excess of Billings </a:t>
            </a:r>
            <a:r>
              <a:rPr lang="en-IN" sz="2800" dirty="0">
                <a:ea typeface="ＭＳ Ｐゴシック" charset="0"/>
                <a:cs typeface="Times New Roman" charset="0"/>
              </a:rPr>
              <a:t>(2 of 2)</a:t>
            </a:r>
            <a:endParaRPr lang="en-US" sz="2800" dirty="0">
              <a:ea typeface="ＭＳ Ｐゴシック" charset="0"/>
              <a:cs typeface="Times New Roman" charset="0"/>
            </a:endParaRPr>
          </a:p>
        </p:txBody>
      </p:sp>
      <p:graphicFrame>
        <p:nvGraphicFramePr>
          <p:cNvPr id="4" name="Object 3" descr="Costs and profits in excess of billings = Actual costs to date + Earned profit minus Total billed"/>
          <p:cNvGraphicFramePr>
            <a:graphicFrameLocks noChangeAspect="1"/>
          </p:cNvGraphicFramePr>
          <p:nvPr>
            <p:extLst>
              <p:ext uri="{D42A27DB-BD31-4B8C-83A1-F6EECF244321}">
                <p14:modId xmlns:p14="http://schemas.microsoft.com/office/powerpoint/2010/main" val="2033231603"/>
              </p:ext>
            </p:extLst>
          </p:nvPr>
        </p:nvGraphicFramePr>
        <p:xfrm>
          <a:off x="1558245" y="2787650"/>
          <a:ext cx="5384800" cy="1282700"/>
        </p:xfrm>
        <a:graphic>
          <a:graphicData uri="http://schemas.openxmlformats.org/presentationml/2006/ole">
            <mc:AlternateContent xmlns:mc="http://schemas.openxmlformats.org/markup-compatibility/2006">
              <mc:Choice xmlns:v="urn:schemas-microsoft-com:vml" Requires="v">
                <p:oleObj spid="_x0000_s2051" name="Equation" r:id="rId4" imgW="5384520" imgH="1282680" progId="Equation.DSMT4">
                  <p:embed/>
                </p:oleObj>
              </mc:Choice>
              <mc:Fallback>
                <p:oleObj name="Equation" r:id="rId4" imgW="5384520" imgH="1282680" progId="Equation.DSMT4">
                  <p:embed/>
                  <p:pic>
                    <p:nvPicPr>
                      <p:cNvPr id="0" name=""/>
                      <p:cNvPicPr/>
                      <p:nvPr/>
                    </p:nvPicPr>
                    <p:blipFill>
                      <a:blip r:embed="rId5"/>
                      <a:stretch>
                        <a:fillRect/>
                      </a:stretch>
                    </p:blipFill>
                    <p:spPr>
                      <a:xfrm>
                        <a:off x="1558245" y="2787650"/>
                        <a:ext cx="5384800" cy="1282700"/>
                      </a:xfrm>
                      <a:prstGeom prst="rect">
                        <a:avLst/>
                      </a:prstGeom>
                    </p:spPr>
                  </p:pic>
                </p:oleObj>
              </mc:Fallback>
            </mc:AlternateContent>
          </a:graphicData>
        </a:graphic>
      </p:graphicFrame>
    </p:spTree>
    <p:extLst>
      <p:ext uri="{BB962C8B-B14F-4D97-AF65-F5344CB8AC3E}">
        <p14:creationId xmlns:p14="http://schemas.microsoft.com/office/powerpoint/2010/main" val="988132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122565"/>
            <a:ext cx="8229600" cy="1107996"/>
          </a:xfrm>
        </p:spPr>
        <p:txBody>
          <a:bodyPr lIns="0" tIns="0" rIns="0" bIns="0">
            <a:spAutoFit/>
          </a:bodyPr>
          <a:lstStyle/>
          <a:p>
            <a:r>
              <a:rPr lang="en-IN" dirty="0">
                <a:ea typeface="ＭＳ Ｐゴシック" charset="0"/>
                <a:cs typeface="Times New Roman" charset="0"/>
              </a:rPr>
              <a:t>Billings in Excess of Costs and </a:t>
            </a:r>
            <a:r>
              <a:rPr lang="en-IN" dirty="0" smtClean="0">
                <a:ea typeface="ＭＳ Ｐゴシック" charset="0"/>
                <a:cs typeface="Times New Roman" charset="0"/>
              </a:rPr>
              <a:t>Profits </a:t>
            </a:r>
            <a:r>
              <a:rPr lang="en-IN" sz="2800" dirty="0" smtClean="0">
                <a:ea typeface="ＭＳ Ｐゴシック" charset="0"/>
                <a:cs typeface="Times New Roman" charset="0"/>
              </a:rPr>
              <a:t>(1 of 2)</a:t>
            </a:r>
            <a:endParaRPr lang="en-US" sz="2800" dirty="0">
              <a:ea typeface="ＭＳ Ｐゴシック" charset="0"/>
              <a:cs typeface="Times New Roman" charset="0"/>
            </a:endParaRPr>
          </a:p>
        </p:txBody>
      </p:sp>
      <p:sp>
        <p:nvSpPr>
          <p:cNvPr id="6" name="Content Placeholder 5"/>
          <p:cNvSpPr>
            <a:spLocks noGrp="1"/>
          </p:cNvSpPr>
          <p:nvPr>
            <p:ph idx="1"/>
          </p:nvPr>
        </p:nvSpPr>
        <p:spPr>
          <a:xfrm>
            <a:off x="457200" y="1594602"/>
            <a:ext cx="8229600" cy="3008516"/>
          </a:xfrm>
        </p:spPr>
        <p:txBody>
          <a:bodyPr vert="horz" lIns="0" tIns="0" rIns="0" bIns="0" rtlCol="0">
            <a:spAutoFit/>
          </a:bodyPr>
          <a:lstStyle/>
          <a:p>
            <a:r>
              <a:rPr lang="en-IN" altLang="en-US" sz="2400" dirty="0"/>
              <a:t>Based upon the assumption that the profit is uniformly spread over the project:</a:t>
            </a:r>
          </a:p>
          <a:p>
            <a:pPr lvl="1"/>
            <a:r>
              <a:rPr lang="en-IN" altLang="en-US" sz="2400" dirty="0"/>
              <a:t>The project is overbilled</a:t>
            </a:r>
          </a:p>
          <a:p>
            <a:pPr lvl="1"/>
            <a:r>
              <a:rPr lang="en-IN" altLang="en-US" sz="2400" dirty="0"/>
              <a:t>We have billed for more profit that we have earned</a:t>
            </a:r>
          </a:p>
          <a:p>
            <a:pPr lvl="1"/>
            <a:r>
              <a:rPr lang="en-IN" altLang="en-US" sz="2400" dirty="0"/>
              <a:t>Taxes may be deferred on profit even though it has been paid</a:t>
            </a:r>
          </a:p>
          <a:p>
            <a:r>
              <a:rPr lang="en-IN" altLang="en-US" sz="2400" dirty="0"/>
              <a:t>Is a liability to the company</a:t>
            </a:r>
          </a:p>
        </p:txBody>
      </p:sp>
    </p:spTree>
    <p:extLst>
      <p:ext uri="{BB962C8B-B14F-4D97-AF65-F5344CB8AC3E}">
        <p14:creationId xmlns:p14="http://schemas.microsoft.com/office/powerpoint/2010/main" val="1688647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122565"/>
            <a:ext cx="8229600" cy="1107996"/>
          </a:xfrm>
        </p:spPr>
        <p:txBody>
          <a:bodyPr lIns="0" tIns="0" rIns="0" bIns="0">
            <a:spAutoFit/>
          </a:bodyPr>
          <a:lstStyle/>
          <a:p>
            <a:r>
              <a:rPr lang="en-IN" dirty="0">
                <a:ea typeface="ＭＳ Ｐゴシック" charset="0"/>
                <a:cs typeface="Times New Roman" charset="0"/>
              </a:rPr>
              <a:t>Billings in Excess of Costs and </a:t>
            </a:r>
            <a:r>
              <a:rPr lang="en-IN" dirty="0" smtClean="0">
                <a:ea typeface="ＭＳ Ｐゴシック" charset="0"/>
                <a:cs typeface="Times New Roman" charset="0"/>
              </a:rPr>
              <a:t>Profits </a:t>
            </a:r>
            <a:r>
              <a:rPr lang="en-IN" sz="2800" dirty="0" smtClean="0">
                <a:ea typeface="ＭＳ Ｐゴシック" charset="0"/>
                <a:cs typeface="Times New Roman" charset="0"/>
              </a:rPr>
              <a:t>(2 of 2)</a:t>
            </a:r>
            <a:r>
              <a:rPr lang="en-IN" dirty="0" smtClean="0">
                <a:ea typeface="ＭＳ Ｐゴシック" charset="0"/>
                <a:cs typeface="Times New Roman" charset="0"/>
              </a:rPr>
              <a:t>	</a:t>
            </a:r>
            <a:endParaRPr lang="en-US" dirty="0">
              <a:ea typeface="ＭＳ Ｐゴシック" charset="0"/>
              <a:cs typeface="Times New Roman" charset="0"/>
            </a:endParaRPr>
          </a:p>
        </p:txBody>
      </p:sp>
      <p:graphicFrame>
        <p:nvGraphicFramePr>
          <p:cNvPr id="3" name="Object 2" descr="Billings in excess of costs and profits = Total billed  minus Actual costs to date minus Earned profit."/>
          <p:cNvGraphicFramePr>
            <a:graphicFrameLocks noChangeAspect="1"/>
          </p:cNvGraphicFramePr>
          <p:nvPr>
            <p:extLst>
              <p:ext uri="{D42A27DB-BD31-4B8C-83A1-F6EECF244321}">
                <p14:modId xmlns:p14="http://schemas.microsoft.com/office/powerpoint/2010/main" val="298437558"/>
              </p:ext>
            </p:extLst>
          </p:nvPr>
        </p:nvGraphicFramePr>
        <p:xfrm>
          <a:off x="2044700" y="2787650"/>
          <a:ext cx="5054600" cy="1282700"/>
        </p:xfrm>
        <a:graphic>
          <a:graphicData uri="http://schemas.openxmlformats.org/presentationml/2006/ole">
            <mc:AlternateContent xmlns:mc="http://schemas.openxmlformats.org/markup-compatibility/2006">
              <mc:Choice xmlns:v="urn:schemas-microsoft-com:vml" Requires="v">
                <p:oleObj spid="_x0000_s3075" name="Equation" r:id="rId4" imgW="5054400" imgH="1282680" progId="Equation.DSMT4">
                  <p:embed/>
                </p:oleObj>
              </mc:Choice>
              <mc:Fallback>
                <p:oleObj name="Equation" r:id="rId4" imgW="5054400" imgH="1282680" progId="Equation.DSMT4">
                  <p:embed/>
                  <p:pic>
                    <p:nvPicPr>
                      <p:cNvPr id="0" name=""/>
                      <p:cNvPicPr/>
                      <p:nvPr/>
                    </p:nvPicPr>
                    <p:blipFill>
                      <a:blip r:embed="rId5"/>
                      <a:stretch>
                        <a:fillRect/>
                      </a:stretch>
                    </p:blipFill>
                    <p:spPr>
                      <a:xfrm>
                        <a:off x="2044700" y="2787650"/>
                        <a:ext cx="5054600" cy="1282700"/>
                      </a:xfrm>
                      <a:prstGeom prst="rect">
                        <a:avLst/>
                      </a:prstGeom>
                    </p:spPr>
                  </p:pic>
                </p:oleObj>
              </mc:Fallback>
            </mc:AlternateContent>
          </a:graphicData>
        </a:graphic>
      </p:graphicFrame>
    </p:spTree>
    <p:extLst>
      <p:ext uri="{BB962C8B-B14F-4D97-AF65-F5344CB8AC3E}">
        <p14:creationId xmlns:p14="http://schemas.microsoft.com/office/powerpoint/2010/main" val="1336957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xmlns="" id="{E47FF819-0D5D-491A-BF8F-B42813E7390C}"/>
              </a:ext>
            </a:extLst>
          </p:cNvPr>
          <p:cNvSpPr>
            <a:spLocks noGrp="1"/>
          </p:cNvSpPr>
          <p:nvPr>
            <p:ph type="title"/>
          </p:nvPr>
        </p:nvSpPr>
        <p:spPr/>
        <p:txBody>
          <a:bodyPr/>
          <a:lstStyle/>
          <a:p>
            <a:r>
              <a:rPr lang="en-US" dirty="0"/>
              <a:t>Profit with Accrual </a:t>
            </a:r>
            <a:r>
              <a:rPr lang="en-US" dirty="0" smtClean="0"/>
              <a:t>Method July </a:t>
            </a:r>
            <a:r>
              <a:rPr lang="en-US" dirty="0"/>
              <a:t>1</a:t>
            </a:r>
            <a:endParaRPr lang="en-US" dirty="0">
              <a:latin typeface="+mj-lt"/>
            </a:endParaRPr>
          </a:p>
        </p:txBody>
      </p:sp>
      <p:pic>
        <p:nvPicPr>
          <p:cNvPr id="11" name="Picture 10" descr="The details depicted in the figure are as follows: &#10;Balance Sheet: &#10;Cash: 100,000; Accounts Receivable: 0; Total Assets: 100,000; Accounts Payable: 0; Total Liabilities: 0; Equity: 100,000&#10;Income Statement: &#10;Revenues: 0; Construction Costs: 0; Profit: 0&#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2913" y="2018471"/>
            <a:ext cx="6158174" cy="2800138"/>
          </a:xfrm>
          <a:prstGeom prst="rect">
            <a:avLst/>
          </a:prstGeom>
        </p:spPr>
      </p:pic>
      <p:sp>
        <p:nvSpPr>
          <p:cNvPr id="2" name="Content Placeholder 1"/>
          <p:cNvSpPr>
            <a:spLocks noGrp="1"/>
          </p:cNvSpPr>
          <p:nvPr>
            <p:ph idx="1"/>
          </p:nvPr>
        </p:nvSpPr>
        <p:spPr/>
        <p:txBody>
          <a:bodyPr/>
          <a:lstStyle/>
          <a:p>
            <a:r>
              <a:rPr lang="en-IN" b="1" dirty="0" smtClean="0">
                <a:solidFill>
                  <a:srgbClr val="007FA3"/>
                </a:solidFill>
                <a:ea typeface="ＭＳ Ｐゴシック" charset="0"/>
                <a:cs typeface="Times New Roman" charset="0"/>
              </a:rPr>
              <a:t>Figure 4.5 </a:t>
            </a:r>
            <a:r>
              <a:rPr lang="en-IN" dirty="0"/>
              <a:t>July 1st Balance Sheet and Income Statement</a:t>
            </a:r>
          </a:p>
        </p:txBody>
      </p:sp>
    </p:spTree>
    <p:extLst>
      <p:ext uri="{BB962C8B-B14F-4D97-AF65-F5344CB8AC3E}">
        <p14:creationId xmlns:p14="http://schemas.microsoft.com/office/powerpoint/2010/main" val="3971361050"/>
      </p:ext>
    </p:extLst>
  </p:cSld>
  <p:clrMapOvr>
    <a:masterClrMapping/>
  </p:clrMapOvr>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34712</TotalTime>
  <Words>423</Words>
  <Application>Microsoft Office PowerPoint</Application>
  <PresentationFormat>On-screen Show (4:3)</PresentationFormat>
  <Paragraphs>87</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2_508 Lecture</vt:lpstr>
      <vt:lpstr>Equation</vt:lpstr>
      <vt:lpstr>Construction Accounting and Financial Management</vt:lpstr>
      <vt:lpstr>Committed Costs</vt:lpstr>
      <vt:lpstr>Estimated Cost At Completion</vt:lpstr>
      <vt:lpstr>Earned Profit</vt:lpstr>
      <vt:lpstr>Costs and Profits in Excess of Billings (1 of 2)</vt:lpstr>
      <vt:lpstr>Costs and Profits in Excess of Billings (2 of 2)</vt:lpstr>
      <vt:lpstr>Billings in Excess of Costs and Profits (1 of 2)</vt:lpstr>
      <vt:lpstr>Billings in Excess of Costs and Profits (2 of 2) </vt:lpstr>
      <vt:lpstr>Profit with Accrual Method July 1</vt:lpstr>
      <vt:lpstr>Profit with Accrual Method August 1</vt:lpstr>
      <vt:lpstr>Profit with Accrual Method September 1</vt:lpstr>
      <vt:lpstr>Profit with Accrual Method October 1</vt:lpstr>
      <vt:lpstr>Profit with Percent Complete Method July 1</vt:lpstr>
      <vt:lpstr>Profit with Percent Complete Method August 1</vt:lpstr>
      <vt:lpstr>Profit with Percent Complete Method September 1</vt:lpstr>
      <vt:lpstr>Profit with Percent Complete Method October 1</vt:lpstr>
      <vt:lpstr>Profit: Accrual vs. Percent Complete</vt:lpstr>
      <vt:lpstr>Internal Controls</vt:lpstr>
      <vt:lpstr>Selecting a Construction  Accounting Systems</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Accounting and Financial Management , Fourth Edition</dc:title>
  <dc:subject>Construction Accounting and Financial Management </dc:subject>
  <dc:creator>Steven J. Peterson</dc:creator>
  <cp:keywords>Accounting</cp:keywords>
  <cp:lastModifiedBy>Renukambal Krishnamoorthy, Integra-PDY, IN</cp:lastModifiedBy>
  <cp:revision>410</cp:revision>
  <dcterms:modified xsi:type="dcterms:W3CDTF">2018-10-25T10:29:24Z</dcterms:modified>
</cp:coreProperties>
</file>