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37"/>
  </p:notesMasterIdLst>
  <p:handoutMasterIdLst>
    <p:handoutMasterId r:id="rId38"/>
  </p:handoutMasterIdLst>
  <p:sldIdLst>
    <p:sldId id="414" r:id="rId2"/>
    <p:sldId id="416" r:id="rId3"/>
    <p:sldId id="417"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418" r:id="rId22"/>
    <p:sldId id="419"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2" pos="2880">
          <p15:clr>
            <a:srgbClr val="A4A3A4"/>
          </p15:clr>
        </p15:guide>
        <p15:guide id="3" orient="horz" pos="3895">
          <p15:clr>
            <a:srgbClr val="A4A3A4"/>
          </p15:clr>
        </p15:guide>
        <p15:guide id="4" orient="horz" pos="704">
          <p15:clr>
            <a:srgbClr val="A4A3A4"/>
          </p15:clr>
        </p15:guide>
        <p15:guide id="5" orient="horz" pos="368">
          <p15:clr>
            <a:srgbClr val="A4A3A4"/>
          </p15:clr>
        </p15:guide>
        <p15:guide id="6" orient="horz" pos="1117" userDrawn="1">
          <p15:clr>
            <a:srgbClr val="A4A3A4"/>
          </p15:clr>
        </p15:guide>
        <p15:guide id="7" orient="horz" pos="4012">
          <p15:clr>
            <a:srgbClr val="A4A3A4"/>
          </p15:clr>
        </p15:guide>
        <p15:guide id="8" orient="horz" pos="1643">
          <p15:clr>
            <a:srgbClr val="A4A3A4"/>
          </p15:clr>
        </p15:guide>
        <p15:guide id="10" orient="horz" pos="3733">
          <p15:clr>
            <a:srgbClr val="A4A3A4"/>
          </p15:clr>
        </p15:guide>
        <p15:guide id="11" pos="289">
          <p15:clr>
            <a:srgbClr val="A4A3A4"/>
          </p15:clr>
        </p15:guide>
        <p15:guide id="12" pos="5461">
          <p15:clr>
            <a:srgbClr val="A4A3A4"/>
          </p15:clr>
        </p15:guide>
        <p15:guide id="13" pos="3029">
          <p15:clr>
            <a:srgbClr val="A4A3A4"/>
          </p15:clr>
        </p15:guide>
        <p15:guide id="14" pos="507">
          <p15:clr>
            <a:srgbClr val="A4A3A4"/>
          </p15:clr>
        </p15:guide>
        <p15:guide id="15" pos="268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9" autoAdjust="0"/>
    <p:restoredTop sz="78971" autoAdjust="0"/>
  </p:normalViewPr>
  <p:slideViewPr>
    <p:cSldViewPr snapToGrid="0" snapToObjects="1">
      <p:cViewPr varScale="1">
        <p:scale>
          <a:sx n="113" d="100"/>
          <a:sy n="113" d="100"/>
        </p:scale>
        <p:origin x="-1680" y="-108"/>
      </p:cViewPr>
      <p:guideLst>
        <p:guide orient="horz" pos="3942"/>
        <p:guide orient="horz" pos="704"/>
        <p:guide orient="horz" pos="368"/>
        <p:guide orient="horz" pos="3733"/>
        <p:guide pos="2880"/>
        <p:guide pos="289"/>
        <p:guide pos="5461"/>
        <p:guide pos="507"/>
      </p:guideLst>
    </p:cSldViewPr>
  </p:slideViewPr>
  <p:outlineViewPr>
    <p:cViewPr>
      <p:scale>
        <a:sx n="33" d="100"/>
        <a:sy n="33" d="100"/>
      </p:scale>
      <p:origin x="0" y="5172"/>
    </p:cViewPr>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31351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458788"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45919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458788"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9265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483532"/>
            <a:ext cx="8229600" cy="728452"/>
          </a:xfrm>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5926138"/>
            <a:ext cx="8212138" cy="331787"/>
          </a:xfrm>
        </p:spPr>
        <p:txBody>
          <a:bodyPr/>
          <a:lstStyle>
            <a:lvl1pPr marL="0" indent="0">
              <a:buNone/>
              <a:defRPr sz="1600"/>
            </a:lvl1pPr>
          </a:lstStyle>
          <a:p>
            <a:pPr lvl="0"/>
            <a:endParaRPr lang="en-IN" dirty="0"/>
          </a:p>
        </p:txBody>
      </p:sp>
    </p:spTree>
    <p:extLst>
      <p:ext uri="{BB962C8B-B14F-4D97-AF65-F5344CB8AC3E}">
        <p14:creationId xmlns:p14="http://schemas.microsoft.com/office/powerpoint/2010/main" val="39557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lvl1pPr>
              <a:defRPr sz="1600"/>
            </a:lvl1pPr>
          </a:lstStyle>
          <a:p>
            <a:endParaRPr lang="en-IN" dirty="0"/>
          </a:p>
        </p:txBody>
      </p:sp>
    </p:spTree>
    <p:extLst>
      <p:ext uri="{BB962C8B-B14F-4D97-AF65-F5344CB8AC3E}">
        <p14:creationId xmlns:p14="http://schemas.microsoft.com/office/powerpoint/2010/main" val="405763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45862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nsert Figure">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457200" y="1600200"/>
            <a:ext cx="8229600" cy="4419600"/>
          </a:xfrm>
        </p:spPr>
        <p:txBody>
          <a:bodyPr/>
          <a:lstStyle>
            <a:lvl1pPr>
              <a:defRPr sz="1600"/>
            </a:lvl1pPr>
          </a:lstStyle>
          <a:p>
            <a:endParaRPr lang="en-IN" dirty="0"/>
          </a:p>
        </p:txBody>
      </p:sp>
      <p:sp>
        <p:nvSpPr>
          <p:cNvPr id="4" name="Title 6"/>
          <p:cNvSpPr>
            <a:spLocks noGrp="1"/>
          </p:cNvSpPr>
          <p:nvPr>
            <p:ph type="title"/>
          </p:nvPr>
        </p:nvSpPr>
        <p:spPr>
          <a:xfrm>
            <a:off x="457200" y="584200"/>
            <a:ext cx="8229600" cy="62778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750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p:nvPr>
        </p:nvSpPr>
        <p:spPr>
          <a:xfrm>
            <a:off x="457200" y="1481138"/>
            <a:ext cx="4484688" cy="4408487"/>
          </a:xfrm>
        </p:spPr>
        <p:txBody>
          <a:bodyPr/>
          <a:lstStyle>
            <a:lvl1pPr>
              <a:defRPr sz="1600"/>
            </a:lvl1pPr>
          </a:lstStyle>
          <a:p>
            <a:pPr lvl="0"/>
            <a:r>
              <a:rPr lang="en-US" dirty="0"/>
              <a:t>Edit Master text styles</a:t>
            </a:r>
          </a:p>
        </p:txBody>
      </p:sp>
      <p:sp>
        <p:nvSpPr>
          <p:cNvPr id="9" name="Picture Placeholder 8">
            <a:extLst>
              <a:ext uri="{FF2B5EF4-FFF2-40B4-BE49-F238E27FC236}">
                <a16:creationId xmlns:a16="http://schemas.microsoft.com/office/drawing/2014/main" xmlns="" id="{F95A3C12-C176-4C2E-9820-6A6035C43AF5}"/>
              </a:ext>
            </a:extLst>
          </p:cNvPr>
          <p:cNvSpPr>
            <a:spLocks noGrp="1"/>
          </p:cNvSpPr>
          <p:nvPr>
            <p:ph type="pic" sz="quarter" idx="14"/>
          </p:nvPr>
        </p:nvSpPr>
        <p:spPr>
          <a:xfrm>
            <a:off x="5192713" y="1481138"/>
            <a:ext cx="3476625" cy="3754437"/>
          </a:xfrm>
        </p:spPr>
        <p:txBody>
          <a:bodyPr/>
          <a:lstStyle>
            <a:lvl1pPr>
              <a:defRPr sz="1600"/>
            </a:lvl1pPr>
          </a:lstStyle>
          <a:p>
            <a:endParaRPr lang="en-US" dirty="0"/>
          </a:p>
        </p:txBody>
      </p:sp>
      <p:sp>
        <p:nvSpPr>
          <p:cNvPr id="11" name="Text Placeholder 10">
            <a:extLst>
              <a:ext uri="{FF2B5EF4-FFF2-40B4-BE49-F238E27FC236}">
                <a16:creationId xmlns:a16="http://schemas.microsoft.com/office/drawing/2014/main" xmlns="" id="{F059F1CC-D06F-4B10-B166-6D6F2C786A37}"/>
              </a:ext>
            </a:extLst>
          </p:cNvPr>
          <p:cNvSpPr>
            <a:spLocks noGrp="1"/>
          </p:cNvSpPr>
          <p:nvPr>
            <p:ph type="body" sz="quarter" idx="15" hasCustomPrompt="1"/>
          </p:nvPr>
        </p:nvSpPr>
        <p:spPr>
          <a:xfrm>
            <a:off x="5192713" y="5399088"/>
            <a:ext cx="3476625"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 name="Footer Placeholder 4">
            <a:extLst>
              <a:ext uri="{FF2B5EF4-FFF2-40B4-BE49-F238E27FC236}">
                <a16:creationId xmlns:a16="http://schemas.microsoft.com/office/drawing/2014/main" xmlns="" id="{A6FA6EBD-95B8-4957-AE05-FC01EF65059B}"/>
              </a:ext>
            </a:extLst>
          </p:cNvPr>
          <p:cNvSpPr>
            <a:spLocks noGrp="1"/>
          </p:cNvSpPr>
          <p:nvPr>
            <p:ph type="ftr" sz="quarter" idx="12"/>
          </p:nvPr>
        </p:nvSpPr>
        <p:spPr>
          <a:xfrm>
            <a:off x="458788" y="6172200"/>
            <a:ext cx="8210550" cy="235463"/>
          </a:xfrm>
        </p:spPr>
        <p:txBody>
          <a:bodyPr/>
          <a:lstStyle/>
          <a:p>
            <a:endParaRPr lang="en-US" dirty="0"/>
          </a:p>
        </p:txBody>
      </p:sp>
    </p:spTree>
    <p:extLst>
      <p:ext uri="{BB962C8B-B14F-4D97-AF65-F5344CB8AC3E}">
        <p14:creationId xmlns:p14="http://schemas.microsoft.com/office/powerpoint/2010/main" val="166042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3886200" cy="585788"/>
          </a:xfrm>
        </p:spPr>
        <p:txBody>
          <a:bodyPr/>
          <a:lstStyle/>
          <a:p>
            <a:pPr lvl="0"/>
            <a:r>
              <a:rPr lang="en-US" dirty="0" smtClean="0"/>
              <a:t>Click to edit Master text styles</a:t>
            </a:r>
          </a:p>
        </p:txBody>
      </p:sp>
      <p:sp>
        <p:nvSpPr>
          <p:cNvPr id="5" name="Content Placeholder 4"/>
          <p:cNvSpPr>
            <a:spLocks noGrp="1"/>
          </p:cNvSpPr>
          <p:nvPr>
            <p:ph sz="quarter" idx="18"/>
          </p:nvPr>
        </p:nvSpPr>
        <p:spPr>
          <a:xfrm>
            <a:off x="1828800" y="6376988"/>
            <a:ext cx="6934200" cy="4048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34337834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11/1/2018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2596452" y="6429345"/>
            <a:ext cx="6067338" cy="276999"/>
          </a:xfrm>
          <a:prstGeom prst="rect">
            <a:avLst/>
          </a:prstGeom>
        </p:spPr>
        <p:txBody>
          <a:bodyPr vert="horz" lIns="0" tIns="0" rIns="0" bIns="0" rtlCol="0">
            <a:noAutofit/>
          </a:bodyPr>
          <a:lstStyle>
            <a:lvl1pPr marL="0" indent="0" algn="r" defTabSz="914400" eaLnBrk="1" latinLnBrk="0" hangingPunct="1">
              <a:buClrTx/>
              <a:buFont typeface="Arial" panose="020B0604020202020204" pitchFamily="34" charset="0"/>
              <a:defRPr sz="1200" kern="1200">
                <a:solidFill>
                  <a:prstClr val="black"/>
                </a:solidFill>
                <a:latin typeface="Verdana" panose="020B0604030504040204" pitchFamily="34" charset="0"/>
                <a:ea typeface="Verdana" panose="020B0604030504040204" pitchFamily="34" charset="0"/>
                <a:cs typeface="Verdana" panose="020B0604030504040204" pitchFamily="34" charset="0"/>
              </a:defRPr>
            </a:lvl1pPr>
            <a:lvl2pPr marL="742950" indent="-28575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defTabSz="91440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a:lstStyle>
          <a:p>
            <a:pPr lvl="0"/>
            <a:r>
              <a:rPr lang="en-IN" altLang="en-US" dirty="0" smtClean="0"/>
              <a:t>Copyright © 2020, 2013, 2009 Pearson Education, Inc. All Rights Reserved</a:t>
            </a:r>
          </a:p>
        </p:txBody>
      </p:sp>
    </p:spTree>
    <p:extLst>
      <p:ext uri="{BB962C8B-B14F-4D97-AF65-F5344CB8AC3E}">
        <p14:creationId xmlns:p14="http://schemas.microsoft.com/office/powerpoint/2010/main" val="24461209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2" r:id="rId4"/>
    <p:sldLayoutId id="2147483679" r:id="rId5"/>
    <p:sldLayoutId id="2147483682" r:id="rId6"/>
    <p:sldLayoutId id="2147483686" r:id="rId7"/>
    <p:sldLayoutId id="2147483673" r:id="rId8"/>
    <p:sldLayoutId id="2147483695" r:id="rId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ngineering Economy"/>
          <p:cNvSpPr>
            <a:spLocks noGrp="1"/>
          </p:cNvSpPr>
          <p:nvPr>
            <p:ph type="title"/>
          </p:nvPr>
        </p:nvSpPr>
        <p:spPr>
          <a:xfrm>
            <a:off x="454021" y="142110"/>
            <a:ext cx="8613775" cy="1107996"/>
          </a:xfrm>
        </p:spPr>
        <p:txBody>
          <a:bodyPr vert="horz" wrap="square" lIns="0" tIns="0" rIns="0" bIns="0" rtlCol="0" anchor="t">
            <a:spAutoFit/>
          </a:bodyPr>
          <a:lstStyle/>
          <a:p>
            <a:r>
              <a:rPr lang="en-IN" dirty="0">
                <a:latin typeface="+mj-lt"/>
              </a:rPr>
              <a:t>Construction Accounting and Financial </a:t>
            </a:r>
            <a:r>
              <a:rPr lang="en-IN" dirty="0" smtClean="0">
                <a:latin typeface="+mj-lt"/>
              </a:rPr>
              <a:t>Management</a:t>
            </a:r>
            <a:endParaRPr lang="en-IN" dirty="0">
              <a:latin typeface="+mj-lt"/>
            </a:endParaRPr>
          </a:p>
        </p:txBody>
      </p:sp>
      <p:sp>
        <p:nvSpPr>
          <p:cNvPr id="8" name="Text Placeholder 7"/>
          <p:cNvSpPr>
            <a:spLocks noGrp="1"/>
          </p:cNvSpPr>
          <p:nvPr>
            <p:ph type="body" sz="quarter" idx="13"/>
          </p:nvPr>
        </p:nvSpPr>
        <p:spPr>
          <a:xfrm>
            <a:off x="454475" y="1275508"/>
            <a:ext cx="8156121" cy="307777"/>
          </a:xfrm>
        </p:spPr>
        <p:txBody>
          <a:bodyPr vert="horz" wrap="square" lIns="0" tIns="0" rIns="0" bIns="0" rtlCol="0">
            <a:spAutoFit/>
          </a:bodyPr>
          <a:lstStyle/>
          <a:p>
            <a:pPr>
              <a:spcBef>
                <a:spcPct val="0"/>
              </a:spcBef>
            </a:pPr>
            <a:r>
              <a:rPr lang="en-US" sz="2000" dirty="0">
                <a:latin typeface="+mn-lt"/>
                <a:ea typeface="ＭＳ Ｐゴシック" pitchFamily="-108" charset="-128"/>
                <a:cs typeface="ＭＳ Ｐゴシック" pitchFamily="-108" charset="-128"/>
              </a:rPr>
              <a:t>Fourth </a:t>
            </a:r>
            <a:r>
              <a:rPr lang="en-US" sz="2000" dirty="0" smtClean="0">
                <a:latin typeface="+mn-lt"/>
                <a:ea typeface="ＭＳ Ｐゴシック" pitchFamily="-108" charset="-128"/>
                <a:cs typeface="ＭＳ Ｐゴシック" pitchFamily="-108" charset="-128"/>
              </a:rPr>
              <a:t>Edition</a:t>
            </a:r>
            <a:endParaRPr lang="en-US" sz="2000" dirty="0">
              <a:latin typeface="+mn-lt"/>
              <a:ea typeface="ＭＳ Ｐゴシック" pitchFamily="-108" charset="-128"/>
              <a:cs typeface="ＭＳ Ｐゴシック" pitchFamily="-108" charset="-128"/>
            </a:endParaRPr>
          </a:p>
        </p:txBody>
      </p:sp>
      <p:sp>
        <p:nvSpPr>
          <p:cNvPr id="4" name="Content Placeholder 3"/>
          <p:cNvSpPr>
            <a:spLocks noGrp="1"/>
          </p:cNvSpPr>
          <p:nvPr>
            <p:ph type="body" sz="quarter" idx="14"/>
          </p:nvPr>
        </p:nvSpPr>
        <p:spPr>
          <a:xfrm>
            <a:off x="5029200" y="2521683"/>
            <a:ext cx="3630568" cy="492443"/>
          </a:xfrm>
        </p:spPr>
        <p:txBody>
          <a:bodyPr vert="horz" wrap="square" lIns="0" tIns="0" rIns="0" bIns="0" rtlCol="0" anchor="b">
            <a:spAutoFit/>
          </a:bodyPr>
          <a:lstStyle/>
          <a:p>
            <a:r>
              <a:rPr lang="en-US" sz="3200" dirty="0">
                <a:latin typeface="+mn-lt"/>
                <a:ea typeface="+mj-ea"/>
                <a:cs typeface="Calibri" panose="020F0502020204030204" pitchFamily="34" charset="0"/>
              </a:rPr>
              <a:t>Chapter </a:t>
            </a:r>
            <a:r>
              <a:rPr lang="en-US" sz="3200" dirty="0" smtClean="0">
                <a:latin typeface="+mn-lt"/>
                <a:ea typeface="+mj-ea"/>
                <a:cs typeface="Calibri" panose="020F0502020204030204" pitchFamily="34" charset="0"/>
              </a:rPr>
              <a:t>03</a:t>
            </a:r>
            <a:endParaRPr lang="en-US" sz="3200" dirty="0">
              <a:latin typeface="+mn-lt"/>
              <a:ea typeface="+mj-ea"/>
              <a:cs typeface="Calibri" panose="020F0502020204030204" pitchFamily="34" charset="0"/>
            </a:endParaRPr>
          </a:p>
        </p:txBody>
      </p:sp>
      <p:sp>
        <p:nvSpPr>
          <p:cNvPr id="9" name="Content Placeholder 4"/>
          <p:cNvSpPr>
            <a:spLocks noGrp="1"/>
          </p:cNvSpPr>
          <p:nvPr>
            <p:ph type="body" sz="quarter" idx="15"/>
          </p:nvPr>
        </p:nvSpPr>
        <p:spPr>
          <a:xfrm>
            <a:off x="5037664" y="3192590"/>
            <a:ext cx="2836336" cy="307777"/>
          </a:xfrm>
        </p:spPr>
        <p:txBody>
          <a:bodyPr vert="horz" wrap="square" lIns="0" tIns="0" rIns="0" bIns="0" rtlCol="0" anchor="b">
            <a:spAutoFit/>
          </a:bodyPr>
          <a:lstStyle/>
          <a:p>
            <a:r>
              <a:rPr lang="en-IN" sz="2000" dirty="0">
                <a:latin typeface="+mn-lt"/>
              </a:rPr>
              <a:t>Accounting Transactions</a:t>
            </a:r>
          </a:p>
        </p:txBody>
      </p:sp>
      <p:pic>
        <p:nvPicPr>
          <p:cNvPr id="1026" name="Picture 2" descr="Front Cover: Construction Accounting and Financial Management, Fourth Edition by Peterson"/>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494755" y="1691756"/>
            <a:ext cx="3687763" cy="44799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8"/>
          </p:nvPr>
        </p:nvSpPr>
        <p:spPr>
          <a:xfrm>
            <a:off x="1725568" y="6427935"/>
            <a:ext cx="6934200" cy="184666"/>
          </a:xfrm>
        </p:spPr>
        <p:txBody>
          <a:bodyPr>
            <a:spAutoFit/>
          </a:bodyPr>
          <a:lstStyle/>
          <a:p>
            <a:pPr lvl="0" algn="r">
              <a:spcBef>
                <a:spcPts val="0"/>
              </a:spcBef>
              <a:buClrTx/>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2020, 2013, 2009 </a:t>
            </a: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Pearson Education, Inc. All Rights </a:t>
            </a:r>
            <a:r>
              <a:rPr lang="en-US" alt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3325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US" altLang="en-US" dirty="0"/>
              <a:t>Paying for </a:t>
            </a:r>
            <a:r>
              <a:rPr lang="en-US" altLang="en-US" dirty="0" smtClean="0"/>
              <a:t>Benefits</a:t>
            </a:r>
            <a:endParaRPr lang="en-US" dirty="0">
              <a:latin typeface="+mj-lt"/>
            </a:endParaRPr>
          </a:p>
        </p:txBody>
      </p:sp>
      <p:pic>
        <p:nvPicPr>
          <p:cNvPr id="11" name="Picture 10" descr="The details depicted in the figure are as follows: &#10;• BALANCE SHEET: &#10;• ASSETS: &#10;• 110 Cash: (433.68)&#10;• LIABILITIES: &#10;• 343 Accrued Payroll: (433.68)&#10;• EQUITY: &#10;• 430 Current Period Net Income: 0 equals INCOME STATEMENT: EXPENSES: PROFIT: 0&#10;• ASSETS: (433.68) equals LIABILITIES: (433.68)&#10;• INCOME STATEMENT: REVENUES: Blank&#10;• EXPENSES: 0 equals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20" y="1944287"/>
            <a:ext cx="8265560" cy="3050111"/>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3.9 </a:t>
            </a:r>
            <a:r>
              <a:rPr lang="en-IN" sz="1600" dirty="0"/>
              <a:t>Paying for </a:t>
            </a:r>
            <a:r>
              <a:rPr lang="en-IN" sz="1600" dirty="0" smtClean="0"/>
              <a:t>Benefits</a:t>
            </a:r>
            <a:endParaRPr lang="en-IN" sz="1600" dirty="0"/>
          </a:p>
        </p:txBody>
      </p:sp>
    </p:spTree>
    <p:extLst>
      <p:ext uri="{BB962C8B-B14F-4D97-AF65-F5344CB8AC3E}">
        <p14:creationId xmlns:p14="http://schemas.microsoft.com/office/powerpoint/2010/main" val="313625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IN" altLang="en-US" dirty="0"/>
              <a:t>Vacation Time for Jobsite </a:t>
            </a:r>
            <a:r>
              <a:rPr lang="en-IN" altLang="en-US" dirty="0" smtClean="0"/>
              <a:t>Employees</a:t>
            </a:r>
            <a:endParaRPr lang="en-US" dirty="0">
              <a:latin typeface="+mj-lt"/>
            </a:endParaRPr>
          </a:p>
        </p:txBody>
      </p:sp>
      <p:pic>
        <p:nvPicPr>
          <p:cNvPr id="11" name="Picture 10" descr="The details depicted in the figure are as follows: &#10;• BALANCE SHEET: &#10;• ASSETS: &#10;• LIABILITIES: &#10;• 340 Accrued Payroll: 642.17&#10;• 342 Accrued Taxes: 280.24&#10;• 343 Accrued Insurance: 180.71&#10;• 344 Accrued Vacation: (1,103.12)&#10;• EQUITY: &#10;• 430 Current Period Net Income: 0 equals PROFIT: 0&#10;• ASSETS: 0 equals LIABILITIES: 0&#10;• INCOME STATEMENT: &#10;• EXPENSES: &#10;• 620 Employee Wages and Salaries: 0 (double headed arrow) JOB COST: EXPENSES: 112.01.06210L: 0&#10;• EXPENSES: 0 equals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39" y="1721014"/>
            <a:ext cx="8183723" cy="3615195"/>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3.10 </a:t>
            </a:r>
            <a:r>
              <a:rPr lang="en-IN" sz="1600" dirty="0"/>
              <a:t>Vacation Time for Jobsite </a:t>
            </a:r>
            <a:r>
              <a:rPr lang="en-IN" sz="1600" dirty="0" smtClean="0"/>
              <a:t>Employees</a:t>
            </a:r>
            <a:endParaRPr lang="en-IN" sz="1600" dirty="0"/>
          </a:p>
        </p:txBody>
      </p:sp>
    </p:spTree>
    <p:extLst>
      <p:ext uri="{BB962C8B-B14F-4D97-AF65-F5344CB8AC3E}">
        <p14:creationId xmlns:p14="http://schemas.microsoft.com/office/powerpoint/2010/main" val="321101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US" altLang="en-US" dirty="0"/>
              <a:t>Recording Office </a:t>
            </a:r>
            <a:r>
              <a:rPr lang="en-US" altLang="en-US" dirty="0" smtClean="0"/>
              <a:t>Rent</a:t>
            </a:r>
            <a:endParaRPr lang="en-US" dirty="0">
              <a:latin typeface="+mj-lt"/>
            </a:endParaRPr>
          </a:p>
        </p:txBody>
      </p:sp>
      <p:pic>
        <p:nvPicPr>
          <p:cNvPr id="11" name="Picture 10" descr="The details depicted in the figure are as follows: &#10;• BALANCE SHEET: &#10;• ASSETS: &#10;• LIABILITIES: &#10;• 310 Accounts Payable-Trade: 2.000.00&#10;• EQUITY: &#10;• 430 Current Period Net Income: (2,000.00) equals INCOME STATEMENT: EXPENSES: PROFIT: (2,000.00)&#10;• ASSETS: 0 equals LIABILITIES: 0&#10;• INCOME STATEMENT: &#10;• EXPENSES: &#10;• 842 Office Rent: 2,000.00&#10;• INCOME STATEMENT: REVENUES: Blank&#10;• EXPENSES: 0 equals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99" y="2116249"/>
            <a:ext cx="8313268" cy="2756987"/>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3.11 </a:t>
            </a:r>
            <a:r>
              <a:rPr lang="en-IN" sz="1600" dirty="0"/>
              <a:t>Recording Office </a:t>
            </a:r>
            <a:r>
              <a:rPr lang="en-IN" sz="1600" dirty="0" smtClean="0"/>
              <a:t>Rent</a:t>
            </a:r>
            <a:endParaRPr lang="en-IN" sz="1600" dirty="0"/>
          </a:p>
        </p:txBody>
      </p:sp>
    </p:spTree>
    <p:extLst>
      <p:ext uri="{BB962C8B-B14F-4D97-AF65-F5344CB8AC3E}">
        <p14:creationId xmlns:p14="http://schemas.microsoft.com/office/powerpoint/2010/main" val="249673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US" altLang="en-US" dirty="0"/>
              <a:t>Recording Office </a:t>
            </a:r>
            <a:r>
              <a:rPr lang="en-US" altLang="en-US" dirty="0" smtClean="0"/>
              <a:t>Depreciation</a:t>
            </a:r>
            <a:endParaRPr lang="en-US" dirty="0">
              <a:latin typeface="+mj-lt"/>
            </a:endParaRPr>
          </a:p>
        </p:txBody>
      </p:sp>
      <p:pic>
        <p:nvPicPr>
          <p:cNvPr id="11" name="Picture 10" descr="The details depicted in the figure are as follows: &#10;• BALANCE SHEET: &#10;• ASSETS: &#10;• 250 Less Acc. Depreciation: 1,800.00&#10;• LIABILITIES: Blank&#10;• EQUITY: &#10;• 430 Current Period Net Income: (1,800.00) equals INCOME STATEMENT: EXPENSES: PROFIT: (1,800.00)&#10;• ASSETS: (1,800.00) equals LIABILITIES: (1,800.00)&#10;• INCOME STATEMENT: &#10;• EXPENSES: &#10;• 819 Depreciation: 1,800.00&#10;• EXPENSES: 0 equals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65" y="1705699"/>
            <a:ext cx="8022471" cy="3696627"/>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3.12 </a:t>
            </a:r>
            <a:r>
              <a:rPr lang="en-IN" sz="1600" dirty="0"/>
              <a:t>Recording Office </a:t>
            </a:r>
            <a:r>
              <a:rPr lang="en-IN" sz="1600" dirty="0" smtClean="0"/>
              <a:t>Depreciation</a:t>
            </a:r>
            <a:endParaRPr lang="en-IN" sz="1600" dirty="0"/>
          </a:p>
        </p:txBody>
      </p:sp>
    </p:spTree>
    <p:extLst>
      <p:ext uri="{BB962C8B-B14F-4D97-AF65-F5344CB8AC3E}">
        <p14:creationId xmlns:p14="http://schemas.microsoft.com/office/powerpoint/2010/main" val="255908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112153"/>
            <a:ext cx="8229600" cy="1107996"/>
          </a:xfrm>
        </p:spPr>
        <p:txBody>
          <a:bodyPr>
            <a:spAutoFit/>
          </a:bodyPr>
          <a:lstStyle/>
          <a:p>
            <a:r>
              <a:rPr lang="en-IN" dirty="0"/>
              <a:t>Recording General Overhead </a:t>
            </a:r>
            <a:r>
              <a:rPr lang="en-IN" dirty="0" smtClean="0"/>
              <a:t>Invoices</a:t>
            </a:r>
            <a:endParaRPr lang="en-US" dirty="0">
              <a:latin typeface="+mj-lt"/>
            </a:endParaRPr>
          </a:p>
        </p:txBody>
      </p:sp>
      <p:pic>
        <p:nvPicPr>
          <p:cNvPr id="11" name="Picture 10" descr="The details depicted in the figure are as follows: &#10;• BALANCE SHEET: &#10;• ASSETS: &#10;• LIABILITIES: &#10;• 310 Accounts Payable-Trade: 500.00&#10;• EQUITY: &#10;• 430 Current Period Net Income: (500.00) equals INCOME STATEMENT: EXPENSES: PROFIT: (2,000.00)&#10;• ASSETS: 0 equals LIABILITIES: 0&#10;• INCOME STATEMENT: &#10;• EXPENSES: &#10;• 846 Telephone: 500.00; PROFIT: (500.00)&#10;• INCOME STATEMENT: REVENUES: Blank&#10;• EXPENSES: 0 equals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52" y="2125178"/>
            <a:ext cx="8102696" cy="2908468"/>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3.13 </a:t>
            </a:r>
            <a:r>
              <a:rPr lang="en-IN" sz="1600" dirty="0"/>
              <a:t>Recording General Overhead </a:t>
            </a:r>
            <a:r>
              <a:rPr lang="en-IN" sz="1600" dirty="0" smtClean="0"/>
              <a:t>Invoices</a:t>
            </a:r>
            <a:endParaRPr lang="en-IN" sz="1600" dirty="0"/>
          </a:p>
        </p:txBody>
      </p:sp>
    </p:spTree>
    <p:extLst>
      <p:ext uri="{BB962C8B-B14F-4D97-AF65-F5344CB8AC3E}">
        <p14:creationId xmlns:p14="http://schemas.microsoft.com/office/powerpoint/2010/main" val="415377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US" altLang="en-US" dirty="0"/>
              <a:t>Billing a Client</a:t>
            </a:r>
            <a:endParaRPr lang="en-US" dirty="0">
              <a:latin typeface="+mj-lt"/>
            </a:endParaRPr>
          </a:p>
        </p:txBody>
      </p:sp>
      <p:pic>
        <p:nvPicPr>
          <p:cNvPr id="11" name="Picture 10" descr="The details depicted in the figure are as follows: &#10;• BALANCE SHEET: &#10;• ASSETS: &#10;• 120 Accounts Receivable-Trade: 90,000.00; 121 Accounts Receivable Retention: 10.000.00&#10;• LIABILITIES: EQUITY: &#10;• 430 Current Period Net Income: 100,000.00 equals INCOME STATEMENT: EXPENSES: PROFIT: 100,000.00&#10;• ASSETS: 100,000.00 equals LIABILITIES: 100,000.00&#10;• INCOME STATEMENT: REVENUES: 500 Revenue: 100,000.00 double headed arrow JOB COST: REVENUE: 120 Revenue: 100,000.00&#10;• INCOME STATEMENT: EXPENSES: 100,000.00 equals INCOME STATEMENT: REVENUES: 100,000.0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39" y="1799141"/>
            <a:ext cx="8183723" cy="3526677"/>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3.14 </a:t>
            </a:r>
            <a:r>
              <a:rPr lang="en-IN" sz="1600" dirty="0"/>
              <a:t>Billing a Client</a:t>
            </a:r>
          </a:p>
        </p:txBody>
      </p:sp>
    </p:spTree>
    <p:extLst>
      <p:ext uri="{BB962C8B-B14F-4D97-AF65-F5344CB8AC3E}">
        <p14:creationId xmlns:p14="http://schemas.microsoft.com/office/powerpoint/2010/main" val="273218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US" altLang="en-US" dirty="0"/>
              <a:t>Billing for Retention</a:t>
            </a:r>
            <a:endParaRPr lang="en-US" dirty="0">
              <a:latin typeface="+mj-lt"/>
            </a:endParaRPr>
          </a:p>
        </p:txBody>
      </p:sp>
      <p:pic>
        <p:nvPicPr>
          <p:cNvPr id="11" name="Picture 10" descr="The details depicted in the figure are as follows: &#10;• BALANCE SHEET: &#10;• ASSETS: &#10;• 120 Accounts Receivable-Trade: 10,000.00; 121 Accounts Receivable Retention: (10.000.00)&#10;• LIABILITIES: EQUITY: &#10;• 430 Current Period Net Income: 0 equals INCOME STATEMENT: EXPENSES: PROFIT: 0&#10;• ASSETS: 0 equals LIABILITIES: 0&#10;• INCOME STATEMENT: REVENUES: 500 Revenue: 0 double headed arrow JOB COST: REVENUE: 120 Revenue: 0&#10;• INCOME STATEMENT: EXPENSES: 0 equals INCOME STATEMENT: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52" y="1860971"/>
            <a:ext cx="8102696" cy="3470752"/>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3.15 </a:t>
            </a:r>
            <a:r>
              <a:rPr lang="en-IN" sz="1600" dirty="0"/>
              <a:t>Billing for Retention</a:t>
            </a:r>
          </a:p>
        </p:txBody>
      </p:sp>
    </p:spTree>
    <p:extLst>
      <p:ext uri="{BB962C8B-B14F-4D97-AF65-F5344CB8AC3E}">
        <p14:creationId xmlns:p14="http://schemas.microsoft.com/office/powerpoint/2010/main" val="401944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IN" altLang="en-US" dirty="0"/>
              <a:t>Receiving Payment from a Client</a:t>
            </a:r>
            <a:endParaRPr lang="en-US" dirty="0">
              <a:latin typeface="+mj-lt"/>
            </a:endParaRPr>
          </a:p>
        </p:txBody>
      </p:sp>
      <p:pic>
        <p:nvPicPr>
          <p:cNvPr id="11" name="Picture 10" descr="The details depicted in the figure are as follows: &#10;• BALANCE SHEET: &#10;• ASSETS: &#10;• 110 Cash: 90,000.00; 120 Accounts Receivable Trade: (90,000.00)&#10;• LIABILITIES: EQUITY: &#10;• 430 Current Period Net Income: 0 equals INCOME STATEMENT: EXPENSES: PROFIT: 0&#10;• ASSETS: 0 equals LIABILITIES: 0&#10;• INCOME STATEMENT: REVENUES: 500 Revenue: 0 double headed arrow JOB COST: REVENUE: 120 Revenue: 0&#10;• INCOME STATEMENT: EXPENSES: 0 equals INCOME STATEMENT: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20" y="1984696"/>
            <a:ext cx="8265560" cy="3053963"/>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3.16 </a:t>
            </a:r>
            <a:r>
              <a:rPr lang="en-IN" sz="1600" dirty="0"/>
              <a:t>Receiving Payment from a Client</a:t>
            </a:r>
          </a:p>
        </p:txBody>
      </p:sp>
    </p:spTree>
    <p:extLst>
      <p:ext uri="{BB962C8B-B14F-4D97-AF65-F5344CB8AC3E}">
        <p14:creationId xmlns:p14="http://schemas.microsoft.com/office/powerpoint/2010/main" val="1450110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IN" altLang="en-US" dirty="0"/>
              <a:t>Purchase of Equipment with a Loan</a:t>
            </a:r>
            <a:endParaRPr lang="en-US" dirty="0">
              <a:latin typeface="+mj-lt"/>
            </a:endParaRPr>
          </a:p>
        </p:txBody>
      </p:sp>
      <p:pic>
        <p:nvPicPr>
          <p:cNvPr id="11" name="Picture 10" descr="The details depicted in the figure are as follows: &#10;• BALANCE SHEET: &#10;• ASSETS: &#10;• 110 Cash: (10,000.00); 220 Construction Equipment: 120,000.00&#10;• LIABILITIES: &#10;• 380 Long-Term Liabilities: 110,000.00&#10;• EQUITY: &#10;• 430 Current Period Net Income: 0 equals INCOME STATEMENT: EXPENSES: PROFIT: 0&#10;• ASSETS: 110,000.00 equals LIABILITIES: 110,000.00&#10;• INCOME STATEMENT: &#10;• REVENUES: Blank&#10;• INCOME STATEMENT: EXPENSES: 0 equals INCOME STATEMENT: REVENUES: 0&#10;• EQUIPMENT: EXPENSES: Blank&#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39" y="2334783"/>
            <a:ext cx="8183723" cy="2556994"/>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3.17 </a:t>
            </a:r>
            <a:r>
              <a:rPr lang="en-IN" sz="1600" dirty="0"/>
              <a:t>Purchase of Equipment with a Loan</a:t>
            </a:r>
          </a:p>
        </p:txBody>
      </p:sp>
    </p:spTree>
    <p:extLst>
      <p:ext uri="{BB962C8B-B14F-4D97-AF65-F5344CB8AC3E}">
        <p14:creationId xmlns:p14="http://schemas.microsoft.com/office/powerpoint/2010/main" val="55914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IN" altLang="en-US" dirty="0"/>
              <a:t>Loan Payment</a:t>
            </a:r>
            <a:endParaRPr lang="en-US" dirty="0">
              <a:latin typeface="+mj-lt"/>
            </a:endParaRPr>
          </a:p>
        </p:txBody>
      </p:sp>
      <p:pic>
        <p:nvPicPr>
          <p:cNvPr id="11" name="Picture 10" descr="The details depicted in the figure are as follows: &#10;• BALANCE SHEET: &#10;• ASSETS: &#10;• 110 Cash: (2,230.00)&#10;• LIABILITIES: &#10;• 380 Long-Term Liabilities: 1497.00&#10;• EQUITY: &#10;• 430 Current Period Net Income: (733.33) equals INCOME STATEMENT: EXPENSES: PROFIT: 733.33&#10;• ASSETS: (2,230.00) equals LIABILITIES: (2,230.00)&#10;• INCOME STATEMENT: REVENUES: Blank&#10;• INCOME STATEMENT: EXPENSES: 0 equals INCOME STATEMENT: REVENUES: 0&#10;• EQUIPMENT: EXPENSES: Blank&#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52" y="2349357"/>
            <a:ext cx="8102696" cy="2612519"/>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3.18 </a:t>
            </a:r>
            <a:r>
              <a:rPr lang="en-IN" sz="1600" dirty="0"/>
              <a:t>Loan Payment</a:t>
            </a:r>
          </a:p>
        </p:txBody>
      </p:sp>
    </p:spTree>
    <p:extLst>
      <p:ext uri="{BB962C8B-B14F-4D97-AF65-F5344CB8AC3E}">
        <p14:creationId xmlns:p14="http://schemas.microsoft.com/office/powerpoint/2010/main" val="292209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Debits and Credits</a:t>
            </a:r>
            <a:endParaRPr lang="en-IN" dirty="0"/>
          </a:p>
        </p:txBody>
      </p:sp>
      <p:pic>
        <p:nvPicPr>
          <p:cNvPr id="4" name="Picture 3" descr="The details depicted in the figure are as follows: &#10;Asset: Debit: Increase; Credit: Decrease&#10;Liability Equity: Credit: Increase; Debit: Decrease&#10;"/>
          <p:cNvPicPr>
            <a:picLocks noChangeAspect="1"/>
          </p:cNvPicPr>
          <p:nvPr/>
        </p:nvPicPr>
        <p:blipFill rotWithShape="1">
          <a:blip r:embed="rId2">
            <a:extLst>
              <a:ext uri="{28A0092B-C50C-407E-A947-70E740481C1C}">
                <a14:useLocalDpi xmlns:a14="http://schemas.microsoft.com/office/drawing/2010/main" val="0"/>
              </a:ext>
            </a:extLst>
          </a:blip>
          <a:srcRect l="3963" t="5287" r="2818" b="2369"/>
          <a:stretch/>
        </p:blipFill>
        <p:spPr>
          <a:xfrm>
            <a:off x="2555904" y="1636772"/>
            <a:ext cx="4023723" cy="3853911"/>
          </a:xfrm>
          <a:prstGeom prst="rect">
            <a:avLst/>
          </a:prstGeom>
        </p:spPr>
      </p:pic>
      <p:sp>
        <p:nvSpPr>
          <p:cNvPr id="5" name="Content Placeholder 4"/>
          <p:cNvSpPr>
            <a:spLocks noGrp="1"/>
          </p:cNvSpPr>
          <p:nvPr>
            <p:ph sz="quarter" idx="10"/>
          </p:nvPr>
        </p:nvSpPr>
        <p:spPr>
          <a:xfrm>
            <a:off x="457200" y="5987733"/>
            <a:ext cx="8212138" cy="259399"/>
          </a:xfrm>
        </p:spPr>
        <p:txBody>
          <a:bodyPr/>
          <a:lstStyle/>
          <a:p>
            <a:r>
              <a:rPr lang="en-US" b="1" dirty="0" smtClean="0">
                <a:solidFill>
                  <a:srgbClr val="007FA3"/>
                </a:solidFill>
              </a:rPr>
              <a:t>Figure 3.1 </a:t>
            </a:r>
            <a:r>
              <a:rPr lang="en-US" dirty="0" smtClean="0"/>
              <a:t>Debits and Credits </a:t>
            </a:r>
            <a:endParaRPr lang="en-IN" dirty="0"/>
          </a:p>
        </p:txBody>
      </p:sp>
    </p:spTree>
    <p:extLst>
      <p:ext uri="{BB962C8B-B14F-4D97-AF65-F5344CB8AC3E}">
        <p14:creationId xmlns:p14="http://schemas.microsoft.com/office/powerpoint/2010/main" val="250580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IN" altLang="en-US" dirty="0"/>
              <a:t>Equipment Depreciation</a:t>
            </a:r>
            <a:endParaRPr lang="en-US" dirty="0">
              <a:latin typeface="+mj-lt"/>
            </a:endParaRPr>
          </a:p>
        </p:txBody>
      </p:sp>
      <p:pic>
        <p:nvPicPr>
          <p:cNvPr id="11" name="Picture 10" descr="A figure shows the details of equipment depreciation.&#10;•  BALANCE SHEET: &#10;•  ASSETS: &#10;•  250 Less Acc. Depreciation: 2,000.00&#10;• LIABILITIES: EQUITY: &#10;• 430 Current Period Net Income: (2,000.00) equals INCOME STATEMENT: EXPENSES: PROFIT: (2,000.00)&#10;• ASSETS: (2,000.00) equals LIABILITIES: (2,000.00)&#10;• INCOME STATEMENT: EXPENSES: 720 Depreciation: 2,000.00 double headed arrow EQUIPMENT: EXPENSES: Excavator 1 Depreciation: 2,000.00&#10;• INCOME STATEMENT: REVENUES: Blank&#10;• INCOME STATEMENT: EXPENSES: 0 equals INCOME STATEMENT: REVENUES: 0&#10;Because 250 Less Acc. Depreciation is a contra account, it is subtracted rather than added when totaling the colum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52" y="2159091"/>
            <a:ext cx="8102696" cy="2705170"/>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3.19 </a:t>
            </a:r>
            <a:r>
              <a:rPr lang="en-IN" sz="1600" dirty="0"/>
              <a:t>Equipment Depreciation</a:t>
            </a:r>
          </a:p>
        </p:txBody>
      </p:sp>
    </p:spTree>
    <p:extLst>
      <p:ext uri="{BB962C8B-B14F-4D97-AF65-F5344CB8AC3E}">
        <p14:creationId xmlns:p14="http://schemas.microsoft.com/office/powerpoint/2010/main" val="126338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089"/>
            <a:ext cx="8229600" cy="1066527"/>
          </a:xfrm>
        </p:spPr>
        <p:txBody>
          <a:bodyPr/>
          <a:lstStyle/>
          <a:p>
            <a:r>
              <a:rPr lang="en-IN" dirty="0"/>
              <a:t>Leased Equipment with an Operating Lease</a:t>
            </a:r>
          </a:p>
        </p:txBody>
      </p:sp>
      <p:pic>
        <p:nvPicPr>
          <p:cNvPr id="7" name="Picture 6" descr="The details depicted in the figure are as follows: &#10;• BALANCE SHEET: &#10;• ASSETS: Blank&#10;• LIABILITIES: &#10;• 310 Accounts Payable-Trade: 2,500.00&#10;• EQUITY: &#10;• 430 Current Period Net Income: (2,500.00) equals INCOME STATEMENT: EXPENSES: PROFIT: (2,500.00)&#10;• ASSETS: 0 equals LIABILITIES: 0&#10;• INCOME STATEMENT: EXPENSES: &#10;• 710 Rent and Lease Payments: 2,500.00 double headed arrow EQUIPMENT: EXPENSES: Excavator 2 Rent and Lease Payment: 2,500.00&#10;• INCOME STATEMENT: REVENUES: Blank&#10;• EXPENSES: 0 equals REVENUES: 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52" y="2162253"/>
            <a:ext cx="8431697" cy="2529507"/>
          </a:xfrm>
          <a:prstGeom prst="rect">
            <a:avLst/>
          </a:prstGeom>
        </p:spPr>
      </p:pic>
      <p:sp>
        <p:nvSpPr>
          <p:cNvPr id="5" name="Content Placeholder 4"/>
          <p:cNvSpPr>
            <a:spLocks noGrp="1"/>
          </p:cNvSpPr>
          <p:nvPr>
            <p:ph sz="quarter" idx="10"/>
          </p:nvPr>
        </p:nvSpPr>
        <p:spPr>
          <a:xfrm>
            <a:off x="457200" y="5987733"/>
            <a:ext cx="8212138" cy="259399"/>
          </a:xfrm>
        </p:spPr>
        <p:txBody>
          <a:bodyPr/>
          <a:lstStyle/>
          <a:p>
            <a:r>
              <a:rPr lang="en-IN" b="1" dirty="0">
                <a:solidFill>
                  <a:srgbClr val="007FA3"/>
                </a:solidFill>
              </a:rPr>
              <a:t>Figure 3.20 </a:t>
            </a:r>
            <a:r>
              <a:rPr lang="en-IN" dirty="0"/>
              <a:t>Leased Equipment with an Operating </a:t>
            </a:r>
            <a:r>
              <a:rPr lang="en-IN" dirty="0" smtClean="0"/>
              <a:t>Lease</a:t>
            </a:r>
            <a:endParaRPr lang="en-IN" dirty="0"/>
          </a:p>
        </p:txBody>
      </p:sp>
    </p:spTree>
    <p:extLst>
      <p:ext uri="{BB962C8B-B14F-4D97-AF65-F5344CB8AC3E}">
        <p14:creationId xmlns:p14="http://schemas.microsoft.com/office/powerpoint/2010/main" val="290028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089"/>
            <a:ext cx="8229600" cy="1066527"/>
          </a:xfrm>
        </p:spPr>
        <p:txBody>
          <a:bodyPr/>
          <a:lstStyle/>
          <a:p>
            <a:r>
              <a:rPr lang="en-IN" dirty="0"/>
              <a:t>Figure 3.21 Leased Equipment with a Capital Lease</a:t>
            </a:r>
          </a:p>
        </p:txBody>
      </p:sp>
      <p:pic>
        <p:nvPicPr>
          <p:cNvPr id="6" name="Picture 5" descr="A figure shows details of leased equipment with a capital lease.&#10;• BALANCE SHEET: &#10;• ASSETS: &#10;• 260 Capital leases: 120,000.00&#10;• LIABILITIES: &#10;• 350 Capital lease Payable  (120,000.00)&#10;• EQUITY: 430 Current Period Net Income is 0, which equals Profit listed under the Income statement.&#10;Assets and liabilities in the balance sheet are equal, which is 120,000&#10;• INCOME STATEMENT: EXPENSES: Profit: 0&#10;• INCOME STATEMENT: REVENUES: Blank&#10;• Equipment Expenses: B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20" y="2165093"/>
            <a:ext cx="8265560" cy="2591562"/>
          </a:xfrm>
          <a:prstGeom prst="rect">
            <a:avLst/>
          </a:prstGeom>
        </p:spPr>
      </p:pic>
      <p:sp>
        <p:nvSpPr>
          <p:cNvPr id="5" name="Content Placeholder 4"/>
          <p:cNvSpPr>
            <a:spLocks noGrp="1"/>
          </p:cNvSpPr>
          <p:nvPr>
            <p:ph sz="quarter" idx="10"/>
          </p:nvPr>
        </p:nvSpPr>
        <p:spPr>
          <a:xfrm>
            <a:off x="457200" y="5987733"/>
            <a:ext cx="8212138" cy="259399"/>
          </a:xfrm>
        </p:spPr>
        <p:txBody>
          <a:bodyPr/>
          <a:lstStyle/>
          <a:p>
            <a:r>
              <a:rPr lang="en-IN" b="1" dirty="0">
                <a:solidFill>
                  <a:srgbClr val="007FA3"/>
                </a:solidFill>
              </a:rPr>
              <a:t>Figure 3.21 </a:t>
            </a:r>
            <a:r>
              <a:rPr lang="en-IN" dirty="0"/>
              <a:t>Leased Equipment with a Capital </a:t>
            </a:r>
            <a:r>
              <a:rPr lang="en-IN" dirty="0" smtClean="0"/>
              <a:t>Lease</a:t>
            </a:r>
          </a:p>
        </p:txBody>
      </p:sp>
    </p:spTree>
    <p:extLst>
      <p:ext uri="{BB962C8B-B14F-4D97-AF65-F5344CB8AC3E}">
        <p14:creationId xmlns:p14="http://schemas.microsoft.com/office/powerpoint/2010/main" val="2566459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491999"/>
            <a:ext cx="8229600" cy="728452"/>
          </a:xfrm>
        </p:spPr>
        <p:txBody>
          <a:bodyPr/>
          <a:lstStyle/>
          <a:p>
            <a:r>
              <a:rPr lang="en-IN" altLang="en-US" dirty="0"/>
              <a:t>Lease Payment on a Capital Lease</a:t>
            </a:r>
            <a:endParaRPr lang="en-US" dirty="0">
              <a:latin typeface="+mj-lt"/>
            </a:endParaRPr>
          </a:p>
        </p:txBody>
      </p:sp>
      <p:pic>
        <p:nvPicPr>
          <p:cNvPr id="11" name="Picture 10" descr="The details depicted in the figure are as follows: &#10;• BALANCE SHEET: &#10;• ASSETS: &#10;• 110 Cash: (2,433.17)&#10;• LIABILITIES: &#10;• 350 Capital Lease Payable: (1633.17)&#10;• EQUITY: &#10;• 430 Current Period Net Income: (800.00) equals INCOME STATEMENT: EXPENSES: PROFIT: (800.00)&#10;• ASSETS: (2,433.17) equals LIABILITIES: (2,433.17)&#10;• INCOME STATEMENT: REVENUES: Blank&#10;• INCOME STATEMENT: EXPENSES: &#10;• 881 Interest Expense: 800.00&#10;• INCOME STATEMENT: EXPENSES: 0 equals INCOME STATEMENT: REVENUES: 0&#10;• EQUIPMENT: EXPENSES: Blank&#1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80" y="2144072"/>
            <a:ext cx="7943041" cy="2532001"/>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3.22 </a:t>
            </a:r>
            <a:r>
              <a:rPr lang="en-IN" sz="1600" dirty="0"/>
              <a:t>Lease Payments on a Capital Lease</a:t>
            </a:r>
          </a:p>
        </p:txBody>
      </p:sp>
    </p:spTree>
    <p:extLst>
      <p:ext uri="{BB962C8B-B14F-4D97-AF65-F5344CB8AC3E}">
        <p14:creationId xmlns:p14="http://schemas.microsoft.com/office/powerpoint/2010/main" val="1469736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IN" altLang="en-US" dirty="0"/>
              <a:t>Amortization of a Capital Lease</a:t>
            </a:r>
            <a:endParaRPr lang="en-US" dirty="0">
              <a:latin typeface="+mj-lt"/>
            </a:endParaRPr>
          </a:p>
        </p:txBody>
      </p:sp>
      <p:pic>
        <p:nvPicPr>
          <p:cNvPr id="11" name="Picture 10" descr="The details depicted in the figure are as follows: &#10;• BALANCE SHEET: &#10;• ASSETS: &#10;• 260 Capital Leases: (1,633.77)&#10;• LIABILITIES: EQUITY: &#10;• 430 Current Period Net Income: (1,633.77) equals INCOME STATEMENT: EXPENSES: PROFIT: (1,633.77)&#10;• ASSETS: (1,633.77) equals LIABILITIES: (1,633.77)&#10;• INCOME STATEMENT: EXPENSES: &#10;• 710 Rent and Lease Payments: 1,633.77 double headed arrow EQUIPMENT: EXPENSES: Loader 1 Rent and Lease Payments 1,633.77&#10;• INCOME STATEMENT: REVENUES: Blank&#10;• INCOME STATEMENT: EXPENSES: 0 equals INCOME STATEMENT: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93" y="2205056"/>
            <a:ext cx="8348215" cy="2664045"/>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3.23 </a:t>
            </a:r>
            <a:r>
              <a:rPr lang="en-IN" sz="1600" dirty="0"/>
              <a:t>Amortization of a Capital Lease</a:t>
            </a:r>
          </a:p>
          <a:p>
            <a:endParaRPr lang="en-IN" sz="1600" dirty="0"/>
          </a:p>
        </p:txBody>
      </p:sp>
    </p:spTree>
    <p:extLst>
      <p:ext uri="{BB962C8B-B14F-4D97-AF65-F5344CB8AC3E}">
        <p14:creationId xmlns:p14="http://schemas.microsoft.com/office/powerpoint/2010/main" val="3560655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IN" altLang="en-US" dirty="0"/>
              <a:t>Invoice for Equipment Repairs</a:t>
            </a:r>
            <a:endParaRPr lang="en-US" dirty="0">
              <a:latin typeface="+mj-lt"/>
            </a:endParaRPr>
          </a:p>
        </p:txBody>
      </p:sp>
      <p:pic>
        <p:nvPicPr>
          <p:cNvPr id="11" name="Picture 10" descr="The details depicted in the figure are as follows: &#10;• BALANCE SHEET: &#10;• ASSETS: Blank&#10;• LIABILITIES: &#10;• 310 Accounts Payable-Trade: 500.00&#10;• EQUITY: &#10;• 430 Current Period Net Income: (500.00) equals INCOME STATEMENT: EXPENSES: PROFIT: (500.00)&#10;• ASSETS: 0 equals LIABILITIES: 0&#10;• INCOME STATEMENT: EXPENSES: &#10;• 730 Repairs: 500.00 double headed arrow EQUIPMENT: EXPENSES: Loader 1 Repairs and Maintenance: 500.00&#10;• INCOME STATEMENT: REVENUES: Blank&#10;• EXPENSES: 0 equals REVENUES: 0&#1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52" y="2321038"/>
            <a:ext cx="8102696" cy="2364344"/>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3.24 </a:t>
            </a:r>
            <a:r>
              <a:rPr lang="en-IN" sz="1600" dirty="0"/>
              <a:t>Invoice for Equipment Repairs</a:t>
            </a:r>
          </a:p>
          <a:p>
            <a:endParaRPr lang="en-IN" sz="1600" dirty="0"/>
          </a:p>
        </p:txBody>
      </p:sp>
    </p:spTree>
    <p:extLst>
      <p:ext uri="{BB962C8B-B14F-4D97-AF65-F5344CB8AC3E}">
        <p14:creationId xmlns:p14="http://schemas.microsoft.com/office/powerpoint/2010/main" val="661229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IN" altLang="en-US" dirty="0"/>
              <a:t>Equipment Charge to Job</a:t>
            </a:r>
            <a:endParaRPr lang="en-US" dirty="0">
              <a:latin typeface="+mj-lt"/>
            </a:endParaRPr>
          </a:p>
        </p:txBody>
      </p:sp>
      <p:pic>
        <p:nvPicPr>
          <p:cNvPr id="11" name="Picture 10" descr="The details depicted in the figure are as follows: &#10;• BALANCE SHEET: &#10;• ASSETS: Blank&#10;• LIABILITIES: EQUITY: &#10;• 430 Current Period Net Income: 0 equals INCOME STATEMENT: EXPENSES: PROFIT: 0&#10;• ASSETS: 0 equals LIABILITIES: 0&#10;• INCOME STATEMENT: EXPENSES: &#10;• 640 Equipment: 5,000.00 double headed arrow JOB COST: EXPENSES: 105.01.33100E: 5,000.00&#10;• 799 Equipment Costs Charged to Jobs: 5,000.00 double headed arrow EQUIPMENT: EXPENSES: Excavator 2 Equipment Costs Allocated: 5,000.00&#10;• INCOME STATEMENT: REVENUES: Blank&#10;• EXPENSES: 0 equals REVENUES: 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35" y="1927098"/>
            <a:ext cx="7786530" cy="3406233"/>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3.25 </a:t>
            </a:r>
            <a:r>
              <a:rPr lang="en-IN" sz="1600" dirty="0"/>
              <a:t>Equipment Charged to a Job</a:t>
            </a:r>
          </a:p>
          <a:p>
            <a:endParaRPr lang="en-IN" sz="1600" dirty="0"/>
          </a:p>
        </p:txBody>
      </p:sp>
    </p:spTree>
    <p:extLst>
      <p:ext uri="{BB962C8B-B14F-4D97-AF65-F5344CB8AC3E}">
        <p14:creationId xmlns:p14="http://schemas.microsoft.com/office/powerpoint/2010/main" val="2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IN" altLang="en-US" dirty="0"/>
              <a:t>Equipment Charged to an Employee</a:t>
            </a:r>
            <a:endParaRPr lang="en-US" dirty="0">
              <a:latin typeface="+mj-lt"/>
            </a:endParaRPr>
          </a:p>
        </p:txBody>
      </p:sp>
      <p:pic>
        <p:nvPicPr>
          <p:cNvPr id="11" name="Picture 10" descr="The details depicted in the figure are as follows: &#10;• BALANCE SHEET: &#10;• ASSETS: Blank&#10;• LIABILITIES: &#10;• 340 Accrued Payroll: (50.00)&#10;• EQUITY: &#10;• 430 Current Period Net Income: 50.00 equals INCOME STATEMENT: EXPENSES: PROFIT: 50.00&#10;• INCOME STATEMENT: EXPENSES: &#10;• 798 Equipment Costs Charged to Employees: 50.00 double headed arrow EQUIPMENT: EXPENSES: Truck 5 Equipment Costs Allocated: 50.00&#10;• INCOME STATEMENT: REVENUES: Blank&#10;• EXPENSES: 0 equals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80" y="2087145"/>
            <a:ext cx="7943041" cy="2849065"/>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3.26 </a:t>
            </a:r>
            <a:r>
              <a:rPr lang="en-IN" sz="1600" dirty="0"/>
              <a:t>Equipment Charged to an Employee</a:t>
            </a:r>
          </a:p>
          <a:p>
            <a:endParaRPr lang="en-IN" sz="1600" dirty="0"/>
          </a:p>
        </p:txBody>
      </p:sp>
    </p:spTree>
    <p:extLst>
      <p:ext uri="{BB962C8B-B14F-4D97-AF65-F5344CB8AC3E}">
        <p14:creationId xmlns:p14="http://schemas.microsoft.com/office/powerpoint/2010/main" val="1057960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IN" altLang="en-US" dirty="0"/>
              <a:t>Sale of </a:t>
            </a:r>
            <a:r>
              <a:rPr lang="en-IN" altLang="en-US" dirty="0" smtClean="0"/>
              <a:t>Equipment</a:t>
            </a:r>
            <a:endParaRPr lang="en-US" dirty="0">
              <a:latin typeface="+mj-lt"/>
            </a:endParaRPr>
          </a:p>
        </p:txBody>
      </p:sp>
      <p:pic>
        <p:nvPicPr>
          <p:cNvPr id="11" name="Picture 10" descr="The details depicted in the figure are as follows: &#10;• BALANCE SHEET: &#10;• ASSETS: &#10;• 110 Cash: 60,000.00&#10;• 220 Construction Equipment: (120,000.00)&#10;• 250 Less Acc. Depreciation: (62,400.00)&#10;• LIABILITIES: EQUITY: &#10;• 430 Current Period Net Income: 2,400.00 equals INCOME STATEMENT: EXPENSES: PROFIT: 2,400.00&#10;• ASSETS: 2,400.00 equals LIABILITIES: 2,400.00&#10;• INCOME STATEMENT: REVENUES: 910 Other Income: 2,400.00&#10;• EQUIPMENT: EXPENSES: Blank&#10;• INCOME STATEMENT: EXPENSES: 2,400.00 equals INCOME STATEMENT: REVENUES: 2,400.0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65" y="2089072"/>
            <a:ext cx="8022471" cy="2980681"/>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3.27 </a:t>
            </a:r>
            <a:r>
              <a:rPr lang="en-IN" sz="1600" dirty="0"/>
              <a:t>Sale of Equipment</a:t>
            </a:r>
          </a:p>
          <a:p>
            <a:endParaRPr lang="en-IN" sz="1600" dirty="0"/>
          </a:p>
        </p:txBody>
      </p:sp>
    </p:spTree>
    <p:extLst>
      <p:ext uri="{BB962C8B-B14F-4D97-AF65-F5344CB8AC3E}">
        <p14:creationId xmlns:p14="http://schemas.microsoft.com/office/powerpoint/2010/main" val="3514820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584200"/>
            <a:ext cx="8229600" cy="627784"/>
          </a:xfrm>
        </p:spPr>
        <p:txBody>
          <a:bodyPr/>
          <a:lstStyle/>
          <a:p>
            <a:r>
              <a:rPr lang="en-IN" altLang="en-US" dirty="0"/>
              <a:t>Purchase of </a:t>
            </a:r>
            <a:r>
              <a:rPr lang="en-IN" altLang="en-US" dirty="0" smtClean="0"/>
              <a:t>Inventory</a:t>
            </a:r>
            <a:endParaRPr lang="en-US" dirty="0">
              <a:latin typeface="+mj-lt"/>
            </a:endParaRPr>
          </a:p>
        </p:txBody>
      </p:sp>
      <p:pic>
        <p:nvPicPr>
          <p:cNvPr id="11" name="Picture 10" descr="The details depicted in the figure are as follows: &#10;• BALANCE SHEET: &#10;• ASSETS: &#10;• 130 Inventory: 5,000.00&#10;• LIABILITIES: &#10;• 310 Accounts Payable-Trade: 5,000.00&#10;• EQUITY: &#10;• 430 Current Period Net Income: 0 equals INCOME STATEMENT: EXPENSES: PROFIT: 0&#10;• ASSETS: 5,000.00 equals LIABILITIES: 5,000.00&#10;• INCOME STATEMENT: REVENUES: Blank&#10;• INCOME STATEMENT: EXPENSES: 0 equals INCOME STATEMENT: REVENUES: 0&#10;• JOB COST: EXPENSES: Blank&#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52" y="2297160"/>
            <a:ext cx="8102696" cy="2412100"/>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3.28 </a:t>
            </a:r>
            <a:r>
              <a:rPr lang="en-IN" sz="1600" dirty="0"/>
              <a:t>Purchase of Inventory</a:t>
            </a:r>
          </a:p>
          <a:p>
            <a:endParaRPr lang="en-IN" sz="1600" dirty="0"/>
          </a:p>
        </p:txBody>
      </p:sp>
    </p:spTree>
    <p:extLst>
      <p:ext uri="{BB962C8B-B14F-4D97-AF65-F5344CB8AC3E}">
        <p14:creationId xmlns:p14="http://schemas.microsoft.com/office/powerpoint/2010/main" val="28553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089"/>
            <a:ext cx="8229600" cy="1066527"/>
          </a:xfrm>
        </p:spPr>
        <p:txBody>
          <a:bodyPr/>
          <a:lstStyle/>
          <a:p>
            <a:r>
              <a:rPr lang="en-IN" dirty="0"/>
              <a:t>Invoice (Materials) Charged to a Job without Retention</a:t>
            </a:r>
          </a:p>
        </p:txBody>
      </p:sp>
      <p:pic>
        <p:nvPicPr>
          <p:cNvPr id="6" name="Picture 5" descr="The details depicted in the figure are as follows: &#10;• BALANCE SHEET: &#10;• ASSETS: &#10;• LIABILITIES: &#10;• 310 Accounts Payable-Trade: 10,000.00&#10;• EQUITY: &#10;• 430 Current Period Net Income: (10,000.00)&#10;• ASSETS: 0 equals LIABILITIES: 0&#10;• INCOME STATEMENT: &#10;• EXPENSES: &#10;• 610 Materials: 10,000.00 (double headed arrow) JOB COST: EXPENSES: 110.01.06120M: 10,000.00&#10;• PROFIT: (10,000.00)&#10;• REVENUES: &#10;"/>
          <p:cNvPicPr>
            <a:picLocks noChangeAspect="1"/>
          </p:cNvPicPr>
          <p:nvPr/>
        </p:nvPicPr>
        <p:blipFill rotWithShape="1">
          <a:blip r:embed="rId2">
            <a:extLst>
              <a:ext uri="{28A0092B-C50C-407E-A947-70E740481C1C}">
                <a14:useLocalDpi xmlns:a14="http://schemas.microsoft.com/office/drawing/2010/main" val="0"/>
              </a:ext>
            </a:extLst>
          </a:blip>
          <a:srcRect l="6150" r="6548"/>
          <a:stretch/>
        </p:blipFill>
        <p:spPr>
          <a:xfrm>
            <a:off x="410932" y="2366022"/>
            <a:ext cx="8322137" cy="2566210"/>
          </a:xfrm>
          <a:prstGeom prst="rect">
            <a:avLst/>
          </a:prstGeom>
        </p:spPr>
      </p:pic>
      <p:sp>
        <p:nvSpPr>
          <p:cNvPr id="5" name="Content Placeholder 4"/>
          <p:cNvSpPr>
            <a:spLocks noGrp="1"/>
          </p:cNvSpPr>
          <p:nvPr>
            <p:ph sz="quarter" idx="10"/>
          </p:nvPr>
        </p:nvSpPr>
        <p:spPr>
          <a:xfrm>
            <a:off x="457200" y="5987733"/>
            <a:ext cx="8212138" cy="259399"/>
          </a:xfrm>
        </p:spPr>
        <p:txBody>
          <a:bodyPr/>
          <a:lstStyle/>
          <a:p>
            <a:r>
              <a:rPr lang="en-IN" b="1" dirty="0">
                <a:solidFill>
                  <a:srgbClr val="007FA3"/>
                </a:solidFill>
              </a:rPr>
              <a:t>Figure 3.2 </a:t>
            </a:r>
            <a:r>
              <a:rPr lang="en-IN" dirty="0"/>
              <a:t>Invoice Charged to a Job without Retention</a:t>
            </a:r>
          </a:p>
        </p:txBody>
      </p:sp>
    </p:spTree>
    <p:extLst>
      <p:ext uri="{BB962C8B-B14F-4D97-AF65-F5344CB8AC3E}">
        <p14:creationId xmlns:p14="http://schemas.microsoft.com/office/powerpoint/2010/main" val="94521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IN" altLang="en-US" dirty="0"/>
              <a:t>Charging Inventory to a Job</a:t>
            </a:r>
            <a:endParaRPr lang="en-US" dirty="0">
              <a:latin typeface="+mj-lt"/>
            </a:endParaRPr>
          </a:p>
        </p:txBody>
      </p:sp>
      <p:pic>
        <p:nvPicPr>
          <p:cNvPr id="11" name="Picture 10" descr="The details depicted in the figure are as follows: &#10;• BALANCE SHEET: &#10;• ASSETS: &#10;• 130 Inventory: (2,000.00)&#10;• LIABILITIES: EQUITY: &#10;• 430 Current Period Net Income: (2,000.00) equals INCOME STATEMENT: EXPENSES: PROFIT: (2,000.00)&#10;• ASSETS: (2,000.00) equals LIABILITIES: (2,000.00)&#10;• INCOME STATEMENT: EXPENSES: &#10;• 610 Materials: 2,000.00 double headed arrow JOB COST: EXPENSES: 172.01.26100M: 2,000.00&#10;• INCOME STATEMENT: REVENUES: Blank&#10;• INCOME STATEMENT: EXPENSES: 0 equals INCOME STATEMENT: REVENUES: 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99" y="2356804"/>
            <a:ext cx="8348215" cy="2389570"/>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3.29 </a:t>
            </a:r>
            <a:r>
              <a:rPr lang="en-IN" sz="1600" dirty="0"/>
              <a:t>Charging Inventory to a Job</a:t>
            </a:r>
          </a:p>
          <a:p>
            <a:endParaRPr lang="en-IN" sz="1600" dirty="0"/>
          </a:p>
        </p:txBody>
      </p:sp>
    </p:spTree>
    <p:extLst>
      <p:ext uri="{BB962C8B-B14F-4D97-AF65-F5344CB8AC3E}">
        <p14:creationId xmlns:p14="http://schemas.microsoft.com/office/powerpoint/2010/main" val="308315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US" altLang="en-US" dirty="0"/>
              <a:t>Signing a Construction Loan</a:t>
            </a:r>
            <a:endParaRPr lang="en-US" dirty="0">
              <a:latin typeface="+mj-lt"/>
            </a:endParaRPr>
          </a:p>
        </p:txBody>
      </p:sp>
      <p:pic>
        <p:nvPicPr>
          <p:cNvPr id="11" name="Picture 10" descr="The details depicted in the figure are as follows: &#10;• BALANCE SHEET: &#10;• ASSETS: &#10;• 155 Due from Construction Loans: 500,000.00&#10;• LIABILITIES: &#10;• 330 Notes Payable: 500,000.00&#10;• EQUITY: &#10;• 430 Current Period Net Income: 0 equals INCOME STATEMENT: EXPENSES: PROFIT: 0&#10;• ASSETS: 500,000.00 equals LIABILITIES: 500,000.00&#10;• INCOME STATEMENT: REVENUES: Blank&#10;• INCOME STATEMENT: EXPENSES: 0 equals INCOME STATEMENT: REVENUES: 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39" y="2258565"/>
            <a:ext cx="8183723" cy="2590059"/>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3.30 </a:t>
            </a:r>
            <a:r>
              <a:rPr lang="en-IN" sz="1600" dirty="0"/>
              <a:t>Signing a Construction Loan</a:t>
            </a:r>
          </a:p>
          <a:p>
            <a:endParaRPr lang="en-IN" sz="1600" dirty="0"/>
          </a:p>
        </p:txBody>
      </p:sp>
    </p:spTree>
    <p:extLst>
      <p:ext uri="{BB962C8B-B14F-4D97-AF65-F5344CB8AC3E}">
        <p14:creationId xmlns:p14="http://schemas.microsoft.com/office/powerpoint/2010/main" val="2275687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153622"/>
            <a:ext cx="8229600" cy="1066527"/>
          </a:xfrm>
        </p:spPr>
        <p:txBody>
          <a:bodyPr>
            <a:spAutoFit/>
          </a:bodyPr>
          <a:lstStyle/>
          <a:p>
            <a:r>
              <a:rPr lang="en-IN" dirty="0"/>
              <a:t>Drawings Funds from a Construction Loan</a:t>
            </a:r>
            <a:endParaRPr lang="en-US" dirty="0">
              <a:latin typeface="+mj-lt"/>
            </a:endParaRPr>
          </a:p>
        </p:txBody>
      </p:sp>
      <p:pic>
        <p:nvPicPr>
          <p:cNvPr id="11" name="Picture 10" descr="The details depicted in the figure are as follows: &#10;• BALANCE SHEET: &#10;• ASSETS: &#10;• 110 Cash: 100,000.00&#10;• 155 Due from Construction Loans: (100,000.00)&#10;• LIABILITIES: EQUITY: &#10;• 430 Current Period Net Income: 0 equals INCOME STATEMENT: EXPENSES: PROFIT: 0&#10;• ASSETS: 0 equals LIABILITIES: 0&#10;• INCOME STATEMENT: &#10;• REVENUES: Blank&#10;• INCOME STATEMENT: EXPENSES: 0 equals INCOME STATEMENT: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52" y="1925313"/>
            <a:ext cx="8102696" cy="2987673"/>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3.31 </a:t>
            </a:r>
            <a:r>
              <a:rPr lang="en-IN" sz="1600" dirty="0"/>
              <a:t>Drawing Funds from a Construction Loan</a:t>
            </a:r>
          </a:p>
        </p:txBody>
      </p:sp>
    </p:spTree>
    <p:extLst>
      <p:ext uri="{BB962C8B-B14F-4D97-AF65-F5344CB8AC3E}">
        <p14:creationId xmlns:p14="http://schemas.microsoft.com/office/powerpoint/2010/main" val="3236892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162089"/>
            <a:ext cx="8229600" cy="1066527"/>
          </a:xfrm>
        </p:spPr>
        <p:txBody>
          <a:bodyPr>
            <a:spAutoFit/>
          </a:bodyPr>
          <a:lstStyle/>
          <a:p>
            <a:r>
              <a:rPr lang="en-IN" dirty="0"/>
              <a:t>Recording Changes in Costs and Profits in Excess of Billings</a:t>
            </a:r>
            <a:endParaRPr lang="en-US" dirty="0">
              <a:latin typeface="+mj-lt"/>
            </a:endParaRPr>
          </a:p>
        </p:txBody>
      </p:sp>
      <p:pic>
        <p:nvPicPr>
          <p:cNvPr id="11" name="Picture 10" descr="The details depicted in the figure are as follows: &#10;• BALANCE SHEET: &#10;• ASSETS: &#10;• 140 Cost and Profits in Excess of Billings: 5,000.00&#10;• LIABILITIES: EQUITY: &#10;• 430 Current Period Net Income: 5,000.00 equals INCOME STATEMENT: EXPENSES: PROFIT: 5,000.00&#10;• ASSETS: 5,000.00 equals LIABILITIES: 5,000.00&#10;• INCOME STATEMENT: REVENUES: 500 Revenue: 5,000.00&#10;• INCOME STATEMENT: EXPENSES: 5,000.00 equals INCOME STATEMENT: REVENUES: 5,000.0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52" y="1889344"/>
            <a:ext cx="8102696" cy="3150200"/>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3.32 </a:t>
            </a:r>
            <a:r>
              <a:rPr lang="en-IN" sz="1600" dirty="0"/>
              <a:t>Recording Changes in Cost and Profits in Excess of Billings</a:t>
            </a:r>
          </a:p>
          <a:p>
            <a:endParaRPr lang="en-IN" sz="1600" dirty="0"/>
          </a:p>
        </p:txBody>
      </p:sp>
    </p:spTree>
    <p:extLst>
      <p:ext uri="{BB962C8B-B14F-4D97-AF65-F5344CB8AC3E}">
        <p14:creationId xmlns:p14="http://schemas.microsoft.com/office/powerpoint/2010/main" val="3956508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162089"/>
            <a:ext cx="8229600" cy="1066527"/>
          </a:xfrm>
        </p:spPr>
        <p:txBody>
          <a:bodyPr>
            <a:spAutoFit/>
          </a:bodyPr>
          <a:lstStyle/>
          <a:p>
            <a:r>
              <a:rPr lang="en-IN" dirty="0"/>
              <a:t>Recording Changes in Billings in Excess of Costs and Profits</a:t>
            </a:r>
            <a:endParaRPr lang="en-US" dirty="0">
              <a:latin typeface="+mj-lt"/>
            </a:endParaRPr>
          </a:p>
        </p:txBody>
      </p:sp>
      <p:pic>
        <p:nvPicPr>
          <p:cNvPr id="11" name="Picture 10" descr="The details depicted in the figure are as follows: &#10;• BALANCE SHEET: &#10;• ASSETS: Blank&#10;• LIABILITIES: &#10;• 320 Billings in Excess of Costs and Profits: 1,500.00&#10;• EQUITY: &#10;• 430 Current Period Net Income: (1,500.00) equals INCOME STATEMENT: EXPENSES: PROFIT: (1,500.00)&#10;• ASSETS: 0 equals LIABILITIES: 0&#10;• INCOME STATEMENT: REVENUES: &#10;• 500 Revenue: (1,500.00)&#10;• EXPENSES: (1,500.00) equals REVENUES: (1,500.0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64" y="1924739"/>
            <a:ext cx="8022471" cy="3302893"/>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3.33 </a:t>
            </a:r>
            <a:r>
              <a:rPr lang="en-IN" sz="1600" dirty="0"/>
              <a:t>Recording Changes in Billings in Excess of Cost and Profits</a:t>
            </a:r>
          </a:p>
        </p:txBody>
      </p:sp>
    </p:spTree>
    <p:extLst>
      <p:ext uri="{BB962C8B-B14F-4D97-AF65-F5344CB8AC3E}">
        <p14:creationId xmlns:p14="http://schemas.microsoft.com/office/powerpoint/2010/main" val="3662102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584199"/>
            <a:ext cx="8229600" cy="635315"/>
          </a:xfrm>
        </p:spPr>
        <p:txBody>
          <a:bodyPr/>
          <a:lstStyle/>
          <a:p>
            <a:r>
              <a:rPr lang="en-US" dirty="0">
                <a:latin typeface="+mj-lt"/>
              </a:rPr>
              <a:t>Copyright</a:t>
            </a:r>
          </a:p>
        </p:txBody>
      </p:sp>
      <p:pic>
        <p:nvPicPr>
          <p:cNvPr id="11" name="Picture 10"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252174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120620"/>
            <a:ext cx="8229600" cy="1107996"/>
          </a:xfrm>
        </p:spPr>
        <p:txBody>
          <a:bodyPr>
            <a:spAutoFit/>
          </a:bodyPr>
          <a:lstStyle/>
          <a:p>
            <a:r>
              <a:rPr lang="en-IN" dirty="0"/>
              <a:t>Invoice (Subcontractor) Charged to a Job with Retention</a:t>
            </a:r>
            <a:r>
              <a:rPr lang="en-IN" dirty="0" smtClean="0"/>
              <a:t>:</a:t>
            </a:r>
            <a:endParaRPr lang="en-US" dirty="0">
              <a:latin typeface="+mj-lt"/>
            </a:endParaRPr>
          </a:p>
        </p:txBody>
      </p:sp>
      <p:pic>
        <p:nvPicPr>
          <p:cNvPr id="11" name="Picture 10" descr="The details depicted in the figure are as follows: &#10;• BALANCE SHEET: &#10;• ASSETS: &#10;• LIABILITIES: &#10;• 310 Accounts Payable-Trade: 9,000.00&#10;• 311 Accounts Payable-Retention: 1,000.00&#10;• EQUITY: &#10;• 430 Current Period Net Income: (10,000.00)&#10;• ASSETS: 0 equals LIABILITIES: 0&#10;• INCOME STATEMENT: &#10;• EXPENSES: &#10;• 630 Subcontract: 10,000.00 (double headed arrow)&#10;JOB COST: EXPENSES: 110.01.22100S: 10,000.00&#10;• PROFIT: (10,000.00)&#10;• REVENUES: &#10;• EXPENSES: 0;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88" y="1920694"/>
            <a:ext cx="8127825" cy="3146877"/>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3.3 </a:t>
            </a:r>
            <a:r>
              <a:rPr lang="en-IN" sz="1600" dirty="0"/>
              <a:t>Invoice Charged to a Job with </a:t>
            </a:r>
            <a:r>
              <a:rPr lang="en-IN" sz="1600" dirty="0" smtClean="0"/>
              <a:t>Retention</a:t>
            </a:r>
            <a:endParaRPr lang="en-IN" sz="1600" dirty="0"/>
          </a:p>
        </p:txBody>
      </p:sp>
    </p:spTree>
    <p:extLst>
      <p:ext uri="{BB962C8B-B14F-4D97-AF65-F5344CB8AC3E}">
        <p14:creationId xmlns:p14="http://schemas.microsoft.com/office/powerpoint/2010/main" val="149239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US" dirty="0"/>
              <a:t>Paying </a:t>
            </a:r>
            <a:r>
              <a:rPr lang="en-US" dirty="0" smtClean="0"/>
              <a:t>Invoices</a:t>
            </a:r>
            <a:endParaRPr lang="en-US" dirty="0">
              <a:latin typeface="+mj-lt"/>
            </a:endParaRPr>
          </a:p>
        </p:txBody>
      </p:sp>
      <p:pic>
        <p:nvPicPr>
          <p:cNvPr id="11" name="Picture 10" descr="The details depicted in the figure are as follows: &#10;• BALANCE SHEET: &#10;• ASSETS: 110 Cash: (19,000.00)&#10;• LIABILITIES: &#10;• 310 Accounts Payable-Trade: 19,000.00&#10;• EQUITY: &#10;• 430 Current Period Net Income: 0 equals EXPENSES: PROFIT: 0&#10;• ASSETS: (19,000.00) equals LIABILITIES: (19,000.00)&#10;• INCOME STATEMENT: &#10;• EXPENSES: &#10;• 610 Materials: 0 (double headed arrow) JOB COST: EXPENSES: 110.01.06120M: 0&#10;• 630 Subcontract: 0 (double headed arrow) JOB COST: EXPENSES: 110.01.22100S: 0&#10;• PROFIT: 0&#10;• REVENUES: &#10;• EXPENSES: 0 equals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52" y="2128240"/>
            <a:ext cx="8859096" cy="2775478"/>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3.4 </a:t>
            </a:r>
            <a:r>
              <a:rPr lang="en-IN" sz="1600" dirty="0"/>
              <a:t>Paying </a:t>
            </a:r>
            <a:r>
              <a:rPr lang="en-IN" sz="1600" dirty="0" smtClean="0"/>
              <a:t>Invoices</a:t>
            </a:r>
            <a:endParaRPr lang="en-IN" sz="1600" dirty="0"/>
          </a:p>
        </p:txBody>
      </p:sp>
    </p:spTree>
    <p:extLst>
      <p:ext uri="{BB962C8B-B14F-4D97-AF65-F5344CB8AC3E}">
        <p14:creationId xmlns:p14="http://schemas.microsoft.com/office/powerpoint/2010/main" val="154148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IN" dirty="0"/>
              <a:t>Labor Charged to a </a:t>
            </a:r>
            <a:r>
              <a:rPr lang="en-IN" dirty="0" smtClean="0"/>
              <a:t>Job</a:t>
            </a:r>
            <a:endParaRPr lang="en-US" dirty="0">
              <a:latin typeface="+mj-lt"/>
            </a:endParaRPr>
          </a:p>
        </p:txBody>
      </p:sp>
      <p:pic>
        <p:nvPicPr>
          <p:cNvPr id="11" name="Picture 10" descr="The details depicted in the figure are as follows: &#10;• BALANCE SHEET: &#10;• ASSETS: &#10;• LIABILITIES: &#10;• 340 Accrued Payroll: 642.17&#10;• 342 Accrued Taxes: 280.24&#10;• 343 Accrued Insurance: 180.71&#10;• 344 Accrued Vacation: 38.00&#10;• EQUITY: &#10;• 430 Current Period Net Income: (1,141.12)&#10;• ASSETS: 0 equals LIABILITIES: 0&#10;• INCOME STATEMENT: &#10;• EXPENSES: &#10;• 620 Labor: 1,141.1 (double headed arrow) JOB COST: EXPENSES: 112.01.0621OL: 1,141.12&#10;• PROFIT: (1,141.12)&#10;• REVENUES: &#10;• EXPENSES: 0 equals REVENUES: 0&#10;"/>
          <p:cNvPicPr>
            <a:picLocks noChangeAspect="1"/>
          </p:cNvPicPr>
          <p:nvPr/>
        </p:nvPicPr>
        <p:blipFill rotWithShape="1">
          <a:blip r:embed="rId3">
            <a:extLst>
              <a:ext uri="{28A0092B-C50C-407E-A947-70E740481C1C}">
                <a14:useLocalDpi xmlns:a14="http://schemas.microsoft.com/office/drawing/2010/main" val="0"/>
              </a:ext>
            </a:extLst>
          </a:blip>
          <a:srcRect l="4424" r="8105"/>
          <a:stretch/>
        </p:blipFill>
        <p:spPr>
          <a:xfrm>
            <a:off x="587302" y="1716723"/>
            <a:ext cx="7953004" cy="3810023"/>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3.5 </a:t>
            </a:r>
            <a:r>
              <a:rPr lang="en-IN" sz="1600" dirty="0"/>
              <a:t>Labor Charged to a </a:t>
            </a:r>
            <a:r>
              <a:rPr lang="en-IN" sz="1600" dirty="0" smtClean="0"/>
              <a:t>Job</a:t>
            </a:r>
            <a:endParaRPr lang="en-IN" sz="1600" dirty="0"/>
          </a:p>
        </p:txBody>
      </p:sp>
    </p:spTree>
    <p:extLst>
      <p:ext uri="{BB962C8B-B14F-4D97-AF65-F5344CB8AC3E}">
        <p14:creationId xmlns:p14="http://schemas.microsoft.com/office/powerpoint/2010/main" val="357727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US" altLang="en-US" dirty="0"/>
              <a:t>Labor Charged to General </a:t>
            </a:r>
            <a:r>
              <a:rPr lang="en-US" altLang="en-US" dirty="0" smtClean="0"/>
              <a:t>Overhead</a:t>
            </a:r>
            <a:endParaRPr lang="en-US" dirty="0">
              <a:latin typeface="+mj-lt"/>
            </a:endParaRPr>
          </a:p>
        </p:txBody>
      </p:sp>
      <p:pic>
        <p:nvPicPr>
          <p:cNvPr id="11" name="Picture 10" descr="The details depicted in the figure are as follows: &#10;• BALANCE SHEET: &#10;• ASSETS: &#10;• LIABILITIES: &#10;• 340 Accrued Payroll: 642.17&#10;• 342 Accrued Taxes: 280.24&#10;• 343 Accrued Insurance: 180.71&#10;• 344 Accrued Vacation: 38.00&#10;• EQUITY: &#10;• 430 Current Period Net Income: (1,141.12) equals PROFIT: (1,141.12)&#10;• ASSETS: 0 equals LIABILITIES: 0&#10;• INCOME STATEMENT: &#10;• EXPENSES: &#10;• 820 Employee Wages and Salaries: 895.90&#10;• 821 Employee Benefits: 62.00&#10;• 825 Employee Taxes: 102.59&#10;• 830 Insurance: 80.63&#10;• 0 equals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39" y="1646339"/>
            <a:ext cx="8183723" cy="3798410"/>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3.6 </a:t>
            </a:r>
            <a:r>
              <a:rPr lang="en-IN" sz="1600" dirty="0"/>
              <a:t>Labor Charged to General </a:t>
            </a:r>
            <a:r>
              <a:rPr lang="en-IN" sz="1600" dirty="0" smtClean="0"/>
              <a:t>Overhead</a:t>
            </a:r>
            <a:endParaRPr lang="en-IN" sz="1600" dirty="0"/>
          </a:p>
        </p:txBody>
      </p:sp>
    </p:spTree>
    <p:extLst>
      <p:ext uri="{BB962C8B-B14F-4D97-AF65-F5344CB8AC3E}">
        <p14:creationId xmlns:p14="http://schemas.microsoft.com/office/powerpoint/2010/main" val="13745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US" altLang="en-US" dirty="0"/>
              <a:t>Paying Employee’s </a:t>
            </a:r>
            <a:r>
              <a:rPr lang="en-US" altLang="en-US" dirty="0" smtClean="0"/>
              <a:t>Wages</a:t>
            </a:r>
            <a:endParaRPr lang="en-US" dirty="0">
              <a:latin typeface="+mj-lt"/>
            </a:endParaRPr>
          </a:p>
        </p:txBody>
      </p:sp>
      <p:pic>
        <p:nvPicPr>
          <p:cNvPr id="11" name="Picture 10" descr="The details depicted in the figure are as follows: &#10;• BALANCE SHEET: &#10;• ASSETS: &#10;• 110 Cash: (642.17)&#10;• LIABILITIES: &#10;• 340 Accrued Payroll: (642.17)&#10;• EQUITY: &#10;• 430 Current Period Net Income: 0 equals INCOME STATEMENT: EXPENSES: PROFIT: 0&#10;• ASSETS: (642.17) equals LIABILITIES: (642.17)&#10;• INCOME STATEMENT: REVENUES: Blank&#10;• EXPENSES: 0 equals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20" y="2133003"/>
            <a:ext cx="8265560" cy="2706547"/>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smtClean="0">
                <a:solidFill>
                  <a:srgbClr val="007FA3"/>
                </a:solidFill>
                <a:ea typeface="ＭＳ Ｐゴシック" charset="0"/>
                <a:cs typeface="Times New Roman" charset="0"/>
              </a:rPr>
              <a:t>Figure 3.7 </a:t>
            </a:r>
            <a:r>
              <a:rPr lang="en-IN" sz="1600" dirty="0"/>
              <a:t>Paying an Employee’s </a:t>
            </a:r>
            <a:r>
              <a:rPr lang="en-IN" sz="1600" dirty="0" smtClean="0"/>
              <a:t>Wages</a:t>
            </a:r>
            <a:endParaRPr lang="en-IN" sz="1600" dirty="0"/>
          </a:p>
        </p:txBody>
      </p:sp>
    </p:spTree>
    <p:extLst>
      <p:ext uri="{BB962C8B-B14F-4D97-AF65-F5344CB8AC3E}">
        <p14:creationId xmlns:p14="http://schemas.microsoft.com/office/powerpoint/2010/main" val="143551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US" altLang="en-US" dirty="0"/>
              <a:t>Paying Payroll </a:t>
            </a:r>
            <a:r>
              <a:rPr lang="en-US" altLang="en-US" dirty="0" smtClean="0"/>
              <a:t>Taxes</a:t>
            </a:r>
            <a:endParaRPr lang="en-US" dirty="0">
              <a:latin typeface="+mj-lt"/>
            </a:endParaRPr>
          </a:p>
        </p:txBody>
      </p:sp>
      <p:pic>
        <p:nvPicPr>
          <p:cNvPr id="11" name="Picture 10" descr="The details depicted in the figure are as follows: &#10;• BALANCE SHEET: &#10;• ASSETS: &#10;• 110 Cash: (219.50)&#10;• LIABILITIES: &#10;• 342 Accrued Payroll: (219.50)&#10;• EQUITY: &#10;• 430 Current Period Net Income: 0 equals INCOME STATEMENT: EXPENSES: PROFIT: 0&#10;• ASSETS: (219.50) equals LIABILITIES: (219.50)&#10;• INCOME STATEMENT: REVENUES: Blank&#10;• EXPENSES: 0 equals REVENUES: 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20" y="2169536"/>
            <a:ext cx="8265560" cy="2701214"/>
          </a:xfrm>
          <a:prstGeom prst="rect">
            <a:avLst/>
          </a:prstGeom>
        </p:spPr>
      </p:pic>
      <p:sp>
        <p:nvSpPr>
          <p:cNvPr id="2" name="Content Placeholder 1"/>
          <p:cNvSpPr>
            <a:spLocks noGrp="1"/>
          </p:cNvSpPr>
          <p:nvPr>
            <p:ph idx="4294967295"/>
          </p:nvPr>
        </p:nvSpPr>
        <p:spPr>
          <a:xfrm>
            <a:off x="457200" y="6010028"/>
            <a:ext cx="8229600" cy="235796"/>
          </a:xfrm>
        </p:spPr>
        <p:txBody>
          <a:bodyPr/>
          <a:lstStyle/>
          <a:p>
            <a:pPr marL="0" indent="0">
              <a:buNone/>
            </a:pPr>
            <a:r>
              <a:rPr lang="en-IN" sz="1600" b="1" dirty="0">
                <a:solidFill>
                  <a:srgbClr val="007FA3"/>
                </a:solidFill>
                <a:ea typeface="ＭＳ Ｐゴシック" charset="0"/>
                <a:cs typeface="Times New Roman" charset="0"/>
              </a:rPr>
              <a:t>Figure </a:t>
            </a:r>
            <a:r>
              <a:rPr lang="en-IN" sz="1600" b="1" dirty="0" smtClean="0">
                <a:solidFill>
                  <a:srgbClr val="007FA3"/>
                </a:solidFill>
                <a:ea typeface="ＭＳ Ｐゴシック" charset="0"/>
                <a:cs typeface="Times New Roman" charset="0"/>
              </a:rPr>
              <a:t>3.8 </a:t>
            </a:r>
            <a:r>
              <a:rPr lang="en-IN" sz="1600" dirty="0"/>
              <a:t>Paying Payroll </a:t>
            </a:r>
            <a:r>
              <a:rPr lang="en-IN" sz="1600" dirty="0" smtClean="0"/>
              <a:t>Taxes</a:t>
            </a:r>
            <a:endParaRPr lang="en-IN" sz="1600" dirty="0"/>
          </a:p>
        </p:txBody>
      </p:sp>
    </p:spTree>
    <p:extLst>
      <p:ext uri="{BB962C8B-B14F-4D97-AF65-F5344CB8AC3E}">
        <p14:creationId xmlns:p14="http://schemas.microsoft.com/office/powerpoint/2010/main" val="2892376318"/>
      </p:ext>
    </p:extLst>
  </p:cSld>
  <p:clrMapOvr>
    <a:masterClrMapping/>
  </p:clrMapOvr>
</p:sld>
</file>

<file path=ppt/theme/theme1.xml><?xml version="1.0" encoding="utf-8"?>
<a:theme xmlns:a="http://schemas.openxmlformats.org/drawingml/2006/main" name="2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34722</TotalTime>
  <Words>437</Words>
  <Application>Microsoft Office PowerPoint</Application>
  <PresentationFormat>On-screen Show (4:3)</PresentationFormat>
  <Paragraphs>103</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2_508 Lecture</vt:lpstr>
      <vt:lpstr>Construction Accounting and Financial Management</vt:lpstr>
      <vt:lpstr>Debits and Credits</vt:lpstr>
      <vt:lpstr>Invoice (Materials) Charged to a Job without Retention</vt:lpstr>
      <vt:lpstr>Invoice (Subcontractor) Charged to a Job with Retention:</vt:lpstr>
      <vt:lpstr>Paying Invoices</vt:lpstr>
      <vt:lpstr>Labor Charged to a Job</vt:lpstr>
      <vt:lpstr>Labor Charged to General Overhead</vt:lpstr>
      <vt:lpstr>Paying Employee’s Wages</vt:lpstr>
      <vt:lpstr>Paying Payroll Taxes</vt:lpstr>
      <vt:lpstr>Paying for Benefits</vt:lpstr>
      <vt:lpstr>Vacation Time for Jobsite Employees</vt:lpstr>
      <vt:lpstr>Recording Office Rent</vt:lpstr>
      <vt:lpstr>Recording Office Depreciation</vt:lpstr>
      <vt:lpstr>Recording General Overhead Invoices</vt:lpstr>
      <vt:lpstr>Billing a Client</vt:lpstr>
      <vt:lpstr>Billing for Retention</vt:lpstr>
      <vt:lpstr>Receiving Payment from a Client</vt:lpstr>
      <vt:lpstr>Purchase of Equipment with a Loan</vt:lpstr>
      <vt:lpstr>Loan Payment</vt:lpstr>
      <vt:lpstr>Equipment Depreciation</vt:lpstr>
      <vt:lpstr>Leased Equipment with an Operating Lease</vt:lpstr>
      <vt:lpstr>Figure 3.21 Leased Equipment with a Capital Lease</vt:lpstr>
      <vt:lpstr>Lease Payment on a Capital Lease</vt:lpstr>
      <vt:lpstr>Amortization of a Capital Lease</vt:lpstr>
      <vt:lpstr>Invoice for Equipment Repairs</vt:lpstr>
      <vt:lpstr>Equipment Charge to Job</vt:lpstr>
      <vt:lpstr>Equipment Charged to an Employee</vt:lpstr>
      <vt:lpstr>Sale of Equipment</vt:lpstr>
      <vt:lpstr>Purchase of Inventory</vt:lpstr>
      <vt:lpstr>Charging Inventory to a Job</vt:lpstr>
      <vt:lpstr>Signing a Construction Loan</vt:lpstr>
      <vt:lpstr>Drawings Funds from a Construction Loan</vt:lpstr>
      <vt:lpstr>Recording Changes in Costs and Profits in Excess of Billings</vt:lpstr>
      <vt:lpstr>Recording Changes in Billings in Excess of Costs and Profits</vt:lpstr>
      <vt:lpstr>Copyright</vt:lpstr>
    </vt:vector>
  </TitlesOfParts>
  <Company>Integra Software Services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Accounting and Financial Management , Fourth Edition</dc:title>
  <dc:subject>Construction Accounting and Financial Management </dc:subject>
  <dc:creator>Steven J. Peterson</dc:creator>
  <cp:keywords>Accounting</cp:keywords>
  <cp:lastModifiedBy>Renukambal Krishnamoorthy, Integra-PDY, IN</cp:lastModifiedBy>
  <cp:revision>444</cp:revision>
  <dcterms:modified xsi:type="dcterms:W3CDTF">2018-11-01T12:30:06Z</dcterms:modified>
</cp:coreProperties>
</file>