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42"/>
  </p:notesMasterIdLst>
  <p:handoutMasterIdLst>
    <p:handoutMasterId r:id="rId43"/>
  </p:handoutMasterIdLst>
  <p:sldIdLst>
    <p:sldId id="378"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298"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2" pos="2880">
          <p15:clr>
            <a:srgbClr val="A4A3A4"/>
          </p15:clr>
        </p15:guide>
        <p15:guide id="3" orient="horz" pos="3895">
          <p15:clr>
            <a:srgbClr val="A4A3A4"/>
          </p15:clr>
        </p15:guide>
        <p15:guide id="4" orient="horz" pos="704">
          <p15:clr>
            <a:srgbClr val="A4A3A4"/>
          </p15:clr>
        </p15:guide>
        <p15:guide id="5" orient="horz" pos="368">
          <p15:clr>
            <a:srgbClr val="A4A3A4"/>
          </p15:clr>
        </p15:guide>
        <p15:guide id="6" orient="horz" pos="1117" userDrawn="1">
          <p15:clr>
            <a:srgbClr val="A4A3A4"/>
          </p15:clr>
        </p15:guide>
        <p15:guide id="7" orient="horz" pos="4012">
          <p15:clr>
            <a:srgbClr val="A4A3A4"/>
          </p15:clr>
        </p15:guide>
        <p15:guide id="8" orient="horz" pos="1643">
          <p15:clr>
            <a:srgbClr val="A4A3A4"/>
          </p15:clr>
        </p15:guide>
        <p15:guide id="10" orient="horz" pos="3733">
          <p15:clr>
            <a:srgbClr val="A4A3A4"/>
          </p15:clr>
        </p15:guide>
        <p15:guide id="11" pos="289">
          <p15:clr>
            <a:srgbClr val="A4A3A4"/>
          </p15:clr>
        </p15:guide>
        <p15:guide id="12" pos="5461">
          <p15:clr>
            <a:srgbClr val="A4A3A4"/>
          </p15:clr>
        </p15:guide>
        <p15:guide id="13" pos="3029">
          <p15:clr>
            <a:srgbClr val="A4A3A4"/>
          </p15:clr>
        </p15:guide>
        <p15:guide id="14" pos="507">
          <p15:clr>
            <a:srgbClr val="A4A3A4"/>
          </p15:clr>
        </p15:guide>
        <p15:guide id="15" pos="268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5" autoAdjust="0"/>
    <p:restoredTop sz="86358" autoAdjust="0"/>
  </p:normalViewPr>
  <p:slideViewPr>
    <p:cSldViewPr snapToGrid="0" snapToObjects="1">
      <p:cViewPr varScale="1">
        <p:scale>
          <a:sx n="113" d="100"/>
          <a:sy n="113" d="100"/>
        </p:scale>
        <p:origin x="-1116" y="-108"/>
      </p:cViewPr>
      <p:guideLst>
        <p:guide orient="horz" pos="3894"/>
        <p:guide orient="horz" pos="704"/>
        <p:guide orient="horz" pos="368"/>
        <p:guide orient="horz" pos="3733"/>
        <p:guide pos="2880"/>
        <p:guide pos="305"/>
        <p:guide pos="5461"/>
      </p:guideLst>
    </p:cSldViewPr>
  </p:slideViewPr>
  <p:outlineViewPr>
    <p:cViewPr>
      <p:scale>
        <a:sx n="33" d="100"/>
        <a:sy n="33" d="100"/>
      </p:scale>
      <p:origin x="0" y="1266"/>
    </p:cViewPr>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85" d="100"/>
          <a:sy n="85" d="100"/>
        </p:scale>
        <p:origin x="-38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9/13/2018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If this slide</a:t>
            </a:r>
            <a:r>
              <a:rPr lang="en-US" baseline="0" dirty="0"/>
              <a:t> was not included in the original PPT, it should be added.</a:t>
            </a: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40</a:t>
            </a:fld>
            <a:endParaRPr lang="en-US" dirty="0"/>
          </a:p>
        </p:txBody>
      </p:sp>
    </p:spTree>
    <p:extLst>
      <p:ext uri="{BB962C8B-B14F-4D97-AF65-F5344CB8AC3E}">
        <p14:creationId xmlns:p14="http://schemas.microsoft.com/office/powerpoint/2010/main" val="409424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31351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00F45AE3-EB76-41DE-97B2-CFE79B73D3C6}"/>
              </a:ext>
            </a:extLst>
          </p:cNvPr>
          <p:cNvSpPr>
            <a:spLocks noGrp="1"/>
          </p:cNvSpPr>
          <p:nvPr>
            <p:ph sz="quarter" idx="13"/>
          </p:nvPr>
        </p:nvSpPr>
        <p:spPr>
          <a:xfrm>
            <a:off x="457200" y="1441450"/>
            <a:ext cx="8232775" cy="4598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7334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458788"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9/13/2018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45919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458788"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9/13/2018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9265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83532"/>
            <a:ext cx="8229600" cy="72845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10028"/>
            <a:ext cx="8229600" cy="235796"/>
          </a:xfrm>
        </p:spPr>
        <p:txBody>
          <a:bodyPr/>
          <a:lstStyle>
            <a:lvl1pPr marL="0" indent="0">
              <a:buClr>
                <a:srgbClr val="007FA3"/>
              </a:buClr>
              <a:buSzPct val="100000"/>
              <a:buNone/>
              <a:defRPr sz="1600"/>
            </a:lvl1pPr>
            <a:lvl2pPr marL="457200" indent="0">
              <a:buClr>
                <a:srgbClr val="007FA3"/>
              </a:buClr>
              <a:buNone/>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p:txBody>
      </p:sp>
    </p:spTree>
    <p:extLst>
      <p:ext uri="{BB962C8B-B14F-4D97-AF65-F5344CB8AC3E}">
        <p14:creationId xmlns:p14="http://schemas.microsoft.com/office/powerpoint/2010/main" val="39557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9/13/2018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lvl1pPr>
              <a:defRPr sz="1600"/>
            </a:lvl1pPr>
          </a:lstStyle>
          <a:p>
            <a:endParaRPr lang="en-IN" dirty="0"/>
          </a:p>
        </p:txBody>
      </p:sp>
    </p:spTree>
    <p:extLst>
      <p:ext uri="{BB962C8B-B14F-4D97-AF65-F5344CB8AC3E}">
        <p14:creationId xmlns:p14="http://schemas.microsoft.com/office/powerpoint/2010/main" val="405763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45862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nsert Figure">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457200" y="1600200"/>
            <a:ext cx="8229600" cy="4419600"/>
          </a:xfrm>
        </p:spPr>
        <p:txBody>
          <a:bodyPr/>
          <a:lstStyle>
            <a:lvl1pPr>
              <a:defRPr sz="1600"/>
            </a:lvl1pPr>
          </a:lstStyle>
          <a:p>
            <a:endParaRPr lang="en-IN" dirty="0"/>
          </a:p>
        </p:txBody>
      </p:sp>
      <p:sp>
        <p:nvSpPr>
          <p:cNvPr id="4" name="Title 6"/>
          <p:cNvSpPr>
            <a:spLocks noGrp="1"/>
          </p:cNvSpPr>
          <p:nvPr>
            <p:ph type="title"/>
          </p:nvPr>
        </p:nvSpPr>
        <p:spPr>
          <a:xfrm>
            <a:off x="457200" y="584200"/>
            <a:ext cx="8229600" cy="62778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50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 xmlns:a16="http://schemas.microsoft.com/office/drawing/2014/main" id="{9E6B7D3D-89C9-4133-8D8A-D779EB3D311D}"/>
              </a:ext>
            </a:extLst>
          </p:cNvPr>
          <p:cNvSpPr>
            <a:spLocks noGrp="1"/>
          </p:cNvSpPr>
          <p:nvPr>
            <p:ph sz="quarter" idx="13"/>
          </p:nvPr>
        </p:nvSpPr>
        <p:spPr>
          <a:xfrm>
            <a:off x="457200" y="1481138"/>
            <a:ext cx="4484688" cy="4408487"/>
          </a:xfrm>
        </p:spPr>
        <p:txBody>
          <a:bodyPr/>
          <a:lstStyle>
            <a:lvl1pPr>
              <a:defRPr sz="1600"/>
            </a:lvl1pPr>
          </a:lstStyle>
          <a:p>
            <a:pPr lvl="0"/>
            <a:r>
              <a:rPr lang="en-US" dirty="0"/>
              <a:t>Edit Master text styles</a:t>
            </a:r>
          </a:p>
        </p:txBody>
      </p:sp>
      <p:sp>
        <p:nvSpPr>
          <p:cNvPr id="9" name="Picture Placeholder 8">
            <a:extLst>
              <a:ext uri="{FF2B5EF4-FFF2-40B4-BE49-F238E27FC236}">
                <a16:creationId xmlns="" xmlns:a16="http://schemas.microsoft.com/office/drawing/2014/main" id="{F95A3C12-C176-4C2E-9820-6A6035C43AF5}"/>
              </a:ext>
            </a:extLst>
          </p:cNvPr>
          <p:cNvSpPr>
            <a:spLocks noGrp="1"/>
          </p:cNvSpPr>
          <p:nvPr>
            <p:ph type="pic" sz="quarter" idx="14"/>
          </p:nvPr>
        </p:nvSpPr>
        <p:spPr>
          <a:xfrm>
            <a:off x="5192713" y="1481138"/>
            <a:ext cx="3476625" cy="3754437"/>
          </a:xfrm>
        </p:spPr>
        <p:txBody>
          <a:bodyPr/>
          <a:lstStyle>
            <a:lvl1pPr>
              <a:defRPr sz="1600"/>
            </a:lvl1pPr>
          </a:lstStyle>
          <a:p>
            <a:endParaRPr lang="en-US" dirty="0"/>
          </a:p>
        </p:txBody>
      </p:sp>
      <p:sp>
        <p:nvSpPr>
          <p:cNvPr id="11" name="Text Placeholder 10">
            <a:extLst>
              <a:ext uri="{FF2B5EF4-FFF2-40B4-BE49-F238E27FC236}">
                <a16:creationId xmlns="" xmlns:a16="http://schemas.microsoft.com/office/drawing/2014/main" id="{F059F1CC-D06F-4B10-B166-6D6F2C786A37}"/>
              </a:ext>
            </a:extLst>
          </p:cNvPr>
          <p:cNvSpPr>
            <a:spLocks noGrp="1"/>
          </p:cNvSpPr>
          <p:nvPr>
            <p:ph type="body" sz="quarter" idx="15" hasCustomPrompt="1"/>
          </p:nvPr>
        </p:nvSpPr>
        <p:spPr>
          <a:xfrm>
            <a:off x="5192713" y="5399088"/>
            <a:ext cx="3476625"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 xmlns:a16="http://schemas.microsoft.com/office/drawing/2014/main" id="{A6FA6EBD-95B8-4957-AE05-FC01EF65059B}"/>
              </a:ext>
            </a:extLst>
          </p:cNvPr>
          <p:cNvSpPr>
            <a:spLocks noGrp="1"/>
          </p:cNvSpPr>
          <p:nvPr>
            <p:ph type="ftr" sz="quarter" idx="12"/>
          </p:nvPr>
        </p:nvSpPr>
        <p:spPr>
          <a:xfrm>
            <a:off x="458788" y="6172200"/>
            <a:ext cx="8210550" cy="235463"/>
          </a:xfrm>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3886200" cy="585788"/>
          </a:xfrm>
        </p:spPr>
        <p:txBody>
          <a:bodyPr/>
          <a:lstStyle/>
          <a:p>
            <a:pPr lvl="0"/>
            <a:r>
              <a:rPr lang="en-US" dirty="0" smtClean="0"/>
              <a:t>Click to edit Master text styles</a:t>
            </a:r>
          </a:p>
        </p:txBody>
      </p:sp>
      <p:sp>
        <p:nvSpPr>
          <p:cNvPr id="5" name="Content Placeholder 4"/>
          <p:cNvSpPr>
            <a:spLocks noGrp="1"/>
          </p:cNvSpPr>
          <p:nvPr>
            <p:ph sz="quarter" idx="18"/>
          </p:nvPr>
        </p:nvSpPr>
        <p:spPr>
          <a:xfrm>
            <a:off x="1828800" y="6376988"/>
            <a:ext cx="6934200" cy="4048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33220075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9/13/2018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2596452" y="6429345"/>
            <a:ext cx="6067338" cy="276999"/>
          </a:xfrm>
          <a:prstGeom prst="rect">
            <a:avLst/>
          </a:prstGeom>
        </p:spPr>
        <p:txBody>
          <a:bodyPr vert="horz" lIns="0" tIns="0" rIns="0" bIns="0" rtlCol="0">
            <a:noAutofit/>
          </a:bodyPr>
          <a:lstStyle>
            <a:lvl1pPr marL="0" indent="0" algn="r" defTabSz="914400" eaLnBrk="1" latinLnBrk="0" hangingPunct="1">
              <a:buClrTx/>
              <a:buFont typeface="Arial" panose="020B0604020202020204" pitchFamily="34" charset="0"/>
              <a:defRPr sz="1200" kern="1200">
                <a:solidFill>
                  <a:prstClr val="black"/>
                </a:solidFill>
                <a:latin typeface="Verdana" panose="020B0604030504040204" pitchFamily="34" charset="0"/>
                <a:ea typeface="Verdana" panose="020B0604030504040204" pitchFamily="34" charset="0"/>
                <a:cs typeface="Verdana" panose="020B0604030504040204" pitchFamily="34" charset="0"/>
              </a:defRPr>
            </a:lvl1pPr>
            <a:lvl2pPr marL="742950" indent="-28575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defTabSz="91440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defTabSz="91440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defTabSz="91440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a:lstStyle>
          <a:p>
            <a:pPr lvl="0"/>
            <a:r>
              <a:rPr lang="en-IN" altLang="en-US" dirty="0" smtClean="0"/>
              <a:t>Copyright © 2020, 2013, 2009 Pearson Education, Inc. All Rights Reserved</a:t>
            </a:r>
          </a:p>
        </p:txBody>
      </p:sp>
    </p:spTree>
    <p:extLst>
      <p:ext uri="{BB962C8B-B14F-4D97-AF65-F5344CB8AC3E}">
        <p14:creationId xmlns:p14="http://schemas.microsoft.com/office/powerpoint/2010/main" val="24461209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2" r:id="rId4"/>
    <p:sldLayoutId id="2147483679" r:id="rId5"/>
    <p:sldLayoutId id="2147483682" r:id="rId6"/>
    <p:sldLayoutId id="2147483686" r:id="rId7"/>
    <p:sldLayoutId id="2147483673" r:id="rId8"/>
    <p:sldLayoutId id="2147483693" r:id="rId9"/>
    <p:sldLayoutId id="2147483694"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a/pearson.com/document/d/14akBZVpmX5mATfdcWFjtFrQZw9i8WQSMhKIpDRvlBf4/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ngineering Economy"/>
          <p:cNvSpPr>
            <a:spLocks noGrp="1"/>
          </p:cNvSpPr>
          <p:nvPr>
            <p:ph type="title"/>
          </p:nvPr>
        </p:nvSpPr>
        <p:spPr>
          <a:xfrm>
            <a:off x="454021" y="142110"/>
            <a:ext cx="8613775" cy="1107996"/>
          </a:xfrm>
        </p:spPr>
        <p:txBody>
          <a:bodyPr vert="horz" wrap="square" lIns="0" tIns="0" rIns="0" bIns="0" rtlCol="0" anchor="t">
            <a:spAutoFit/>
          </a:bodyPr>
          <a:lstStyle/>
          <a:p>
            <a:r>
              <a:rPr lang="en-IN" dirty="0">
                <a:latin typeface="+mj-lt"/>
              </a:rPr>
              <a:t>Construction Accounting and Financial </a:t>
            </a:r>
            <a:r>
              <a:rPr lang="en-IN" dirty="0" smtClean="0">
                <a:latin typeface="+mj-lt"/>
              </a:rPr>
              <a:t>Management</a:t>
            </a:r>
            <a:endParaRPr lang="en-IN" dirty="0">
              <a:latin typeface="+mj-lt"/>
            </a:endParaRPr>
          </a:p>
        </p:txBody>
      </p:sp>
      <p:sp>
        <p:nvSpPr>
          <p:cNvPr id="8" name="Text Placeholder 7"/>
          <p:cNvSpPr>
            <a:spLocks noGrp="1"/>
          </p:cNvSpPr>
          <p:nvPr>
            <p:ph type="body" sz="quarter" idx="13"/>
          </p:nvPr>
        </p:nvSpPr>
        <p:spPr>
          <a:xfrm>
            <a:off x="454475" y="1275508"/>
            <a:ext cx="8156121" cy="307777"/>
          </a:xfrm>
        </p:spPr>
        <p:txBody>
          <a:bodyPr vert="horz" wrap="square" lIns="0" tIns="0" rIns="0" bIns="0" rtlCol="0">
            <a:spAutoFit/>
          </a:bodyPr>
          <a:lstStyle/>
          <a:p>
            <a:pPr>
              <a:spcBef>
                <a:spcPct val="0"/>
              </a:spcBef>
            </a:pPr>
            <a:r>
              <a:rPr lang="en-US" sz="2000" dirty="0">
                <a:latin typeface="+mn-lt"/>
                <a:ea typeface="ＭＳ Ｐゴシック" pitchFamily="-108" charset="-128"/>
                <a:cs typeface="ＭＳ Ｐゴシック" pitchFamily="-108" charset="-128"/>
              </a:rPr>
              <a:t>Fourth </a:t>
            </a:r>
            <a:r>
              <a:rPr lang="en-US" sz="2000" dirty="0" smtClean="0">
                <a:latin typeface="+mn-lt"/>
                <a:ea typeface="ＭＳ Ｐゴシック" pitchFamily="-108" charset="-128"/>
                <a:cs typeface="ＭＳ Ｐゴシック" pitchFamily="-108" charset="-128"/>
              </a:rPr>
              <a:t>Edition</a:t>
            </a:r>
            <a:endParaRPr lang="en-US" sz="2000" dirty="0">
              <a:latin typeface="+mn-lt"/>
              <a:ea typeface="ＭＳ Ｐゴシック" pitchFamily="-108" charset="-128"/>
              <a:cs typeface="ＭＳ Ｐゴシック" pitchFamily="-108" charset="-128"/>
            </a:endParaRPr>
          </a:p>
        </p:txBody>
      </p:sp>
      <p:sp>
        <p:nvSpPr>
          <p:cNvPr id="4" name="Content Placeholder 3"/>
          <p:cNvSpPr>
            <a:spLocks noGrp="1"/>
          </p:cNvSpPr>
          <p:nvPr>
            <p:ph type="body" sz="quarter" idx="14"/>
          </p:nvPr>
        </p:nvSpPr>
        <p:spPr>
          <a:xfrm>
            <a:off x="5029200" y="2521683"/>
            <a:ext cx="3657600" cy="492443"/>
          </a:xfrm>
        </p:spPr>
        <p:txBody>
          <a:bodyPr vert="horz" lIns="0" tIns="0" rIns="0" bIns="0" rtlCol="0" anchor="b">
            <a:spAutoFit/>
          </a:bodyPr>
          <a:lstStyle/>
          <a:p>
            <a:r>
              <a:rPr lang="en-US" sz="3200" dirty="0">
                <a:latin typeface="+mn-lt"/>
                <a:ea typeface="+mj-ea"/>
                <a:cs typeface="Calibri" panose="020F0502020204030204" pitchFamily="34" charset="0"/>
              </a:rPr>
              <a:t>Chapter </a:t>
            </a:r>
            <a:r>
              <a:rPr lang="en-US" sz="3200" dirty="0" smtClean="0">
                <a:latin typeface="+mn-lt"/>
                <a:ea typeface="+mj-ea"/>
                <a:cs typeface="Calibri" panose="020F0502020204030204" pitchFamily="34" charset="0"/>
              </a:rPr>
              <a:t>02</a:t>
            </a:r>
            <a:endParaRPr lang="en-US" sz="3200" dirty="0">
              <a:latin typeface="+mn-lt"/>
              <a:ea typeface="+mj-ea"/>
              <a:cs typeface="Calibri" panose="020F0502020204030204" pitchFamily="34" charset="0"/>
            </a:endParaRPr>
          </a:p>
        </p:txBody>
      </p:sp>
      <p:sp>
        <p:nvSpPr>
          <p:cNvPr id="9" name="Content Placeholder 4"/>
          <p:cNvSpPr>
            <a:spLocks noGrp="1"/>
          </p:cNvSpPr>
          <p:nvPr>
            <p:ph type="body" sz="quarter" idx="15"/>
          </p:nvPr>
        </p:nvSpPr>
        <p:spPr>
          <a:xfrm>
            <a:off x="5037664" y="3192591"/>
            <a:ext cx="3657600" cy="615553"/>
          </a:xfrm>
        </p:spPr>
        <p:txBody>
          <a:bodyPr vert="horz" wrap="square" lIns="0" tIns="0" rIns="0" bIns="0" rtlCol="0" anchor="b">
            <a:spAutoFit/>
          </a:bodyPr>
          <a:lstStyle/>
          <a:p>
            <a:r>
              <a:rPr lang="en-IN" sz="2000" dirty="0">
                <a:latin typeface="+mn-lt"/>
              </a:rPr>
              <a:t>Construction Accounting Systems</a:t>
            </a:r>
            <a:endParaRPr lang="en-IN" sz="2000" dirty="0">
              <a:latin typeface="+mn-lt"/>
            </a:endParaRPr>
          </a:p>
        </p:txBody>
      </p:sp>
      <p:pic>
        <p:nvPicPr>
          <p:cNvPr id="1026" name="Picture 2" descr="Front Cover: Construction Accounting and Financial Management, Fourth Edition by Peterson"/>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492733" y="1694922"/>
            <a:ext cx="3687763" cy="44799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8"/>
          </p:nvPr>
        </p:nvSpPr>
        <p:spPr>
          <a:xfrm>
            <a:off x="1725568" y="6427935"/>
            <a:ext cx="6934200" cy="184666"/>
          </a:xfrm>
        </p:spPr>
        <p:txBody>
          <a:bodyPr>
            <a:spAutoFit/>
          </a:bodyPr>
          <a:lstStyle/>
          <a:p>
            <a:pPr lvl="0" algn="r">
              <a:spcBef>
                <a:spcPts val="0"/>
              </a:spcBef>
              <a:buClrTx/>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2020, 2013, 2009 </a:t>
            </a: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Pearson Education, Inc. All Rights </a:t>
            </a:r>
            <a:r>
              <a:rPr lang="en-US" altLang="en-US"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7367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Percentage of Completion</a:t>
            </a:r>
            <a:endParaRPr lang="en-US" dirty="0"/>
          </a:p>
        </p:txBody>
      </p:sp>
      <p:sp>
        <p:nvSpPr>
          <p:cNvPr id="4" name="Content Placeholder 3"/>
          <p:cNvSpPr>
            <a:spLocks noGrp="1"/>
          </p:cNvSpPr>
          <p:nvPr>
            <p:ph sz="quarter" idx="13"/>
          </p:nvPr>
        </p:nvSpPr>
        <p:spPr>
          <a:xfrm>
            <a:off x="457200" y="1441450"/>
            <a:ext cx="8232775" cy="2754600"/>
          </a:xfrm>
        </p:spPr>
        <p:txBody>
          <a:bodyPr>
            <a:spAutoFit/>
          </a:bodyPr>
          <a:lstStyle/>
          <a:p>
            <a:pPr indent="-256032"/>
            <a:r>
              <a:rPr lang="en-US" altLang="en-US" dirty="0"/>
              <a:t>Revenue is recognized throughout the project</a:t>
            </a:r>
          </a:p>
          <a:p>
            <a:pPr lvl="1" indent="-256032"/>
            <a:r>
              <a:rPr lang="en-US" altLang="en-US" dirty="0"/>
              <a:t>Retention is recognized throughout the project</a:t>
            </a:r>
          </a:p>
          <a:p>
            <a:pPr indent="-256032"/>
            <a:r>
              <a:rPr lang="en-US" altLang="en-US" dirty="0"/>
              <a:t>Expenses are recognized throughout the project</a:t>
            </a:r>
          </a:p>
          <a:p>
            <a:pPr indent="-256032"/>
            <a:r>
              <a:rPr lang="en-US" altLang="en-US" dirty="0"/>
              <a:t>Estimated profits are equally distributed throughout the project</a:t>
            </a:r>
          </a:p>
          <a:p>
            <a:pPr lvl="1" indent="-256032"/>
            <a:r>
              <a:rPr lang="en-US" altLang="en-US" dirty="0"/>
              <a:t>Based upon expected revenues and expenses</a:t>
            </a:r>
          </a:p>
        </p:txBody>
      </p:sp>
    </p:spTree>
    <p:extLst>
      <p:ext uri="{BB962C8B-B14F-4D97-AF65-F5344CB8AC3E}">
        <p14:creationId xmlns:p14="http://schemas.microsoft.com/office/powerpoint/2010/main" val="4039143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64063" y="574017"/>
            <a:ext cx="8229600" cy="738633"/>
          </a:xfrm>
        </p:spPr>
        <p:txBody>
          <a:bodyPr>
            <a:spAutoFit/>
          </a:bodyPr>
          <a:lstStyle/>
          <a:p>
            <a:r>
              <a:rPr lang="en-US" altLang="en-US" dirty="0"/>
              <a:t>Completed Contract</a:t>
            </a:r>
            <a:endParaRPr lang="en-US" dirty="0"/>
          </a:p>
        </p:txBody>
      </p:sp>
      <p:sp>
        <p:nvSpPr>
          <p:cNvPr id="4" name="Content Placeholder 3"/>
          <p:cNvSpPr>
            <a:spLocks noGrp="1"/>
          </p:cNvSpPr>
          <p:nvPr>
            <p:ph sz="quarter" idx="13"/>
          </p:nvPr>
        </p:nvSpPr>
        <p:spPr>
          <a:xfrm>
            <a:off x="457200" y="1441450"/>
            <a:ext cx="8232775" cy="2616101"/>
          </a:xfrm>
        </p:spPr>
        <p:txBody>
          <a:bodyPr>
            <a:spAutoFit/>
          </a:bodyPr>
          <a:lstStyle/>
          <a:p>
            <a:pPr indent="-256032"/>
            <a:r>
              <a:rPr lang="en-US" altLang="en-US" dirty="0"/>
              <a:t>Revenue is recognized at completion of the project</a:t>
            </a:r>
          </a:p>
          <a:p>
            <a:pPr indent="-256032"/>
            <a:r>
              <a:rPr lang="en-US" altLang="en-US" dirty="0"/>
              <a:t>Expenses are recognized at completion of the project</a:t>
            </a:r>
          </a:p>
          <a:p>
            <a:pPr indent="-256032"/>
            <a:r>
              <a:rPr lang="en-US" altLang="en-US" dirty="0"/>
              <a:t>Revenues and expenses are known</a:t>
            </a:r>
          </a:p>
          <a:p>
            <a:pPr indent="-256032"/>
            <a:r>
              <a:rPr lang="en-US" altLang="en-US" dirty="0"/>
              <a:t>Useless for financial management</a:t>
            </a:r>
          </a:p>
          <a:p>
            <a:pPr indent="-256032"/>
            <a:r>
              <a:rPr lang="en-US" altLang="en-US" dirty="0"/>
              <a:t>May create large swings in income</a:t>
            </a:r>
          </a:p>
        </p:txBody>
      </p:sp>
    </p:spTree>
    <p:extLst>
      <p:ext uri="{BB962C8B-B14F-4D97-AF65-F5344CB8AC3E}">
        <p14:creationId xmlns:p14="http://schemas.microsoft.com/office/powerpoint/2010/main" val="3079637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Balance Sheet </a:t>
            </a:r>
            <a:r>
              <a:rPr lang="en-US" altLang="en-US" sz="2800" dirty="0"/>
              <a:t>(1 of 2)</a:t>
            </a:r>
            <a:endParaRPr lang="en-US" dirty="0"/>
          </a:p>
        </p:txBody>
      </p:sp>
      <p:sp>
        <p:nvSpPr>
          <p:cNvPr id="4" name="Content Placeholder 3"/>
          <p:cNvSpPr>
            <a:spLocks noGrp="1"/>
          </p:cNvSpPr>
          <p:nvPr>
            <p:ph sz="quarter" idx="13"/>
          </p:nvPr>
        </p:nvSpPr>
        <p:spPr>
          <a:xfrm>
            <a:off x="457200" y="1441450"/>
            <a:ext cx="8232775" cy="1300356"/>
          </a:xfrm>
        </p:spPr>
        <p:txBody>
          <a:bodyPr>
            <a:spAutoFit/>
          </a:bodyPr>
          <a:lstStyle/>
          <a:p>
            <a:pPr indent="-256032"/>
            <a:r>
              <a:rPr lang="en-US" altLang="en-US" dirty="0"/>
              <a:t>Assets = Liabilities + Equity</a:t>
            </a:r>
          </a:p>
          <a:p>
            <a:pPr indent="-256032"/>
            <a:r>
              <a:rPr lang="en-US" altLang="en-US" dirty="0"/>
              <a:t>Snapshot of a company’s assets, liabilities, and owners’ equity</a:t>
            </a:r>
          </a:p>
        </p:txBody>
      </p:sp>
    </p:spTree>
    <p:extLst>
      <p:ext uri="{BB962C8B-B14F-4D97-AF65-F5344CB8AC3E}">
        <p14:creationId xmlns:p14="http://schemas.microsoft.com/office/powerpoint/2010/main" val="3830789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448733" y="666453"/>
            <a:ext cx="8229600" cy="553998"/>
          </a:xfrm>
        </p:spPr>
        <p:txBody>
          <a:bodyPr>
            <a:spAutoFit/>
          </a:bodyPr>
          <a:lstStyle/>
          <a:p>
            <a:r>
              <a:rPr lang="en-US" altLang="en-US" dirty="0"/>
              <a:t>Balance </a:t>
            </a:r>
            <a:r>
              <a:rPr lang="en-US" altLang="en-US" dirty="0" smtClean="0"/>
              <a:t>Sheet </a:t>
            </a:r>
            <a:r>
              <a:rPr lang="en-US" altLang="en-US" sz="2800" dirty="0" smtClean="0"/>
              <a:t>(2 of 2)</a:t>
            </a:r>
            <a:endParaRPr lang="en-US" sz="2800" dirty="0"/>
          </a:p>
        </p:txBody>
      </p:sp>
      <p:pic>
        <p:nvPicPr>
          <p:cNvPr id="3" name="Picture 2" descr="The details displayed in the table are as follows: &#10;• BIG W CONSTRUCTION: &#10;• BALANCE SHEET: &#10;• ASSETS: &#10;• CURRENT ASSETS: &#10;o Cash: Current Year: 200,492; Last Year: 144,254&#10;o Accounts Receivable-Trade: Current Year: 402,854; Last Year: 308,253&#10;o Accounts Receivable-Retention: Current Year: 25,365; Last Year: 21,885&#10;o Costs and Profits in Excess of Billings: Current Year: 32,586; Last Year: 15,234&#10;o Notes Receivable: Current Year: 12,548; Last Year: 0&#10;o Prepaid Expenses: Current Year: 5,621; Last Year: 4,825&#10;o Other Current Assets: Current Year: 11,254; Last Year: 7,225&#10;o Total Current Assets: Current Year: 690,720; Last Year: 501,676&#10;• FIXED AND OTHER ASSETS: &#10;• Land: Current Year: 72,000; Last Year: 72,000&#10;• Buildings: Current Year: 103,862; Last Year: 103,862&#10;• Construction Equipment: Current Year: 95,284; Last Year: 95,284&#10;• Trucks and Autos: Current Year: 51,245; Last Year: 31,556&#10;• Office Equipment: Current Year: 56,896; Last Year: 42,546&#10;o Total Fixed Assets: Current Year: 379,287; Last Year: 345,248&#10;o Less Acc. Depreciation: Current Year: 224,512; Last Year: 182,990&#10;• Net Fixed Assets: Current Year: 154,775; Last Year: 162,258&#10;• Other Assets: Current Year: 178,544; Last Year: 171,256&#10;o Total Assets: Current Year: 1,024,039; Last Year: 835,190&#10;• LIABILITIES: &#10;• Current Liabilities: &#10;o Accounts Payable-Trade: Current Year: 325,458; Last Year: 228,585&#10;o Accounts Payable-Retention: Current Year: 22,546; Last Year: 18,254&#10;o Billings in Excess of Costs and Profits: Current Year: 5,218; Last Year: 11,562&#10;o Notes Payable: Current Year: 15,514; Last Year: 45,250&#10;o Accrued Payables: Current Year: 15,648; Last Year: 16,658&#10;o Accrued Taxes: Current Year: 10,521; Last Year: 8,254&#10;o Accrued Vacation: Current Year: 3,564; Last Year: 3,002&#10;o Other Current Liabilities: Current Year: 25,438; Last Year: 35,648&#10;o Total Current Liabilities: Current Year: 423,907; Last Year: 367,213&#10;• Long-Term Liabilities: Current Year: 153,215; Last Year: 99,073&#10;o Total Liabilities: Current Year: 577,122; Last Year: 466,286&#10;• OWNERS’ EQUITY: &#10;• Capital Stock: Current Year: 10,000; Last Year: 10,000&#10;• Retained Earnings: Current Year: 436,917; Last Year: 358,904&#10;• Current Period Net Income: Current Year: 0; Last Year: 0&#10;o Total Equity: Current Year: 446,917; Last Year: 368,904&#10;• Total Liabilities and Equity: Current Year: 1,024,039; Last Year: 835,1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447" y="1274204"/>
            <a:ext cx="2417106" cy="4445065"/>
          </a:xfrm>
          <a:prstGeom prst="rect">
            <a:avLst/>
          </a:prstGeom>
        </p:spPr>
      </p:pic>
      <p:sp>
        <p:nvSpPr>
          <p:cNvPr id="4" name="Content Placeholder 3"/>
          <p:cNvSpPr>
            <a:spLocks noGrp="1"/>
          </p:cNvSpPr>
          <p:nvPr>
            <p:ph idx="1"/>
          </p:nvPr>
        </p:nvSpPr>
        <p:spPr>
          <a:xfrm>
            <a:off x="457200" y="6010028"/>
            <a:ext cx="8229600" cy="235796"/>
          </a:xfrm>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2.2 </a:t>
            </a:r>
            <a:r>
              <a:rPr lang="en-IN" dirty="0"/>
              <a:t>Balance Sheet for Big W Construction</a:t>
            </a:r>
          </a:p>
        </p:txBody>
      </p:sp>
    </p:spTree>
    <p:extLst>
      <p:ext uri="{BB962C8B-B14F-4D97-AF65-F5344CB8AC3E}">
        <p14:creationId xmlns:p14="http://schemas.microsoft.com/office/powerpoint/2010/main" val="1841988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72530" y="574017"/>
            <a:ext cx="8229600" cy="738633"/>
          </a:xfrm>
        </p:spPr>
        <p:txBody>
          <a:bodyPr>
            <a:spAutoFit/>
          </a:bodyPr>
          <a:lstStyle/>
          <a:p>
            <a:r>
              <a:rPr lang="en-US" altLang="en-US" dirty="0"/>
              <a:t>Current Assets</a:t>
            </a:r>
            <a:endParaRPr lang="en-US" dirty="0"/>
          </a:p>
        </p:txBody>
      </p:sp>
      <p:sp>
        <p:nvSpPr>
          <p:cNvPr id="4" name="Content Placeholder 3"/>
          <p:cNvSpPr>
            <a:spLocks noGrp="1"/>
          </p:cNvSpPr>
          <p:nvPr>
            <p:ph sz="quarter" idx="13"/>
          </p:nvPr>
        </p:nvSpPr>
        <p:spPr>
          <a:xfrm>
            <a:off x="457200" y="1441450"/>
            <a:ext cx="8232775" cy="4693593"/>
          </a:xfrm>
        </p:spPr>
        <p:txBody>
          <a:bodyPr>
            <a:spAutoFit/>
          </a:bodyPr>
          <a:lstStyle/>
          <a:p>
            <a:pPr indent="-256032"/>
            <a:r>
              <a:rPr lang="en-US" altLang="en-US" sz="2000" dirty="0"/>
              <a:t>Cash</a:t>
            </a:r>
          </a:p>
          <a:p>
            <a:pPr indent="-256032"/>
            <a:r>
              <a:rPr lang="en-US" altLang="en-US" sz="2000" dirty="0"/>
              <a:t>Accounts Receivable-Trade</a:t>
            </a:r>
          </a:p>
          <a:p>
            <a:pPr indent="-256032"/>
            <a:r>
              <a:rPr lang="en-US" altLang="en-US" sz="2000" dirty="0"/>
              <a:t>Accounts Receivable-Retention</a:t>
            </a:r>
          </a:p>
          <a:p>
            <a:pPr indent="-256032"/>
            <a:r>
              <a:rPr lang="en-US" altLang="en-US" sz="2000" dirty="0"/>
              <a:t>Inventory</a:t>
            </a:r>
          </a:p>
          <a:p>
            <a:pPr indent="-256032"/>
            <a:r>
              <a:rPr lang="en-US" altLang="en-US" sz="2000" dirty="0"/>
              <a:t>Costs and Profits in Excess of Billings</a:t>
            </a:r>
          </a:p>
          <a:p>
            <a:pPr indent="-256032"/>
            <a:r>
              <a:rPr lang="en-US" altLang="en-US" sz="2000" dirty="0"/>
              <a:t>Notes Receivable</a:t>
            </a:r>
          </a:p>
          <a:p>
            <a:pPr indent="-256032"/>
            <a:r>
              <a:rPr lang="en-US" altLang="en-US" sz="2000" dirty="0"/>
              <a:t>Due from Construction Loans</a:t>
            </a:r>
          </a:p>
          <a:p>
            <a:pPr indent="-256032"/>
            <a:r>
              <a:rPr lang="en-US" altLang="en-US" sz="2000" dirty="0"/>
              <a:t>Prepaid Expenses</a:t>
            </a:r>
          </a:p>
          <a:p>
            <a:pPr indent="-256032"/>
            <a:r>
              <a:rPr lang="en-US" altLang="en-US" sz="2000" dirty="0"/>
              <a:t>Other Current Assets</a:t>
            </a:r>
          </a:p>
          <a:p>
            <a:pPr lvl="1"/>
            <a:r>
              <a:rPr lang="en-US" altLang="en-US" sz="2000" dirty="0"/>
              <a:t>Total Current Assets (sum of above)</a:t>
            </a:r>
          </a:p>
        </p:txBody>
      </p:sp>
    </p:spTree>
    <p:extLst>
      <p:ext uri="{BB962C8B-B14F-4D97-AF65-F5344CB8AC3E}">
        <p14:creationId xmlns:p14="http://schemas.microsoft.com/office/powerpoint/2010/main" val="3228655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smtClean="0"/>
              <a:t>Fixed </a:t>
            </a:r>
            <a:r>
              <a:rPr lang="en-US" altLang="en-US" dirty="0"/>
              <a:t>and Other Assets </a:t>
            </a:r>
            <a:r>
              <a:rPr lang="en-US" altLang="en-US" sz="2800" dirty="0"/>
              <a:t>(1 of 2)</a:t>
            </a:r>
            <a:endParaRPr lang="en-US" dirty="0"/>
          </a:p>
        </p:txBody>
      </p:sp>
      <p:sp>
        <p:nvSpPr>
          <p:cNvPr id="4" name="Content Placeholder 3"/>
          <p:cNvSpPr>
            <a:spLocks noGrp="1"/>
          </p:cNvSpPr>
          <p:nvPr>
            <p:ph sz="quarter" idx="13"/>
          </p:nvPr>
        </p:nvSpPr>
        <p:spPr>
          <a:xfrm>
            <a:off x="457200" y="1441451"/>
            <a:ext cx="8232775" cy="3062377"/>
          </a:xfrm>
        </p:spPr>
        <p:txBody>
          <a:bodyPr>
            <a:spAutoFit/>
          </a:bodyPr>
          <a:lstStyle/>
          <a:p>
            <a:pPr indent="-256032"/>
            <a:r>
              <a:rPr lang="en-US" altLang="en-US" dirty="0"/>
              <a:t>Land</a:t>
            </a:r>
          </a:p>
          <a:p>
            <a:pPr indent="-256032"/>
            <a:r>
              <a:rPr lang="en-US" altLang="en-US" dirty="0"/>
              <a:t>Buildings</a:t>
            </a:r>
          </a:p>
          <a:p>
            <a:pPr indent="-256032"/>
            <a:r>
              <a:rPr lang="en-US" altLang="en-US" dirty="0"/>
              <a:t>Construction Equipment</a:t>
            </a:r>
          </a:p>
          <a:p>
            <a:pPr indent="-256032"/>
            <a:r>
              <a:rPr lang="en-US" altLang="en-US" dirty="0"/>
              <a:t>Trucks and Autos</a:t>
            </a:r>
          </a:p>
          <a:p>
            <a:pPr indent="-256032"/>
            <a:r>
              <a:rPr lang="en-US" altLang="en-US" dirty="0"/>
              <a:t>Office Equipment</a:t>
            </a:r>
          </a:p>
          <a:p>
            <a:pPr lvl="1"/>
            <a:r>
              <a:rPr lang="en-US" altLang="en-US" dirty="0"/>
              <a:t>Total Fixed Assets (sum of above)</a:t>
            </a:r>
          </a:p>
        </p:txBody>
      </p:sp>
    </p:spTree>
    <p:extLst>
      <p:ext uri="{BB962C8B-B14F-4D97-AF65-F5344CB8AC3E}">
        <p14:creationId xmlns:p14="http://schemas.microsoft.com/office/powerpoint/2010/main" val="2368311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Fixed and Other Assets </a:t>
            </a:r>
            <a:r>
              <a:rPr lang="en-US" altLang="en-US" sz="2800" dirty="0"/>
              <a:t>(2 of 2)</a:t>
            </a:r>
            <a:endParaRPr lang="en-US" dirty="0"/>
          </a:p>
        </p:txBody>
      </p:sp>
      <p:sp>
        <p:nvSpPr>
          <p:cNvPr id="4" name="Content Placeholder 3"/>
          <p:cNvSpPr>
            <a:spLocks noGrp="1"/>
          </p:cNvSpPr>
          <p:nvPr>
            <p:ph sz="quarter" idx="13"/>
          </p:nvPr>
        </p:nvSpPr>
        <p:spPr>
          <a:xfrm>
            <a:off x="457200" y="1441451"/>
            <a:ext cx="8232775" cy="3123932"/>
          </a:xfrm>
        </p:spPr>
        <p:txBody>
          <a:bodyPr>
            <a:spAutoFit/>
          </a:bodyPr>
          <a:lstStyle/>
          <a:p>
            <a:pPr indent="-256032"/>
            <a:r>
              <a:rPr lang="en-US" altLang="en-US" dirty="0"/>
              <a:t>Less Accumulated Depreciation (Contra Account)</a:t>
            </a:r>
          </a:p>
          <a:p>
            <a:pPr lvl="1"/>
            <a:r>
              <a:rPr lang="en-US" altLang="en-US" dirty="0"/>
              <a:t>Net Fixed Assets (Total Fixed assets </a:t>
            </a:r>
            <a:r>
              <a:rPr lang="en-US" altLang="en-US" dirty="0" smtClean="0">
                <a:cs typeface="Times New Roman"/>
              </a:rPr>
              <a:t>−</a:t>
            </a:r>
            <a:r>
              <a:rPr lang="en-US" altLang="en-US" dirty="0" smtClean="0"/>
              <a:t> </a:t>
            </a:r>
            <a:r>
              <a:rPr lang="en-US" altLang="en-US" dirty="0"/>
              <a:t>Less Accumulated Depreciation)</a:t>
            </a:r>
          </a:p>
          <a:p>
            <a:pPr indent="-256032"/>
            <a:r>
              <a:rPr lang="en-US" altLang="en-US" dirty="0"/>
              <a:t>Capital Leases</a:t>
            </a:r>
          </a:p>
          <a:p>
            <a:pPr indent="-256032"/>
            <a:r>
              <a:rPr lang="en-US" altLang="en-US" dirty="0"/>
              <a:t>Other Assets</a:t>
            </a:r>
          </a:p>
          <a:p>
            <a:pPr lvl="1"/>
            <a:r>
              <a:rPr lang="en-US" altLang="en-US" dirty="0"/>
              <a:t>Total Assets (Total Current Assets + Net Fixed Assets + Capital Leases + Other Assets)</a:t>
            </a:r>
          </a:p>
        </p:txBody>
      </p:sp>
    </p:spTree>
    <p:extLst>
      <p:ext uri="{BB962C8B-B14F-4D97-AF65-F5344CB8AC3E}">
        <p14:creationId xmlns:p14="http://schemas.microsoft.com/office/powerpoint/2010/main" val="3494745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Liabilities </a:t>
            </a:r>
            <a:r>
              <a:rPr lang="en-US" altLang="en-US" sz="2800" dirty="0"/>
              <a:t>(1 of 3)</a:t>
            </a:r>
            <a:endParaRPr lang="en-US" dirty="0"/>
          </a:p>
        </p:txBody>
      </p:sp>
      <p:sp>
        <p:nvSpPr>
          <p:cNvPr id="4" name="Content Placeholder 3"/>
          <p:cNvSpPr>
            <a:spLocks noGrp="1"/>
          </p:cNvSpPr>
          <p:nvPr>
            <p:ph sz="quarter" idx="13"/>
          </p:nvPr>
        </p:nvSpPr>
        <p:spPr>
          <a:xfrm>
            <a:off x="457200" y="1441451"/>
            <a:ext cx="8232775" cy="3177793"/>
          </a:xfrm>
        </p:spPr>
        <p:txBody>
          <a:bodyPr>
            <a:spAutoFit/>
          </a:bodyPr>
          <a:lstStyle/>
          <a:p>
            <a:pPr indent="-256032"/>
            <a:r>
              <a:rPr lang="en-US" altLang="en-US" dirty="0"/>
              <a:t>Current Liabilities</a:t>
            </a:r>
          </a:p>
          <a:p>
            <a:pPr indent="-256032"/>
            <a:r>
              <a:rPr lang="en-US" altLang="en-US" dirty="0"/>
              <a:t>Accounts Payable-Trade    </a:t>
            </a:r>
          </a:p>
          <a:p>
            <a:pPr indent="-256032"/>
            <a:r>
              <a:rPr lang="en-US" altLang="en-US" dirty="0"/>
              <a:t>Accounts Payable-Retention</a:t>
            </a:r>
          </a:p>
          <a:p>
            <a:pPr indent="-256032"/>
            <a:r>
              <a:rPr lang="en-US" altLang="en-US" dirty="0"/>
              <a:t>Billings in Excess of Costs and Profits (overbillings)</a:t>
            </a:r>
          </a:p>
          <a:p>
            <a:pPr indent="-256032"/>
            <a:r>
              <a:rPr lang="en-US" altLang="en-US" dirty="0"/>
              <a:t>Notes Payable</a:t>
            </a:r>
          </a:p>
          <a:p>
            <a:pPr indent="-256032"/>
            <a:r>
              <a:rPr lang="en-US" altLang="en-US" dirty="0"/>
              <a:t>Accrued Payables (including taxes and vacation)</a:t>
            </a:r>
          </a:p>
        </p:txBody>
      </p:sp>
    </p:spTree>
    <p:extLst>
      <p:ext uri="{BB962C8B-B14F-4D97-AF65-F5344CB8AC3E}">
        <p14:creationId xmlns:p14="http://schemas.microsoft.com/office/powerpoint/2010/main" val="45691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Liabilities </a:t>
            </a:r>
            <a:r>
              <a:rPr lang="en-US" altLang="en-US" sz="2800" dirty="0"/>
              <a:t>(2 of 3)</a:t>
            </a:r>
            <a:endParaRPr lang="en-US" dirty="0"/>
          </a:p>
        </p:txBody>
      </p:sp>
      <p:sp>
        <p:nvSpPr>
          <p:cNvPr id="4" name="Content Placeholder 3"/>
          <p:cNvSpPr>
            <a:spLocks noGrp="1"/>
          </p:cNvSpPr>
          <p:nvPr>
            <p:ph sz="quarter" idx="13"/>
          </p:nvPr>
        </p:nvSpPr>
        <p:spPr>
          <a:xfrm>
            <a:off x="457200" y="1441451"/>
            <a:ext cx="8232775" cy="1938992"/>
          </a:xfrm>
        </p:spPr>
        <p:txBody>
          <a:bodyPr>
            <a:spAutoFit/>
          </a:bodyPr>
          <a:lstStyle/>
          <a:p>
            <a:pPr indent="-256032"/>
            <a:r>
              <a:rPr lang="en-US" altLang="en-US" dirty="0"/>
              <a:t>Capital Lease Payable</a:t>
            </a:r>
          </a:p>
          <a:p>
            <a:pPr indent="-256032"/>
            <a:r>
              <a:rPr lang="en-US" altLang="en-US" dirty="0"/>
              <a:t>Warranty Reserves</a:t>
            </a:r>
          </a:p>
          <a:p>
            <a:pPr indent="-256032"/>
            <a:r>
              <a:rPr lang="en-US" altLang="en-US" dirty="0"/>
              <a:t>Other Current Liabilities</a:t>
            </a:r>
          </a:p>
          <a:p>
            <a:pPr lvl="1"/>
            <a:r>
              <a:rPr lang="en-US" altLang="en-US" dirty="0"/>
              <a:t>Total Current Liabilities (sum of above)</a:t>
            </a:r>
          </a:p>
        </p:txBody>
      </p:sp>
    </p:spTree>
    <p:extLst>
      <p:ext uri="{BB962C8B-B14F-4D97-AF65-F5344CB8AC3E}">
        <p14:creationId xmlns:p14="http://schemas.microsoft.com/office/powerpoint/2010/main" val="609748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Liabilities </a:t>
            </a:r>
            <a:r>
              <a:rPr lang="en-US" altLang="en-US" sz="2800" dirty="0"/>
              <a:t>(3 of 3)</a:t>
            </a:r>
            <a:endParaRPr lang="en-US" dirty="0"/>
          </a:p>
        </p:txBody>
      </p:sp>
      <p:sp>
        <p:nvSpPr>
          <p:cNvPr id="4" name="Content Placeholder 3"/>
          <p:cNvSpPr>
            <a:spLocks noGrp="1"/>
          </p:cNvSpPr>
          <p:nvPr>
            <p:ph sz="quarter" idx="13"/>
          </p:nvPr>
        </p:nvSpPr>
        <p:spPr>
          <a:xfrm>
            <a:off x="457200" y="1441452"/>
            <a:ext cx="8232775" cy="1184940"/>
          </a:xfrm>
        </p:spPr>
        <p:txBody>
          <a:bodyPr>
            <a:spAutoFit/>
          </a:bodyPr>
          <a:lstStyle/>
          <a:p>
            <a:pPr indent="-256032"/>
            <a:r>
              <a:rPr lang="en-US" altLang="en-US" dirty="0"/>
              <a:t>Long-term Liabilities</a:t>
            </a:r>
          </a:p>
          <a:p>
            <a:pPr lvl="1"/>
            <a:r>
              <a:rPr lang="en-US" altLang="en-US" dirty="0"/>
              <a:t>Total Liabilities (Total Current Liabilities + Long-term Liabilities)</a:t>
            </a:r>
          </a:p>
        </p:txBody>
      </p:sp>
    </p:spTree>
    <p:extLst>
      <p:ext uri="{BB962C8B-B14F-4D97-AF65-F5344CB8AC3E}">
        <p14:creationId xmlns:p14="http://schemas.microsoft.com/office/powerpoint/2010/main" val="807848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64063" y="574017"/>
            <a:ext cx="8229600" cy="738633"/>
          </a:xfrm>
        </p:spPr>
        <p:txBody>
          <a:bodyPr>
            <a:spAutoFit/>
          </a:bodyPr>
          <a:lstStyle/>
          <a:p>
            <a:r>
              <a:rPr lang="en-US" altLang="en-US" dirty="0"/>
              <a:t>Purposes of the Accounting System</a:t>
            </a:r>
            <a:endParaRPr lang="en-US" dirty="0"/>
          </a:p>
        </p:txBody>
      </p:sp>
      <p:sp>
        <p:nvSpPr>
          <p:cNvPr id="4" name="Content Placeholder 3"/>
          <p:cNvSpPr>
            <a:spLocks noGrp="1"/>
          </p:cNvSpPr>
          <p:nvPr>
            <p:ph sz="quarter" idx="13"/>
          </p:nvPr>
        </p:nvSpPr>
        <p:spPr>
          <a:xfrm>
            <a:off x="457200" y="1441450"/>
            <a:ext cx="8232775" cy="2054409"/>
          </a:xfrm>
        </p:spPr>
        <p:txBody>
          <a:bodyPr>
            <a:spAutoFit/>
          </a:bodyPr>
          <a:lstStyle/>
          <a:p>
            <a:pPr lvl="0" indent="-256032">
              <a:spcBef>
                <a:spcPts val="0"/>
              </a:spcBef>
            </a:pPr>
            <a:r>
              <a:rPr lang="en-IN" dirty="0">
                <a:latin typeface="+mj-lt"/>
              </a:rPr>
              <a:t>Process cash receipts and </a:t>
            </a:r>
            <a:r>
              <a:rPr lang="en-IN" dirty="0" smtClean="0">
                <a:latin typeface="+mj-lt"/>
              </a:rPr>
              <a:t>disbursements</a:t>
            </a:r>
            <a:endParaRPr lang="en-US" dirty="0" smtClean="0">
              <a:latin typeface="+mj-lt"/>
            </a:endParaRPr>
          </a:p>
          <a:p>
            <a:pPr lvl="0" indent="-256032"/>
            <a:r>
              <a:rPr lang="en-US" altLang="en-US" dirty="0">
                <a:latin typeface="+mj-lt"/>
              </a:rPr>
              <a:t>Prepare financial </a:t>
            </a:r>
            <a:r>
              <a:rPr lang="en-US" altLang="en-US" dirty="0" smtClean="0">
                <a:latin typeface="+mj-lt"/>
              </a:rPr>
              <a:t>statements</a:t>
            </a:r>
          </a:p>
          <a:p>
            <a:pPr lvl="0" indent="-256032"/>
            <a:r>
              <a:rPr lang="en-US" altLang="en-US" dirty="0">
                <a:latin typeface="+mj-lt"/>
              </a:rPr>
              <a:t>Pay Income and employment </a:t>
            </a:r>
            <a:r>
              <a:rPr lang="en-US" altLang="en-US" dirty="0" smtClean="0">
                <a:latin typeface="+mj-lt"/>
              </a:rPr>
              <a:t>tax</a:t>
            </a:r>
          </a:p>
          <a:p>
            <a:pPr indent="-256032"/>
            <a:r>
              <a:rPr lang="en-US" altLang="en-US" dirty="0">
                <a:latin typeface="+mj-lt"/>
              </a:rPr>
              <a:t>Provide data for financial </a:t>
            </a:r>
            <a:r>
              <a:rPr lang="en-US" altLang="en-US" dirty="0" smtClean="0">
                <a:latin typeface="+mj-lt"/>
              </a:rPr>
              <a:t>management</a:t>
            </a:r>
            <a:endParaRPr lang="en-US" altLang="en-US" dirty="0">
              <a:latin typeface="+mj-lt"/>
            </a:endParaRPr>
          </a:p>
        </p:txBody>
      </p:sp>
    </p:spTree>
    <p:extLst>
      <p:ext uri="{BB962C8B-B14F-4D97-AF65-F5344CB8AC3E}">
        <p14:creationId xmlns:p14="http://schemas.microsoft.com/office/powerpoint/2010/main" val="2207415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72530" y="574017"/>
            <a:ext cx="8229600" cy="738633"/>
          </a:xfrm>
        </p:spPr>
        <p:txBody>
          <a:bodyPr>
            <a:spAutoFit/>
          </a:bodyPr>
          <a:lstStyle/>
          <a:p>
            <a:r>
              <a:rPr lang="en-US" altLang="en-US" dirty="0"/>
              <a:t>Owners’ Equity (Corporation)</a:t>
            </a:r>
            <a:endParaRPr lang="en-US" dirty="0"/>
          </a:p>
        </p:txBody>
      </p:sp>
      <p:sp>
        <p:nvSpPr>
          <p:cNvPr id="4" name="Content Placeholder 3"/>
          <p:cNvSpPr>
            <a:spLocks noGrp="1"/>
          </p:cNvSpPr>
          <p:nvPr>
            <p:ph sz="quarter" idx="13"/>
          </p:nvPr>
        </p:nvSpPr>
        <p:spPr>
          <a:xfrm>
            <a:off x="457200" y="1441451"/>
            <a:ext cx="8232775" cy="1938992"/>
          </a:xfrm>
        </p:spPr>
        <p:txBody>
          <a:bodyPr>
            <a:spAutoFit/>
          </a:bodyPr>
          <a:lstStyle/>
          <a:p>
            <a:pPr indent="-256032"/>
            <a:r>
              <a:rPr lang="en-US" altLang="en-US" dirty="0"/>
              <a:t>Capital Stock</a:t>
            </a:r>
          </a:p>
          <a:p>
            <a:pPr indent="-256032"/>
            <a:r>
              <a:rPr lang="en-US" altLang="en-US" dirty="0"/>
              <a:t>Retained Earnings</a:t>
            </a:r>
          </a:p>
          <a:p>
            <a:pPr indent="-256032"/>
            <a:r>
              <a:rPr lang="en-US" altLang="en-US" dirty="0"/>
              <a:t>Current Period Net Income</a:t>
            </a:r>
          </a:p>
          <a:p>
            <a:pPr lvl="1"/>
            <a:r>
              <a:rPr lang="en-US" altLang="en-US" dirty="0"/>
              <a:t>Total Equity</a:t>
            </a:r>
          </a:p>
        </p:txBody>
      </p:sp>
    </p:spTree>
    <p:extLst>
      <p:ext uri="{BB962C8B-B14F-4D97-AF65-F5344CB8AC3E}">
        <p14:creationId xmlns:p14="http://schemas.microsoft.com/office/powerpoint/2010/main" val="3003434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Income Statement </a:t>
            </a:r>
            <a:r>
              <a:rPr lang="en-US" altLang="en-US" sz="2800" dirty="0"/>
              <a:t>(1 of 4)</a:t>
            </a:r>
            <a:endParaRPr lang="en-US" dirty="0"/>
          </a:p>
        </p:txBody>
      </p:sp>
      <p:sp>
        <p:nvSpPr>
          <p:cNvPr id="4" name="Content Placeholder 3"/>
          <p:cNvSpPr>
            <a:spLocks noGrp="1"/>
          </p:cNvSpPr>
          <p:nvPr>
            <p:ph sz="quarter" idx="13"/>
          </p:nvPr>
        </p:nvSpPr>
        <p:spPr>
          <a:xfrm>
            <a:off x="457200" y="1441451"/>
            <a:ext cx="8232775" cy="1300356"/>
          </a:xfrm>
        </p:spPr>
        <p:txBody>
          <a:bodyPr>
            <a:spAutoFit/>
          </a:bodyPr>
          <a:lstStyle/>
          <a:p>
            <a:pPr indent="-256032"/>
            <a:r>
              <a:rPr lang="en-US" altLang="en-US" dirty="0"/>
              <a:t>Spans a period of time</a:t>
            </a:r>
          </a:p>
          <a:p>
            <a:pPr indent="-256032"/>
            <a:r>
              <a:rPr lang="en-US" altLang="en-US" dirty="0"/>
              <a:t>Represents the transactions that occur between two balance sheets</a:t>
            </a:r>
          </a:p>
        </p:txBody>
      </p:sp>
    </p:spTree>
    <p:extLst>
      <p:ext uri="{BB962C8B-B14F-4D97-AF65-F5344CB8AC3E}">
        <p14:creationId xmlns:p14="http://schemas.microsoft.com/office/powerpoint/2010/main" val="2381076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448733" y="666453"/>
            <a:ext cx="8229600" cy="553998"/>
          </a:xfrm>
        </p:spPr>
        <p:txBody>
          <a:bodyPr>
            <a:spAutoFit/>
          </a:bodyPr>
          <a:lstStyle/>
          <a:p>
            <a:r>
              <a:rPr lang="en-US" altLang="en-US" dirty="0"/>
              <a:t>Income </a:t>
            </a:r>
            <a:r>
              <a:rPr lang="en-US" altLang="en-US" dirty="0" smtClean="0"/>
              <a:t>Statement </a:t>
            </a:r>
            <a:r>
              <a:rPr lang="en-US" altLang="en-US" sz="2800" dirty="0" smtClean="0"/>
              <a:t>(2 </a:t>
            </a:r>
            <a:r>
              <a:rPr lang="en-US" altLang="en-US" sz="2800" dirty="0"/>
              <a:t>of 4)</a:t>
            </a:r>
            <a:endParaRPr lang="en-US" sz="2800" dirty="0"/>
          </a:p>
        </p:txBody>
      </p:sp>
      <p:pic>
        <p:nvPicPr>
          <p:cNvPr id="3" name="Picture 2" descr="The details displayed in the table are as follows: &#10;• BIG W CONSTRUCTION:&#10;• INCOME STATEMENT:&#10;• REVENUES: 3,698,945; 100.0 percent&#10;• CONSTRUCTION COSTS: &#10;• Materials: 712,564; 19.3 percent&#10;• Labor: 896,514; 24.2 percent&#10;• Subcontract: 1,452,352; 39.3 percent&#10;• Equipment: 119,575; 3.2 percent&#10;• Other: 5,452; 0.1 percent&#10;o Total Construction Costs: 3,186,457; 86.1 percent&#10;• EQUIPMENT COSTS: &#10;• Rent and Lease Payments: 35,425; 1.0 percent&#10;• Depreciation: 32,397; 0.9 percent&#10;• Repairs and Maintenance: 21,254; 0.6 percent&#10;• Fuel and Lubrication: 29,245; 0.8 percent&#10;• Taxes, Licenses, and Insurance: 1,254; 0.0 percent&#10;• Equipment Costs Charged to Jobs: 119,575; 3.2 percent&#10;• Equipment Costs Charged to Employees: 0; 0.0 percent&#10;o Total Equipment Costs: 0; 0.0 percent&#10;• GROSS PROFIT: 512,488; 13.9 percent&#10;• OVERHEAD: 422,562; 11.4 percent&#10;• NET PROFIT FROM OPERATIONS: 89,926; 2.4 percent&#10;• OTHER INCOME AND EXPENSE: 21,521; 0.6 percent&#10;• PROFIT BEFORE TAXES: 111,447; 3.0 percent&#10;• INCOME TAX: 33,434; 0.9 percent&#10;• PROFIT AFTER TAXES: 78,013; 2.1 perc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172" y="1399062"/>
            <a:ext cx="2723656" cy="4364687"/>
          </a:xfrm>
          <a:prstGeom prst="rect">
            <a:avLst/>
          </a:prstGeom>
        </p:spPr>
      </p:pic>
      <p:sp>
        <p:nvSpPr>
          <p:cNvPr id="4" name="Content Placeholder 3"/>
          <p:cNvSpPr>
            <a:spLocks noGrp="1"/>
          </p:cNvSpPr>
          <p:nvPr>
            <p:ph idx="1"/>
          </p:nvPr>
        </p:nvSpPr>
        <p:spPr>
          <a:xfrm>
            <a:off x="457200" y="6010028"/>
            <a:ext cx="8229600" cy="235796"/>
          </a:xfrm>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2.3 </a:t>
            </a:r>
            <a:r>
              <a:rPr lang="en-IN" dirty="0"/>
              <a:t>Income Statement for Big W </a:t>
            </a:r>
            <a:r>
              <a:rPr lang="en-IN" dirty="0" smtClean="0"/>
              <a:t>Construction</a:t>
            </a:r>
            <a:endParaRPr lang="en-IN" dirty="0"/>
          </a:p>
        </p:txBody>
      </p:sp>
    </p:spTree>
    <p:extLst>
      <p:ext uri="{BB962C8B-B14F-4D97-AF65-F5344CB8AC3E}">
        <p14:creationId xmlns:p14="http://schemas.microsoft.com/office/powerpoint/2010/main" val="1342536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Income Statement </a:t>
            </a:r>
            <a:r>
              <a:rPr lang="en-US" altLang="en-US" sz="2800" dirty="0"/>
              <a:t>(3 of 4)</a:t>
            </a:r>
            <a:endParaRPr lang="en-US" dirty="0"/>
          </a:p>
        </p:txBody>
      </p:sp>
      <p:sp>
        <p:nvSpPr>
          <p:cNvPr id="4" name="Content Placeholder 3"/>
          <p:cNvSpPr>
            <a:spLocks noGrp="1"/>
          </p:cNvSpPr>
          <p:nvPr>
            <p:ph sz="quarter" idx="13"/>
          </p:nvPr>
        </p:nvSpPr>
        <p:spPr>
          <a:xfrm>
            <a:off x="457200" y="1441451"/>
            <a:ext cx="8232775" cy="3316292"/>
          </a:xfrm>
        </p:spPr>
        <p:txBody>
          <a:bodyPr>
            <a:spAutoFit/>
          </a:bodyPr>
          <a:lstStyle/>
          <a:p>
            <a:pPr indent="-256032"/>
            <a:r>
              <a:rPr lang="en-US" altLang="en-US" dirty="0"/>
              <a:t>Revenue</a:t>
            </a:r>
          </a:p>
          <a:p>
            <a:pPr indent="-256032"/>
            <a:r>
              <a:rPr lang="en-US" altLang="en-US" dirty="0"/>
              <a:t>Construction Costs</a:t>
            </a:r>
          </a:p>
          <a:p>
            <a:pPr indent="-256032"/>
            <a:r>
              <a:rPr lang="en-US" altLang="en-US" dirty="0"/>
              <a:t>Equipment Costs</a:t>
            </a:r>
          </a:p>
          <a:p>
            <a:pPr lvl="1"/>
            <a:r>
              <a:rPr lang="en-US" altLang="en-US" dirty="0"/>
              <a:t>Gross Profit (Revenue </a:t>
            </a:r>
            <a:r>
              <a:rPr lang="en-US" altLang="en-US" dirty="0" smtClean="0">
                <a:cs typeface="Times New Roman"/>
              </a:rPr>
              <a:t>−</a:t>
            </a:r>
            <a:r>
              <a:rPr lang="en-US" altLang="en-US" dirty="0" smtClean="0"/>
              <a:t> </a:t>
            </a:r>
            <a:r>
              <a:rPr lang="en-US" altLang="en-US" dirty="0"/>
              <a:t>Construction Costs </a:t>
            </a:r>
            <a:r>
              <a:rPr lang="en-US" altLang="en-US" dirty="0" smtClean="0">
                <a:cs typeface="Times New Roman"/>
              </a:rPr>
              <a:t>−</a:t>
            </a:r>
            <a:r>
              <a:rPr lang="en-US" altLang="en-US" dirty="0" smtClean="0"/>
              <a:t> </a:t>
            </a:r>
            <a:r>
              <a:rPr lang="en-US" altLang="en-US" dirty="0"/>
              <a:t>Equipment Costs)</a:t>
            </a:r>
          </a:p>
          <a:p>
            <a:pPr indent="-256032"/>
            <a:r>
              <a:rPr lang="en-US" altLang="en-US" dirty="0"/>
              <a:t>Overhead</a:t>
            </a:r>
          </a:p>
          <a:p>
            <a:pPr lvl="1"/>
            <a:r>
              <a:rPr lang="en-US" altLang="en-US" dirty="0"/>
              <a:t>Net Profit From Operations (Gross Profit </a:t>
            </a:r>
            <a:r>
              <a:rPr lang="en-US" altLang="en-US" dirty="0" smtClean="0">
                <a:cs typeface="Times New Roman"/>
              </a:rPr>
              <a:t>−</a:t>
            </a:r>
            <a:r>
              <a:rPr lang="en-US" altLang="en-US" dirty="0" smtClean="0"/>
              <a:t> </a:t>
            </a:r>
            <a:r>
              <a:rPr lang="en-US" altLang="en-US" dirty="0"/>
              <a:t>Overhead)</a:t>
            </a:r>
          </a:p>
        </p:txBody>
      </p:sp>
    </p:spTree>
    <p:extLst>
      <p:ext uri="{BB962C8B-B14F-4D97-AF65-F5344CB8AC3E}">
        <p14:creationId xmlns:p14="http://schemas.microsoft.com/office/powerpoint/2010/main" val="1661948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Income Statement </a:t>
            </a:r>
            <a:r>
              <a:rPr lang="en-US" altLang="en-US" sz="2800" dirty="0" smtClean="0"/>
              <a:t>(4 </a:t>
            </a:r>
            <a:r>
              <a:rPr lang="en-US" altLang="en-US" sz="2800" dirty="0"/>
              <a:t>of 4)</a:t>
            </a:r>
            <a:endParaRPr lang="en-US" dirty="0"/>
          </a:p>
        </p:txBody>
      </p:sp>
      <p:sp>
        <p:nvSpPr>
          <p:cNvPr id="4" name="Content Placeholder 3"/>
          <p:cNvSpPr>
            <a:spLocks noGrp="1"/>
          </p:cNvSpPr>
          <p:nvPr>
            <p:ph sz="quarter" idx="13"/>
          </p:nvPr>
        </p:nvSpPr>
        <p:spPr>
          <a:xfrm>
            <a:off x="457200" y="1441452"/>
            <a:ext cx="8232775" cy="2192908"/>
          </a:xfrm>
        </p:spPr>
        <p:txBody>
          <a:bodyPr>
            <a:spAutoFit/>
          </a:bodyPr>
          <a:lstStyle/>
          <a:p>
            <a:pPr indent="-256032"/>
            <a:r>
              <a:rPr lang="en-US" altLang="en-US" dirty="0"/>
              <a:t>Other Income and Expense</a:t>
            </a:r>
          </a:p>
          <a:p>
            <a:pPr lvl="1"/>
            <a:r>
              <a:rPr lang="en-US" altLang="en-US" dirty="0"/>
              <a:t>Profit Before Tax (Net Profit + Other Income </a:t>
            </a:r>
            <a:r>
              <a:rPr lang="en-US" altLang="en-US" dirty="0" smtClean="0">
                <a:cs typeface="Times New Roman"/>
              </a:rPr>
              <a:t>−</a:t>
            </a:r>
            <a:r>
              <a:rPr lang="en-US" altLang="en-US" dirty="0" smtClean="0"/>
              <a:t> </a:t>
            </a:r>
            <a:r>
              <a:rPr lang="en-US" altLang="en-US" dirty="0"/>
              <a:t>Other Expense)</a:t>
            </a:r>
          </a:p>
          <a:p>
            <a:pPr indent="-256032"/>
            <a:r>
              <a:rPr lang="en-US" altLang="en-US" dirty="0"/>
              <a:t>Income Tax</a:t>
            </a:r>
          </a:p>
          <a:p>
            <a:pPr lvl="1"/>
            <a:r>
              <a:rPr lang="en-US" altLang="en-US" dirty="0"/>
              <a:t>Profit After Tax (Profit Before Tax </a:t>
            </a:r>
            <a:r>
              <a:rPr lang="en-US" altLang="en-US" dirty="0" smtClean="0">
                <a:cs typeface="Times New Roman"/>
              </a:rPr>
              <a:t>−</a:t>
            </a:r>
            <a:r>
              <a:rPr lang="en-US" altLang="en-US" dirty="0" smtClean="0"/>
              <a:t> </a:t>
            </a:r>
            <a:r>
              <a:rPr lang="en-US" altLang="en-US" dirty="0"/>
              <a:t>Income Tax)</a:t>
            </a:r>
          </a:p>
        </p:txBody>
      </p:sp>
    </p:spTree>
    <p:extLst>
      <p:ext uri="{BB962C8B-B14F-4D97-AF65-F5344CB8AC3E}">
        <p14:creationId xmlns:p14="http://schemas.microsoft.com/office/powerpoint/2010/main" val="1568608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72530" y="574017"/>
            <a:ext cx="8229600" cy="738633"/>
          </a:xfrm>
        </p:spPr>
        <p:txBody>
          <a:bodyPr>
            <a:spAutoFit/>
          </a:bodyPr>
          <a:lstStyle/>
          <a:p>
            <a:r>
              <a:rPr lang="en-US" altLang="en-US" dirty="0"/>
              <a:t>Construction Costs</a:t>
            </a:r>
            <a:endParaRPr lang="en-US" dirty="0"/>
          </a:p>
        </p:txBody>
      </p:sp>
      <p:sp>
        <p:nvSpPr>
          <p:cNvPr id="4" name="Content Placeholder 3"/>
          <p:cNvSpPr>
            <a:spLocks noGrp="1"/>
          </p:cNvSpPr>
          <p:nvPr>
            <p:ph sz="quarter" idx="13"/>
          </p:nvPr>
        </p:nvSpPr>
        <p:spPr>
          <a:xfrm>
            <a:off x="457200" y="1441452"/>
            <a:ext cx="8232775" cy="3508653"/>
          </a:xfrm>
        </p:spPr>
        <p:txBody>
          <a:bodyPr>
            <a:spAutoFit/>
          </a:bodyPr>
          <a:lstStyle/>
          <a:p>
            <a:pPr indent="-256032"/>
            <a:r>
              <a:rPr lang="en-US" altLang="en-US" dirty="0"/>
              <a:t>Materials</a:t>
            </a:r>
          </a:p>
          <a:p>
            <a:pPr indent="-256032"/>
            <a:r>
              <a:rPr lang="en-US" altLang="en-US" dirty="0"/>
              <a:t>Labor</a:t>
            </a:r>
          </a:p>
          <a:p>
            <a:pPr lvl="1"/>
            <a:r>
              <a:rPr lang="en-US" altLang="en-US" dirty="0"/>
              <a:t>Passes through payroll system and is charge to a job</a:t>
            </a:r>
          </a:p>
          <a:p>
            <a:pPr indent="-256032"/>
            <a:r>
              <a:rPr lang="en-US" altLang="en-US" dirty="0"/>
              <a:t>Subcontract</a:t>
            </a:r>
          </a:p>
          <a:p>
            <a:pPr lvl="1"/>
            <a:r>
              <a:rPr lang="en-US" altLang="en-US" dirty="0"/>
              <a:t>Always includes labor component</a:t>
            </a:r>
          </a:p>
          <a:p>
            <a:pPr indent="-256032"/>
            <a:r>
              <a:rPr lang="en-US" altLang="en-US" dirty="0"/>
              <a:t>Equipment</a:t>
            </a:r>
          </a:p>
          <a:p>
            <a:pPr indent="-256032"/>
            <a:r>
              <a:rPr lang="en-US" altLang="en-US" dirty="0"/>
              <a:t>Other</a:t>
            </a:r>
          </a:p>
        </p:txBody>
      </p:sp>
    </p:spTree>
    <p:extLst>
      <p:ext uri="{BB962C8B-B14F-4D97-AF65-F5344CB8AC3E}">
        <p14:creationId xmlns:p14="http://schemas.microsoft.com/office/powerpoint/2010/main" val="301220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Equipment Costs </a:t>
            </a:r>
            <a:r>
              <a:rPr lang="en-US" altLang="en-US" sz="2800" dirty="0"/>
              <a:t>(1 of 2)</a:t>
            </a:r>
            <a:endParaRPr lang="en-US" dirty="0"/>
          </a:p>
        </p:txBody>
      </p:sp>
      <p:sp>
        <p:nvSpPr>
          <p:cNvPr id="4" name="Content Placeholder 3"/>
          <p:cNvSpPr>
            <a:spLocks noGrp="1"/>
          </p:cNvSpPr>
          <p:nvPr>
            <p:ph sz="quarter" idx="13"/>
          </p:nvPr>
        </p:nvSpPr>
        <p:spPr>
          <a:xfrm>
            <a:off x="457200" y="1441451"/>
            <a:ext cx="8232775" cy="4185761"/>
          </a:xfrm>
        </p:spPr>
        <p:txBody>
          <a:bodyPr>
            <a:spAutoFit/>
          </a:bodyPr>
          <a:lstStyle/>
          <a:p>
            <a:pPr indent="-256032"/>
            <a:r>
              <a:rPr lang="en-US" altLang="en-US" dirty="0"/>
              <a:t>Rent and Lease Payments</a:t>
            </a:r>
          </a:p>
          <a:p>
            <a:pPr indent="-256032"/>
            <a:r>
              <a:rPr lang="en-US" altLang="en-US" dirty="0"/>
              <a:t>Depreciation</a:t>
            </a:r>
          </a:p>
          <a:p>
            <a:pPr indent="-256032"/>
            <a:r>
              <a:rPr lang="en-US" altLang="en-US" dirty="0"/>
              <a:t>Repairs and Maintenance</a:t>
            </a:r>
          </a:p>
          <a:p>
            <a:pPr indent="-256032"/>
            <a:r>
              <a:rPr lang="en-US" altLang="en-US" dirty="0"/>
              <a:t>Fuel and Lubrication</a:t>
            </a:r>
          </a:p>
          <a:p>
            <a:pPr indent="-256032"/>
            <a:r>
              <a:rPr lang="en-US" altLang="en-US" dirty="0"/>
              <a:t>Taxes, Licenses, and Insurance</a:t>
            </a:r>
          </a:p>
          <a:p>
            <a:pPr indent="-256032"/>
            <a:r>
              <a:rPr lang="en-US" altLang="en-US" dirty="0"/>
              <a:t>Equipment Costs Charged to Jobs (Contra)</a:t>
            </a:r>
          </a:p>
          <a:p>
            <a:pPr indent="-256032"/>
            <a:r>
              <a:rPr lang="en-US" altLang="en-US" dirty="0"/>
              <a:t>Equipment Costs Charged to Employees (Contra)</a:t>
            </a:r>
          </a:p>
          <a:p>
            <a:pPr lvl="1" indent="-256032"/>
            <a:r>
              <a:rPr lang="en-US" altLang="en-US" dirty="0"/>
              <a:t>Total Equipment Costs</a:t>
            </a:r>
          </a:p>
        </p:txBody>
      </p:sp>
    </p:spTree>
    <p:extLst>
      <p:ext uri="{BB962C8B-B14F-4D97-AF65-F5344CB8AC3E}">
        <p14:creationId xmlns:p14="http://schemas.microsoft.com/office/powerpoint/2010/main" val="809913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448733" y="491999"/>
            <a:ext cx="8229600" cy="728452"/>
          </a:xfrm>
        </p:spPr>
        <p:txBody>
          <a:bodyPr/>
          <a:lstStyle/>
          <a:p>
            <a:r>
              <a:rPr lang="en-US" altLang="en-US" dirty="0"/>
              <a:t>Equipment </a:t>
            </a:r>
            <a:r>
              <a:rPr lang="en-US" altLang="en-US" dirty="0" smtClean="0"/>
              <a:t>Costs </a:t>
            </a:r>
            <a:r>
              <a:rPr lang="en-US" altLang="en-US" sz="2800" dirty="0" smtClean="0"/>
              <a:t>(2 </a:t>
            </a:r>
            <a:r>
              <a:rPr lang="en-US" altLang="en-US" sz="2800" dirty="0"/>
              <a:t>of 2)</a:t>
            </a:r>
            <a:endParaRPr lang="en-US" sz="2800" dirty="0"/>
          </a:p>
        </p:txBody>
      </p:sp>
      <p:pic>
        <p:nvPicPr>
          <p:cNvPr id="3" name="Picture 2" descr="The details displayed in the table are as follows: &#10;Month: January; Ownership Costs (dollars): 3,200; Hourly Costs (dollars): 0; Tires (dollars): 0; Billable Hours by Job: 0; Average Hourly Cost (dollars): question mark&#10;Month: February; Ownership Costs (dollars): 3,200; Hourly Costs (dollars): 0; Tires (dollars): 0; Billable Hours by Job: 0; Average Hourly Cost (dollars): question mark&#10;Month: March; Ownership Costs (dollars): 3,200; Hourly Costs (dollars): 0; Tires (dollars): 0; Billable Hours by Job: 0; Average Hourly Cost (dollars): question mark&#10;Month: April; Ownership Costs (dollars): 3,200; Hourly Costs (dollars): 2,800; Tires (dollars): 6,000; Billable Hours by Job: 80 hr on Job 101; Average Hourly Cost (dollars): 150.00&#10;Month: May; Ownership Costs (dollars): 3,200; Hourly Costs (dollars): 6,300; Tires (dollars): 0; Billable Hours by Job: 80 hr on Job 101; 100 hr on Job 102; Average Hourly Cost (dollars): 52.78&#10;Month: June; Ownership Costs (dollars): 3,200; Hourly Costs (dollars): 6,300; Tires (dollars): 0; Billable Hours by Job: 180 hr on Job 102; Average Hourly Cost (dollars): 52.78&#10;Month: July; Ownership Costs (dollars): 3,200; Hourly Costs (dollars): 6,300; Tires (dollars): 0; Billable Hours by Job: 180 hr on Job 102; Average Hourly Cost (dollars): 52.78&#10;Month: August; Ownership Costs (dollars): 3,200; Hourly Costs (dollars): 6,300; Tires (dollars): 0; Billable Hours by Job: 180 hr on Job 102; Average Hourly Cost (dollars): 52.78&#10;Month: September; Ownership Costs (dollars): 3,200; Hourly Costs (dollars): 6,300; Tires (dollars): 0; Billable Hours by Job: 180 hr on Job 102; Average Hourly Cost (dollars): 52.78&#10;Month: October; Ownership Costs (dollars): 3,200; Hourly Costs (dollars): 1,400; Tires (dollars): 0; Billable Hours by Job: 40 hr on Job 102; Average Hourly Cost (dollars): 115.00&#10;Month: November; Ownership Costs (dollars): 3,200; Hourly Costs (dollars): 0; Tires (dollars): 0; Billable Hours by Job: 0; Average Hourly Cost (dollars): question mark&#10;Month: December; Ownership Costs (dollars): 3,200; Hourly Costs (dollars): 0; Tires (dollars): 0; Billable Hours by Job: 0; Average Hourly Cost (dollars): question mark&#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80" y="2183537"/>
            <a:ext cx="7033725" cy="2827568"/>
          </a:xfrm>
          <a:prstGeom prst="rect">
            <a:avLst/>
          </a:prstGeom>
        </p:spPr>
      </p:pic>
      <p:sp>
        <p:nvSpPr>
          <p:cNvPr id="4" name="Content Placeholder 3"/>
          <p:cNvSpPr>
            <a:spLocks noGrp="1"/>
          </p:cNvSpPr>
          <p:nvPr>
            <p:ph idx="1"/>
          </p:nvPr>
        </p:nvSpPr>
        <p:spPr>
          <a:xfrm>
            <a:off x="457200" y="6010028"/>
            <a:ext cx="8229600" cy="235796"/>
          </a:xfrm>
        </p:spPr>
        <p:txBody>
          <a:bodyPr/>
          <a:lstStyle/>
          <a:p>
            <a:r>
              <a:rPr lang="en-IN" b="1" dirty="0">
                <a:solidFill>
                  <a:srgbClr val="007FA3"/>
                </a:solidFill>
                <a:ea typeface="ＭＳ Ｐゴシック" charset="0"/>
                <a:cs typeface="Times New Roman" charset="0"/>
              </a:rPr>
              <a:t>Table </a:t>
            </a:r>
            <a:r>
              <a:rPr lang="en-IN" b="1" dirty="0" smtClean="0">
                <a:solidFill>
                  <a:srgbClr val="007FA3"/>
                </a:solidFill>
                <a:ea typeface="ＭＳ Ｐゴシック" charset="0"/>
                <a:cs typeface="Times New Roman" charset="0"/>
              </a:rPr>
              <a:t>2.1 </a:t>
            </a:r>
            <a:r>
              <a:rPr lang="en-IN" dirty="0"/>
              <a:t>Loader Costs</a:t>
            </a:r>
          </a:p>
        </p:txBody>
      </p:sp>
    </p:spTree>
    <p:extLst>
      <p:ext uri="{BB962C8B-B14F-4D97-AF65-F5344CB8AC3E}">
        <p14:creationId xmlns:p14="http://schemas.microsoft.com/office/powerpoint/2010/main" val="1893344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474134" y="483532"/>
            <a:ext cx="8229600" cy="728452"/>
          </a:xfrm>
        </p:spPr>
        <p:txBody>
          <a:bodyPr/>
          <a:lstStyle/>
          <a:p>
            <a:r>
              <a:rPr lang="en-US" altLang="en-US" dirty="0"/>
              <a:t>Allocation of Equipment Costs</a:t>
            </a:r>
            <a:endParaRPr lang="en-US" dirty="0"/>
          </a:p>
        </p:txBody>
      </p:sp>
      <p:pic>
        <p:nvPicPr>
          <p:cNvPr id="3" name="Picture 2" descr="The details displayed in the table are as follows: &#10;Month: January; Usage (hrs): 0; Monthly Costs (dollars): 3,200; Hourly Costs (dollars): 0; Tires (dollars): 0; Billed to Jobs (dollars): 0; Unallocated Costs (dollars): 3,200&#10;Month: February; Usage (hrs): 0; Monthly Costs (dollars): 3,200; Hourly Costs (dollars): 0; Tires (dollars): 0; Billed to Jobs (dollars): 0; Unallocated Costs (dollars): 6,400&#10;Month: March; Usage (hrs): 0; Monthly Costs (dollars): 3,200; Hourly Costs (dollars): 0; Tires (dollars): 0; Billed to Jobs (dollars): 0; Unallocated Costs (dollars): 9,600&#10;Month: April; Usage (hrs): 80; Monthly Costs (dollars): 3,200; Hourly Costs (dollars): 2,800; Tires (dollars): 6,000; Billed to Jobs (dollars): 6,400; Unallocated Costs (dollars): 15,200&#10;Month: May; Usage (hrs): 180; Monthly Costs (dollars): 3,200; Hourly Costs (dollars): 6,300; Tires (dollars): 0; Billed to Jobs (dollars): 14,400; Unallocated Costs (dollars): 10,300&#10;Month: June; Usage (hrs): 180; Monthly Costs (dollars): 3,200; Hourly Costs (dollars): 6,300; Tires (dollars): 0; Billed to Jobs (dollars): 14,400; Unallocated Costs (dollars): 5,400&#10;Month: July; Usage (hrs): 180; Monthly Costs (dollars): 3,200; Hourly Costs (dollars): 6,300; Tires (dollars): 0; Billed to Jobs (dollars): 14,400; Unallocated Costs (dollars): 500&#10;Month: August; Usage (hrs): 180; Monthly Costs (dollars): 3,200; Hourly Costs (dollars): 6,300; Tires (dollars): 0; Billed to Jobs (dollars): 14,400; Unallocated Costs (dollars): negative 4,400&#10;Month: September; Usage (hrs): 180; Monthly Costs (dollars): 3,200; Hourly Costs (dollars): 6,300; Tires (dollars): 0; Billed to Jobs (dollars): 14,400; Unallocated Costs (dollars): negative 9,300&#10;Month: October; Usage (hrs): 40; Monthly Costs (dollars): 3,200; Hourly Costs (dollars): 1,400; Tires (dollars): 0; Billed to Jobs (dollars): 3,200; Unallocated Costs (dollars): negative 7,900&#10;Month: November; Usage (hrs): 0; Monthly Costs (dollars): 3,200; Hourly Costs (dollars): 0; Tires (dollars): 0; Billed to Jobs (dollars): 0; Unallocated Costs (dollars): negative 4,700&#10;Month: December; Usage (hrs): 0; Monthly Costs (dollars): 3,200; Hourly Costs (dollars): 0; Tires (dollars): 0; Billed to Jobs (dollars): 0; Unallocated Costs (dollars): negative 1,50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15" y="2104450"/>
            <a:ext cx="7246854" cy="2884138"/>
          </a:xfrm>
          <a:prstGeom prst="rect">
            <a:avLst/>
          </a:prstGeom>
        </p:spPr>
      </p:pic>
      <p:sp>
        <p:nvSpPr>
          <p:cNvPr id="4" name="Content Placeholder 3"/>
          <p:cNvSpPr>
            <a:spLocks noGrp="1"/>
          </p:cNvSpPr>
          <p:nvPr>
            <p:ph idx="1"/>
          </p:nvPr>
        </p:nvSpPr>
        <p:spPr>
          <a:xfrm>
            <a:off x="457200" y="6010028"/>
            <a:ext cx="8229600" cy="235796"/>
          </a:xfrm>
        </p:spPr>
        <p:txBody>
          <a:bodyPr/>
          <a:lstStyle/>
          <a:p>
            <a:r>
              <a:rPr lang="en-IN" b="1" dirty="0">
                <a:solidFill>
                  <a:srgbClr val="007FA3"/>
                </a:solidFill>
                <a:ea typeface="ＭＳ Ｐゴシック" charset="0"/>
                <a:cs typeface="Times New Roman" charset="0"/>
              </a:rPr>
              <a:t>Table </a:t>
            </a:r>
            <a:r>
              <a:rPr lang="en-IN" b="1" dirty="0" smtClean="0">
                <a:solidFill>
                  <a:srgbClr val="007FA3"/>
                </a:solidFill>
                <a:ea typeface="ＭＳ Ｐゴシック" charset="0"/>
                <a:cs typeface="Times New Roman" charset="0"/>
              </a:rPr>
              <a:t>2.2</a:t>
            </a:r>
            <a:r>
              <a:rPr lang="en-IN" dirty="0" smtClean="0"/>
              <a:t> </a:t>
            </a:r>
            <a:r>
              <a:rPr lang="en-IN" dirty="0"/>
              <a:t>Allocation of Loader Costs</a:t>
            </a:r>
          </a:p>
        </p:txBody>
      </p:sp>
    </p:spTree>
    <p:extLst>
      <p:ext uri="{BB962C8B-B14F-4D97-AF65-F5344CB8AC3E}">
        <p14:creationId xmlns:p14="http://schemas.microsoft.com/office/powerpoint/2010/main" val="3371833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Relationships</a:t>
            </a:r>
            <a:endParaRPr lang="en-US" dirty="0"/>
          </a:p>
        </p:txBody>
      </p:sp>
      <p:sp>
        <p:nvSpPr>
          <p:cNvPr id="4" name="Content Placeholder 3"/>
          <p:cNvSpPr>
            <a:spLocks noGrp="1"/>
          </p:cNvSpPr>
          <p:nvPr>
            <p:ph sz="quarter" idx="13"/>
          </p:nvPr>
        </p:nvSpPr>
        <p:spPr>
          <a:xfrm>
            <a:off x="457200" y="1441452"/>
            <a:ext cx="8232775" cy="2831544"/>
          </a:xfrm>
        </p:spPr>
        <p:txBody>
          <a:bodyPr>
            <a:spAutoFit/>
          </a:bodyPr>
          <a:lstStyle/>
          <a:p>
            <a:pPr indent="-256032"/>
            <a:r>
              <a:rPr lang="en-US" altLang="en-US" dirty="0"/>
              <a:t>Balance Sheet</a:t>
            </a:r>
          </a:p>
          <a:p>
            <a:pPr lvl="1" indent="-256032"/>
            <a:r>
              <a:rPr lang="en-US" altLang="en-US" dirty="0"/>
              <a:t>Assets = Liabilities + Equity</a:t>
            </a:r>
          </a:p>
          <a:p>
            <a:pPr indent="-256032"/>
            <a:r>
              <a:rPr lang="en-US" altLang="en-US" dirty="0"/>
              <a:t>Income Statement</a:t>
            </a:r>
          </a:p>
          <a:p>
            <a:pPr lvl="1" indent="-256032"/>
            <a:r>
              <a:rPr lang="en-US" altLang="en-US" dirty="0"/>
              <a:t>Revenue = Expenses + Profit</a:t>
            </a:r>
          </a:p>
          <a:p>
            <a:pPr indent="-256032"/>
            <a:r>
              <a:rPr lang="en-US" altLang="en-US" dirty="0"/>
              <a:t>Balance Sheet and Income Statement</a:t>
            </a:r>
          </a:p>
          <a:p>
            <a:pPr lvl="1" indent="-256032"/>
            <a:r>
              <a:rPr lang="en-US" altLang="en-US" dirty="0"/>
              <a:t>Change in Equity = Profit</a:t>
            </a:r>
          </a:p>
        </p:txBody>
      </p:sp>
    </p:spTree>
    <p:extLst>
      <p:ext uri="{BB962C8B-B14F-4D97-AF65-F5344CB8AC3E}">
        <p14:creationId xmlns:p14="http://schemas.microsoft.com/office/powerpoint/2010/main" val="190847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64063" y="574017"/>
            <a:ext cx="8229600" cy="738633"/>
          </a:xfrm>
        </p:spPr>
        <p:txBody>
          <a:bodyPr>
            <a:spAutoFit/>
          </a:bodyPr>
          <a:lstStyle/>
          <a:p>
            <a:r>
              <a:rPr lang="en-IN" dirty="0"/>
              <a:t>Cost Reporting Versus Cost Control</a:t>
            </a:r>
            <a:endParaRPr lang="en-US" dirty="0"/>
          </a:p>
        </p:txBody>
      </p:sp>
      <p:sp>
        <p:nvSpPr>
          <p:cNvPr id="4" name="Content Placeholder 3"/>
          <p:cNvSpPr>
            <a:spLocks noGrp="1"/>
          </p:cNvSpPr>
          <p:nvPr>
            <p:ph sz="quarter" idx="13"/>
          </p:nvPr>
        </p:nvSpPr>
        <p:spPr>
          <a:xfrm>
            <a:off x="457200" y="1441450"/>
            <a:ext cx="8232775" cy="3454792"/>
          </a:xfrm>
        </p:spPr>
        <p:txBody>
          <a:bodyPr>
            <a:spAutoFit/>
          </a:bodyPr>
          <a:lstStyle/>
          <a:p>
            <a:pPr lvl="0" indent="-256032">
              <a:spcBef>
                <a:spcPts val="0"/>
              </a:spcBef>
            </a:pPr>
            <a:r>
              <a:rPr lang="en-IN" dirty="0"/>
              <a:t>Cost Reporting:</a:t>
            </a:r>
            <a:endParaRPr lang="en-US" dirty="0"/>
          </a:p>
          <a:p>
            <a:pPr lvl="1" indent="-256032"/>
            <a:r>
              <a:rPr lang="en-IN" dirty="0"/>
              <a:t>Provides data after the opportunity has passed for management to respond to and correct the problems</a:t>
            </a:r>
            <a:endParaRPr lang="en-US" dirty="0"/>
          </a:p>
          <a:p>
            <a:pPr lvl="1" indent="-256032"/>
            <a:r>
              <a:rPr lang="en-IN" dirty="0"/>
              <a:t>Shows where the company has been</a:t>
            </a:r>
            <a:r>
              <a:rPr lang="en-US" u="sng" dirty="0">
                <a:hlinkClick r:id="rId3"/>
              </a:rPr>
              <a:t> </a:t>
            </a:r>
            <a:endParaRPr lang="en-US" u="sng" dirty="0"/>
          </a:p>
          <a:p>
            <a:pPr lvl="0" indent="-256032"/>
            <a:r>
              <a:rPr lang="en-US" dirty="0"/>
              <a:t>Cost Control:</a:t>
            </a:r>
          </a:p>
          <a:p>
            <a:pPr lvl="1" indent="-256032"/>
            <a:r>
              <a:rPr lang="en-IN" dirty="0"/>
              <a:t>Provides data in time for management to analyze the data and make corrections in a timely manner</a:t>
            </a:r>
            <a:endParaRPr lang="en-US" dirty="0"/>
          </a:p>
          <a:p>
            <a:pPr lvl="1" indent="-256032"/>
            <a:r>
              <a:rPr lang="en-IN" dirty="0" smtClean="0"/>
              <a:t>Proactive</a:t>
            </a:r>
            <a:endParaRPr lang="en-US" u="sng" dirty="0"/>
          </a:p>
        </p:txBody>
      </p:sp>
    </p:spTree>
    <p:extLst>
      <p:ext uri="{BB962C8B-B14F-4D97-AF65-F5344CB8AC3E}">
        <p14:creationId xmlns:p14="http://schemas.microsoft.com/office/powerpoint/2010/main" val="1257427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72530" y="574017"/>
            <a:ext cx="8229600" cy="738633"/>
          </a:xfrm>
        </p:spPr>
        <p:txBody>
          <a:bodyPr>
            <a:spAutoFit/>
          </a:bodyPr>
          <a:lstStyle/>
          <a:p>
            <a:r>
              <a:rPr lang="en-US" altLang="en-US" dirty="0"/>
              <a:t>Job Cost Ledger </a:t>
            </a:r>
            <a:r>
              <a:rPr lang="en-US" altLang="en-US" sz="2800" dirty="0"/>
              <a:t>(1 of 3)</a:t>
            </a:r>
            <a:endParaRPr lang="en-US" dirty="0"/>
          </a:p>
        </p:txBody>
      </p:sp>
      <p:sp>
        <p:nvSpPr>
          <p:cNvPr id="4" name="Content Placeholder 3"/>
          <p:cNvSpPr>
            <a:spLocks noGrp="1"/>
          </p:cNvSpPr>
          <p:nvPr>
            <p:ph sz="quarter" idx="13"/>
          </p:nvPr>
        </p:nvSpPr>
        <p:spPr>
          <a:xfrm>
            <a:off x="457200" y="1441451"/>
            <a:ext cx="8232775" cy="4016484"/>
          </a:xfrm>
        </p:spPr>
        <p:txBody>
          <a:bodyPr>
            <a:spAutoFit/>
          </a:bodyPr>
          <a:lstStyle/>
          <a:p>
            <a:pPr indent="-256032"/>
            <a:r>
              <a:rPr lang="en-US" altLang="en-US" dirty="0"/>
              <a:t>Provides breakdown of construction costs on income statement</a:t>
            </a:r>
          </a:p>
          <a:p>
            <a:pPr indent="-256032"/>
            <a:r>
              <a:rPr lang="en-US" altLang="en-US" dirty="0"/>
              <a:t>May provide a breakdown of revenues on the income statement</a:t>
            </a:r>
          </a:p>
          <a:p>
            <a:pPr indent="-256032"/>
            <a:r>
              <a:rPr lang="en-US" altLang="en-US" dirty="0"/>
              <a:t>Costs are broken down by:</a:t>
            </a:r>
          </a:p>
          <a:p>
            <a:pPr lvl="1" indent="-256032"/>
            <a:r>
              <a:rPr lang="en-US" altLang="en-US" dirty="0"/>
              <a:t>Job</a:t>
            </a:r>
          </a:p>
          <a:p>
            <a:pPr lvl="1" indent="-256032"/>
            <a:r>
              <a:rPr lang="en-US" altLang="en-US" dirty="0"/>
              <a:t>Phase (optional)</a:t>
            </a:r>
          </a:p>
          <a:p>
            <a:pPr lvl="1" indent="-256032"/>
            <a:r>
              <a:rPr lang="en-US" altLang="en-US" dirty="0"/>
              <a:t>Cost code</a:t>
            </a:r>
          </a:p>
          <a:p>
            <a:pPr lvl="1" indent="-256032"/>
            <a:r>
              <a:rPr lang="en-US" altLang="en-US" dirty="0"/>
              <a:t>Cost type </a:t>
            </a:r>
          </a:p>
        </p:txBody>
      </p:sp>
    </p:spTree>
    <p:extLst>
      <p:ext uri="{BB962C8B-B14F-4D97-AF65-F5344CB8AC3E}">
        <p14:creationId xmlns:p14="http://schemas.microsoft.com/office/powerpoint/2010/main" val="3842802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465667" y="491999"/>
            <a:ext cx="8229600" cy="728452"/>
          </a:xfrm>
        </p:spPr>
        <p:txBody>
          <a:bodyPr/>
          <a:lstStyle/>
          <a:p>
            <a:r>
              <a:rPr lang="en-US" altLang="en-US" dirty="0"/>
              <a:t>Job Cost </a:t>
            </a:r>
            <a:r>
              <a:rPr lang="en-US" altLang="en-US" dirty="0" smtClean="0"/>
              <a:t>Ledger </a:t>
            </a:r>
            <a:r>
              <a:rPr lang="en-US" altLang="en-US" sz="2800" dirty="0" smtClean="0"/>
              <a:t>(2 </a:t>
            </a:r>
            <a:r>
              <a:rPr lang="en-US" altLang="en-US" sz="2800" dirty="0"/>
              <a:t>of 3)</a:t>
            </a:r>
            <a:endParaRPr lang="en-US" sz="2800" dirty="0"/>
          </a:p>
        </p:txBody>
      </p:sp>
      <p:pic>
        <p:nvPicPr>
          <p:cNvPr id="3" name="Picture 2" descr="The details depicted in the cost information cycle are as follows: &#10;“Historical Records” points to “Estimates &amp; Bids” points to “Budgets” points to “Actual Costs” points to “Historical Record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32" y="1443653"/>
            <a:ext cx="6784620" cy="4222667"/>
          </a:xfrm>
          <a:prstGeom prst="rect">
            <a:avLst/>
          </a:prstGeom>
        </p:spPr>
      </p:pic>
      <p:sp>
        <p:nvSpPr>
          <p:cNvPr id="4" name="Content Placeholder 3"/>
          <p:cNvSpPr>
            <a:spLocks noGrp="1"/>
          </p:cNvSpPr>
          <p:nvPr>
            <p:ph idx="1"/>
          </p:nvPr>
        </p:nvSpPr>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2.4 </a:t>
            </a:r>
            <a:r>
              <a:rPr lang="en-IN" dirty="0" smtClean="0"/>
              <a:t>Cost </a:t>
            </a:r>
            <a:r>
              <a:rPr lang="en-IN" dirty="0"/>
              <a:t>Information Cycle</a:t>
            </a:r>
          </a:p>
        </p:txBody>
      </p:sp>
    </p:spTree>
    <p:extLst>
      <p:ext uri="{BB962C8B-B14F-4D97-AF65-F5344CB8AC3E}">
        <p14:creationId xmlns:p14="http://schemas.microsoft.com/office/powerpoint/2010/main" val="1388715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465667" y="491999"/>
            <a:ext cx="8229600" cy="728452"/>
          </a:xfrm>
        </p:spPr>
        <p:txBody>
          <a:bodyPr/>
          <a:lstStyle/>
          <a:p>
            <a:r>
              <a:rPr lang="en-US" altLang="en-US" dirty="0"/>
              <a:t>Job Cost </a:t>
            </a:r>
            <a:r>
              <a:rPr lang="en-US" altLang="en-US" dirty="0" smtClean="0"/>
              <a:t>Ledger </a:t>
            </a:r>
            <a:r>
              <a:rPr lang="en-US" altLang="en-US" sz="2800" dirty="0" smtClean="0"/>
              <a:t>(3 </a:t>
            </a:r>
            <a:r>
              <a:rPr lang="en-US" altLang="en-US" sz="2800" dirty="0"/>
              <a:t>of 3)</a:t>
            </a:r>
            <a:endParaRPr lang="en-US" sz="2800" dirty="0"/>
          </a:p>
        </p:txBody>
      </p:sp>
      <p:pic>
        <p:nvPicPr>
          <p:cNvPr id="3" name="Picture 2" descr="The various levels displayed in the figure are as follows: &#10;• JOB COST LEDGER: &#10;• Job hash symbol&#10;o Phase hash symbol&#10;o Cost Code&#10;• Materials&#10;• Labor (continues)&#10;o Cost Code (continues)&#10;• Materials&#10;• Labor (continues)&#10;o Phase hash symbol&#10;o Cost Code&#10;• Materials&#10;• Labor (continues)&#10;o Cost Code (continues)&#10;• Materials&#10;• Labor (continues)&#10;• Job hash symbol (continues)&#10;o Phase hash symbol&#10;o Cost Code&#10;• Materials&#10;• Labor (continues)&#10;o Cost Code  (continues)&#10;• Materials&#10;• Labor (continues)&#10;o Phase hash symbol (continues)&#10;o Cost Code&#10;• Materials&#10;• Labor (continues)&#10;o Cost Code (continues)&#10;• Materials&#10;• Labor (continu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379" y="1597628"/>
            <a:ext cx="5554724" cy="3965519"/>
          </a:xfrm>
          <a:prstGeom prst="rect">
            <a:avLst/>
          </a:prstGeom>
        </p:spPr>
      </p:pic>
      <p:sp>
        <p:nvSpPr>
          <p:cNvPr id="4" name="Content Placeholder 3"/>
          <p:cNvSpPr>
            <a:spLocks noGrp="1"/>
          </p:cNvSpPr>
          <p:nvPr>
            <p:ph idx="1"/>
          </p:nvPr>
        </p:nvSpPr>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2.5 </a:t>
            </a:r>
            <a:r>
              <a:rPr lang="en-IN" dirty="0"/>
              <a:t>Breakdown of the Job Cost Ledger</a:t>
            </a:r>
          </a:p>
        </p:txBody>
      </p:sp>
    </p:spTree>
    <p:extLst>
      <p:ext uri="{BB962C8B-B14F-4D97-AF65-F5344CB8AC3E}">
        <p14:creationId xmlns:p14="http://schemas.microsoft.com/office/powerpoint/2010/main" val="1331276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465667" y="666453"/>
            <a:ext cx="8229600" cy="553998"/>
          </a:xfrm>
        </p:spPr>
        <p:txBody>
          <a:bodyPr>
            <a:spAutoFit/>
          </a:bodyPr>
          <a:lstStyle/>
          <a:p>
            <a:r>
              <a:rPr lang="en-US" altLang="en-US" dirty="0"/>
              <a:t>Job Cost Codes-Commercial</a:t>
            </a:r>
            <a:endParaRPr lang="en-US" dirty="0"/>
          </a:p>
        </p:txBody>
      </p:sp>
      <p:pic>
        <p:nvPicPr>
          <p:cNvPr id="3" name="Picture 2" descr="The cost codes and its descriptions displayed in the figure are as follows: &#10;•  01000: GENERAL REQUIREMENTS&#10;• 01100: Supervision&#10;• 01400: General Labor&#10;• 01600: Temporary Facilities&#10;• 01700: Temporary Utilities&#10;• 01800: Temporary Phone&#10;• 01900: Clean-Up&#10;• 02000: EXISTING CONDITIONS&#10;• 02050: Demolition&#10;• 03000: CONCRETE&#10;• 03200: Under-slab Gravel&#10;• 03300: Footing &amp; Found.—Labor&#10;• 03400: Footing &amp; Found.—Conc.&#10;• 03450: Concrete Pump&#10;• 03500: Slab/Floor—Labor&#10;• 03600: Slab/Floor—Concrete&#10;• 03650: Light-Weight Concrete&#10;• 03700: Pre-cast Concrete&#10;• 03900: Rebar&#10;• 04000: MASONRY&#10;• 04100: Masonry&#10;• 05000: METALS&#10;• 05100: Structural Steel&#10;• 05300: Joist &amp; Deck&#10;• 05400: Misc. Steel&#10;• 05900: Erection&#10;• 06000: WOOD, PLASTICS, &amp; COMP&#10;• 06110: Rough Carpentry&#10;• 06120: Lumber&#10;• 06150: Trusses&#10;• 06210: Finish Carpentry&#10;• 07000: THERMAL &amp; MOIST. PROT.&#10;• 07100: Waterproofing&#10;• 07200: Insulation&#10;• 07210: Foundation Insulation&#10;• 07250: Fireproofing&#10;• 07300: Stucco&#10;• 07400: Siding&#10;• 07450: Rain Gutters&#10;• 07500: Roofing&#10;• 07600: Flashings—Sheet Metal&#10;• 07700: Roof Specialties&#10;• 07900: Caulking &amp; Sealants&#10;• 08000: OPENINGS&#10;• 08110: Metal Doors &amp; Frames&#10;• 08200: Wood Doors&#10;• 08300: Overhead Doors&#10;• 08400: Store Fronts&#10;• 08700: Hardware&#10;• 08800: Glass &amp; Glazing&#10;• 09000: FINISHES&#10;• 09050: Metal Studs&#10;• 09100: Drywall&#10;• 09200: Ceramic Tile&#10;• 09300: Acoustical Treatment&#10;• 09400: Carpet &amp; Vinyl&#10;• 09800: Paint&#10;• 09850: Wall Coverings&#10;• 10000: SPECIALTIES&#10;• 10400: Signage&#10;• 10700: Toilet Partitions&#10;• 10800: Toilet &amp; Bath Accessories&#10;• 11000: EQUIPMENT&#10;• 11100: Appliances&#10;• 12000: FURNISHINGS&#10;• 12300: Cabinetry &amp; Counter Tops&#10;• 12350: Counter Tops&#10;• 12500: Window Treatments&#10;• 14000: CONVEYING SYSTEMS&#10;• 14100: Elevators&#10;• 20000: FIRE SUPPRESSION&#10;• 21100: Fire Sprinklers&#10;• 22000: PLUMBING&#10;• 22100: Plumbing&#10;• 23000: HVAC&#10;• 23100: HVAC&#10;• 23200: Gas Lines&#10;• 26000: ELECTRICAL&#10;• 26100: Electrical&#10;• 31000: EARTHWORK&#10;• 31100: Grading &amp; Excavation&#10;• 32000: EXTERIOR IMPROVEMENTS&#10;• 32100: Asphalt&#10;• 32200: Site Conc.—Labor&#10;• 32300: Site Conc.—Concrete&#10;• 32400: Signage&#10;• 32500: Landscaping&#10;• 32550: Fencing&#10;• 32600: Dumpster Enclosures&#10;• 32900: Outside Lighting&#10;• 33000: UTILITIES&#10;• 33100: Sanitary Sewer&#10;• 33200: Water Line&#10;• 33300: Storm Drain&#10;• 33400: Gas Lines&#10;• 33500: Power Lines&#10;• 33600: Telephone 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363" y="1350523"/>
            <a:ext cx="2468755" cy="4442794"/>
          </a:xfrm>
          <a:prstGeom prst="rect">
            <a:avLst/>
          </a:prstGeom>
        </p:spPr>
      </p:pic>
      <p:sp>
        <p:nvSpPr>
          <p:cNvPr id="4" name="Content Placeholder 3"/>
          <p:cNvSpPr>
            <a:spLocks noGrp="1"/>
          </p:cNvSpPr>
          <p:nvPr>
            <p:ph idx="1"/>
          </p:nvPr>
        </p:nvSpPr>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2.6 </a:t>
            </a:r>
            <a:r>
              <a:rPr lang="en-IN" dirty="0"/>
              <a:t>Sample Cost Codes for a Commercial Contractor</a:t>
            </a:r>
          </a:p>
        </p:txBody>
      </p:sp>
    </p:spTree>
    <p:extLst>
      <p:ext uri="{BB962C8B-B14F-4D97-AF65-F5344CB8AC3E}">
        <p14:creationId xmlns:p14="http://schemas.microsoft.com/office/powerpoint/2010/main" val="2295110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465667" y="666453"/>
            <a:ext cx="8229600" cy="553998"/>
          </a:xfrm>
        </p:spPr>
        <p:txBody>
          <a:bodyPr>
            <a:spAutoFit/>
          </a:bodyPr>
          <a:lstStyle/>
          <a:p>
            <a:r>
              <a:rPr lang="en-US" altLang="en-US" dirty="0"/>
              <a:t>Job Cost Codes-Residential</a:t>
            </a:r>
            <a:endParaRPr lang="en-US" dirty="0"/>
          </a:p>
        </p:txBody>
      </p:sp>
      <p:pic>
        <p:nvPicPr>
          <p:cNvPr id="3" name="Picture 2" descr="The cost codes and its descriptions displayed in the figure are as follows: &#10;•      1000: GENERAL CONDITIONS&#10;• 1100: Supervision&#10;• 1200: Building Permits&#10;• 1210: Other Permits&#10;• 1220: Bonds&#10;• 1300: Blueprints&#10;• 1400: Surveying&#10;• 1500: Temporary Facilities&#10;• 1510: Temporary Power&#10;• 1520: Temporary Toilets&#10;• 1530: Temporary Water&#10;• 1600: Telephone&#10;• 1900: Warranty&#10;• 2000: SUBDIVISIONS&#10;• 2100: Clearing&#10;• 2110: Demolition&#10;• 2200: Rough Grading&#10;• 2210: Fill and Earthen Materials&#10;• 2300: Water Lines&#10;• 2400: Sewer Lines&#10;• 2500: Storm Sewer&#10;• 2510: Retention Ponds&#10;• 2600: Power Lines&#10;• 2610: Gas Lines&#10;• 2620: Phone Lines&#10;• 2630: CTV Lines&#10;• 2900: Amenities&#10;• 3000: BUILDING EXC. &amp; FOUND&#10;• 3100: Excavation and Backfill&#10;• 3200: Footings&#10;• 3300: Foundation&#10;• 3310: Window Wells&#10;• 3400: Rebar&#10;• 3500: Plumbing-Underground&#10;• 3600: Slab-on grade&#10;• 3700: Waterproofing&#10;• 3800: Termite Protection&#10;• 4000: STRUCTURE&#10;• 4100: Lumber-1st package&#10;• 4110: Lumber-2nd package&#10;• 4120: Lumber-Roof&#10;• 4130: Lumber-Miscellaneous&#10;• 4140: Trusses&#10;• 4200: Steel&#10;• 4300: Framing-1st package&#10;• 4310: Framing-2nd package&#10;• 4320: Framing-Roof&#10;• 4330: Framing-Miscellaneous&#10;• 4400: Fireplace&#10;• 4500: HVAC-Rough&#10;• 4600: Plumbing-Rough&#10;• 4700: Electrical-Rough&#10;• 5000: BUILDING EXTERIOR&#10;• 5100: Windows&#10;• 5110: Skylights&#10;• 5200: Exterior Doors&#10;• 5210: Garage Doors&#10;• 5300: Masonry&#10;• 5400: Siding&#10;• 5410: Soffit and Fascia&#10;• 5500: Stucco&#10;• 5600: Roofing&#10;• 5700: Gutters and Downspouts&#10;• 6000: INTERIOR FINISHES&#10;• 6100: Insulation&#10;• 6150: Drywall&#10;• 6200: Doors &amp; Trim-Material&#10;• 6210: Doors &amp; Trim-Labor&#10;• 6300: Painting&#10;• 6400: Cabinets&#10;• 6410: Countertops&#10;• 6500: Flooring&#10;• 6550: Ceramic Tile&#10;• 6560: Marble&#10;• 6600: Hardware&#10;• 6610: Shower Doors and Mirrors&#10;• 6620: Bathroom Accessories&#10;• 6650: Appliances&#10;• 6700: HVAC-Finish&#10;• 6800: Plumbing-Finish&#10;• 6900: Electrical-Finish&#10;• 7000: SITE&#10;• 7100: Final Grade&#10;• 7200: Driveways&#10;• 7210: Patios and Walks&#10;• 7300: Decks&#10;• 7400: Fences&#10;• 7500: Landscaping&#10;• 7600: Pools&#10;• 7900: Clean-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023" y="1304782"/>
            <a:ext cx="2499434" cy="4398805"/>
          </a:xfrm>
          <a:prstGeom prst="rect">
            <a:avLst/>
          </a:prstGeom>
        </p:spPr>
      </p:pic>
      <p:sp>
        <p:nvSpPr>
          <p:cNvPr id="4" name="Content Placeholder 3"/>
          <p:cNvSpPr>
            <a:spLocks noGrp="1"/>
          </p:cNvSpPr>
          <p:nvPr>
            <p:ph idx="1"/>
          </p:nvPr>
        </p:nvSpPr>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2.7 </a:t>
            </a:r>
            <a:r>
              <a:rPr lang="en-IN" dirty="0"/>
              <a:t>Sample Cost Codes for a Residential Contractor</a:t>
            </a:r>
          </a:p>
        </p:txBody>
      </p:sp>
    </p:spTree>
    <p:extLst>
      <p:ext uri="{BB962C8B-B14F-4D97-AF65-F5344CB8AC3E}">
        <p14:creationId xmlns:p14="http://schemas.microsoft.com/office/powerpoint/2010/main" val="443672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465667" y="491999"/>
            <a:ext cx="8229600" cy="728452"/>
          </a:xfrm>
        </p:spPr>
        <p:txBody>
          <a:bodyPr/>
          <a:lstStyle/>
          <a:p>
            <a:r>
              <a:rPr lang="en-US" altLang="en-US" dirty="0"/>
              <a:t>Job Cost Code Structure</a:t>
            </a:r>
            <a:endParaRPr lang="en-US" dirty="0"/>
          </a:p>
        </p:txBody>
      </p:sp>
      <p:pic>
        <p:nvPicPr>
          <p:cNvPr id="1026" name="Picture 2" descr="The details displayed in the figure are as follows: &#10;&#10;JOB points up to hash symbol hash symbol hash symbol dot&#10;&#10;PHASE points up to hash symbol hash symbol dot&#10;&#10;COST CODE points up to hash symbol hash symbol hash symbol hash symbol hash symbol&#10;&#10;COST TYPE points up to capital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911357"/>
            <a:ext cx="59626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2.8 </a:t>
            </a:r>
            <a:r>
              <a:rPr lang="en-IN" dirty="0"/>
              <a:t>Sample Job Cost Code</a:t>
            </a:r>
          </a:p>
        </p:txBody>
      </p:sp>
    </p:spTree>
    <p:extLst>
      <p:ext uri="{BB962C8B-B14F-4D97-AF65-F5344CB8AC3E}">
        <p14:creationId xmlns:p14="http://schemas.microsoft.com/office/powerpoint/2010/main" val="1784303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Relationships </a:t>
            </a:r>
            <a:r>
              <a:rPr lang="en-US" altLang="en-US" sz="2800" dirty="0"/>
              <a:t>(1 of 2)</a:t>
            </a:r>
            <a:endParaRPr lang="en-US" dirty="0"/>
          </a:p>
        </p:txBody>
      </p:sp>
      <p:sp>
        <p:nvSpPr>
          <p:cNvPr id="4" name="Content Placeholder 3"/>
          <p:cNvSpPr>
            <a:spLocks noGrp="1"/>
          </p:cNvSpPr>
          <p:nvPr>
            <p:ph sz="quarter" idx="13"/>
          </p:nvPr>
        </p:nvSpPr>
        <p:spPr>
          <a:xfrm>
            <a:off x="457200" y="1441451"/>
            <a:ext cx="8232775" cy="3939540"/>
          </a:xfrm>
        </p:spPr>
        <p:txBody>
          <a:bodyPr>
            <a:spAutoFit/>
          </a:bodyPr>
          <a:lstStyle/>
          <a:p>
            <a:pPr indent="-256032"/>
            <a:r>
              <a:rPr lang="en-US" altLang="en-US" dirty="0"/>
              <a:t>Income Statement and Job Cost Ledger</a:t>
            </a:r>
          </a:p>
          <a:p>
            <a:pPr lvl="1" indent="-256032"/>
            <a:r>
              <a:rPr lang="en-US" altLang="en-US" dirty="0"/>
              <a:t>Revenue  = Revenues</a:t>
            </a:r>
          </a:p>
          <a:p>
            <a:pPr lvl="1" indent="-256032"/>
            <a:r>
              <a:rPr lang="en-US" altLang="en-US" dirty="0"/>
              <a:t>Construction Costs = Construction Costs</a:t>
            </a:r>
          </a:p>
          <a:p>
            <a:pPr lvl="2" indent="-256032"/>
            <a:r>
              <a:rPr lang="en-US" altLang="en-US" dirty="0"/>
              <a:t>Excludes Committed Costs not Recognized</a:t>
            </a:r>
          </a:p>
          <a:p>
            <a:pPr lvl="2" indent="-256032"/>
            <a:r>
              <a:rPr lang="en-US" altLang="en-US" dirty="0"/>
              <a:t>Materials = Materials</a:t>
            </a:r>
          </a:p>
          <a:p>
            <a:pPr lvl="2" indent="-256032"/>
            <a:r>
              <a:rPr lang="en-US" altLang="en-US" dirty="0"/>
              <a:t>Labor = Labor</a:t>
            </a:r>
          </a:p>
          <a:p>
            <a:pPr lvl="2" indent="-256032"/>
            <a:r>
              <a:rPr lang="en-US" altLang="en-US" dirty="0"/>
              <a:t>Subcontract = Subcontract</a:t>
            </a:r>
          </a:p>
          <a:p>
            <a:pPr lvl="2" indent="-256032"/>
            <a:r>
              <a:rPr lang="en-US" altLang="en-US" dirty="0"/>
              <a:t>Equipment = Equipment</a:t>
            </a:r>
          </a:p>
          <a:p>
            <a:pPr lvl="2" indent="-256032"/>
            <a:r>
              <a:rPr lang="en-US" altLang="en-US" dirty="0"/>
              <a:t>Other = Other</a:t>
            </a:r>
          </a:p>
        </p:txBody>
      </p:sp>
    </p:spTree>
    <p:extLst>
      <p:ext uri="{BB962C8B-B14F-4D97-AF65-F5344CB8AC3E}">
        <p14:creationId xmlns:p14="http://schemas.microsoft.com/office/powerpoint/2010/main" val="223563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Equipment Ledger </a:t>
            </a:r>
            <a:r>
              <a:rPr lang="en-US" altLang="en-US" sz="2800" dirty="0"/>
              <a:t>(1 of 2)</a:t>
            </a:r>
            <a:endParaRPr lang="en-US" dirty="0"/>
          </a:p>
        </p:txBody>
      </p:sp>
      <p:sp>
        <p:nvSpPr>
          <p:cNvPr id="4" name="Content Placeholder 3"/>
          <p:cNvSpPr>
            <a:spLocks noGrp="1"/>
          </p:cNvSpPr>
          <p:nvPr>
            <p:ph sz="quarter" idx="13"/>
          </p:nvPr>
        </p:nvSpPr>
        <p:spPr>
          <a:xfrm>
            <a:off x="457200" y="1441451"/>
            <a:ext cx="8232775" cy="1300356"/>
          </a:xfrm>
        </p:spPr>
        <p:txBody>
          <a:bodyPr>
            <a:spAutoFit/>
          </a:bodyPr>
          <a:lstStyle/>
          <a:p>
            <a:pPr indent="-256032"/>
            <a:r>
              <a:rPr lang="en-US" altLang="en-US" dirty="0"/>
              <a:t>Provides breakdown of equipment costs on income statement by piece of equipment</a:t>
            </a:r>
          </a:p>
          <a:p>
            <a:pPr indent="-256032"/>
            <a:r>
              <a:rPr lang="en-US" altLang="en-US" dirty="0"/>
              <a:t>May provide additional breakdown</a:t>
            </a:r>
          </a:p>
        </p:txBody>
      </p:sp>
    </p:spTree>
    <p:extLst>
      <p:ext uri="{BB962C8B-B14F-4D97-AF65-F5344CB8AC3E}">
        <p14:creationId xmlns:p14="http://schemas.microsoft.com/office/powerpoint/2010/main" val="154909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448733" y="491999"/>
            <a:ext cx="8229600" cy="728452"/>
          </a:xfrm>
        </p:spPr>
        <p:txBody>
          <a:bodyPr/>
          <a:lstStyle/>
          <a:p>
            <a:r>
              <a:rPr lang="en-US" altLang="en-US" dirty="0"/>
              <a:t>Equipment </a:t>
            </a:r>
            <a:r>
              <a:rPr lang="en-US" altLang="en-US" dirty="0" smtClean="0"/>
              <a:t>Ledger </a:t>
            </a:r>
            <a:r>
              <a:rPr lang="en-US" altLang="en-US" sz="2800" dirty="0" smtClean="0"/>
              <a:t>(2 </a:t>
            </a:r>
            <a:r>
              <a:rPr lang="en-US" altLang="en-US" sz="2800" dirty="0"/>
              <a:t>of 2)</a:t>
            </a:r>
            <a:endParaRPr lang="en-US" sz="2800" dirty="0"/>
          </a:p>
        </p:txBody>
      </p:sp>
      <p:pic>
        <p:nvPicPr>
          <p:cNvPr id="2051" name="Picture 3" descr="The various levels of breakdown of the equipment ledger depicted in the figure are as follows: &#10;• EQUIPMENT LEDGER: &#10;•    EQUIP. hash symbol&#10;o RENT AND LEASE PAYMENTS&#10;o DEPRECIATION&#10;o REPAIRS AND MAINTENANCE&#10;o REPAIRS&#10;o MAINTENANCE&#10;o TIRES&#10;o FUEL AND LUBRICATION&#10;o TAXES, LICENSES, AND INSURANCE&#10;o EQUIPMENT COSTS ALLOCATED&#10;• EQUIP. hash symbol (continues)&#10;o RENT AND LEASE PAYMENTS&#10;o DEPRECIATION&#10;o REPAIRS AND MAINTENANCE&#10;o REPAIRS&#10;o MAINTENANCE&#10;o TIRES&#10;o FUEL AND LUBRICATION&#10;o TAXES, LICENSES, AND INSURANCE&#10;o EQUIPMENT COSTS ALLOC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537" y="1873525"/>
            <a:ext cx="6132926" cy="377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2.9 </a:t>
            </a:r>
            <a:r>
              <a:rPr lang="en-IN" dirty="0"/>
              <a:t>Breakdown of the Equipment Ledger</a:t>
            </a:r>
          </a:p>
        </p:txBody>
      </p:sp>
    </p:spTree>
    <p:extLst>
      <p:ext uri="{BB962C8B-B14F-4D97-AF65-F5344CB8AC3E}">
        <p14:creationId xmlns:p14="http://schemas.microsoft.com/office/powerpoint/2010/main" val="1114448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Relationships </a:t>
            </a:r>
            <a:r>
              <a:rPr lang="en-US" altLang="en-US" sz="2800" dirty="0"/>
              <a:t>(2 of 2)</a:t>
            </a:r>
            <a:endParaRPr lang="en-US" dirty="0"/>
          </a:p>
        </p:txBody>
      </p:sp>
      <p:sp>
        <p:nvSpPr>
          <p:cNvPr id="4" name="Content Placeholder 3"/>
          <p:cNvSpPr>
            <a:spLocks noGrp="1"/>
          </p:cNvSpPr>
          <p:nvPr>
            <p:ph sz="quarter" idx="13"/>
          </p:nvPr>
        </p:nvSpPr>
        <p:spPr>
          <a:xfrm>
            <a:off x="457200" y="1441451"/>
            <a:ext cx="8232775" cy="4601260"/>
          </a:xfrm>
        </p:spPr>
        <p:txBody>
          <a:bodyPr>
            <a:spAutoFit/>
          </a:bodyPr>
          <a:lstStyle/>
          <a:p>
            <a:pPr indent="-256032"/>
            <a:r>
              <a:rPr lang="en-US" altLang="en-US" dirty="0"/>
              <a:t>Income statement and Equipment Ledger</a:t>
            </a:r>
          </a:p>
          <a:p>
            <a:pPr lvl="1" indent="-256032"/>
            <a:r>
              <a:rPr lang="en-US" altLang="en-US" dirty="0"/>
              <a:t>Charge Costs = Cost Allocated</a:t>
            </a:r>
          </a:p>
          <a:p>
            <a:pPr lvl="1" indent="-256032"/>
            <a:r>
              <a:rPr lang="en-US" altLang="en-US" dirty="0"/>
              <a:t>Costs = Costs</a:t>
            </a:r>
          </a:p>
          <a:p>
            <a:pPr lvl="2" indent="-256032"/>
            <a:r>
              <a:rPr lang="en-US" altLang="en-US" dirty="0"/>
              <a:t>Rent and Lease Payments = Rent and Lease Payments </a:t>
            </a:r>
          </a:p>
          <a:p>
            <a:pPr lvl="2" indent="-256032"/>
            <a:r>
              <a:rPr lang="en-US" altLang="en-US" dirty="0"/>
              <a:t>Depreciation = Depreciation</a:t>
            </a:r>
          </a:p>
          <a:p>
            <a:pPr lvl="2" indent="-256032"/>
            <a:r>
              <a:rPr lang="en-US" altLang="en-US" dirty="0"/>
              <a:t>Repairs and Maintenance = Repairs and Maintenance</a:t>
            </a:r>
          </a:p>
          <a:p>
            <a:pPr lvl="2" indent="-256032"/>
            <a:r>
              <a:rPr lang="en-US" altLang="en-US" dirty="0"/>
              <a:t>Fuel and Lubrication = Fuel and Lubrication </a:t>
            </a:r>
          </a:p>
          <a:p>
            <a:pPr lvl="2" indent="-256032"/>
            <a:r>
              <a:rPr lang="en-US" altLang="en-US" dirty="0" smtClean="0"/>
              <a:t>Taxes, </a:t>
            </a:r>
            <a:r>
              <a:rPr lang="en-US" altLang="en-US" dirty="0"/>
              <a:t>Licenses, and Insurance = </a:t>
            </a:r>
            <a:r>
              <a:rPr lang="en-US" altLang="en-US" dirty="0" smtClean="0"/>
              <a:t>Taxes, Licenses, and </a:t>
            </a:r>
            <a:r>
              <a:rPr lang="en-US" altLang="en-US" dirty="0"/>
              <a:t>Insurance</a:t>
            </a:r>
          </a:p>
        </p:txBody>
      </p:sp>
    </p:spTree>
    <p:extLst>
      <p:ext uri="{BB962C8B-B14F-4D97-AF65-F5344CB8AC3E}">
        <p14:creationId xmlns:p14="http://schemas.microsoft.com/office/powerpoint/2010/main" val="689864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72530" y="138044"/>
            <a:ext cx="8229600" cy="1175119"/>
          </a:xfrm>
        </p:spPr>
        <p:txBody>
          <a:bodyPr>
            <a:spAutoFit/>
          </a:bodyPr>
          <a:lstStyle/>
          <a:p>
            <a:r>
              <a:rPr lang="en-IN" dirty="0"/>
              <a:t>Components of a Cost Control System</a:t>
            </a:r>
            <a:endParaRPr lang="en-US" dirty="0"/>
          </a:p>
        </p:txBody>
      </p:sp>
      <p:sp>
        <p:nvSpPr>
          <p:cNvPr id="4" name="Content Placeholder 3"/>
          <p:cNvSpPr>
            <a:spLocks noGrp="1"/>
          </p:cNvSpPr>
          <p:nvPr>
            <p:ph sz="quarter" idx="13"/>
          </p:nvPr>
        </p:nvSpPr>
        <p:spPr>
          <a:xfrm>
            <a:off x="457200" y="1441450"/>
            <a:ext cx="8232775" cy="2500685"/>
          </a:xfrm>
        </p:spPr>
        <p:txBody>
          <a:bodyPr>
            <a:spAutoFit/>
          </a:bodyPr>
          <a:lstStyle/>
          <a:p>
            <a:pPr lvl="0" indent="-256032"/>
            <a:r>
              <a:rPr lang="en-IN" dirty="0"/>
              <a:t>Strong job cost and equipment tracking</a:t>
            </a:r>
          </a:p>
          <a:p>
            <a:pPr lvl="1" indent="-256032"/>
            <a:r>
              <a:rPr lang="en-IN" dirty="0"/>
              <a:t>Costs must be up to date</a:t>
            </a:r>
          </a:p>
          <a:p>
            <a:pPr lvl="0" indent="-256032"/>
            <a:r>
              <a:rPr lang="en-IN" dirty="0"/>
              <a:t>Uses management by exception</a:t>
            </a:r>
          </a:p>
          <a:p>
            <a:pPr lvl="0" indent="-256032"/>
            <a:r>
              <a:rPr lang="en-IN" dirty="0"/>
              <a:t>Follows established procedures</a:t>
            </a:r>
          </a:p>
          <a:p>
            <a:pPr lvl="0" indent="-256032"/>
            <a:r>
              <a:rPr lang="en-IN" dirty="0"/>
              <a:t>Data must readily be </a:t>
            </a:r>
            <a:r>
              <a:rPr lang="en-IN" dirty="0" smtClean="0"/>
              <a:t>available</a:t>
            </a:r>
            <a:endParaRPr lang="en-IN" dirty="0"/>
          </a:p>
        </p:txBody>
      </p:sp>
    </p:spTree>
    <p:extLst>
      <p:ext uri="{BB962C8B-B14F-4D97-AF65-F5344CB8AC3E}">
        <p14:creationId xmlns:p14="http://schemas.microsoft.com/office/powerpoint/2010/main" val="2180728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457200" y="563417"/>
            <a:ext cx="8229600" cy="635315"/>
          </a:xfrm>
        </p:spPr>
        <p:txBody>
          <a:bodyPr/>
          <a:lstStyle/>
          <a:p>
            <a:r>
              <a:rPr lang="en-US" dirty="0">
                <a:latin typeface="+mj-lt"/>
              </a:rPr>
              <a:t>Copyright</a:t>
            </a:r>
          </a:p>
        </p:txBody>
      </p:sp>
      <p:pic>
        <p:nvPicPr>
          <p:cNvPr id="11" name="Picture 10"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72530" y="138044"/>
            <a:ext cx="8229600" cy="1175119"/>
          </a:xfrm>
        </p:spPr>
        <p:txBody>
          <a:bodyPr>
            <a:spAutoFit/>
          </a:bodyPr>
          <a:lstStyle/>
          <a:p>
            <a:r>
              <a:rPr lang="en-US" altLang="en-US" dirty="0"/>
              <a:t>Components of an Accounting System</a:t>
            </a:r>
            <a:endParaRPr lang="en-US" dirty="0"/>
          </a:p>
        </p:txBody>
      </p:sp>
      <p:sp>
        <p:nvSpPr>
          <p:cNvPr id="4" name="Content Placeholder 3"/>
          <p:cNvSpPr>
            <a:spLocks noGrp="1"/>
          </p:cNvSpPr>
          <p:nvPr>
            <p:ph sz="quarter" idx="13"/>
          </p:nvPr>
        </p:nvSpPr>
        <p:spPr>
          <a:xfrm>
            <a:off x="457200" y="1441450"/>
            <a:ext cx="8232775" cy="3277820"/>
          </a:xfrm>
        </p:spPr>
        <p:txBody>
          <a:bodyPr>
            <a:spAutoFit/>
          </a:bodyPr>
          <a:lstStyle/>
          <a:p>
            <a:pPr indent="-256032"/>
            <a:r>
              <a:rPr lang="en-US" altLang="en-US" dirty="0"/>
              <a:t>General Ledger:</a:t>
            </a:r>
          </a:p>
          <a:p>
            <a:pPr lvl="1"/>
            <a:r>
              <a:rPr lang="en-US" altLang="en-US" dirty="0"/>
              <a:t>Chart of accounts</a:t>
            </a:r>
          </a:p>
          <a:p>
            <a:pPr lvl="1"/>
            <a:r>
              <a:rPr lang="en-US" altLang="en-US" dirty="0"/>
              <a:t>Balance sheet and income statement</a:t>
            </a:r>
          </a:p>
          <a:p>
            <a:pPr indent="-256032"/>
            <a:r>
              <a:rPr lang="en-US" altLang="en-US" dirty="0"/>
              <a:t>Job Cost Ledger:</a:t>
            </a:r>
          </a:p>
          <a:p>
            <a:pPr lvl="1"/>
            <a:r>
              <a:rPr lang="en-US" altLang="en-US" dirty="0"/>
              <a:t>Costs by project</a:t>
            </a:r>
          </a:p>
          <a:p>
            <a:pPr indent="-256032"/>
            <a:r>
              <a:rPr lang="en-US" altLang="en-US" dirty="0"/>
              <a:t>Equipment Ledger:</a:t>
            </a:r>
          </a:p>
          <a:p>
            <a:pPr lvl="1"/>
            <a:r>
              <a:rPr lang="en-US" altLang="en-US" dirty="0"/>
              <a:t>Costs by piece of equipment or </a:t>
            </a:r>
            <a:r>
              <a:rPr lang="en-US" altLang="en-US" dirty="0" smtClean="0"/>
              <a:t>vehicle</a:t>
            </a:r>
            <a:endParaRPr lang="en-US" altLang="en-US" dirty="0"/>
          </a:p>
        </p:txBody>
      </p:sp>
    </p:spTree>
    <p:extLst>
      <p:ext uri="{BB962C8B-B14F-4D97-AF65-F5344CB8AC3E}">
        <p14:creationId xmlns:p14="http://schemas.microsoft.com/office/powerpoint/2010/main" val="286495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457200" y="657986"/>
            <a:ext cx="8229600" cy="553998"/>
          </a:xfrm>
        </p:spPr>
        <p:txBody>
          <a:bodyPr>
            <a:spAutoFit/>
          </a:bodyPr>
          <a:lstStyle/>
          <a:p>
            <a:pPr>
              <a:spcBef>
                <a:spcPts val="0"/>
              </a:spcBef>
              <a:buClr>
                <a:srgbClr val="007FA3"/>
              </a:buClr>
            </a:pPr>
            <a:r>
              <a:rPr lang="en-US" dirty="0">
                <a:ea typeface="Times New Roman"/>
                <a:cs typeface="Times New Roman"/>
                <a:sym typeface="Times New Roman"/>
              </a:rPr>
              <a:t>Chart of Accounts</a:t>
            </a:r>
          </a:p>
        </p:txBody>
      </p:sp>
      <p:pic>
        <p:nvPicPr>
          <p:cNvPr id="4" name="Picture 3" descr="The details displayed in the table are as follows: &#10;• CHART OF ACCOUNTS: &#10;• 110: Cash&#10;• 120: Accounts Receivable-Trade&#10;• 121: Accounts Receivable-Retention&#10;• 130: Inventory&#10;• 140: Costs and Profits in Excess of Billings&#10;• 150: Notes Receivable&#10;• 155: Due From Construction Loans&#10;• 160: Prepaid Expenses&#10;• 199: Other Current Assets&#10;• 210: Building and Land&#10;• 220: Construction Equipment&#10;• 230: Trucks and Autos&#10;• 240: Office Equipment&#10;• 250: Less Acc. Depreciation&#10;• 260: Capital Leases&#10;• 299: Other Assets&#10;• 310: Accounts Payable-Trade&#10;• 311: Accounts Payable-Retention&#10;• 320: Billings in Excess of Costs and Profits&#10;• 330: Notes Payable&#10;• 340: Accrued Payroll&#10;• 341: Accrued Payables&#10;• 342: Accrued Taxes&#10;• 343: Accrued Insurance&#10;• 344: Accrued Vacation&#10;• 350: Capital Leases Payable&#10;• 360: Warranty Reserves&#10;• 379: Other Current Liabilities&#10;• 380: Long-Term Liabilities&#10;• 410: Capital Stock&#10;• 420: Retained Earnings&#10;• 430: Current Period Net Income&#10;• 500: Revenue&#10;• 610: Materials&#10;• 620: Labor&#10;• 630: Subcontract&#10;• 640: Equipment&#10;• 650: Other&#10;• 710: Rent and Lease Payments&#10;• 720: Depreciation&#10;• 730: Repairs and Maintenance&#10;• 740: Fuel and Lubrication&#10;• 750: Taxes, Licenses, and Insurance&#10;• 798: Equipment Costs Charged to Employees&#10;• 799: Equipment Costs Charged to Jobs&#10;• 805: Advertising&#10;• 806: Promotion&#10;• 810: Car and Truck Expenses&#10;• 811: Computer and Office Furniture&#10;• 812: Repairs and Maintenance&#10;• 819: Depreciation&#10;• 820: Employee Wages and Salaries&#10;• 821: Employee Benefits&#10;• 822: Employee Retirement&#10;• 823: Employee Recruiting&#10;• 824: Employee Training&#10;• 825: Employee Taxes&#10;• 830: Insurance&#10;• 835: Taxes and Licenses&#10;• 840: Office Supplies&#10;• 841: Office Purchase&#10;• 842: Office Rent&#10;• 843: Office Utilities&#10;• 844: Postage and Delivery&#10;• 845: Janitorial and Cleaning&#10;• 846: Telephone&#10;• 850: Charitable Contributions&#10;• 855: Dues and Memberships&#10;• 860: Publications and Subscriptions&#10;• 865: Legal and Professional Services&#10;• 870: Meals&#10;• 875: Travel&#10;• 880: Bank Fees&#10;• 881: Interest Expense&#10;• 885: Bad Debts&#10;• 891: Unallocated Labor&#10;• 892: Unallocated Materials&#10;• 893: Warranty Expense&#10;• 898: Miscellaneous&#10;• 899: Overhead Charged to Jobs&#10;• 910: Other Income&#10;• 920: Other Expense&#10;• 950: Income Ta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114" y="1339093"/>
            <a:ext cx="2867771" cy="4501560"/>
          </a:xfrm>
          <a:prstGeom prst="rect">
            <a:avLst/>
          </a:prstGeom>
        </p:spPr>
      </p:pic>
      <p:sp>
        <p:nvSpPr>
          <p:cNvPr id="7" name="Content Placeholder 6"/>
          <p:cNvSpPr>
            <a:spLocks noGrp="1"/>
          </p:cNvSpPr>
          <p:nvPr>
            <p:ph idx="1"/>
          </p:nvPr>
        </p:nvSpPr>
        <p:spPr/>
        <p:txBody>
          <a:bodyPr/>
          <a:lstStyle/>
          <a:p>
            <a:r>
              <a:rPr lang="en-IN" b="1" dirty="0">
                <a:solidFill>
                  <a:srgbClr val="007FA3"/>
                </a:solidFill>
                <a:ea typeface="ＭＳ Ｐゴシック" charset="0"/>
                <a:cs typeface="Times New Roman" charset="0"/>
              </a:rPr>
              <a:t>Figure </a:t>
            </a:r>
            <a:r>
              <a:rPr lang="en-IN" b="1" dirty="0" smtClean="0">
                <a:solidFill>
                  <a:srgbClr val="007FA3"/>
                </a:solidFill>
                <a:ea typeface="ＭＳ Ｐゴシック" charset="0"/>
                <a:cs typeface="Times New Roman" charset="0"/>
              </a:rPr>
              <a:t>2.1 </a:t>
            </a:r>
            <a:r>
              <a:rPr lang="en-IN" dirty="0"/>
              <a:t>Chart of Accounts</a:t>
            </a:r>
          </a:p>
        </p:txBody>
      </p:sp>
    </p:spTree>
    <p:extLst>
      <p:ext uri="{BB962C8B-B14F-4D97-AF65-F5344CB8AC3E}">
        <p14:creationId xmlns:p14="http://schemas.microsoft.com/office/powerpoint/2010/main" val="1578174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55596" y="574017"/>
            <a:ext cx="8229600" cy="738633"/>
          </a:xfrm>
        </p:spPr>
        <p:txBody>
          <a:bodyPr>
            <a:spAutoFit/>
          </a:bodyPr>
          <a:lstStyle/>
          <a:p>
            <a:r>
              <a:rPr lang="en-US" altLang="en-US" dirty="0"/>
              <a:t>Method of Accounting</a:t>
            </a:r>
            <a:endParaRPr lang="en-US" dirty="0"/>
          </a:p>
        </p:txBody>
      </p:sp>
      <p:sp>
        <p:nvSpPr>
          <p:cNvPr id="4" name="Content Placeholder 3"/>
          <p:cNvSpPr>
            <a:spLocks noGrp="1"/>
          </p:cNvSpPr>
          <p:nvPr>
            <p:ph sz="quarter" idx="13"/>
          </p:nvPr>
        </p:nvSpPr>
        <p:spPr>
          <a:xfrm>
            <a:off x="457200" y="1441450"/>
            <a:ext cx="8232775" cy="2054409"/>
          </a:xfrm>
        </p:spPr>
        <p:txBody>
          <a:bodyPr>
            <a:spAutoFit/>
          </a:bodyPr>
          <a:lstStyle/>
          <a:p>
            <a:pPr indent="-256032"/>
            <a:r>
              <a:rPr lang="en-US" altLang="en-US" dirty="0"/>
              <a:t>Cash</a:t>
            </a:r>
          </a:p>
          <a:p>
            <a:pPr indent="-256032"/>
            <a:r>
              <a:rPr lang="en-US" altLang="en-US" dirty="0"/>
              <a:t>Accrual</a:t>
            </a:r>
          </a:p>
          <a:p>
            <a:pPr indent="-256032"/>
            <a:r>
              <a:rPr lang="en-US" altLang="en-US" dirty="0"/>
              <a:t>Percentage of completion</a:t>
            </a:r>
          </a:p>
          <a:p>
            <a:pPr indent="-256032"/>
            <a:r>
              <a:rPr lang="en-US" altLang="en-US" dirty="0"/>
              <a:t>Completed contract</a:t>
            </a:r>
          </a:p>
        </p:txBody>
      </p:sp>
    </p:spTree>
    <p:extLst>
      <p:ext uri="{BB962C8B-B14F-4D97-AF65-F5344CB8AC3E}">
        <p14:creationId xmlns:p14="http://schemas.microsoft.com/office/powerpoint/2010/main" val="4087693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72530" y="558552"/>
            <a:ext cx="8229600" cy="738633"/>
          </a:xfrm>
        </p:spPr>
        <p:txBody>
          <a:bodyPr>
            <a:spAutoFit/>
          </a:bodyPr>
          <a:lstStyle/>
          <a:p>
            <a:r>
              <a:rPr lang="en-US" altLang="en-US" dirty="0"/>
              <a:t>Cash</a:t>
            </a:r>
            <a:endParaRPr lang="en-US" dirty="0"/>
          </a:p>
        </p:txBody>
      </p:sp>
      <p:sp>
        <p:nvSpPr>
          <p:cNvPr id="4" name="Content Placeholder 3"/>
          <p:cNvSpPr>
            <a:spLocks noGrp="1"/>
          </p:cNvSpPr>
          <p:nvPr>
            <p:ph sz="quarter" idx="13"/>
          </p:nvPr>
        </p:nvSpPr>
        <p:spPr>
          <a:xfrm>
            <a:off x="457200" y="1441450"/>
            <a:ext cx="8232775" cy="2423740"/>
          </a:xfrm>
        </p:spPr>
        <p:txBody>
          <a:bodyPr>
            <a:spAutoFit/>
          </a:bodyPr>
          <a:lstStyle/>
          <a:p>
            <a:pPr indent="-256032"/>
            <a:r>
              <a:rPr lang="en-US" altLang="en-US" dirty="0"/>
              <a:t>Revenue is recognized when payment is received</a:t>
            </a:r>
          </a:p>
          <a:p>
            <a:pPr indent="-256032"/>
            <a:r>
              <a:rPr lang="en-US" altLang="en-US" dirty="0"/>
              <a:t>Expenses are recognized when bills are paid</a:t>
            </a:r>
          </a:p>
          <a:p>
            <a:pPr indent="-256032"/>
            <a:r>
              <a:rPr lang="en-US" altLang="en-US" dirty="0"/>
              <a:t>Easiest to use</a:t>
            </a:r>
          </a:p>
          <a:p>
            <a:pPr indent="-256032"/>
            <a:r>
              <a:rPr lang="en-US" altLang="en-US" dirty="0"/>
              <a:t>Little use for financial management because data is not up to date</a:t>
            </a:r>
          </a:p>
        </p:txBody>
      </p:sp>
    </p:spTree>
    <p:extLst>
      <p:ext uri="{BB962C8B-B14F-4D97-AF65-F5344CB8AC3E}">
        <p14:creationId xmlns:p14="http://schemas.microsoft.com/office/powerpoint/2010/main" val="1869425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xmlns="" id="{006073EC-1D62-446F-8455-AB6A8D23B6FF}"/>
              </a:ext>
            </a:extLst>
          </p:cNvPr>
          <p:cNvSpPr>
            <a:spLocks noGrp="1"/>
          </p:cNvSpPr>
          <p:nvPr>
            <p:ph type="title"/>
          </p:nvPr>
        </p:nvSpPr>
        <p:spPr>
          <a:xfrm>
            <a:off x="389464" y="574017"/>
            <a:ext cx="8229600" cy="738633"/>
          </a:xfrm>
        </p:spPr>
        <p:txBody>
          <a:bodyPr>
            <a:spAutoFit/>
          </a:bodyPr>
          <a:lstStyle/>
          <a:p>
            <a:r>
              <a:rPr lang="en-US" altLang="en-US" dirty="0"/>
              <a:t>Accrual</a:t>
            </a:r>
            <a:endParaRPr lang="en-US" dirty="0"/>
          </a:p>
        </p:txBody>
      </p:sp>
      <p:sp>
        <p:nvSpPr>
          <p:cNvPr id="4" name="Content Placeholder 3"/>
          <p:cNvSpPr>
            <a:spLocks noGrp="1"/>
          </p:cNvSpPr>
          <p:nvPr>
            <p:ph sz="quarter" idx="13"/>
          </p:nvPr>
        </p:nvSpPr>
        <p:spPr>
          <a:xfrm>
            <a:off x="457200" y="1441450"/>
            <a:ext cx="8232775" cy="2677656"/>
          </a:xfrm>
        </p:spPr>
        <p:txBody>
          <a:bodyPr>
            <a:spAutoFit/>
          </a:bodyPr>
          <a:lstStyle/>
          <a:p>
            <a:pPr indent="-256032"/>
            <a:r>
              <a:rPr lang="en-US" altLang="en-US" dirty="0"/>
              <a:t>Revenue is recognized when the company has the right to received payment</a:t>
            </a:r>
          </a:p>
          <a:p>
            <a:pPr lvl="1" indent="-256032"/>
            <a:r>
              <a:rPr lang="en-US" altLang="en-US" dirty="0"/>
              <a:t>Retention is not an revenue until the job is complete</a:t>
            </a:r>
          </a:p>
          <a:p>
            <a:pPr indent="-256032"/>
            <a:r>
              <a:rPr lang="en-US" altLang="en-US" dirty="0"/>
              <a:t>Expenses are recognized when the company is obligated to pay bills</a:t>
            </a:r>
          </a:p>
          <a:p>
            <a:pPr indent="-256032"/>
            <a:r>
              <a:rPr lang="en-US" altLang="en-US" dirty="0"/>
              <a:t>May pay income taxes on imaginary profits </a:t>
            </a:r>
          </a:p>
        </p:txBody>
      </p:sp>
    </p:spTree>
    <p:extLst>
      <p:ext uri="{BB962C8B-B14F-4D97-AF65-F5344CB8AC3E}">
        <p14:creationId xmlns:p14="http://schemas.microsoft.com/office/powerpoint/2010/main" val="60651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34713</TotalTime>
  <Words>1032</Words>
  <Application>Microsoft Office PowerPoint</Application>
  <PresentationFormat>On-screen Show (4:3)</PresentationFormat>
  <Paragraphs>200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2_508 Lecture</vt:lpstr>
      <vt:lpstr>Construction Accounting and Financial Management</vt:lpstr>
      <vt:lpstr>Purposes of the Accounting System</vt:lpstr>
      <vt:lpstr>Cost Reporting Versus Cost Control</vt:lpstr>
      <vt:lpstr>Components of a Cost Control System</vt:lpstr>
      <vt:lpstr>Components of an Accounting System</vt:lpstr>
      <vt:lpstr>Chart of Accounts</vt:lpstr>
      <vt:lpstr>Method of Accounting</vt:lpstr>
      <vt:lpstr>Cash</vt:lpstr>
      <vt:lpstr>Accrual</vt:lpstr>
      <vt:lpstr>Percentage of Completion</vt:lpstr>
      <vt:lpstr>Completed Contract</vt:lpstr>
      <vt:lpstr>Balance Sheet (1 of 2)</vt:lpstr>
      <vt:lpstr>Balance Sheet (2 of 2)</vt:lpstr>
      <vt:lpstr>Current Assets</vt:lpstr>
      <vt:lpstr>Fixed and Other Assets (1 of 2)</vt:lpstr>
      <vt:lpstr>Fixed and Other Assets (2 of 2)</vt:lpstr>
      <vt:lpstr>Liabilities (1 of 3)</vt:lpstr>
      <vt:lpstr>Liabilities (2 of 3)</vt:lpstr>
      <vt:lpstr>Liabilities (3 of 3)</vt:lpstr>
      <vt:lpstr>Owners’ Equity (Corporation)</vt:lpstr>
      <vt:lpstr>Income Statement (1 of 4)</vt:lpstr>
      <vt:lpstr>Income Statement (2 of 4)</vt:lpstr>
      <vt:lpstr>Income Statement (3 of 4)</vt:lpstr>
      <vt:lpstr>Income Statement (4 of 4)</vt:lpstr>
      <vt:lpstr>Construction Costs</vt:lpstr>
      <vt:lpstr>Equipment Costs (1 of 2)</vt:lpstr>
      <vt:lpstr>Equipment Costs (2 of 2)</vt:lpstr>
      <vt:lpstr>Allocation of Equipment Costs</vt:lpstr>
      <vt:lpstr>Relationships</vt:lpstr>
      <vt:lpstr>Job Cost Ledger (1 of 3)</vt:lpstr>
      <vt:lpstr>Job Cost Ledger (2 of 3)</vt:lpstr>
      <vt:lpstr>Job Cost Ledger (3 of 3)</vt:lpstr>
      <vt:lpstr>Job Cost Codes-Commercial</vt:lpstr>
      <vt:lpstr>Job Cost Codes-Residential</vt:lpstr>
      <vt:lpstr>Job Cost Code Structure</vt:lpstr>
      <vt:lpstr>Relationships (1 of 2)</vt:lpstr>
      <vt:lpstr>Equipment Ledger (1 of 2)</vt:lpstr>
      <vt:lpstr>Equipment Ledger (2 of 2)</vt:lpstr>
      <vt:lpstr>Relationships (2 of 2)</vt:lpstr>
      <vt:lpstr>Copyright</vt:lpstr>
    </vt:vector>
  </TitlesOfParts>
  <Company>Integra Software Services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Accounting and Financial Management, 4e</dc:title>
  <dc:subject>Construction Accounting and Financial Management</dc:subject>
  <dc:creator>Steven J. Peterson</dc:creator>
  <cp:keywords>Accounting</cp:keywords>
  <cp:lastModifiedBy>Renukambal Krishnamoorthy, Integra-PDY, IN</cp:lastModifiedBy>
  <cp:revision>429</cp:revision>
  <dcterms:modified xsi:type="dcterms:W3CDTF">2018-09-13T12:13:19Z</dcterms:modified>
</cp:coreProperties>
</file>