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0"/>
  </p:notesMasterIdLst>
  <p:handoutMasterIdLst>
    <p:handoutMasterId r:id="rId21"/>
  </p:handoutMasterIdLst>
  <p:sldIdLst>
    <p:sldId id="347" r:id="rId2"/>
    <p:sldId id="340" r:id="rId3"/>
    <p:sldId id="341" r:id="rId4"/>
    <p:sldId id="342" r:id="rId5"/>
    <p:sldId id="343" r:id="rId6"/>
    <p:sldId id="344" r:id="rId7"/>
    <p:sldId id="326" r:id="rId8"/>
    <p:sldId id="328" r:id="rId9"/>
    <p:sldId id="345" r:id="rId10"/>
    <p:sldId id="329" r:id="rId11"/>
    <p:sldId id="330" r:id="rId12"/>
    <p:sldId id="331" r:id="rId13"/>
    <p:sldId id="332" r:id="rId14"/>
    <p:sldId id="333" r:id="rId15"/>
    <p:sldId id="334" r:id="rId16"/>
    <p:sldId id="335" r:id="rId17"/>
    <p:sldId id="346" r:id="rId18"/>
    <p:sldId id="298"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17" userDrawn="1">
          <p15:clr>
            <a:srgbClr val="A4A3A4"/>
          </p15:clr>
        </p15:guide>
        <p15:guide id="7" orient="horz" pos="4012">
          <p15:clr>
            <a:srgbClr val="A4A3A4"/>
          </p15:clr>
        </p15:guide>
        <p15:guide id="8" orient="horz" pos="1643">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3029" autoAdjust="0"/>
  </p:normalViewPr>
  <p:slideViewPr>
    <p:cSldViewPr snapToGrid="0" snapToObjects="1">
      <p:cViewPr varScale="1">
        <p:scale>
          <a:sx n="113" d="100"/>
          <a:sy n="113" d="100"/>
        </p:scale>
        <p:origin x="-1680" y="-108"/>
      </p:cViewPr>
      <p:guideLst>
        <p:guide orient="horz" pos="3895"/>
        <p:guide orient="horz" pos="1109"/>
        <p:guide orient="horz" pos="368"/>
        <p:guide orient="horz" pos="4012"/>
        <p:guide orient="horz" pos="3733"/>
        <p:guide orient="horz" pos="709"/>
        <p:guide orient="horz" pos="1845"/>
        <p:guide orient="horz" pos="2175"/>
        <p:guide pos="2880"/>
        <p:guide pos="289"/>
        <p:guide pos="5461"/>
        <p:guide pos="3029"/>
        <p:guide pos="507"/>
        <p:guide pos="2683"/>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9/13/2018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18</a:t>
            </a:fld>
            <a:endParaRPr lang="en-US" dirty="0"/>
          </a:p>
        </p:txBody>
      </p:sp>
    </p:spTree>
    <p:extLst>
      <p:ext uri="{BB962C8B-B14F-4D97-AF65-F5344CB8AC3E}">
        <p14:creationId xmlns:p14="http://schemas.microsoft.com/office/powerpoint/2010/main" val="4094241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9/13/2018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xmlns=""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a16="http://schemas.microsoft.com/office/drawing/2014/main" xmlns=""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a16="http://schemas.microsoft.com/office/drawing/2014/main" xmlns=""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xmlns=""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xmlns=""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xmlns=""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5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mj-lt"/>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mn-lt"/>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6" name="Content Placeholder 5"/>
          <p:cNvSpPr>
            <a:spLocks noGrp="1"/>
          </p:cNvSpPr>
          <p:nvPr>
            <p:ph sz="quarter" idx="16" hasCustomPrompt="1"/>
          </p:nvPr>
        </p:nvSpPr>
        <p:spPr>
          <a:xfrm>
            <a:off x="5029200" y="2743123"/>
            <a:ext cx="3527571" cy="412207"/>
          </a:xfrm>
        </p:spPr>
        <p:txBody>
          <a:bodyPr/>
          <a:lstStyle>
            <a:lvl1pPr marL="0" marR="0" indent="0" algn="l" defTabSz="914400" rtl="0" eaLnBrk="1" fontAlgn="auto" latinLnBrk="0" hangingPunct="1">
              <a:lnSpc>
                <a:spcPct val="100000"/>
              </a:lnSpc>
              <a:spcBef>
                <a:spcPts val="1500"/>
              </a:spcBef>
              <a:spcAft>
                <a:spcPts val="0"/>
              </a:spcAft>
              <a:buClr>
                <a:srgbClr val="007FA3"/>
              </a:buClr>
              <a:buSzTx/>
              <a:buFont typeface="Arial" panose="020B0604020202020204" pitchFamily="34" charset="0"/>
              <a:buNone/>
              <a:tabLst/>
              <a:defRPr sz="3200"/>
            </a:lvl1pPr>
          </a:lstStyle>
          <a:p>
            <a:pPr marL="0" marR="0" lvl="0" indent="0" algn="l" defTabSz="914400" rtl="0" eaLnBrk="1" fontAlgn="auto" latinLnBrk="0" hangingPunct="1">
              <a:lnSpc>
                <a:spcPct val="100000"/>
              </a:lnSpc>
              <a:spcBef>
                <a:spcPts val="1500"/>
              </a:spcBef>
              <a:spcAft>
                <a:spcPts val="0"/>
              </a:spcAft>
              <a:buClr>
                <a:srgbClr val="007FA3"/>
              </a:buClr>
              <a:buSzTx/>
              <a:buFont typeface="Arial" panose="020B0604020202020204" pitchFamily="34" charset="0"/>
              <a:buNone/>
              <a:tabLst/>
              <a:defRPr/>
            </a:pPr>
            <a:r>
              <a:rPr lang="en-US" dirty="0" smtClean="0"/>
              <a:t>Chapter ##</a:t>
            </a:r>
          </a:p>
        </p:txBody>
      </p:sp>
      <p:sp>
        <p:nvSpPr>
          <p:cNvPr id="15" name="Content Placeholder 14"/>
          <p:cNvSpPr>
            <a:spLocks noGrp="1"/>
          </p:cNvSpPr>
          <p:nvPr>
            <p:ph sz="quarter" idx="17" hasCustomPrompt="1"/>
          </p:nvPr>
        </p:nvSpPr>
        <p:spPr>
          <a:xfrm>
            <a:off x="5029200" y="3271489"/>
            <a:ext cx="3527571" cy="595312"/>
          </a:xfrm>
        </p:spPr>
        <p:txBody>
          <a:bodyPr/>
          <a:lstStyle>
            <a:lvl1pPr marL="0" indent="0">
              <a:buNone/>
              <a:defRPr sz="2000" baseline="0"/>
            </a:lvl1pPr>
          </a:lstStyle>
          <a:p>
            <a:pPr lvl="0"/>
            <a:r>
              <a:rPr lang="en-IN" dirty="0" smtClean="0"/>
              <a:t>Chapter title</a:t>
            </a:r>
            <a:endParaRPr lang="en-IN" dirty="0"/>
          </a:p>
        </p:txBody>
      </p:sp>
    </p:spTree>
    <p:extLst>
      <p:ext uri="{BB962C8B-B14F-4D97-AF65-F5344CB8AC3E}">
        <p14:creationId xmlns:p14="http://schemas.microsoft.com/office/powerpoint/2010/main" val="38863863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4"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Tree>
    <p:extLst>
      <p:ext uri="{BB962C8B-B14F-4D97-AF65-F5344CB8AC3E}">
        <p14:creationId xmlns:p14="http://schemas.microsoft.com/office/powerpoint/2010/main" val="2634958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9/13/2018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9/13/2018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9/13/2018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Tree>
    <p:extLst>
      <p:ext uri="{BB962C8B-B14F-4D97-AF65-F5344CB8AC3E}">
        <p14:creationId xmlns:p14="http://schemas.microsoft.com/office/powerpoint/2010/main" val="741724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9/13/2018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95" r:id="rId5"/>
    <p:sldLayoutId id="2147483679" r:id="rId6"/>
    <p:sldLayoutId id="2147483682" r:id="rId7"/>
    <p:sldLayoutId id="2147483696" r:id="rId8"/>
    <p:sldLayoutId id="2147483686" r:id="rId9"/>
    <p:sldLayoutId id="2147483673" r:id="rId10"/>
    <p:sldLayoutId id="2147483694"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www.sio.org/html/whyfail.html"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107996"/>
          </a:xfrm>
        </p:spPr>
        <p:txBody>
          <a:bodyPr>
            <a:spAutoFit/>
          </a:bodyPr>
          <a:lstStyle/>
          <a:p>
            <a:r>
              <a:rPr lang="en-IN" dirty="0"/>
              <a:t>Construction Accounting and Financial Management</a:t>
            </a:r>
          </a:p>
        </p:txBody>
      </p:sp>
      <p:sp>
        <p:nvSpPr>
          <p:cNvPr id="3" name="Text Placeholder 2"/>
          <p:cNvSpPr>
            <a:spLocks noGrp="1"/>
          </p:cNvSpPr>
          <p:nvPr>
            <p:ph type="body" sz="quarter" idx="13"/>
          </p:nvPr>
        </p:nvSpPr>
        <p:spPr>
          <a:xfrm>
            <a:off x="457200" y="1290293"/>
            <a:ext cx="8229600" cy="307777"/>
          </a:xfrm>
        </p:spPr>
        <p:txBody>
          <a:bodyPr>
            <a:spAutoFit/>
          </a:bodyPr>
          <a:lstStyle/>
          <a:p>
            <a:r>
              <a:rPr lang="en-US" sz="2000" dirty="0">
                <a:ea typeface="ＭＳ Ｐゴシック" pitchFamily="-108" charset="-128"/>
                <a:cs typeface="ＭＳ Ｐゴシック" pitchFamily="-108" charset="-128"/>
              </a:rPr>
              <a:t>Fourth Edition</a:t>
            </a:r>
            <a:endParaRPr lang="en-IN" sz="2000" dirty="0"/>
          </a:p>
        </p:txBody>
      </p:sp>
      <p:sp>
        <p:nvSpPr>
          <p:cNvPr id="4" name="Content Placeholder 3"/>
          <p:cNvSpPr>
            <a:spLocks noGrp="1"/>
          </p:cNvSpPr>
          <p:nvPr>
            <p:ph sz="quarter" idx="16"/>
          </p:nvPr>
        </p:nvSpPr>
        <p:spPr>
          <a:xfrm>
            <a:off x="5029200" y="2522981"/>
            <a:ext cx="3527571" cy="492443"/>
          </a:xfrm>
        </p:spPr>
        <p:txBody>
          <a:bodyPr>
            <a:spAutoFit/>
          </a:bodyPr>
          <a:lstStyle/>
          <a:p>
            <a:r>
              <a:rPr lang="en-US" dirty="0">
                <a:cs typeface="Calibri" panose="020F0502020204030204" pitchFamily="34" charset="0"/>
              </a:rPr>
              <a:t>Chapter 01</a:t>
            </a:r>
            <a:endParaRPr lang="en-IN" dirty="0"/>
          </a:p>
        </p:txBody>
      </p:sp>
      <p:sp>
        <p:nvSpPr>
          <p:cNvPr id="5" name="Content Placeholder 4"/>
          <p:cNvSpPr>
            <a:spLocks noGrp="1"/>
          </p:cNvSpPr>
          <p:nvPr>
            <p:ph sz="quarter" idx="17"/>
          </p:nvPr>
        </p:nvSpPr>
        <p:spPr>
          <a:xfrm>
            <a:off x="5029200" y="3212220"/>
            <a:ext cx="3527571" cy="615553"/>
          </a:xfrm>
        </p:spPr>
        <p:txBody>
          <a:bodyPr>
            <a:spAutoFit/>
          </a:bodyPr>
          <a:lstStyle/>
          <a:p>
            <a:r>
              <a:rPr lang="en-IN" dirty="0"/>
              <a:t>Construction Financial Management</a:t>
            </a:r>
          </a:p>
        </p:txBody>
      </p:sp>
      <p:pic>
        <p:nvPicPr>
          <p:cNvPr id="7" name="Picture 2" descr="Front Cover: Construction Accounting and Financial Management, Fourth Edition by Peterson"/>
          <p:cNvPicPr>
            <a:picLocks noChangeAspect="1" noChangeArrowheads="1"/>
          </p:cNvPicPr>
          <p:nvPr/>
        </p:nvPicPr>
        <p:blipFill>
          <a:blip r:embed="rId2">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961459" y="4919122"/>
            <a:ext cx="3623741" cy="646331"/>
          </a:xfrm>
          <a:prstGeom prst="rect">
            <a:avLst/>
          </a:prstGeom>
          <a:noFill/>
        </p:spPr>
        <p:txBody>
          <a:bodyPr wrap="square" rtlCol="0">
            <a:spAutoFit/>
          </a:bodyPr>
          <a:lstStyle/>
          <a:p>
            <a:r>
              <a:rPr lang="en-IN" sz="1200" dirty="0">
                <a:solidFill>
                  <a:schemeClr val="bg1"/>
                </a:solidFill>
              </a:rPr>
              <a:t>Slide in this Presentation Contain Hyperlinks. JAWS users should be able to get a list of links by </a:t>
            </a:r>
            <a:r>
              <a:rPr lang="en-IN" sz="1200" dirty="0" smtClean="0">
                <a:solidFill>
                  <a:schemeClr val="bg1"/>
                </a:solidFill>
              </a:rPr>
              <a:t>using INSERT+F7</a:t>
            </a:r>
            <a:endParaRPr lang="en-IN" sz="1200" dirty="0">
              <a:solidFill>
                <a:schemeClr val="bg1"/>
              </a:solidFill>
            </a:endParaRPr>
          </a:p>
        </p:txBody>
      </p:sp>
      <p:sp>
        <p:nvSpPr>
          <p:cNvPr id="6" name="Content Placeholder 2"/>
          <p:cNvSpPr txBox="1">
            <a:spLocks/>
          </p:cNvSpPr>
          <p:nvPr/>
        </p:nvSpPr>
        <p:spPr>
          <a:xfrm>
            <a:off x="1818705" y="6377133"/>
            <a:ext cx="6934200" cy="276999"/>
          </a:xfrm>
          <a:prstGeom prst="rect">
            <a:avLst/>
          </a:prstGeom>
        </p:spPr>
        <p:txBody>
          <a:bodyPr>
            <a:sp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marL="0" indent="0" algn="r">
              <a:spcBef>
                <a:spcPts val="0"/>
              </a:spcBef>
              <a:buClrTx/>
              <a:buNone/>
              <a:defRPr/>
            </a:pP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Copyright © 2020, 2013, 2009 Pearson Education, Inc. All Rights 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32807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Does a Financial Manager Do?</a:t>
            </a:r>
          </a:p>
        </p:txBody>
      </p:sp>
      <p:sp>
        <p:nvSpPr>
          <p:cNvPr id="3" name="Content Placeholder 2"/>
          <p:cNvSpPr>
            <a:spLocks noGrp="1"/>
          </p:cNvSpPr>
          <p:nvPr>
            <p:ph idx="1"/>
          </p:nvPr>
        </p:nvSpPr>
        <p:spPr>
          <a:xfrm>
            <a:off x="457200" y="1467648"/>
            <a:ext cx="8229600" cy="2054409"/>
          </a:xfrm>
        </p:spPr>
        <p:txBody>
          <a:bodyPr>
            <a:spAutoFit/>
          </a:bodyPr>
          <a:lstStyle/>
          <a:p>
            <a:r>
              <a:rPr lang="en-IN" sz="2400" dirty="0" smtClean="0"/>
              <a:t>Accounting </a:t>
            </a:r>
            <a:r>
              <a:rPr lang="en-IN" sz="2400" dirty="0"/>
              <a:t>for financial resources</a:t>
            </a:r>
          </a:p>
          <a:p>
            <a:r>
              <a:rPr lang="en-IN" sz="2400" dirty="0"/>
              <a:t>Managing costs and profits</a:t>
            </a:r>
          </a:p>
          <a:p>
            <a:r>
              <a:rPr lang="en-IN" sz="2400" dirty="0"/>
              <a:t>Managing cash flows</a:t>
            </a:r>
          </a:p>
          <a:p>
            <a:r>
              <a:rPr lang="en-IN" sz="2400" dirty="0"/>
              <a:t>Choosing among financial alternatives</a:t>
            </a:r>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092"/>
            <a:ext cx="8229600" cy="984885"/>
          </a:xfrm>
        </p:spPr>
        <p:txBody>
          <a:bodyPr>
            <a:spAutoFit/>
          </a:bodyPr>
          <a:lstStyle/>
          <a:p>
            <a:r>
              <a:rPr lang="en-US" altLang="en-US" dirty="0"/>
              <a:t>Accounting for Financial Resources </a:t>
            </a:r>
            <a:r>
              <a:rPr lang="en-US" altLang="en-US" sz="2800" dirty="0"/>
              <a:t>(1 of 2)</a:t>
            </a:r>
            <a:endParaRPr lang="en-IN" sz="2800" dirty="0"/>
          </a:p>
        </p:txBody>
      </p:sp>
      <p:sp>
        <p:nvSpPr>
          <p:cNvPr id="3" name="Content Placeholder 2"/>
          <p:cNvSpPr>
            <a:spLocks noGrp="1"/>
          </p:cNvSpPr>
          <p:nvPr>
            <p:ph idx="1"/>
          </p:nvPr>
        </p:nvSpPr>
        <p:spPr>
          <a:xfrm>
            <a:off x="457200" y="1464182"/>
            <a:ext cx="8229600" cy="3531736"/>
          </a:xfrm>
        </p:spPr>
        <p:txBody>
          <a:bodyPr>
            <a:spAutoFit/>
          </a:bodyPr>
          <a:lstStyle/>
          <a:p>
            <a:r>
              <a:rPr lang="en-US" altLang="en-US" sz="2400" dirty="0"/>
              <a:t>Making sure costs are accurately tracked through the accounting system</a:t>
            </a:r>
          </a:p>
          <a:p>
            <a:r>
              <a:rPr lang="en-US" altLang="en-US" sz="2400" dirty="0"/>
              <a:t>Ensuring that the construction accounting system is functioning properly</a:t>
            </a:r>
          </a:p>
          <a:p>
            <a:r>
              <a:rPr lang="en-US" altLang="en-US" sz="2400" dirty="0"/>
              <a:t>Projecting the costs at completion for the individual projects, including unbilled committed costs</a:t>
            </a:r>
          </a:p>
          <a:p>
            <a:r>
              <a:rPr lang="en-US" altLang="en-US" sz="2400" dirty="0"/>
              <a:t>Determining whether the individual projects are over- or </a:t>
            </a:r>
            <a:r>
              <a:rPr lang="en-US" altLang="en-US" sz="2400" dirty="0" smtClean="0"/>
              <a:t>underbilled</a:t>
            </a:r>
            <a:endParaRPr lang="en-US" altLang="en-US" sz="2400" dirty="0"/>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092"/>
            <a:ext cx="8229600" cy="984885"/>
          </a:xfrm>
        </p:spPr>
        <p:txBody>
          <a:bodyPr>
            <a:spAutoFit/>
          </a:bodyPr>
          <a:lstStyle/>
          <a:p>
            <a:r>
              <a:rPr lang="en-US" altLang="en-US" dirty="0"/>
              <a:t>Accounting for Financial </a:t>
            </a:r>
            <a:r>
              <a:rPr lang="en-US" altLang="en-US" dirty="0" smtClean="0"/>
              <a:t>Resources </a:t>
            </a:r>
            <a:r>
              <a:rPr lang="en-US" altLang="en-US" sz="2800" dirty="0" smtClean="0"/>
              <a:t>(2 of 2)</a:t>
            </a:r>
            <a:endParaRPr lang="en-IN" sz="2800" dirty="0"/>
          </a:p>
        </p:txBody>
      </p:sp>
      <p:sp>
        <p:nvSpPr>
          <p:cNvPr id="3" name="Content Placeholder 2"/>
          <p:cNvSpPr>
            <a:spLocks noGrp="1"/>
          </p:cNvSpPr>
          <p:nvPr>
            <p:ph idx="1"/>
          </p:nvPr>
        </p:nvSpPr>
        <p:spPr>
          <a:xfrm>
            <a:off x="457200" y="1464182"/>
            <a:ext cx="8229600" cy="2562240"/>
          </a:xfrm>
        </p:spPr>
        <p:txBody>
          <a:bodyPr>
            <a:spAutoFit/>
          </a:bodyPr>
          <a:lstStyle/>
          <a:p>
            <a:r>
              <a:rPr lang="en-US" altLang="en-US" sz="2400" dirty="0"/>
              <a:t>Making sure that the needed financial statements have been prepared</a:t>
            </a:r>
          </a:p>
          <a:p>
            <a:r>
              <a:rPr lang="en-US" altLang="en-US" sz="2400" dirty="0"/>
              <a:t>Reviewing the financial statements:</a:t>
            </a:r>
          </a:p>
          <a:p>
            <a:pPr lvl="1"/>
            <a:r>
              <a:rPr lang="en-US" altLang="en-US" sz="2400" dirty="0"/>
              <a:t>Inline with the rest of the industry</a:t>
            </a:r>
          </a:p>
          <a:p>
            <a:pPr lvl="1"/>
            <a:r>
              <a:rPr lang="en-US" altLang="en-US" sz="2400" dirty="0"/>
              <a:t>Identify potential financial problems before they become a </a:t>
            </a:r>
            <a:r>
              <a:rPr lang="en-US" altLang="en-US" sz="2400" dirty="0" smtClean="0"/>
              <a:t>crisis</a:t>
            </a:r>
            <a:endParaRPr lang="en-US" altLang="en-US" sz="2400" dirty="0"/>
          </a:p>
        </p:txBody>
      </p:sp>
    </p:spTree>
    <p:extLst>
      <p:ext uri="{BB962C8B-B14F-4D97-AF65-F5344CB8AC3E}">
        <p14:creationId xmlns:p14="http://schemas.microsoft.com/office/powerpoint/2010/main" val="2786457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Managing Costs and Profits </a:t>
            </a:r>
            <a:r>
              <a:rPr lang="en-US" altLang="en-US" sz="2800" dirty="0"/>
              <a:t>(1 of 2)</a:t>
            </a:r>
            <a:endParaRPr lang="en-IN" sz="2800" dirty="0"/>
          </a:p>
        </p:txBody>
      </p:sp>
      <p:sp>
        <p:nvSpPr>
          <p:cNvPr id="3" name="Content Placeholder 2"/>
          <p:cNvSpPr>
            <a:spLocks noGrp="1"/>
          </p:cNvSpPr>
          <p:nvPr>
            <p:ph idx="1"/>
          </p:nvPr>
        </p:nvSpPr>
        <p:spPr>
          <a:xfrm>
            <a:off x="457200" y="1467648"/>
            <a:ext cx="8229600" cy="2054409"/>
          </a:xfrm>
        </p:spPr>
        <p:txBody>
          <a:bodyPr>
            <a:spAutoFit/>
          </a:bodyPr>
          <a:lstStyle/>
          <a:p>
            <a:r>
              <a:rPr lang="en-US" altLang="en-US" sz="2400" dirty="0"/>
              <a:t>Monitoring and controlling project costs</a:t>
            </a:r>
          </a:p>
          <a:p>
            <a:r>
              <a:rPr lang="en-US" altLang="en-US" sz="2400" dirty="0"/>
              <a:t>Monitoring project and company profitability</a:t>
            </a:r>
          </a:p>
          <a:p>
            <a:r>
              <a:rPr lang="en-US" altLang="en-US" sz="2400" dirty="0"/>
              <a:t>Setting labor burden markups</a:t>
            </a:r>
          </a:p>
          <a:p>
            <a:r>
              <a:rPr lang="en-US" altLang="en-US" sz="2400" dirty="0"/>
              <a:t>Developing and tracking general overhead </a:t>
            </a:r>
            <a:r>
              <a:rPr lang="en-US" altLang="en-US" sz="2400" dirty="0" smtClean="0"/>
              <a:t>budgets</a:t>
            </a:r>
            <a:endParaRPr lang="en-US" altLang="en-US" sz="2400" dirty="0"/>
          </a:p>
        </p:txBody>
      </p:sp>
    </p:spTree>
    <p:extLst>
      <p:ext uri="{BB962C8B-B14F-4D97-AF65-F5344CB8AC3E}">
        <p14:creationId xmlns:p14="http://schemas.microsoft.com/office/powerpoint/2010/main" val="168102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Managing Costs and Profits </a:t>
            </a:r>
            <a:r>
              <a:rPr lang="en-US" altLang="en-US" sz="2800" dirty="0" smtClean="0"/>
              <a:t>(2 </a:t>
            </a:r>
            <a:r>
              <a:rPr lang="en-US" altLang="en-US" sz="2800" dirty="0"/>
              <a:t>of 2)</a:t>
            </a:r>
            <a:endParaRPr lang="en-IN" sz="2800" dirty="0"/>
          </a:p>
        </p:txBody>
      </p:sp>
      <p:sp>
        <p:nvSpPr>
          <p:cNvPr id="3" name="Content Placeholder 2"/>
          <p:cNvSpPr>
            <a:spLocks noGrp="1"/>
          </p:cNvSpPr>
          <p:nvPr>
            <p:ph idx="1"/>
          </p:nvPr>
        </p:nvSpPr>
        <p:spPr>
          <a:xfrm>
            <a:off x="457200" y="1467648"/>
            <a:ext cx="8229600" cy="2600712"/>
          </a:xfrm>
        </p:spPr>
        <p:txBody>
          <a:bodyPr>
            <a:spAutoFit/>
          </a:bodyPr>
          <a:lstStyle/>
          <a:p>
            <a:r>
              <a:rPr lang="en-US" altLang="en-US" sz="2400" dirty="0"/>
              <a:t>Setting the minimum profit margin for use in bidding</a:t>
            </a:r>
          </a:p>
          <a:p>
            <a:r>
              <a:rPr lang="en-US" altLang="en-US" sz="2400" dirty="0"/>
              <a:t>Analyzing the profitability of different parts of the company and making the necessary changes to improve profitability</a:t>
            </a:r>
          </a:p>
          <a:p>
            <a:r>
              <a:rPr lang="en-US" altLang="en-US" sz="2400" dirty="0"/>
              <a:t>Monitoring the profitability of different customers and making the necessary marketing changes to improve </a:t>
            </a:r>
            <a:r>
              <a:rPr lang="en-US" altLang="en-US" sz="2400" dirty="0" smtClean="0"/>
              <a:t>profitability</a:t>
            </a:r>
            <a:endParaRPr lang="en-US" altLang="en-US" sz="2400" dirty="0"/>
          </a:p>
        </p:txBody>
      </p:sp>
    </p:spTree>
    <p:extLst>
      <p:ext uri="{BB962C8B-B14F-4D97-AF65-F5344CB8AC3E}">
        <p14:creationId xmlns:p14="http://schemas.microsoft.com/office/powerpoint/2010/main" val="2149560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Manage Cash Flows </a:t>
            </a:r>
            <a:r>
              <a:rPr lang="en-US" altLang="en-US" sz="2800" dirty="0"/>
              <a:t>(1 of 2)</a:t>
            </a:r>
            <a:endParaRPr lang="en-IN" sz="2800" dirty="0"/>
          </a:p>
        </p:txBody>
      </p:sp>
      <p:sp>
        <p:nvSpPr>
          <p:cNvPr id="3" name="Content Placeholder 2"/>
          <p:cNvSpPr>
            <a:spLocks noGrp="1"/>
          </p:cNvSpPr>
          <p:nvPr>
            <p:ph idx="1"/>
          </p:nvPr>
        </p:nvSpPr>
        <p:spPr>
          <a:xfrm>
            <a:off x="457200" y="1467648"/>
            <a:ext cx="8229600" cy="2231380"/>
          </a:xfrm>
        </p:spPr>
        <p:txBody>
          <a:bodyPr>
            <a:spAutoFit/>
          </a:bodyPr>
          <a:lstStyle/>
          <a:p>
            <a:r>
              <a:rPr lang="en-US" altLang="en-US" sz="2400" dirty="0"/>
              <a:t>Matching the use of in-house labor and subcontractors to the cash available for use on a project</a:t>
            </a:r>
          </a:p>
          <a:p>
            <a:r>
              <a:rPr lang="en-US" altLang="en-US" sz="2400" dirty="0"/>
              <a:t>Ensuring that the company has sufficient cash to take on an additional project</a:t>
            </a:r>
          </a:p>
          <a:p>
            <a:r>
              <a:rPr lang="en-US" altLang="en-US" sz="2400" dirty="0"/>
              <a:t>Preparing an income tax projection for the </a:t>
            </a:r>
            <a:r>
              <a:rPr lang="en-US" altLang="en-US" sz="2400" dirty="0" smtClean="0"/>
              <a:t>company</a:t>
            </a:r>
            <a:endParaRPr lang="en-US" altLang="en-US" sz="2400" dirty="0"/>
          </a:p>
        </p:txBody>
      </p:sp>
    </p:spTree>
    <p:extLst>
      <p:ext uri="{BB962C8B-B14F-4D97-AF65-F5344CB8AC3E}">
        <p14:creationId xmlns:p14="http://schemas.microsoft.com/office/powerpoint/2010/main" val="573171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Manage Cash Flows </a:t>
            </a:r>
            <a:r>
              <a:rPr lang="en-US" altLang="en-US" sz="2800" dirty="0" smtClean="0"/>
              <a:t>(2 </a:t>
            </a:r>
            <a:r>
              <a:rPr lang="en-US" altLang="en-US" sz="2800" dirty="0"/>
              <a:t>of 2)</a:t>
            </a:r>
            <a:endParaRPr lang="en-IN" sz="2800" dirty="0"/>
          </a:p>
        </p:txBody>
      </p:sp>
      <p:sp>
        <p:nvSpPr>
          <p:cNvPr id="3" name="Content Placeholder 2"/>
          <p:cNvSpPr>
            <a:spLocks noGrp="1"/>
          </p:cNvSpPr>
          <p:nvPr>
            <p:ph idx="1"/>
          </p:nvPr>
        </p:nvSpPr>
        <p:spPr>
          <a:xfrm>
            <a:off x="457200" y="1467648"/>
            <a:ext cx="8229600" cy="1669688"/>
          </a:xfrm>
        </p:spPr>
        <p:txBody>
          <a:bodyPr>
            <a:spAutoFit/>
          </a:bodyPr>
          <a:lstStyle/>
          <a:p>
            <a:r>
              <a:rPr lang="en-US" altLang="en-US" sz="2400" dirty="0"/>
              <a:t>Preparing and updating annual cash flow projections for the company</a:t>
            </a:r>
          </a:p>
          <a:p>
            <a:r>
              <a:rPr lang="en-US" altLang="en-US" sz="2400" dirty="0"/>
              <a:t>Arranging for financing to cover the needs of the construction </a:t>
            </a:r>
            <a:r>
              <a:rPr lang="en-US" altLang="en-US" sz="2400" dirty="0" smtClean="0"/>
              <a:t>company</a:t>
            </a:r>
            <a:endParaRPr lang="en-US" altLang="en-US" sz="2400" dirty="0"/>
          </a:p>
        </p:txBody>
      </p:sp>
    </p:spTree>
    <p:extLst>
      <p:ext uri="{BB962C8B-B14F-4D97-AF65-F5344CB8AC3E}">
        <p14:creationId xmlns:p14="http://schemas.microsoft.com/office/powerpoint/2010/main" val="204243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097280"/>
          </a:xfrm>
        </p:spPr>
        <p:txBody>
          <a:bodyPr>
            <a:spAutoFit/>
          </a:bodyPr>
          <a:lstStyle/>
          <a:p>
            <a:r>
              <a:rPr lang="en-IN" dirty="0"/>
              <a:t>Choosing among Financial Alternatives</a:t>
            </a:r>
            <a:endParaRPr lang="en-IN" sz="2800" dirty="0"/>
          </a:p>
        </p:txBody>
      </p:sp>
      <p:sp>
        <p:nvSpPr>
          <p:cNvPr id="3" name="Content Placeholder 2"/>
          <p:cNvSpPr>
            <a:spLocks noGrp="1"/>
          </p:cNvSpPr>
          <p:nvPr>
            <p:ph idx="1"/>
          </p:nvPr>
        </p:nvSpPr>
        <p:spPr>
          <a:xfrm>
            <a:off x="457200" y="1464182"/>
            <a:ext cx="8229600" cy="1300356"/>
          </a:xfrm>
        </p:spPr>
        <p:txBody>
          <a:bodyPr>
            <a:spAutoFit/>
          </a:bodyPr>
          <a:lstStyle/>
          <a:p>
            <a:r>
              <a:rPr lang="en-US" altLang="en-US" sz="2400" dirty="0"/>
              <a:t>Selecting which equipment to purchase</a:t>
            </a:r>
          </a:p>
          <a:p>
            <a:r>
              <a:rPr lang="en-US" altLang="en-US" sz="2400" dirty="0"/>
              <a:t>Deciding which area of the business to invest the company’s limited resources</a:t>
            </a:r>
          </a:p>
        </p:txBody>
      </p:sp>
    </p:spTree>
    <p:extLst>
      <p:ext uri="{BB962C8B-B14F-4D97-AF65-F5344CB8AC3E}">
        <p14:creationId xmlns:p14="http://schemas.microsoft.com/office/powerpoint/2010/main" val="3461867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563417"/>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453"/>
            <a:ext cx="8229600" cy="553998"/>
          </a:xfrm>
        </p:spPr>
        <p:txBody>
          <a:bodyPr>
            <a:spAutoFit/>
          </a:bodyPr>
          <a:lstStyle/>
          <a:p>
            <a:r>
              <a:rPr lang="en-US" dirty="0">
                <a:ea typeface="ＭＳ Ｐゴシック" charset="0"/>
                <a:cs typeface="Times New Roman" charset="0"/>
              </a:rPr>
              <a:t>Business Failure Rates by Year</a:t>
            </a:r>
            <a:endParaRPr lang="en-IN" dirty="0"/>
          </a:p>
        </p:txBody>
      </p:sp>
      <p:pic>
        <p:nvPicPr>
          <p:cNvPr id="4" name="Picture 3" descr="The graph has “Failure Rate” from 7.0 percent to 15.0 percent on the Y-axis and years from 1977 to 2013, in increments of 2, on the X-axis. The data depicted in the graph are as follows: &#10;Construction: Starting with a value of 10.0 percent for failure rate in 1977, the value dips and rises to 14.1 percent in 1981, dips to 7.9 percent in 1984, rises to 11.0 percent in 1988, follows many crests and troughs and dips to 8.3 percent in 2006, rises to 11.9 percent in 2009, and dips to reach 7.8 percent in 2013.&#10;All: Starting with a value of 10.2 percent for failure rate in 1977, the value dips to 8.0 percent in 1979, rises to 10.2 percent in 1981, follows many crests and troughs and dips to 7.8 percent in 2004, rises to 9.6 percent in 2009, and dips to reach 7.8 percent in 2013.&#10;"/>
          <p:cNvPicPr>
            <a:picLocks noChangeAspect="1"/>
          </p:cNvPicPr>
          <p:nvPr/>
        </p:nvPicPr>
        <p:blipFill>
          <a:blip r:embed="rId2"/>
          <a:stretch>
            <a:fillRect/>
          </a:stretch>
        </p:blipFill>
        <p:spPr>
          <a:xfrm>
            <a:off x="2027372" y="1810261"/>
            <a:ext cx="5089256" cy="3633875"/>
          </a:xfrm>
          <a:prstGeom prst="rect">
            <a:avLst/>
          </a:prstGeom>
        </p:spPr>
      </p:pic>
      <p:sp>
        <p:nvSpPr>
          <p:cNvPr id="3" name="Content Placeholder 2"/>
          <p:cNvSpPr>
            <a:spLocks noGrp="1"/>
          </p:cNvSpPr>
          <p:nvPr>
            <p:ph idx="1"/>
          </p:nvPr>
        </p:nvSpPr>
        <p:spPr>
          <a:xfrm>
            <a:off x="457200" y="5933927"/>
            <a:ext cx="8229600" cy="246221"/>
          </a:xfrm>
        </p:spPr>
        <p:txBody>
          <a:bodyPr>
            <a:spAutoFit/>
          </a:bodyPr>
          <a:lstStyle/>
          <a:p>
            <a:pPr marL="0" indent="0">
              <a:buNone/>
            </a:pPr>
            <a:r>
              <a:rPr lang="en-IN" b="1" dirty="0">
                <a:solidFill>
                  <a:srgbClr val="007FA3"/>
                </a:solidFill>
                <a:ea typeface="ＭＳ Ｐゴシック" charset="0"/>
                <a:cs typeface="Times New Roman" charset="0"/>
              </a:rPr>
              <a:t>Figure 1.1</a:t>
            </a:r>
            <a:r>
              <a:rPr lang="en-IN" dirty="0"/>
              <a:t> Business Failure Rates by Year</a:t>
            </a:r>
          </a:p>
        </p:txBody>
      </p:sp>
    </p:spTree>
    <p:extLst>
      <p:ext uri="{BB962C8B-B14F-4D97-AF65-F5344CB8AC3E}">
        <p14:creationId xmlns:p14="http://schemas.microsoft.com/office/powerpoint/2010/main" val="593243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097280"/>
          </a:xfrm>
        </p:spPr>
        <p:txBody>
          <a:bodyPr/>
          <a:lstStyle/>
          <a:p>
            <a:r>
              <a:rPr lang="en-IN" dirty="0"/>
              <a:t>Business Failure Rate by Age</a:t>
            </a:r>
            <a:br>
              <a:rPr lang="en-IN" dirty="0"/>
            </a:br>
            <a:r>
              <a:rPr lang="en-IN" dirty="0"/>
              <a:t>of Firm for 2013</a:t>
            </a:r>
          </a:p>
        </p:txBody>
      </p:sp>
      <p:pic>
        <p:nvPicPr>
          <p:cNvPr id="4" name="Picture 3" descr="The graph has failure rate from 0.0 percent to 30.0 percent on the Y-axis and firm age (years) on the X-axis. The value for failure rate and firm age (years) depicted in the graph are as follows: &#10;Firm Age (Years): 1; Failure Rate: 27.0 percent&#10;Firm Age (Years): 2; Failure Rate: 15.0 percent&#10;Firm Age (Years): 3; Failure Rate: 13 percent&#10;Firm Age (Years): 4; Failure Rate: 12.0 percent&#10;Firm Age (Years): 5; Failure Rate: 10.1 percent&#10;Firm Age (Years): 6 to 10; Failure Rate: 9.0 percent&#10;Firm Age (Years): 11 to 15; Failure Rate: 7.5 percent&#10;Firm Age (Years): 16 to 20; Failure Rate: 6.5 percent&#10;Firm Age (Years): 21 to 25; Failure Rate: 6.0 percent&#10;Firm Age (Years): 26 plus; Failure Rate: 6.0 percent&#10;Firm Age (Years): Unknown; Failure Rate: 5.1 percent&#10;Firm Age (Years): All; Failure Rate: 8.0 percent"/>
          <p:cNvPicPr>
            <a:picLocks noChangeAspect="1"/>
          </p:cNvPicPr>
          <p:nvPr/>
        </p:nvPicPr>
        <p:blipFill>
          <a:blip r:embed="rId2"/>
          <a:stretch>
            <a:fillRect/>
          </a:stretch>
        </p:blipFill>
        <p:spPr>
          <a:xfrm>
            <a:off x="1814004" y="1753244"/>
            <a:ext cx="5515990" cy="3774097"/>
          </a:xfrm>
          <a:prstGeom prst="rect">
            <a:avLst/>
          </a:prstGeom>
        </p:spPr>
      </p:pic>
      <p:sp>
        <p:nvSpPr>
          <p:cNvPr id="3" name="Content Placeholder 2"/>
          <p:cNvSpPr>
            <a:spLocks noGrp="1"/>
          </p:cNvSpPr>
          <p:nvPr>
            <p:ph idx="1"/>
          </p:nvPr>
        </p:nvSpPr>
        <p:spPr>
          <a:xfrm>
            <a:off x="457200" y="5936369"/>
            <a:ext cx="8229600" cy="259376"/>
          </a:xfrm>
        </p:spPr>
        <p:txBody>
          <a:bodyPr/>
          <a:lstStyle/>
          <a:p>
            <a:pPr marL="0" indent="0">
              <a:buNone/>
            </a:pPr>
            <a:r>
              <a:rPr lang="en-IN" b="1" dirty="0">
                <a:solidFill>
                  <a:srgbClr val="007FA3"/>
                </a:solidFill>
                <a:ea typeface="ＭＳ Ｐゴシック" charset="0"/>
                <a:cs typeface="Times New Roman" charset="0"/>
              </a:rPr>
              <a:t>Figure 1.2</a:t>
            </a:r>
            <a:r>
              <a:rPr lang="en-IN" dirty="0"/>
              <a:t> Business Failure Rate by Age of Firm for 2013</a:t>
            </a:r>
          </a:p>
        </p:txBody>
      </p:sp>
    </p:spTree>
    <p:extLst>
      <p:ext uri="{BB962C8B-B14F-4D97-AF65-F5344CB8AC3E}">
        <p14:creationId xmlns:p14="http://schemas.microsoft.com/office/powerpoint/2010/main" val="1985564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097280"/>
          </a:xfrm>
        </p:spPr>
        <p:txBody>
          <a:bodyPr>
            <a:spAutoFit/>
          </a:bodyPr>
          <a:lstStyle/>
          <a:p>
            <a:r>
              <a:rPr lang="en-IN" dirty="0"/>
              <a:t>Percent of Business Failures</a:t>
            </a:r>
            <a:br>
              <a:rPr lang="en-IN" dirty="0"/>
            </a:br>
            <a:r>
              <a:rPr lang="en-IN" dirty="0"/>
              <a:t>by Age of Firm for 2013</a:t>
            </a:r>
          </a:p>
        </p:txBody>
      </p:sp>
      <p:pic>
        <p:nvPicPr>
          <p:cNvPr id="4" name="Picture 3" descr="The data depicted in the chart are as follows: &#10;1 year: 11.9 percent; 2 to 5 years: 17.2 percent; 6 to 10 years: 17.2 percent; 11 to 15 years: 16.9 percent; 16 to 20 years: 12.1 percent; 21 to 25 years: 8.5 percent; 26 plus years: 11.2 percent; Unknown: 4.9 percent"/>
          <p:cNvPicPr>
            <a:picLocks noChangeAspect="1"/>
          </p:cNvPicPr>
          <p:nvPr/>
        </p:nvPicPr>
        <p:blipFill>
          <a:blip r:embed="rId2"/>
          <a:stretch>
            <a:fillRect/>
          </a:stretch>
        </p:blipFill>
        <p:spPr>
          <a:xfrm>
            <a:off x="2190984" y="1776377"/>
            <a:ext cx="4762033" cy="3576193"/>
          </a:xfrm>
          <a:prstGeom prst="rect">
            <a:avLst/>
          </a:prstGeom>
        </p:spPr>
      </p:pic>
      <p:sp>
        <p:nvSpPr>
          <p:cNvPr id="3" name="Content Placeholder 2"/>
          <p:cNvSpPr>
            <a:spLocks noGrp="1"/>
          </p:cNvSpPr>
          <p:nvPr>
            <p:ph idx="1"/>
          </p:nvPr>
        </p:nvSpPr>
        <p:spPr>
          <a:xfrm>
            <a:off x="457200" y="5936046"/>
            <a:ext cx="8229600" cy="246221"/>
          </a:xfrm>
        </p:spPr>
        <p:txBody>
          <a:bodyPr>
            <a:spAutoFit/>
          </a:bodyPr>
          <a:lstStyle/>
          <a:p>
            <a:pPr marL="0" indent="0">
              <a:buNone/>
            </a:pPr>
            <a:r>
              <a:rPr lang="en-IN" b="1" dirty="0">
                <a:solidFill>
                  <a:srgbClr val="007FA3"/>
                </a:solidFill>
                <a:ea typeface="ＭＳ Ｐゴシック" charset="0"/>
                <a:cs typeface="Times New Roman" charset="0"/>
              </a:rPr>
              <a:t>Figure 1.3 </a:t>
            </a:r>
            <a:r>
              <a:rPr lang="en-IN" dirty="0"/>
              <a:t>Percent of Business Failures by Age of Firm for 2013</a:t>
            </a:r>
          </a:p>
        </p:txBody>
      </p:sp>
    </p:spTree>
    <p:extLst>
      <p:ext uri="{BB962C8B-B14F-4D97-AF65-F5344CB8AC3E}">
        <p14:creationId xmlns:p14="http://schemas.microsoft.com/office/powerpoint/2010/main" val="1068858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30702"/>
            <a:ext cx="8229600" cy="1097280"/>
          </a:xfrm>
        </p:spPr>
        <p:txBody>
          <a:bodyPr/>
          <a:lstStyle/>
          <a:p>
            <a:r>
              <a:rPr lang="en-IN" dirty="0">
                <a:ea typeface="ＭＳ Ｐゴシック" charset="0"/>
                <a:cs typeface="Times New Roman" charset="0"/>
              </a:rPr>
              <a:t>Why do Construction Companies Fail?</a:t>
            </a:r>
            <a:endParaRPr lang="en-IN" dirty="0"/>
          </a:p>
        </p:txBody>
      </p:sp>
      <p:sp>
        <p:nvSpPr>
          <p:cNvPr id="6" name="Content Placeholder 5"/>
          <p:cNvSpPr>
            <a:spLocks noGrp="1"/>
          </p:cNvSpPr>
          <p:nvPr>
            <p:ph idx="1"/>
          </p:nvPr>
        </p:nvSpPr>
        <p:spPr>
          <a:xfrm>
            <a:off x="457200" y="1498596"/>
            <a:ext cx="8229600" cy="2956194"/>
          </a:xfrm>
        </p:spPr>
        <p:txBody>
          <a:bodyPr>
            <a:spAutoFit/>
          </a:bodyPr>
          <a:lstStyle/>
          <a:p>
            <a:pPr>
              <a:lnSpc>
                <a:spcPct val="90000"/>
              </a:lnSpc>
            </a:pPr>
            <a:r>
              <a:rPr lang="en-IN" sz="2400" dirty="0"/>
              <a:t>Ineffective financial management systems</a:t>
            </a:r>
          </a:p>
          <a:p>
            <a:pPr>
              <a:lnSpc>
                <a:spcPct val="90000"/>
              </a:lnSpc>
            </a:pPr>
            <a:r>
              <a:rPr lang="en-IN" sz="2400" dirty="0"/>
              <a:t>Lines of credit constantly borrowed to the limits</a:t>
            </a:r>
          </a:p>
          <a:p>
            <a:pPr>
              <a:lnSpc>
                <a:spcPct val="90000"/>
              </a:lnSpc>
            </a:pPr>
            <a:r>
              <a:rPr lang="en-IN" sz="2400" dirty="0"/>
              <a:t>Poor estimating and/or job cost reporting</a:t>
            </a:r>
          </a:p>
          <a:p>
            <a:pPr>
              <a:lnSpc>
                <a:spcPct val="90000"/>
              </a:lnSpc>
            </a:pPr>
            <a:r>
              <a:rPr lang="en-IN" sz="2400" dirty="0"/>
              <a:t>Poor project management</a:t>
            </a:r>
          </a:p>
          <a:p>
            <a:pPr>
              <a:lnSpc>
                <a:spcPct val="90000"/>
              </a:lnSpc>
            </a:pPr>
            <a:r>
              <a:rPr lang="en-IN" sz="2400" dirty="0"/>
              <a:t>No comprehensive business plan</a:t>
            </a:r>
          </a:p>
          <a:p>
            <a:pPr>
              <a:lnSpc>
                <a:spcPct val="90000"/>
              </a:lnSpc>
            </a:pPr>
            <a:r>
              <a:rPr lang="en-IN" sz="2400" dirty="0"/>
              <a:t>Communication problems</a:t>
            </a:r>
          </a:p>
        </p:txBody>
      </p:sp>
      <p:sp>
        <p:nvSpPr>
          <p:cNvPr id="7" name="Link Placeholder 6"/>
          <p:cNvSpPr>
            <a:spLocks noGrp="1"/>
          </p:cNvSpPr>
          <p:nvPr>
            <p:ph idx="13"/>
          </p:nvPr>
        </p:nvSpPr>
        <p:spPr>
          <a:xfrm>
            <a:off x="457200" y="5426605"/>
            <a:ext cx="8229600" cy="492443"/>
          </a:xfrm>
        </p:spPr>
        <p:txBody>
          <a:bodyPr>
            <a:spAutoFit/>
          </a:bodyPr>
          <a:lstStyle/>
          <a:p>
            <a:pPr>
              <a:spcBef>
                <a:spcPct val="0"/>
              </a:spcBef>
              <a:buClrTx/>
              <a:buFontTx/>
              <a:buNone/>
            </a:pPr>
            <a:r>
              <a:rPr lang="en-US" altLang="en-US" dirty="0">
                <a:solidFill>
                  <a:schemeClr val="tx2"/>
                </a:solidFill>
                <a:latin typeface="Arial" panose="020B0604020202020204" pitchFamily="34" charset="0"/>
                <a:hlinkClick r:id="rId2"/>
              </a:rPr>
              <a:t>Surety Information Office, </a:t>
            </a:r>
            <a:r>
              <a:rPr lang="en-US" altLang="en-US" i="1" dirty="0">
                <a:solidFill>
                  <a:schemeClr val="tx2"/>
                </a:solidFill>
                <a:latin typeface="Arial" panose="020B0604020202020204" pitchFamily="34" charset="0"/>
                <a:hlinkClick r:id="rId2"/>
              </a:rPr>
              <a:t>Why Do Contractors Fail?</a:t>
            </a:r>
            <a:r>
              <a:rPr lang="en-US" altLang="en-US" dirty="0">
                <a:solidFill>
                  <a:schemeClr val="tx2"/>
                </a:solidFill>
                <a:latin typeface="Arial" panose="020B0604020202020204" pitchFamily="34" charset="0"/>
                <a:hlinkClick r:id="rId2"/>
              </a:rPr>
              <a:t>, </a:t>
            </a:r>
          </a:p>
          <a:p>
            <a:pPr>
              <a:spcBef>
                <a:spcPct val="0"/>
              </a:spcBef>
              <a:buClrTx/>
              <a:buFontTx/>
              <a:buNone/>
            </a:pPr>
            <a:r>
              <a:rPr lang="en-US" altLang="en-US" dirty="0">
                <a:solidFill>
                  <a:schemeClr val="tx2"/>
                </a:solidFill>
                <a:latin typeface="Arial" panose="020B0604020202020204" pitchFamily="34" charset="0"/>
                <a:hlinkClick r:id="rId2"/>
              </a:rPr>
              <a:t>downloaded from http://www.sio.org/html/whyfail.html downloaded on April 3, 2003.</a:t>
            </a:r>
            <a:endParaRPr lang="en-IN" dirty="0">
              <a:hlinkClick r:id="rId2"/>
            </a:endParaRPr>
          </a:p>
        </p:txBody>
      </p:sp>
    </p:spTree>
    <p:extLst>
      <p:ext uri="{BB962C8B-B14F-4D97-AF65-F5344CB8AC3E}">
        <p14:creationId xmlns:p14="http://schemas.microsoft.com/office/powerpoint/2010/main" val="2715353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453"/>
            <a:ext cx="8229600" cy="553998"/>
          </a:xfrm>
        </p:spPr>
        <p:txBody>
          <a:bodyPr>
            <a:spAutoFit/>
          </a:bodyPr>
          <a:lstStyle/>
          <a:p>
            <a:r>
              <a:rPr lang="en-IN" dirty="0">
                <a:ea typeface="ＭＳ Ｐゴシック" charset="0"/>
                <a:cs typeface="Times New Roman" charset="0"/>
              </a:rPr>
              <a:t>What is Financial Management?</a:t>
            </a:r>
            <a:endParaRPr lang="en-IN" dirty="0"/>
          </a:p>
        </p:txBody>
      </p:sp>
      <p:sp>
        <p:nvSpPr>
          <p:cNvPr id="3" name="Content Placeholder 2"/>
          <p:cNvSpPr>
            <a:spLocks noGrp="1"/>
          </p:cNvSpPr>
          <p:nvPr>
            <p:ph idx="1"/>
          </p:nvPr>
        </p:nvSpPr>
        <p:spPr>
          <a:xfrm>
            <a:off x="457200" y="1464182"/>
            <a:ext cx="8229600" cy="2192908"/>
          </a:xfrm>
        </p:spPr>
        <p:txBody>
          <a:bodyPr>
            <a:spAutoFit/>
          </a:bodyPr>
          <a:lstStyle/>
          <a:p>
            <a:r>
              <a:rPr lang="en-US" altLang="en-US" sz="2400" dirty="0"/>
              <a:t>Financial management is the use of a company’s financial resources  </a:t>
            </a:r>
          </a:p>
          <a:p>
            <a:r>
              <a:rPr lang="en-US" altLang="en-US" sz="2400" dirty="0"/>
              <a:t>Financial resources include:</a:t>
            </a:r>
          </a:p>
          <a:p>
            <a:pPr lvl="1"/>
            <a:r>
              <a:rPr lang="en-US" altLang="en-US" sz="2400" dirty="0"/>
              <a:t>Cash</a:t>
            </a:r>
          </a:p>
          <a:p>
            <a:pPr lvl="1"/>
            <a:r>
              <a:rPr lang="en-US" altLang="en-US" sz="2400" dirty="0"/>
              <a:t>Assets—such as equipment</a:t>
            </a:r>
            <a:endParaRPr lang="en-IN" dirty="0"/>
          </a:p>
        </p:txBody>
      </p:sp>
    </p:spTree>
    <p:extLst>
      <p:ext uri="{BB962C8B-B14F-4D97-AF65-F5344CB8AC3E}">
        <p14:creationId xmlns:p14="http://schemas.microsoft.com/office/powerpoint/2010/main" val="2267333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097280"/>
          </a:xfrm>
        </p:spPr>
        <p:txBody>
          <a:bodyPr>
            <a:spAutoFit/>
          </a:bodyPr>
          <a:lstStyle/>
          <a:p>
            <a:r>
              <a:rPr lang="en-IN" dirty="0"/>
              <a:t>Why Is Construction Financial</a:t>
            </a:r>
            <a:br>
              <a:rPr lang="en-IN" dirty="0"/>
            </a:br>
            <a:r>
              <a:rPr lang="en-IN" dirty="0"/>
              <a:t>Management Different</a:t>
            </a:r>
            <a:r>
              <a:rPr lang="en-IN" dirty="0" smtClean="0"/>
              <a:t>? </a:t>
            </a:r>
            <a:r>
              <a:rPr lang="en-IN" sz="2800" dirty="0" smtClean="0"/>
              <a:t>(1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IN" sz="2400" dirty="0"/>
              <a:t>Project oriented:</a:t>
            </a:r>
          </a:p>
          <a:p>
            <a:pPr lvl="1"/>
            <a:r>
              <a:rPr lang="en-IN" sz="2400" dirty="0"/>
              <a:t>Greater variety of projects (products)</a:t>
            </a:r>
          </a:p>
          <a:p>
            <a:pPr lvl="1"/>
            <a:r>
              <a:rPr lang="en-IN" sz="2400" dirty="0"/>
              <a:t>Harder to determine the cost of projects</a:t>
            </a:r>
          </a:p>
          <a:p>
            <a:pPr lvl="1"/>
            <a:r>
              <a:rPr lang="en-IN" sz="2400" dirty="0"/>
              <a:t>Cannot stockpile completed work for future use</a:t>
            </a:r>
          </a:p>
          <a:p>
            <a:pPr lvl="1"/>
            <a:r>
              <a:rPr lang="en-IN" sz="2400" dirty="0"/>
              <a:t>Greater need for detailed job cost accounting</a:t>
            </a:r>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097280"/>
          </a:xfrm>
        </p:spPr>
        <p:txBody>
          <a:bodyPr/>
          <a:lstStyle/>
          <a:p>
            <a:r>
              <a:rPr lang="en-IN" dirty="0"/>
              <a:t>Why Is Construction Financial</a:t>
            </a:r>
            <a:br>
              <a:rPr lang="en-IN" dirty="0"/>
            </a:br>
            <a:r>
              <a:rPr lang="en-IN" dirty="0"/>
              <a:t>Management Different? </a:t>
            </a:r>
            <a:r>
              <a:rPr lang="en-IN" sz="2800" dirty="0"/>
              <a:t>(2 of 2)</a:t>
            </a:r>
            <a:endParaRPr lang="en-IN" dirty="0"/>
          </a:p>
        </p:txBody>
      </p:sp>
      <p:sp>
        <p:nvSpPr>
          <p:cNvPr id="3" name="Content Placeholder 2"/>
          <p:cNvSpPr>
            <a:spLocks noGrp="1"/>
          </p:cNvSpPr>
          <p:nvPr>
            <p:ph idx="1"/>
          </p:nvPr>
        </p:nvSpPr>
        <p:spPr>
          <a:xfrm>
            <a:off x="457200" y="1658923"/>
            <a:ext cx="8229600" cy="2831544"/>
          </a:xfrm>
        </p:spPr>
        <p:txBody>
          <a:bodyPr>
            <a:spAutoFit/>
          </a:bodyPr>
          <a:lstStyle/>
          <a:p>
            <a:r>
              <a:rPr lang="en-IN" sz="2400" dirty="0"/>
              <a:t>Decentralized:</a:t>
            </a:r>
          </a:p>
          <a:p>
            <a:pPr lvl="1"/>
            <a:r>
              <a:rPr lang="en-IN" sz="2400" dirty="0"/>
              <a:t>Must track equipment</a:t>
            </a:r>
          </a:p>
          <a:p>
            <a:r>
              <a:rPr lang="en-IN" sz="2400" dirty="0"/>
              <a:t>Payment terms:</a:t>
            </a:r>
          </a:p>
          <a:p>
            <a:pPr lvl="1"/>
            <a:r>
              <a:rPr lang="en-IN" sz="2400" dirty="0"/>
              <a:t>Progress payments</a:t>
            </a:r>
          </a:p>
          <a:p>
            <a:pPr lvl="1"/>
            <a:r>
              <a:rPr lang="en-IN" sz="2400" dirty="0"/>
              <a:t>Retention</a:t>
            </a:r>
          </a:p>
          <a:p>
            <a:r>
              <a:rPr lang="en-IN" sz="2400" dirty="0"/>
              <a:t>Heavy use of subcontractors</a:t>
            </a:r>
          </a:p>
        </p:txBody>
      </p:sp>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097280"/>
          </a:xfrm>
        </p:spPr>
        <p:txBody>
          <a:bodyPr/>
          <a:lstStyle/>
          <a:p>
            <a:r>
              <a:rPr lang="en-IN" dirty="0"/>
              <a:t>Who Is Responsible for</a:t>
            </a:r>
            <a:br>
              <a:rPr lang="en-IN" dirty="0"/>
            </a:br>
            <a:r>
              <a:rPr lang="en-IN" dirty="0"/>
              <a:t>Construction Management?</a:t>
            </a:r>
          </a:p>
        </p:txBody>
      </p:sp>
      <p:sp>
        <p:nvSpPr>
          <p:cNvPr id="3" name="Content Placeholder 2"/>
          <p:cNvSpPr>
            <a:spLocks noGrp="1"/>
          </p:cNvSpPr>
          <p:nvPr>
            <p:ph idx="1"/>
          </p:nvPr>
        </p:nvSpPr>
        <p:spPr>
          <a:xfrm>
            <a:off x="457200" y="1658923"/>
            <a:ext cx="8229600" cy="3177793"/>
          </a:xfrm>
        </p:spPr>
        <p:txBody>
          <a:bodyPr>
            <a:spAutoFit/>
          </a:bodyPr>
          <a:lstStyle/>
          <a:p>
            <a:r>
              <a:rPr lang="en-IN" sz="2400" dirty="0" smtClean="0"/>
              <a:t>Owners</a:t>
            </a:r>
            <a:endParaRPr lang="en-IN" sz="2400" dirty="0"/>
          </a:p>
          <a:p>
            <a:r>
              <a:rPr lang="en-IN" sz="2400" dirty="0"/>
              <a:t>General Managers</a:t>
            </a:r>
          </a:p>
          <a:p>
            <a:r>
              <a:rPr lang="en-IN" sz="2400" dirty="0"/>
              <a:t>CFO (Chief Financial Officer)</a:t>
            </a:r>
          </a:p>
          <a:p>
            <a:r>
              <a:rPr lang="en-IN" sz="2400" dirty="0"/>
              <a:t>Estimators</a:t>
            </a:r>
          </a:p>
          <a:p>
            <a:r>
              <a:rPr lang="en-IN" sz="2400" dirty="0"/>
              <a:t>Project Managers</a:t>
            </a:r>
          </a:p>
          <a:p>
            <a:r>
              <a:rPr lang="en-IN" sz="2400" dirty="0" smtClean="0"/>
              <a:t>Superintendents</a:t>
            </a:r>
            <a:endParaRPr lang="en-IN" sz="2400" dirty="0"/>
          </a:p>
        </p:txBody>
      </p:sp>
    </p:spTree>
    <p:extLst>
      <p:ext uri="{BB962C8B-B14F-4D97-AF65-F5344CB8AC3E}">
        <p14:creationId xmlns:p14="http://schemas.microsoft.com/office/powerpoint/2010/main" val="4012041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34697</TotalTime>
  <Words>530</Words>
  <Application>Microsoft Office PowerPoint</Application>
  <PresentationFormat>On-screen Show (4:3)</PresentationFormat>
  <Paragraphs>82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2_508 Lecture</vt:lpstr>
      <vt:lpstr>Construction Accounting and Financial Management</vt:lpstr>
      <vt:lpstr>Business Failure Rates by Year</vt:lpstr>
      <vt:lpstr>Business Failure Rate by Age of Firm for 2013</vt:lpstr>
      <vt:lpstr>Percent of Business Failures by Age of Firm for 2013</vt:lpstr>
      <vt:lpstr>Why do Construction Companies Fail?</vt:lpstr>
      <vt:lpstr>What is Financial Management?</vt:lpstr>
      <vt:lpstr>Why Is Construction Financial Management Different? (1 of 2)</vt:lpstr>
      <vt:lpstr>Why Is Construction Financial Management Different? (2 of 2)</vt:lpstr>
      <vt:lpstr>Who Is Responsible for Construction Management?</vt:lpstr>
      <vt:lpstr>What Does a Financial Manager Do?</vt:lpstr>
      <vt:lpstr>Accounting for Financial Resources (1 of 2)</vt:lpstr>
      <vt:lpstr>Accounting for Financial Resources (2 of 2)</vt:lpstr>
      <vt:lpstr>Managing Costs and Profits (1 of 2)</vt:lpstr>
      <vt:lpstr>Managing Costs and Profits (2 of 2)</vt:lpstr>
      <vt:lpstr>Manage Cash Flows (1 of 2)</vt:lpstr>
      <vt:lpstr>Manage Cash Flows (2 of 2)</vt:lpstr>
      <vt:lpstr>Choosing among Financial Alternatives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4e</dc:title>
  <dc:subject>Construction Accounting and Financial Management</dc:subject>
  <dc:creator>Steven J. Peterson</dc:creator>
  <cp:keywords>Accounting</cp:keywords>
  <cp:lastModifiedBy>Renukambal Krishnamoorthy, Integra-PDY, IN</cp:lastModifiedBy>
  <cp:revision>436</cp:revision>
  <dcterms:modified xsi:type="dcterms:W3CDTF">2018-09-13T13:29:26Z</dcterms:modified>
</cp:coreProperties>
</file>