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1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72" d="100"/>
          <a:sy n="172" d="100"/>
        </p:scale>
        <p:origin x="-35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FF6BA-76B2-420F-B441-05ABBB0DA25E}" type="datetimeFigureOut">
              <a:rPr lang="en-US"/>
              <a:pPr>
                <a:defRPr/>
              </a:pPr>
              <a:t>6/11/13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F59FE-8D01-4EE1-9123-9ACB7E3366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8ED1F-D5E1-40C5-B6C3-DBD200A7E412}" type="datetimeFigureOut">
              <a:rPr lang="en-US"/>
              <a:pPr>
                <a:defRPr/>
              </a:pPr>
              <a:t>6/11/13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DF66D-5483-4368-BFA1-A012C81591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72D43-A4E0-4CD9-A076-41FA68EABC8C}" type="datetimeFigureOut">
              <a:rPr lang="en-US"/>
              <a:pPr>
                <a:defRPr/>
              </a:pPr>
              <a:t>6/11/13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A6B12-40FB-4DA9-BAF4-2276A4D00B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31649-ABEB-4EAF-A6BF-2D0F3685952C}" type="datetimeFigureOut">
              <a:rPr lang="en-US"/>
              <a:pPr>
                <a:defRPr/>
              </a:pPr>
              <a:t>6/11/13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CFF67-E5A8-45B4-AA6D-24ADF4FCB0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B6AB8-D865-4E71-87B3-B634929A9B7A}" type="datetimeFigureOut">
              <a:rPr lang="en-US"/>
              <a:pPr>
                <a:defRPr/>
              </a:pPr>
              <a:t>6/11/13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8D12D-816D-436B-AC3A-41F6FE672A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B4EB8-1013-4482-B042-6B41F10A32E0}" type="datetimeFigureOut">
              <a:rPr lang="en-US"/>
              <a:pPr>
                <a:defRPr/>
              </a:pPr>
              <a:t>6/11/13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B379C-0E4D-4144-88F8-FE6ADBE810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28C4B-098E-41EF-BA56-F8B99FFA0AA8}" type="datetimeFigureOut">
              <a:rPr lang="en-US"/>
              <a:pPr>
                <a:defRPr/>
              </a:pPr>
              <a:t>6/11/13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42C89-CE8E-4CAA-BFF6-407E0A3D43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5830A-326E-4938-A102-8F32DC342F5F}" type="datetimeFigureOut">
              <a:rPr lang="en-US"/>
              <a:pPr>
                <a:defRPr/>
              </a:pPr>
              <a:t>6/11/13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8113F-1BFA-4DB5-BA0B-3A738DDC55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302C8-50CB-4C45-8330-64E937E10086}" type="datetimeFigureOut">
              <a:rPr lang="en-US"/>
              <a:pPr>
                <a:defRPr/>
              </a:pPr>
              <a:t>6/11/13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E5EA5-F55B-444D-A383-19C62EC24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3C1F3-EEB4-4F0A-A90F-6D9E1A80DD3A}" type="datetimeFigureOut">
              <a:rPr lang="en-US"/>
              <a:pPr>
                <a:defRPr/>
              </a:pPr>
              <a:t>6/11/13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B018D-66C0-4341-A375-36A960ABD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A7AE4-CA0B-448E-920A-F08FE2382F97}" type="datetimeFigureOut">
              <a:rPr lang="en-US"/>
              <a:pPr>
                <a:defRPr/>
              </a:pPr>
              <a:t>6/11/13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1C4-03BC-4C77-B36A-D849031BE1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3A4190F-E041-4318-ABCB-FA45BCF2F23C}" type="datetimeFigureOut">
              <a:rPr lang="en-US"/>
              <a:pPr>
                <a:defRPr/>
              </a:pPr>
              <a:t>6/11/13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E824B44-8C88-44CC-B799-F61B59B7C1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72" charset="-128"/>
          <a:cs typeface="ＭＳ Ｐゴシック" pitchFamily="-72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-72" charset="0"/>
        <a:buChar char="•"/>
        <a:defRPr sz="3200" kern="1200">
          <a:solidFill>
            <a:schemeClr val="tx1"/>
          </a:solidFill>
          <a:latin typeface="+mn-lt"/>
          <a:ea typeface="ＭＳ Ｐゴシック" pitchFamily="-72" charset="-128"/>
          <a:cs typeface="ＭＳ Ｐゴシック" pitchFamily="-72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-72" charset="0"/>
        <a:buChar char="–"/>
        <a:defRPr sz="2800" kern="1200">
          <a:solidFill>
            <a:schemeClr val="tx1"/>
          </a:solidFill>
          <a:latin typeface="+mn-lt"/>
          <a:ea typeface="ＭＳ Ｐゴシック" pitchFamily="-72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-72" charset="0"/>
        <a:buChar char="•"/>
        <a:defRPr sz="2400" kern="1200">
          <a:solidFill>
            <a:schemeClr val="tx1"/>
          </a:solidFill>
          <a:latin typeface="+mn-lt"/>
          <a:ea typeface="ＭＳ Ｐゴシック" pitchFamily="-72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-72" charset="0"/>
        <a:buChar char="–"/>
        <a:defRPr sz="2000" kern="1200">
          <a:solidFill>
            <a:schemeClr val="tx1"/>
          </a:solidFill>
          <a:latin typeface="+mn-lt"/>
          <a:ea typeface="ＭＳ Ｐゴシック" pitchFamily="-72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-72" charset="0"/>
        <a:buChar char="»"/>
        <a:defRPr sz="2000" kern="1200">
          <a:solidFill>
            <a:schemeClr val="tx1"/>
          </a:solidFill>
          <a:latin typeface="+mn-lt"/>
          <a:ea typeface="ＭＳ Ｐゴシック" pitchFamily="-72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1) Gene flow</a:t>
            </a:r>
          </a:p>
        </p:txBody>
      </p:sp>
      <p:sp>
        <p:nvSpPr>
          <p:cNvPr id="13314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A) is movement of alleles from one population to another</a:t>
            </a:r>
          </a:p>
          <a:p>
            <a:r>
              <a:rPr lang="en-US" smtClean="0"/>
              <a:t>B) counts as true gene flow only if immigrant individuals breed within their new population</a:t>
            </a:r>
          </a:p>
          <a:p>
            <a:r>
              <a:rPr lang="en-US" smtClean="0"/>
              <a:t>C) makes populations more similar genetically</a:t>
            </a:r>
          </a:p>
          <a:p>
            <a:r>
              <a:rPr lang="en-US" smtClean="0"/>
              <a:t>D) decreases Fst</a:t>
            </a:r>
          </a:p>
          <a:p>
            <a:r>
              <a:rPr lang="en-US" smtClean="0">
                <a:solidFill>
                  <a:srgbClr val="10FF00"/>
                </a:solidFill>
              </a:rPr>
              <a:t>E) all of the above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2) Genetic drift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40325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1: is when snakes drift from the mainland to an island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2: is random change in allele frequency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3: is potentially important in small populations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4: is important in large populations only if selection is extremely weak or non-existent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A) all answers above are correct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B) answers 1, 3, and 4 are correct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rgbClr val="008000"/>
                </a:solidFill>
                <a:ea typeface="+mn-ea"/>
                <a:cs typeface="+mn-cs"/>
              </a:rPr>
              <a:t>C) answers 2, 3, and 4 are correct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D) answers 2 and 3 are correct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E) none of the answers above are correct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3) Founder effects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40325"/>
          </a:xfrm>
        </p:spPr>
        <p:txBody>
          <a:bodyPr/>
          <a:lstStyle/>
          <a:p>
            <a:pPr>
              <a:buFont typeface="Arial" pitchFamily="-72" charset="0"/>
              <a:buNone/>
            </a:pPr>
            <a:r>
              <a:rPr lang="en-US" smtClean="0"/>
              <a:t>	A) differ between plants and animals</a:t>
            </a:r>
          </a:p>
          <a:p>
            <a:r>
              <a:rPr lang="en-US" smtClean="0">
                <a:solidFill>
                  <a:srgbClr val="008000"/>
                </a:solidFill>
              </a:rPr>
              <a:t>B) reflect chance events when small populations are started</a:t>
            </a:r>
          </a:p>
          <a:p>
            <a:r>
              <a:rPr lang="en-US" smtClean="0"/>
              <a:t>C) reflect selection among alternative alleles</a:t>
            </a:r>
          </a:p>
          <a:p>
            <a:r>
              <a:rPr lang="en-US" smtClean="0"/>
              <a:t>D) all of the above</a:t>
            </a:r>
          </a:p>
          <a:p>
            <a:r>
              <a:rPr lang="en-US" smtClean="0"/>
              <a:t>E) none of the above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00312"/>
          </a:xfrm>
        </p:spPr>
        <p:txBody>
          <a:bodyPr/>
          <a:lstStyle/>
          <a:p>
            <a:r>
              <a:rPr lang="en-US" sz="3200" smtClean="0"/>
              <a:t>4) If a new allele has a frequency of 1% in a population, and the mutation that caused that new allele is a synonymous mutation, then the odds that that allele goes to fixation are: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2981325"/>
            <a:ext cx="8229600" cy="3144838"/>
          </a:xfrm>
        </p:spPr>
        <p:txBody>
          <a:bodyPr/>
          <a:lstStyle/>
          <a:p>
            <a:r>
              <a:rPr lang="en-US" smtClean="0"/>
              <a:t>A) 100%</a:t>
            </a:r>
          </a:p>
          <a:p>
            <a:r>
              <a:rPr lang="en-US" smtClean="0"/>
              <a:t>B) 5%</a:t>
            </a:r>
          </a:p>
          <a:p>
            <a:r>
              <a:rPr lang="en-US" smtClean="0">
                <a:solidFill>
                  <a:srgbClr val="008000"/>
                </a:solidFill>
              </a:rPr>
              <a:t>C) 1%</a:t>
            </a:r>
          </a:p>
          <a:p>
            <a:r>
              <a:rPr lang="en-US" smtClean="0"/>
              <a:t>D) 85%</a:t>
            </a:r>
          </a:p>
          <a:p>
            <a:r>
              <a:rPr lang="en-US" smtClean="0"/>
              <a:t>E) 0%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5) What is the difference between population size (N) and effective population size (Ne)?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9438"/>
            <a:ext cx="8229600" cy="4276725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A) just a subscript “</a:t>
            </a:r>
            <a:r>
              <a:rPr lang="en-US" dirty="0" err="1" smtClean="0">
                <a:ea typeface="+mn-ea"/>
                <a:cs typeface="+mn-cs"/>
              </a:rPr>
              <a:t>e</a:t>
            </a:r>
            <a:r>
              <a:rPr lang="en-US" dirty="0" smtClean="0">
                <a:ea typeface="+mn-ea"/>
                <a:cs typeface="+mn-cs"/>
              </a:rPr>
              <a:t>”, no real difference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solidFill>
                  <a:srgbClr val="008000"/>
                </a:solidFill>
                <a:ea typeface="+mn-ea"/>
                <a:cs typeface="+mn-cs"/>
              </a:rPr>
              <a:t>B) Ne is always less than or equal to N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C) Ne reflects the total number of adults, not the number who breed, and not juveniles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D) genetic variation in the next generation depends upon N not Ne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E) </a:t>
            </a:r>
            <a:r>
              <a:rPr lang="en-US" dirty="0" err="1" smtClean="0">
                <a:ea typeface="+mn-ea"/>
                <a:cs typeface="+mn-cs"/>
              </a:rPr>
              <a:t>heterozygosity</a:t>
            </a:r>
            <a:r>
              <a:rPr lang="en-US" dirty="0" smtClean="0">
                <a:ea typeface="+mn-ea"/>
                <a:cs typeface="+mn-cs"/>
              </a:rPr>
              <a:t> decreases due to drift as a function of N not Ne</a:t>
            </a: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6) inbreeding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A) increases the number (allele frequency) of deleterious recessive mutations</a:t>
            </a:r>
          </a:p>
          <a:p>
            <a:r>
              <a:rPr lang="en-US" smtClean="0"/>
              <a:t>B) decreases the expression of deleterious mutations</a:t>
            </a:r>
          </a:p>
          <a:p>
            <a:r>
              <a:rPr lang="en-US" smtClean="0"/>
              <a:t>C) increases heterozygosity</a:t>
            </a:r>
          </a:p>
          <a:p>
            <a:r>
              <a:rPr lang="en-US" smtClean="0">
                <a:solidFill>
                  <a:srgbClr val="008000"/>
                </a:solidFill>
              </a:rPr>
              <a:t>D) increases homozygosity</a:t>
            </a:r>
          </a:p>
          <a:p>
            <a:r>
              <a:rPr lang="en-US" smtClean="0"/>
              <a:t>E) answers B and C are correct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305</Words>
  <Application>Microsoft Macintosh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ＭＳ Ｐゴシック</vt:lpstr>
      <vt:lpstr>Arial</vt:lpstr>
      <vt:lpstr>Office Theme</vt:lpstr>
      <vt:lpstr>1) Gene flow</vt:lpstr>
      <vt:lpstr>2) Genetic drift</vt:lpstr>
      <vt:lpstr>3) Founder effects</vt:lpstr>
      <vt:lpstr>4) If a new allele has a frequency of 1% in a population, and the mutation that caused that new allele is a synonymous mutation, then the odds that that allele goes to fixation are:</vt:lpstr>
      <vt:lpstr>5) What is the difference between population size (N) and effective population size (Ne)?</vt:lpstr>
      <vt:lpstr>6) inbreeding</vt:lpstr>
    </vt:vector>
  </TitlesOfParts>
  <Company>California State University, Northridge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1) Gene flow</dc:title>
  <dc:creator>David A. Gray</dc:creator>
  <cp:lastModifiedBy>wkrohmer</cp:lastModifiedBy>
  <cp:revision>12</cp:revision>
  <dcterms:created xsi:type="dcterms:W3CDTF">2012-06-11T21:28:23Z</dcterms:created>
  <dcterms:modified xsi:type="dcterms:W3CDTF">2013-06-11T15:12:58Z</dcterms:modified>
</cp:coreProperties>
</file>