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103B8-C040-624C-9940-6F4304FD07BE}" type="datetimeFigureOut">
              <a:rPr lang="en-US" smtClean="0"/>
              <a:pPr/>
              <a:t>6/11/12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8D84-EDA4-CD44-995E-4BD3B1337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962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1) If there are two alleles at a locus, and one of them has a frequency of 0.4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319364"/>
            <a:ext cx="8229600" cy="3806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A) The other has a frequency of 0.6</a:t>
            </a:r>
          </a:p>
          <a:p>
            <a:r>
              <a:rPr lang="en-US" dirty="0" smtClean="0"/>
              <a:t>B) Heterozygote frequency would be 0.48 assuming Hardy-Weinberg conditions</a:t>
            </a:r>
          </a:p>
          <a:p>
            <a:r>
              <a:rPr lang="en-US" dirty="0" smtClean="0"/>
              <a:t>C) The homozygous recessive genotype frequency would be 0.36 (assuming H-W)</a:t>
            </a:r>
          </a:p>
          <a:p>
            <a:r>
              <a:rPr lang="en-US" dirty="0" smtClean="0"/>
              <a:t>D) All of the above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E) A and B above, but not C or D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Mutation selection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A) predicts that deleterious mutations will have an equilibrium frequency of zero</a:t>
            </a:r>
          </a:p>
          <a:p>
            <a:r>
              <a:rPr lang="en-US" dirty="0" smtClean="0"/>
              <a:t>B) predicts that selection will be weak</a:t>
            </a:r>
          </a:p>
          <a:p>
            <a:r>
              <a:rPr lang="en-US" dirty="0" smtClean="0"/>
              <a:t>C) predicts that mutation rate changes to balance selection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predicts that selection and mutation rate could balance at some non-zero equilibrium frequency of a deleterious allele</a:t>
            </a:r>
          </a:p>
          <a:p>
            <a:r>
              <a:rPr lang="en-US" dirty="0" smtClean="0"/>
              <a:t>E) Answers B and D are correct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</a:t>
            </a:r>
            <a:r>
              <a:rPr lang="en-US" dirty="0" err="1" smtClean="0"/>
              <a:t>underdominance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9914"/>
          </a:xfrm>
        </p:spPr>
        <p:txBody>
          <a:bodyPr>
            <a:normAutofit/>
          </a:bodyPr>
          <a:lstStyle/>
          <a:p>
            <a:r>
              <a:rPr lang="en-US" dirty="0" smtClean="0"/>
              <a:t>A) Means that </a:t>
            </a:r>
            <a:r>
              <a:rPr lang="en-US" dirty="0" err="1" smtClean="0"/>
              <a:t>homozygotes</a:t>
            </a:r>
            <a:r>
              <a:rPr lang="en-US" dirty="0" smtClean="0"/>
              <a:t> have higher fitness than </a:t>
            </a:r>
            <a:r>
              <a:rPr lang="en-US" dirty="0" err="1" smtClean="0"/>
              <a:t>heterozygotes</a:t>
            </a:r>
            <a:endParaRPr lang="en-US" dirty="0" smtClean="0"/>
          </a:p>
          <a:p>
            <a:r>
              <a:rPr lang="en-US" dirty="0" smtClean="0"/>
              <a:t>B) Means that </a:t>
            </a:r>
            <a:r>
              <a:rPr lang="en-US" dirty="0" err="1" smtClean="0"/>
              <a:t>heterozygotes</a:t>
            </a:r>
            <a:r>
              <a:rPr lang="en-US" dirty="0" smtClean="0"/>
              <a:t> have lower fitness than </a:t>
            </a:r>
            <a:r>
              <a:rPr lang="en-US" dirty="0" err="1" smtClean="0"/>
              <a:t>homozygotes</a:t>
            </a:r>
            <a:endParaRPr lang="en-US" dirty="0" smtClean="0"/>
          </a:p>
          <a:p>
            <a:r>
              <a:rPr lang="en-US" dirty="0" smtClean="0"/>
              <a:t>C) Means that </a:t>
            </a:r>
            <a:r>
              <a:rPr lang="en-US" dirty="0" err="1" smtClean="0"/>
              <a:t>heterozygotes</a:t>
            </a:r>
            <a:r>
              <a:rPr lang="en-US" dirty="0" smtClean="0"/>
              <a:t> have lower fitness than one of the homozygous genotypes but not the other</a:t>
            </a:r>
          </a:p>
          <a:p>
            <a:r>
              <a:rPr lang="en-US" dirty="0" smtClean="0"/>
              <a:t>D) Means that w11 &gt; w12 &lt; w22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E) all of the above except 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21675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4) If there is selection against a recessive allele “</a:t>
            </a:r>
            <a:r>
              <a:rPr lang="en-US" sz="3200" dirty="0"/>
              <a:t>a</a:t>
            </a:r>
            <a:r>
              <a:rPr lang="en-US" sz="3200" dirty="0" smtClean="0"/>
              <a:t>” whose frequency is given as “</a:t>
            </a:r>
            <a:r>
              <a:rPr lang="en-US" sz="3200" dirty="0" err="1" smtClean="0"/>
              <a:t>q</a:t>
            </a:r>
            <a:r>
              <a:rPr lang="en-US" sz="3200" dirty="0" smtClean="0"/>
              <a:t>”; assume H-W conditions other than selection (i.e. only selection)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0785"/>
            <a:ext cx="8229600" cy="39586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A) the allele will increase in frequency slowly at first, but then decline rapidly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B) delta </a:t>
            </a:r>
            <a:r>
              <a:rPr lang="en-US" dirty="0" err="1">
                <a:solidFill>
                  <a:srgbClr val="008000"/>
                </a:solidFill>
              </a:rPr>
              <a:t>q</a:t>
            </a:r>
            <a:r>
              <a:rPr lang="en-US" dirty="0" smtClean="0">
                <a:solidFill>
                  <a:srgbClr val="008000"/>
                </a:solidFill>
              </a:rPr>
              <a:t> will = [(q</a:t>
            </a:r>
            <a:r>
              <a:rPr lang="en-US" baseline="30000" dirty="0" smtClean="0">
                <a:solidFill>
                  <a:srgbClr val="008000"/>
                </a:solidFill>
              </a:rPr>
              <a:t>2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w</a:t>
            </a:r>
            <a:r>
              <a:rPr lang="en-US" baseline="-25000" dirty="0" err="1" smtClean="0">
                <a:solidFill>
                  <a:srgbClr val="008000"/>
                </a:solidFill>
              </a:rPr>
              <a:t>aa</a:t>
            </a:r>
            <a:r>
              <a:rPr lang="en-US" baseline="-25000" dirty="0" smtClean="0">
                <a:solidFill>
                  <a:srgbClr val="008000"/>
                </a:solidFill>
              </a:rPr>
              <a:t> + </a:t>
            </a:r>
            <a:r>
              <a:rPr lang="en-US" dirty="0" err="1" smtClean="0">
                <a:solidFill>
                  <a:srgbClr val="008000"/>
                </a:solidFill>
              </a:rPr>
              <a:t>pq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w</a:t>
            </a:r>
            <a:r>
              <a:rPr lang="en-US" baseline="-25000" dirty="0" err="1" smtClean="0">
                <a:solidFill>
                  <a:srgbClr val="008000"/>
                </a:solidFill>
              </a:rPr>
              <a:t>Aa</a:t>
            </a:r>
            <a:r>
              <a:rPr lang="en-US" dirty="0" err="1" smtClean="0">
                <a:solidFill>
                  <a:srgbClr val="008000"/>
                </a:solidFill>
              </a:rPr>
              <a:t>)/w</a:t>
            </a:r>
            <a:r>
              <a:rPr lang="en-US" baseline="-25000" dirty="0" err="1" smtClean="0">
                <a:solidFill>
                  <a:srgbClr val="008000"/>
                </a:solidFill>
              </a:rPr>
              <a:t>mean</a:t>
            </a:r>
            <a:r>
              <a:rPr lang="en-US" dirty="0" smtClean="0">
                <a:solidFill>
                  <a:srgbClr val="008000"/>
                </a:solidFill>
              </a:rPr>
              <a:t> ] – </a:t>
            </a:r>
            <a:r>
              <a:rPr lang="en-US" dirty="0" err="1" smtClean="0">
                <a:solidFill>
                  <a:srgbClr val="008000"/>
                </a:solidFill>
              </a:rPr>
              <a:t>q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C) the allele will drop to a very low frequency but never disappear</a:t>
            </a:r>
          </a:p>
          <a:p>
            <a:r>
              <a:rPr lang="en-US" dirty="0" smtClean="0"/>
              <a:t>D) the equilibrium frequency of the alternative allele is 1.5</a:t>
            </a:r>
          </a:p>
          <a:p>
            <a:r>
              <a:rPr lang="en-US" dirty="0" smtClean="0"/>
              <a:t>E) all of the above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5) With </a:t>
            </a:r>
            <a:r>
              <a:rPr lang="en-US" dirty="0" err="1" smtClean="0"/>
              <a:t>overdominance</a:t>
            </a:r>
            <a:r>
              <a:rPr lang="en-US" dirty="0" smtClean="0"/>
              <a:t>, highest mean fitness occurs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4454"/>
            <a:ext cx="8229600" cy="4525963"/>
          </a:xfrm>
        </p:spPr>
        <p:txBody>
          <a:bodyPr/>
          <a:lstStyle/>
          <a:p>
            <a:r>
              <a:rPr lang="en-US" dirty="0" smtClean="0"/>
              <a:t>A) when all alleles are dominant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B) when all alleles are at equal frequency</a:t>
            </a:r>
          </a:p>
          <a:p>
            <a:r>
              <a:rPr lang="en-US" dirty="0" smtClean="0"/>
              <a:t>C) when one allele is lost</a:t>
            </a:r>
          </a:p>
          <a:p>
            <a:r>
              <a:rPr lang="en-US" dirty="0" smtClean="0"/>
              <a:t>D) when the population evolves that trait</a:t>
            </a:r>
          </a:p>
          <a:p>
            <a:r>
              <a:rPr lang="en-US" dirty="0" smtClean="0"/>
              <a:t>E) when heterozygote fitness is higher than homozygote fitness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352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1) If there are two alleles at a locus, and one of them has a frequency of 0.4</vt:lpstr>
      <vt:lpstr>2) Mutation selection balance</vt:lpstr>
      <vt:lpstr>3) underdominance</vt:lpstr>
      <vt:lpstr>4) If there is selection against a recessive allele “a” whose frequency is given as “q”; assume H-W conditions other than selection (i.e. only selection)</vt:lpstr>
      <vt:lpstr>5) With overdominance, highest mean fitness occurs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If there are two alleles at a locus, and one of them has a frequency of 0.4</dc:title>
  <dc:creator>David A. Gray</dc:creator>
  <cp:lastModifiedBy>David A. Gray</cp:lastModifiedBy>
  <cp:revision>8</cp:revision>
  <dcterms:created xsi:type="dcterms:W3CDTF">2012-06-11T16:12:43Z</dcterms:created>
  <dcterms:modified xsi:type="dcterms:W3CDTF">2012-06-11T16:16:17Z</dcterms:modified>
</cp:coreProperties>
</file>