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1.xml" ContentType="application/vnd.openxmlformats-officedocument.presentationml.slideLayout+xml"/>
  <Override PartName="/ppt/slides/slide4.xml" ContentType="application/vnd.openxmlformats-officedocument.presentationml.slide+xml"/>
  <Override PartName="/docProps/core.xml" ContentType="application/vnd.openxmlformats-package.core-properties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Default Extension="bin" ContentType="application/vnd.openxmlformats-officedocument.presentationml.printerSettings"/>
  <Default Extension="rels" ContentType="application/vnd.openxmlformats-package.relationships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napToObjects="1">
      <p:cViewPr varScale="1">
        <p:scale>
          <a:sx n="57" d="100"/>
          <a:sy n="57" d="100"/>
        </p:scale>
        <p:origin x="-208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4" Type="http://schemas.openxmlformats.org/officeDocument/2006/relationships/slide" Target="slides/slide3.xml"/><Relationship Id="rId10" Type="http://schemas.openxmlformats.org/officeDocument/2006/relationships/theme" Target="theme/theme1.xml"/><Relationship Id="rId5" Type="http://schemas.openxmlformats.org/officeDocument/2006/relationships/slide" Target="slides/slide4.xml"/><Relationship Id="rId7" Type="http://schemas.openxmlformats.org/officeDocument/2006/relationships/printerSettings" Target="printerSettings/printerSettings1.bin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9" Type="http://schemas.openxmlformats.org/officeDocument/2006/relationships/viewProps" Target="viewProps.xml"/><Relationship Id="rId3" Type="http://schemas.openxmlformats.org/officeDocument/2006/relationships/slide" Target="slides/slide2.xml"/><Relationship Id="rId6" Type="http://schemas.openxmlformats.org/officeDocument/2006/relationships/slide" Target="slides/slide5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8E85-39A9-D841-80EF-886270ECDFC6}" type="datetimeFigureOut">
              <a:rPr lang="en-US" smtClean="0"/>
              <a:pPr/>
              <a:t>6/21/12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EAE8-BC3D-E245-A6B1-F38AB0257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8E85-39A9-D841-80EF-886270ECDFC6}" type="datetimeFigureOut">
              <a:rPr lang="en-US" smtClean="0"/>
              <a:pPr/>
              <a:t>6/21/12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EAE8-BC3D-E245-A6B1-F38AB0257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8E85-39A9-D841-80EF-886270ECDFC6}" type="datetimeFigureOut">
              <a:rPr lang="en-US" smtClean="0"/>
              <a:pPr/>
              <a:t>6/21/12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EAE8-BC3D-E245-A6B1-F38AB0257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8E85-39A9-D841-80EF-886270ECDFC6}" type="datetimeFigureOut">
              <a:rPr lang="en-US" smtClean="0"/>
              <a:pPr/>
              <a:t>6/21/12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EAE8-BC3D-E245-A6B1-F38AB0257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8E85-39A9-D841-80EF-886270ECDFC6}" type="datetimeFigureOut">
              <a:rPr lang="en-US" smtClean="0"/>
              <a:pPr/>
              <a:t>6/21/12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EAE8-BC3D-E245-A6B1-F38AB0257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8E85-39A9-D841-80EF-886270ECDFC6}" type="datetimeFigureOut">
              <a:rPr lang="en-US" smtClean="0"/>
              <a:pPr/>
              <a:t>6/21/12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EAE8-BC3D-E245-A6B1-F38AB0257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8E85-39A9-D841-80EF-886270ECDFC6}" type="datetimeFigureOut">
              <a:rPr lang="en-US" smtClean="0"/>
              <a:pPr/>
              <a:t>6/21/12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EAE8-BC3D-E245-A6B1-F38AB0257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8E85-39A9-D841-80EF-886270ECDFC6}" type="datetimeFigureOut">
              <a:rPr lang="en-US" smtClean="0"/>
              <a:pPr/>
              <a:t>6/21/12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EAE8-BC3D-E245-A6B1-F38AB0257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8E85-39A9-D841-80EF-886270ECDFC6}" type="datetimeFigureOut">
              <a:rPr lang="en-US" smtClean="0"/>
              <a:pPr/>
              <a:t>6/21/12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EAE8-BC3D-E245-A6B1-F38AB0257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8E85-39A9-D841-80EF-886270ECDFC6}" type="datetimeFigureOut">
              <a:rPr lang="en-US" smtClean="0"/>
              <a:pPr/>
              <a:t>6/21/12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EAE8-BC3D-E245-A6B1-F38AB0257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E88E85-39A9-D841-80EF-886270ECDFC6}" type="datetimeFigureOut">
              <a:rPr lang="en-US" smtClean="0"/>
              <a:pPr/>
              <a:t>6/21/12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642EAE8-BC3D-E245-A6B1-F38AB0257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E88E85-39A9-D841-80EF-886270ECDFC6}" type="datetimeFigureOut">
              <a:rPr lang="en-US" smtClean="0"/>
              <a:pPr/>
              <a:t>6/21/12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2EAE8-BC3D-E245-A6B1-F38AB02577B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1) Life history traits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have higher heritability than most morphological traits</a:t>
            </a:r>
          </a:p>
          <a:p>
            <a:r>
              <a:rPr lang="en-US" dirty="0" smtClean="0"/>
              <a:t>B) are weakly selected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C) are optimized by selection acting across the entire lifetime (lifetime reproductive success)</a:t>
            </a:r>
          </a:p>
          <a:p>
            <a:r>
              <a:rPr lang="en-US" dirty="0" smtClean="0"/>
              <a:t>D) all of the above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2) A life table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gives a statistical summary of fitness as the sum of lx*</a:t>
            </a:r>
            <a:r>
              <a:rPr lang="en-US" dirty="0" err="1" smtClean="0"/>
              <a:t>mx</a:t>
            </a:r>
            <a:r>
              <a:rPr lang="en-US" dirty="0" smtClean="0"/>
              <a:t> across all ages</a:t>
            </a:r>
          </a:p>
          <a:p>
            <a:r>
              <a:rPr lang="en-US" dirty="0" smtClean="0"/>
              <a:t>B) can be used to calculate age specific fitness</a:t>
            </a:r>
          </a:p>
          <a:p>
            <a:r>
              <a:rPr lang="en-US" dirty="0" smtClean="0"/>
              <a:t>C) can be used to calculate the fitness effects of mutations that act late in life</a:t>
            </a:r>
          </a:p>
          <a:p>
            <a:r>
              <a:rPr lang="en-US" dirty="0" smtClean="0"/>
              <a:t>D) gives insight into why we grow old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E) all of the above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3) How does high extrinsic mortality alter life history traits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it favors early reproduction</a:t>
            </a:r>
          </a:p>
          <a:p>
            <a:r>
              <a:rPr lang="en-US" dirty="0" smtClean="0"/>
              <a:t>B) it favors large numbers of small offspring</a:t>
            </a:r>
          </a:p>
          <a:p>
            <a:r>
              <a:rPr lang="en-US" dirty="0" smtClean="0"/>
              <a:t>C) it allows late acting deleterious mutations to accumulate</a:t>
            </a:r>
          </a:p>
          <a:p>
            <a:r>
              <a:rPr lang="en-US" dirty="0" smtClean="0"/>
              <a:t>D) it favors early acting beneficial alleles even if the same alleles are deleterious later in life</a:t>
            </a:r>
          </a:p>
          <a:p>
            <a:r>
              <a:rPr lang="en-US" dirty="0" smtClean="0">
                <a:solidFill>
                  <a:srgbClr val="008000"/>
                </a:solidFill>
              </a:rPr>
              <a:t>E) all of the above</a:t>
            </a:r>
            <a:endParaRPr lang="en-US" dirty="0">
              <a:solidFill>
                <a:srgbClr val="0080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1172"/>
          </a:xfrm>
        </p:spPr>
        <p:txBody>
          <a:bodyPr>
            <a:normAutofit/>
          </a:bodyPr>
          <a:lstStyle/>
          <a:p>
            <a:r>
              <a:rPr lang="en-US" sz="3200" dirty="0" smtClean="0"/>
              <a:t>4) The Smith-</a:t>
            </a:r>
            <a:r>
              <a:rPr lang="en-US" sz="3200" dirty="0" err="1" smtClean="0"/>
              <a:t>Fretwell</a:t>
            </a:r>
            <a:r>
              <a:rPr lang="en-US" sz="3200" dirty="0" smtClean="0"/>
              <a:t> model of optimal offspring size (from the parent point of view) assumes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68538"/>
            <a:ext cx="8229600" cy="3957625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lphaUcParenR"/>
            </a:pPr>
            <a:r>
              <a:rPr lang="en-US" dirty="0" smtClean="0"/>
              <a:t>A trade-off between size and survivorship of offspring</a:t>
            </a:r>
          </a:p>
          <a:p>
            <a:pPr marL="514350" indent="-514350">
              <a:buAutoNum type="alphaUcParenR"/>
            </a:pPr>
            <a:r>
              <a:rPr lang="en-US" dirty="0" smtClean="0">
                <a:solidFill>
                  <a:srgbClr val="008000"/>
                </a:solidFill>
              </a:rPr>
              <a:t>That larger offspring survive better than smaller ones</a:t>
            </a:r>
          </a:p>
          <a:p>
            <a:pPr marL="514350" indent="-514350">
              <a:buAutoNum type="alphaUcParenR"/>
            </a:pPr>
            <a:r>
              <a:rPr lang="en-US" dirty="0" smtClean="0"/>
              <a:t>That more offspring are better, even if their survival chances are worse</a:t>
            </a:r>
          </a:p>
          <a:p>
            <a:pPr marL="514350" indent="-514350">
              <a:buAutoNum type="alphaUcParenR"/>
            </a:pPr>
            <a:r>
              <a:rPr lang="en-US" dirty="0" smtClean="0"/>
              <a:t>That organisms understand evolutionary biology and can adjust their offspring size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5) senescence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A) occurs because we wear out</a:t>
            </a:r>
          </a:p>
          <a:p>
            <a:r>
              <a:rPr lang="en-US" dirty="0" smtClean="0"/>
              <a:t>B) </a:t>
            </a:r>
            <a:r>
              <a:rPr lang="en-US" dirty="0" smtClean="0">
                <a:solidFill>
                  <a:srgbClr val="008000"/>
                </a:solidFill>
              </a:rPr>
              <a:t>reflects a trade off between maintenance and reproduction</a:t>
            </a:r>
          </a:p>
          <a:p>
            <a:r>
              <a:rPr lang="en-US" dirty="0" smtClean="0"/>
              <a:t>C) affects the lx but not the </a:t>
            </a:r>
            <a:r>
              <a:rPr lang="en-US" dirty="0" err="1" smtClean="0"/>
              <a:t>mx</a:t>
            </a:r>
            <a:r>
              <a:rPr lang="en-US" dirty="0" smtClean="0"/>
              <a:t> component of fitness</a:t>
            </a:r>
          </a:p>
          <a:p>
            <a:r>
              <a:rPr lang="en-US" dirty="0" smtClean="0"/>
              <a:t>D) uh, I can’t remember because I’m getting old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271</Words>
  <Application>Microsoft Macintosh PowerPoint</Application>
  <PresentationFormat>On-screen Show (4:3)</PresentationFormat>
  <Paragraphs>27</Paragraphs>
  <Slides>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1) Life history traits</vt:lpstr>
      <vt:lpstr>2) A life table</vt:lpstr>
      <vt:lpstr>3) How does high extrinsic mortality alter life history traits</vt:lpstr>
      <vt:lpstr>4) The Smith-Fretwell model of optimal offspring size (from the parent point of view) assumes</vt:lpstr>
      <vt:lpstr>5) senescence</vt:lpstr>
    </vt:vector>
  </TitlesOfParts>
  <Company>California State University, Northridge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1) Life history traits</dc:title>
  <dc:creator>David A. Gray</dc:creator>
  <cp:lastModifiedBy>David A. Gray</cp:lastModifiedBy>
  <cp:revision>6</cp:revision>
  <dcterms:created xsi:type="dcterms:W3CDTF">2012-06-21T21:08:09Z</dcterms:created>
  <dcterms:modified xsi:type="dcterms:W3CDTF">2012-06-21T21:10:22Z</dcterms:modified>
</cp:coreProperties>
</file>