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9315" autoAdjust="0"/>
  </p:normalViewPr>
  <p:slideViewPr>
    <p:cSldViewPr snapToGrid="0" snapToObjects="1">
      <p:cViewPr varScale="1">
        <p:scale>
          <a:sx n="60" d="100"/>
          <a:sy n="60" d="100"/>
        </p:scale>
        <p:origin x="-120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9709-65D8-B143-B185-4235C02B24E7}" type="datetimeFigureOut">
              <a:rPr lang="en-US" smtClean="0"/>
              <a:pPr/>
              <a:t>6/18/12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86D-6BAA-FE49-86AE-2E722A691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9709-65D8-B143-B185-4235C02B24E7}" type="datetimeFigureOut">
              <a:rPr lang="en-US" smtClean="0"/>
              <a:pPr/>
              <a:t>6/18/12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86D-6BAA-FE49-86AE-2E722A691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9709-65D8-B143-B185-4235C02B24E7}" type="datetimeFigureOut">
              <a:rPr lang="en-US" smtClean="0"/>
              <a:pPr/>
              <a:t>6/18/12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86D-6BAA-FE49-86AE-2E722A691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9709-65D8-B143-B185-4235C02B24E7}" type="datetimeFigureOut">
              <a:rPr lang="en-US" smtClean="0"/>
              <a:pPr/>
              <a:t>6/18/12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86D-6BAA-FE49-86AE-2E722A691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9709-65D8-B143-B185-4235C02B24E7}" type="datetimeFigureOut">
              <a:rPr lang="en-US" smtClean="0"/>
              <a:pPr/>
              <a:t>6/18/12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86D-6BAA-FE49-86AE-2E722A691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9709-65D8-B143-B185-4235C02B24E7}" type="datetimeFigureOut">
              <a:rPr lang="en-US" smtClean="0"/>
              <a:pPr/>
              <a:t>6/18/12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86D-6BAA-FE49-86AE-2E722A691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9709-65D8-B143-B185-4235C02B24E7}" type="datetimeFigureOut">
              <a:rPr lang="en-US" smtClean="0"/>
              <a:pPr/>
              <a:t>6/18/12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86D-6BAA-FE49-86AE-2E722A691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9709-65D8-B143-B185-4235C02B24E7}" type="datetimeFigureOut">
              <a:rPr lang="en-US" smtClean="0"/>
              <a:pPr/>
              <a:t>6/18/12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86D-6BAA-FE49-86AE-2E722A691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9709-65D8-B143-B185-4235C02B24E7}" type="datetimeFigureOut">
              <a:rPr lang="en-US" smtClean="0"/>
              <a:pPr/>
              <a:t>6/18/12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86D-6BAA-FE49-86AE-2E722A691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9709-65D8-B143-B185-4235C02B24E7}" type="datetimeFigureOut">
              <a:rPr lang="en-US" smtClean="0"/>
              <a:pPr/>
              <a:t>6/18/12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86D-6BAA-FE49-86AE-2E722A691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9709-65D8-B143-B185-4235C02B24E7}" type="datetimeFigureOut">
              <a:rPr lang="en-US" smtClean="0"/>
              <a:pPr/>
              <a:t>6/18/12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AB86D-6BAA-FE49-86AE-2E722A691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69709-65D8-B143-B185-4235C02B24E7}" type="datetimeFigureOut">
              <a:rPr lang="en-US" smtClean="0"/>
              <a:pPr/>
              <a:t>6/18/12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AB86D-6BAA-FE49-86AE-2E722A691A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1) What evolutionary force creates adaptations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mutation</a:t>
            </a:r>
          </a:p>
          <a:p>
            <a:r>
              <a:rPr lang="en-US" dirty="0" smtClean="0"/>
              <a:t>B) genetic drift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C) selection</a:t>
            </a:r>
          </a:p>
          <a:p>
            <a:r>
              <a:rPr lang="en-US" dirty="0" smtClean="0"/>
              <a:t>D) migration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2) Adaptations are favored because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they help the species survive</a:t>
            </a:r>
          </a:p>
          <a:p>
            <a:r>
              <a:rPr lang="en-US" dirty="0" smtClean="0"/>
              <a:t>B) they are more advanced</a:t>
            </a:r>
          </a:p>
          <a:p>
            <a:r>
              <a:rPr lang="en-US" dirty="0" smtClean="0"/>
              <a:t>C) they create a balanced ecosystem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D) they promote the reproduction of the genes that code for them</a:t>
            </a:r>
          </a:p>
          <a:p>
            <a:r>
              <a:rPr lang="en-US" dirty="0" smtClean="0"/>
              <a:t>E) all of the above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3) Independent contrasts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are used to ensure statistical independence of data points in comparative studies</a:t>
            </a:r>
          </a:p>
          <a:p>
            <a:r>
              <a:rPr lang="en-US" dirty="0" smtClean="0"/>
              <a:t>B) require </a:t>
            </a:r>
            <a:r>
              <a:rPr lang="en-US" dirty="0" err="1" smtClean="0"/>
              <a:t>phylogenetic</a:t>
            </a:r>
            <a:r>
              <a:rPr lang="en-US" dirty="0" smtClean="0"/>
              <a:t> information about the group under study</a:t>
            </a:r>
          </a:p>
          <a:p>
            <a:r>
              <a:rPr lang="en-US" dirty="0" smtClean="0"/>
              <a:t>C) are the differences between </a:t>
            </a:r>
            <a:r>
              <a:rPr lang="en-US" dirty="0" err="1" smtClean="0"/>
              <a:t>taxa</a:t>
            </a:r>
            <a:r>
              <a:rPr lang="en-US" dirty="0" smtClean="0"/>
              <a:t> that have arisen after the </a:t>
            </a:r>
            <a:r>
              <a:rPr lang="en-US" dirty="0" err="1" smtClean="0"/>
              <a:t>taxa</a:t>
            </a:r>
            <a:r>
              <a:rPr lang="en-US" dirty="0" smtClean="0"/>
              <a:t> diverged from a common ancestor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D) all of the above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4) trade-offs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affect virtually all traits</a:t>
            </a:r>
          </a:p>
          <a:p>
            <a:r>
              <a:rPr lang="en-US" dirty="0" smtClean="0"/>
              <a:t>B) cause traits to be optimized not maximized</a:t>
            </a:r>
          </a:p>
          <a:p>
            <a:r>
              <a:rPr lang="en-US" dirty="0" smtClean="0"/>
              <a:t>C) can be due to functional trade-offs and/or allocation trade-offs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D) all of the above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5) Should we expect all traits of all organisms to be perfectly adapted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yes, selection is sufficiently strong as to cause adaptation everywhere</a:t>
            </a:r>
          </a:p>
          <a:p>
            <a:r>
              <a:rPr lang="en-US" dirty="0" smtClean="0"/>
              <a:t>B) no, because evolution is random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C) no, because environments change over time and because there are </a:t>
            </a:r>
            <a:r>
              <a:rPr lang="en-US" dirty="0" err="1" smtClean="0">
                <a:solidFill>
                  <a:srgbClr val="008000"/>
                </a:solidFill>
              </a:rPr>
              <a:t>phylogenetic</a:t>
            </a:r>
            <a:r>
              <a:rPr lang="en-US" dirty="0" smtClean="0">
                <a:solidFill>
                  <a:srgbClr val="008000"/>
                </a:solidFill>
              </a:rPr>
              <a:t> constraints and trade-offs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214</Words>
  <Application>Microsoft Macintosh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1) What evolutionary force creates adaptations</vt:lpstr>
      <vt:lpstr>2) Adaptations are favored because</vt:lpstr>
      <vt:lpstr>3) Independent contrasts</vt:lpstr>
      <vt:lpstr>4) trade-offs</vt:lpstr>
      <vt:lpstr>5) Should we expect all traits of all organisms to be perfectly adapted</vt:lpstr>
    </vt:vector>
  </TitlesOfParts>
  <Company>California State University,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What evolutionary force creates adaptations</dc:title>
  <dc:creator>David A. Gray</dc:creator>
  <cp:lastModifiedBy>David A. Gray</cp:lastModifiedBy>
  <cp:revision>4</cp:revision>
  <dcterms:created xsi:type="dcterms:W3CDTF">2012-06-18T21:25:16Z</dcterms:created>
  <dcterms:modified xsi:type="dcterms:W3CDTF">2012-06-18T21:26:41Z</dcterms:modified>
</cp:coreProperties>
</file>