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  <p:sldId id="265" r:id="rId10"/>
    <p:sldId id="267" r:id="rId11"/>
    <p:sldId id="268" r:id="rId12"/>
    <p:sldId id="266" r:id="rId13"/>
    <p:sldId id="263" r:id="rId14"/>
    <p:sldId id="269" r:id="rId15"/>
    <p:sldId id="270" r:id="rId16"/>
    <p:sldId id="271" r:id="rId17"/>
    <p:sldId id="272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46" autoAdjust="0"/>
  </p:normalViewPr>
  <p:slideViewPr>
    <p:cSldViewPr snapToGrid="0" snapToObjects="1">
      <p:cViewPr varScale="1">
        <p:scale>
          <a:sx n="67" d="100"/>
          <a:sy n="67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28FA8-958C-4C0E-B7D9-17C8822CA958}" type="datetimeFigureOut">
              <a:rPr lang="en-US" smtClean="0"/>
              <a:t>8/18/2011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066C8-EDA6-40B8-A5E6-8851D7AD2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796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8D91A-A2EE-4B54-B3C6-F6C67903BA9C}" type="datetime1">
              <a:rPr lang="en-US" smtClean="0"/>
              <a:pPr/>
              <a:t>8/18/2011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85C6-EBAF-49D5-AD4D-BABF4DFAAD59}" type="datetime1">
              <a:rPr lang="en-US" smtClean="0"/>
              <a:pPr/>
              <a:t>8/18/2011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122-9A3A-4FD8-98B8-22631F32846C}" type="datetime1">
              <a:rPr lang="en-US" smtClean="0"/>
              <a:pPr/>
              <a:t>8/18/2011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8/18/2011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47B5-C739-4DAE-AACD-CC58CA843AC4}" type="datetime1">
              <a:rPr lang="en-US" smtClean="0"/>
              <a:pPr/>
              <a:t>8/18/2011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AE48-94E6-46E0-BE32-5F0716DE9115}" type="datetime1">
              <a:rPr lang="en-US" smtClean="0"/>
              <a:pPr/>
              <a:t>8/18/2011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C285-8BCE-48FC-97D9-E2837AF38351}" type="datetime1">
              <a:rPr lang="en-US" smtClean="0"/>
              <a:pPr/>
              <a:t>8/18/2011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8/18/2011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8/18/2011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C2C-6BD0-40EC-8D8D-4D51F089C5EB}" type="datetime1">
              <a:rPr lang="en-US" smtClean="0"/>
              <a:pPr/>
              <a:t>8/18/2011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7F5C-EDA7-4864-9756-35769B0E62CF}" type="datetime1">
              <a:rPr lang="en-US" smtClean="0"/>
              <a:pPr/>
              <a:t>8/18/2011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8/18/2011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1.xls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2.xlsx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emf"/><Relationship Id="rId4" Type="http://schemas.openxmlformats.org/officeDocument/2006/relationships/package" Target="../embeddings/Microsoft_Excel_Worksheet3.xlsx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7.bin"/><Relationship Id="rId7" Type="http://schemas.openxmlformats.org/officeDocument/2006/relationships/package" Target="../embeddings/Microsoft_Excel_Worksheet5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4.xls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Introduction to non-parametric analyses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Chi Square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326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Chi-square Goodness of fit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Hypothesis Test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800" dirty="0" smtClean="0"/>
              <a:t>H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: P(heads) = .5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800" dirty="0" smtClean="0"/>
              <a:t>H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: </a:t>
            </a:r>
            <a:r>
              <a:rPr lang="en-US" sz="2800" dirty="0"/>
              <a:t>P(heads) </a:t>
            </a:r>
            <a:r>
              <a:rPr lang="en-US" sz="2800" dirty="0" smtClean="0"/>
              <a:t>≠ </a:t>
            </a:r>
            <a:r>
              <a:rPr lang="en-US" sz="2800" dirty="0"/>
              <a:t>.</a:t>
            </a:r>
            <a:r>
              <a:rPr lang="en-US" sz="2800" dirty="0" smtClean="0"/>
              <a:t>5</a:t>
            </a:r>
          </a:p>
          <a:p>
            <a:pPr marL="868680" lvl="1" indent="-457200">
              <a:buFont typeface="+mj-lt"/>
              <a:buAutoNum type="arabicPeriod"/>
            </a:pPr>
            <a:r>
              <a:rPr lang="el-GR" sz="2800" dirty="0" smtClean="0"/>
              <a:t>α</a:t>
            </a:r>
            <a:r>
              <a:rPr lang="en-US" sz="2800" dirty="0" smtClean="0"/>
              <a:t> = .05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800" dirty="0" smtClean="0"/>
              <a:t>Type of test = </a:t>
            </a:r>
            <a:r>
              <a:rPr lang="el-GR" sz="2800" dirty="0" smtClean="0">
                <a:sym typeface="Symbol"/>
              </a:rPr>
              <a:t>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goodness-of-fit</a:t>
            </a:r>
            <a:endParaRPr lang="en-US" sz="2800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708136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 Square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62500"/>
          </a:xfrm>
        </p:spPr>
        <p:txBody>
          <a:bodyPr>
            <a:normAutofit/>
          </a:bodyPr>
          <a:lstStyle/>
          <a:p>
            <a:pPr marL="925830" lvl="1" indent="-514350">
              <a:buFont typeface="+mj-lt"/>
              <a:buAutoNum type="arabicPeriod" startAt="5"/>
            </a:pPr>
            <a:r>
              <a:rPr lang="en-US" sz="2800" dirty="0"/>
              <a:t>DF = 2 – 1 = 1; </a:t>
            </a:r>
            <a:endParaRPr lang="en-US" sz="2800" dirty="0" smtClean="0"/>
          </a:p>
          <a:p>
            <a:pPr marL="925830" lvl="1" indent="-514350">
              <a:buFont typeface="+mj-lt"/>
              <a:buAutoNum type="arabicPeriod" startAt="5"/>
            </a:pPr>
            <a:endParaRPr lang="en-US" sz="2800" dirty="0">
              <a:sym typeface="Symbol"/>
            </a:endParaRPr>
          </a:p>
          <a:p>
            <a:pPr marL="925830" lvl="1" indent="-514350">
              <a:buFont typeface="+mj-lt"/>
              <a:buAutoNum type="arabicPeriod" startAt="5"/>
            </a:pPr>
            <a:endParaRPr lang="en-US" sz="2800" dirty="0" smtClean="0">
              <a:sym typeface="Symbol"/>
            </a:endParaRPr>
          </a:p>
          <a:p>
            <a:pPr marL="925830" lvl="1" indent="-514350">
              <a:buFont typeface="+mj-lt"/>
              <a:buAutoNum type="arabicPeriod" startAt="5"/>
            </a:pPr>
            <a:endParaRPr lang="en-US" sz="2800" dirty="0">
              <a:sym typeface="Symbol"/>
            </a:endParaRPr>
          </a:p>
          <a:p>
            <a:pPr marL="925830" lvl="1" indent="-514350">
              <a:buFont typeface="+mj-lt"/>
              <a:buAutoNum type="arabicPeriod" startAt="5"/>
            </a:pPr>
            <a:endParaRPr lang="en-US" sz="2800" dirty="0" smtClean="0">
              <a:sym typeface="Symbol"/>
            </a:endParaRPr>
          </a:p>
          <a:p>
            <a:pPr marL="925830" lvl="1" indent="-514350">
              <a:buFont typeface="+mj-lt"/>
              <a:buAutoNum type="arabicPeriod" startAt="5"/>
            </a:pPr>
            <a:endParaRPr lang="en-US" sz="2800" dirty="0">
              <a:sym typeface="Symbol"/>
            </a:endParaRPr>
          </a:p>
          <a:p>
            <a:pPr marL="411480" lvl="1" indent="0">
              <a:buNone/>
            </a:pPr>
            <a:r>
              <a:rPr lang="en-US" sz="2800" dirty="0" smtClean="0">
                <a:sym typeface="Symbol"/>
              </a:rPr>
              <a:t>See Chi-square table</a:t>
            </a:r>
          </a:p>
          <a:p>
            <a:pPr marL="411480" lvl="1" indent="0">
              <a:buNone/>
            </a:pPr>
            <a:r>
              <a:rPr lang="el-GR" sz="2800" dirty="0" smtClean="0">
                <a:sym typeface="Symbol"/>
              </a:rPr>
              <a:t></a:t>
            </a:r>
            <a:r>
              <a:rPr lang="en-US" sz="2800" baseline="30000" dirty="0"/>
              <a:t>2</a:t>
            </a:r>
            <a:r>
              <a:rPr lang="en-US" sz="2800" dirty="0"/>
              <a:t>(1) = </a:t>
            </a:r>
            <a:r>
              <a:rPr lang="en-US" sz="2800" dirty="0" smtClean="0"/>
              <a:t>3.841; </a:t>
            </a:r>
            <a:r>
              <a:rPr lang="en-US" sz="2800" dirty="0"/>
              <a:t>If </a:t>
            </a:r>
            <a:r>
              <a:rPr lang="el-GR" sz="2800" dirty="0">
                <a:sym typeface="Symbol"/>
              </a:rPr>
              <a:t></a:t>
            </a:r>
            <a:r>
              <a:rPr lang="en-US" sz="2800" baseline="30000" dirty="0"/>
              <a:t>2</a:t>
            </a:r>
            <a:r>
              <a:rPr lang="en-US" sz="2800" dirty="0"/>
              <a:t> observed is larger than </a:t>
            </a:r>
            <a:r>
              <a:rPr lang="en-US" sz="2800" dirty="0" smtClean="0"/>
              <a:t>3.841, </a:t>
            </a:r>
            <a:r>
              <a:rPr lang="en-US" sz="2800" dirty="0"/>
              <a:t>reject the null hypothesis</a:t>
            </a:r>
          </a:p>
          <a:p>
            <a:pPr marL="868680" lvl="1" indent="-457200">
              <a:buFont typeface="+mj-lt"/>
              <a:buAutoNum type="arabicPeriod" startAt="5"/>
            </a:pPr>
            <a:endParaRPr lang="en-US" sz="2800" dirty="0" smtClean="0"/>
          </a:p>
          <a:p>
            <a:pPr marL="868680" lvl="1" indent="-457200">
              <a:buFont typeface="+mj-lt"/>
              <a:buAutoNum type="arabicPeriod" startAt="5"/>
            </a:pPr>
            <a:endParaRPr lang="en-US" sz="2800" dirty="0"/>
          </a:p>
          <a:p>
            <a:pPr marL="868680" lvl="1" indent="-457200">
              <a:buFont typeface="+mj-lt"/>
              <a:buAutoNum type="arabicPeriod" startAt="5"/>
            </a:pPr>
            <a:endParaRPr lang="en-US" sz="2800" dirty="0" smtClean="0"/>
          </a:p>
          <a:p>
            <a:pPr marL="868680" lvl="1" indent="-457200">
              <a:buFont typeface="+mj-lt"/>
              <a:buAutoNum type="arabicPeriod" startAt="5"/>
            </a:pPr>
            <a:endParaRPr lang="en-US" sz="2800" dirty="0"/>
          </a:p>
          <a:p>
            <a:pPr marL="868680" lvl="1" indent="-457200">
              <a:buFont typeface="+mj-lt"/>
              <a:buAutoNum type="arabicPeriod" startAt="5"/>
            </a:pPr>
            <a:endParaRPr lang="en-US" sz="2800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828" y="2495551"/>
            <a:ext cx="4624844" cy="2233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132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77576"/>
          </a:xfrm>
        </p:spPr>
        <p:txBody>
          <a:bodyPr>
            <a:normAutofit/>
          </a:bodyPr>
          <a:lstStyle/>
          <a:p>
            <a:pPr marL="628650" lvl="1" indent="-514350">
              <a:buClr>
                <a:schemeClr val="accent1"/>
              </a:buClr>
              <a:buFont typeface="+mj-lt"/>
              <a:buAutoNum type="arabicPeriod" startAt="6"/>
            </a:pPr>
            <a:r>
              <a:rPr lang="en-US" sz="2800" dirty="0"/>
              <a:t>Do the </a:t>
            </a:r>
            <a:r>
              <a:rPr lang="en-US" sz="2800" dirty="0" smtClean="0"/>
              <a:t>test: </a:t>
            </a:r>
            <a:r>
              <a:rPr lang="en-US" dirty="0" smtClean="0"/>
              <a:t>For our coin example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114300" indent="0">
              <a:buNone/>
            </a:pPr>
            <a:r>
              <a:rPr lang="en-US" dirty="0" smtClean="0"/>
              <a:t>7. Since 6.55 &gt; 3.84, reject the null.</a:t>
            </a:r>
          </a:p>
          <a:p>
            <a:pPr marL="411480" lvl="1" indent="0">
              <a:buNone/>
            </a:pPr>
            <a:r>
              <a:rPr lang="en-US" dirty="0" smtClean="0"/>
              <a:t>There is evidence that the coin is not fair.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Chi-square Goodness </a:t>
            </a:r>
            <a:r>
              <a:rPr lang="en-US" dirty="0"/>
              <a:t>of fit </a:t>
            </a:r>
            <a:r>
              <a:rPr lang="en-US" dirty="0" smtClean="0"/>
              <a:t>test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668889"/>
              </p:ext>
            </p:extLst>
          </p:nvPr>
        </p:nvGraphicFramePr>
        <p:xfrm>
          <a:off x="6078194" y="5119154"/>
          <a:ext cx="2814003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1743"/>
                <a:gridCol w="867093"/>
                <a:gridCol w="705167"/>
              </a:tblGrid>
              <a:tr h="328181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Heads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Tails </a:t>
                      </a:r>
                      <a:endParaRPr lang="en-US" sz="1600" dirty="0"/>
                    </a:p>
                  </a:txBody>
                  <a:tcPr anchor="ctr"/>
                </a:tc>
              </a:tr>
              <a:tr h="32818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Observed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33</a:t>
                      </a:r>
                    </a:p>
                  </a:txBody>
                  <a:tcPr anchor="ctr"/>
                </a:tc>
              </a:tr>
              <a:tr h="32818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Expected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2660056"/>
              </p:ext>
            </p:extLst>
          </p:nvPr>
        </p:nvGraphicFramePr>
        <p:xfrm>
          <a:off x="574675" y="2297113"/>
          <a:ext cx="8147050" cy="243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3" imgW="2933700" imgH="876300" progId="Equation.3">
                  <p:embed/>
                </p:oleObj>
              </mc:Choice>
              <mc:Fallback>
                <p:oleObj name="Equation" r:id="rId3" imgW="2933700" imgH="876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4675" y="2297113"/>
                        <a:ext cx="8147050" cy="2435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2971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Chi-square </a:t>
            </a:r>
            <a:r>
              <a:rPr lang="en-US" dirty="0" smtClean="0"/>
              <a:t>test of independence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when we want to know if frequency responses of one categorical depend on another categorical variable (sounds like an interaction, right?)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2241598"/>
              </p:ext>
            </p:extLst>
          </p:nvPr>
        </p:nvGraphicFramePr>
        <p:xfrm>
          <a:off x="857247" y="3671888"/>
          <a:ext cx="7335900" cy="188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Worksheet" r:id="rId4" imgW="4705339" imgH="1209572" progId="Excel.Sheet.12">
                  <p:embed/>
                </p:oleObj>
              </mc:Choice>
              <mc:Fallback>
                <p:oleObj name="Worksheet" r:id="rId4" imgW="4705339" imgH="120957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57247" y="3671888"/>
                        <a:ext cx="7335900" cy="1885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395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Chi-square </a:t>
            </a:r>
            <a:r>
              <a:rPr lang="en-US" dirty="0" smtClean="0"/>
              <a:t>test of independence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compare observed vs. expected frequencies as in the goodness-of-fit test but the expectant frequencies aren’t as easy to figure out because of the row and column totals.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897582"/>
              </p:ext>
            </p:extLst>
          </p:nvPr>
        </p:nvGraphicFramePr>
        <p:xfrm>
          <a:off x="1381125" y="3738563"/>
          <a:ext cx="6381750" cy="223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Worksheet" r:id="rId4" imgW="6381672" imgH="2238289" progId="Excel.Sheet.12">
                  <p:embed/>
                </p:oleObj>
              </mc:Choice>
              <mc:Fallback>
                <p:oleObj name="Worksheet" r:id="rId4" imgW="6381672" imgH="223828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81125" y="3738563"/>
                        <a:ext cx="6381750" cy="2238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69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Chi-square </a:t>
            </a:r>
            <a:r>
              <a:rPr lang="en-US" dirty="0" smtClean="0"/>
              <a:t>test of independence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Expectant frequencies for each cell is found by multiplying row and column totals then dividing by the grand total.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6515913"/>
              </p:ext>
            </p:extLst>
          </p:nvPr>
        </p:nvGraphicFramePr>
        <p:xfrm>
          <a:off x="3138488" y="3603625"/>
          <a:ext cx="2605548" cy="168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3" imgW="609480" imgH="393480" progId="Equation.DSMT4">
                  <p:embed/>
                </p:oleObj>
              </mc:Choice>
              <mc:Fallback>
                <p:oleObj name="Equation" r:id="rId3" imgW="609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38488" y="3603625"/>
                        <a:ext cx="2605548" cy="1682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873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Chi-square </a:t>
            </a:r>
            <a:r>
              <a:rPr lang="en-US" dirty="0" smtClean="0"/>
              <a:t>test of independence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Researchers stood on a corner and watched drivers come to a stop sign.  They noted their gender and the type of stop they made. 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1625"/>
              </p:ext>
            </p:extLst>
          </p:nvPr>
        </p:nvGraphicFramePr>
        <p:xfrm>
          <a:off x="762001" y="3195638"/>
          <a:ext cx="7703706" cy="279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Worksheet" r:id="rId4" imgW="5705470" imgH="2066881" progId="Excel.Sheet.12">
                  <p:embed/>
                </p:oleObj>
              </mc:Choice>
              <mc:Fallback>
                <p:oleObj name="Worksheet" r:id="rId4" imgW="5705470" imgH="206688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2001" y="3195638"/>
                        <a:ext cx="7703706" cy="279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874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Chi-square test of independence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8459013"/>
              </p:ext>
            </p:extLst>
          </p:nvPr>
        </p:nvGraphicFramePr>
        <p:xfrm>
          <a:off x="428625" y="1866902"/>
          <a:ext cx="5186363" cy="25156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Worksheet" r:id="rId4" imgW="4143322" imgH="2009655" progId="Excel.Sheet.12">
                  <p:embed/>
                </p:oleObj>
              </mc:Choice>
              <mc:Fallback>
                <p:oleObj name="Worksheet" r:id="rId4" imgW="4143322" imgH="200965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8625" y="1866902"/>
                        <a:ext cx="5186363" cy="25156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8268974"/>
              </p:ext>
            </p:extLst>
          </p:nvPr>
        </p:nvGraphicFramePr>
        <p:xfrm>
          <a:off x="4843463" y="4633913"/>
          <a:ext cx="4143375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Worksheet" r:id="rId7" imgW="4143322" imgH="2009655" progId="Excel.Sheet.12">
                  <p:embed/>
                </p:oleObj>
              </mc:Choice>
              <mc:Fallback>
                <p:oleObj name="Worksheet" r:id="rId7" imgW="4143322" imgH="200965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43463" y="4633913"/>
                        <a:ext cx="4143375" cy="2009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8482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 Tests 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discussed</a:t>
            </a:r>
          </a:p>
          <a:p>
            <a:pPr lvl="1"/>
            <a:r>
              <a:rPr lang="en-US" dirty="0" smtClean="0"/>
              <a:t>One-sample t-test</a:t>
            </a:r>
          </a:p>
          <a:p>
            <a:pPr lvl="1"/>
            <a:r>
              <a:rPr lang="en-US" dirty="0" smtClean="0"/>
              <a:t>Dependent Sample t-tests</a:t>
            </a:r>
          </a:p>
          <a:p>
            <a:pPr lvl="1"/>
            <a:r>
              <a:rPr lang="en-US" dirty="0" smtClean="0"/>
              <a:t>Independent Samples t-tests</a:t>
            </a:r>
          </a:p>
          <a:p>
            <a:pPr lvl="1"/>
            <a:r>
              <a:rPr lang="en-US" dirty="0" smtClean="0"/>
              <a:t>One-Way Between Groups ANOVA</a:t>
            </a:r>
          </a:p>
          <a:p>
            <a:pPr lvl="1"/>
            <a:r>
              <a:rPr lang="en-US" dirty="0" smtClean="0"/>
              <a:t>Factorial Between </a:t>
            </a:r>
            <a:r>
              <a:rPr lang="en-US" dirty="0"/>
              <a:t>Groups ANOVA</a:t>
            </a:r>
          </a:p>
          <a:p>
            <a:pPr lvl="1"/>
            <a:r>
              <a:rPr lang="en-US" dirty="0"/>
              <a:t>One-Way </a:t>
            </a:r>
            <a:r>
              <a:rPr lang="en-US" dirty="0" smtClean="0"/>
              <a:t>Repeated Measures ANOVA</a:t>
            </a:r>
          </a:p>
          <a:p>
            <a:pPr lvl="1"/>
            <a:r>
              <a:rPr lang="en-US" dirty="0" smtClean="0"/>
              <a:t>Correlation</a:t>
            </a:r>
          </a:p>
          <a:p>
            <a:pPr lvl="1"/>
            <a:r>
              <a:rPr lang="en-US" dirty="0" smtClean="0"/>
              <a:t>Linear Regression</a:t>
            </a:r>
          </a:p>
          <a:p>
            <a:pPr lvl="1"/>
            <a:endParaRPr lang="en-US" dirty="0"/>
          </a:p>
          <a:p>
            <a:r>
              <a:rPr lang="en-US" dirty="0" smtClean="0"/>
              <a:t>What do all of these tests have in common?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695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Parametric vs. Non-parametric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19435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Parametric Tests </a:t>
            </a:r>
            <a:r>
              <a:rPr lang="en-US" dirty="0"/>
              <a:t>– Statistical tests that involve assumptions </a:t>
            </a:r>
            <a:r>
              <a:rPr lang="en-US" dirty="0" smtClean="0"/>
              <a:t>about or </a:t>
            </a:r>
            <a:r>
              <a:rPr lang="en-US" dirty="0"/>
              <a:t>estimations of population parameters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(</a:t>
            </a:r>
            <a:r>
              <a:rPr lang="en-US" dirty="0"/>
              <a:t>what we’ve been learning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E.g., normal distribution, interval/ratio level measurement, homogeneity of variance</a:t>
            </a:r>
            <a:endParaRPr lang="en-US" dirty="0"/>
          </a:p>
          <a:p>
            <a:r>
              <a:rPr lang="en-US" b="1" dirty="0" smtClean="0"/>
              <a:t>Nonparametric Tests</a:t>
            </a:r>
          </a:p>
          <a:p>
            <a:pPr lvl="1"/>
            <a:r>
              <a:rPr lang="en-US" dirty="0" smtClean="0"/>
              <a:t>Also </a:t>
            </a:r>
            <a:r>
              <a:rPr lang="en-US" dirty="0"/>
              <a:t>known as distribution-free </a:t>
            </a:r>
            <a:r>
              <a:rPr lang="en-US" dirty="0" smtClean="0"/>
              <a:t>tests</a:t>
            </a:r>
          </a:p>
          <a:p>
            <a:pPr lvl="1"/>
            <a:r>
              <a:rPr lang="en-US" dirty="0" smtClean="0"/>
              <a:t>Statistical </a:t>
            </a:r>
            <a:r>
              <a:rPr lang="en-US" dirty="0"/>
              <a:t>tests that do not rely on assumptions of distributions or parameter </a:t>
            </a:r>
            <a:r>
              <a:rPr lang="en-US" dirty="0" smtClean="0"/>
              <a:t>estimates</a:t>
            </a:r>
          </a:p>
          <a:p>
            <a:pPr lvl="1"/>
            <a:r>
              <a:rPr lang="en-US" dirty="0" smtClean="0"/>
              <a:t>E.g., does not assume interval/ratio, no normality assumption</a:t>
            </a:r>
          </a:p>
          <a:p>
            <a:pPr lvl="1"/>
            <a:r>
              <a:rPr lang="en-US" dirty="0" smtClean="0"/>
              <a:t>(</a:t>
            </a:r>
            <a:r>
              <a:rPr lang="en-US" dirty="0"/>
              <a:t>what we’re going to be </a:t>
            </a:r>
            <a:r>
              <a:rPr lang="en-US" dirty="0" smtClean="0"/>
              <a:t>introducing today)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555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Non-parametric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Frequency Data</a:t>
            </a:r>
          </a:p>
          <a:p>
            <a:pPr lvl="1"/>
            <a:r>
              <a:rPr lang="en-US" dirty="0" smtClean="0"/>
              <a:t>Chi-Square (</a:t>
            </a:r>
            <a:r>
              <a:rPr lang="el-GR" dirty="0" smtClean="0">
                <a:sym typeface="Symbol"/>
              </a:rPr>
              <a:t></a:t>
            </a:r>
            <a:r>
              <a:rPr lang="el-GR" baseline="30000" dirty="0" smtClean="0"/>
              <a:t>2</a:t>
            </a:r>
            <a:r>
              <a:rPr lang="en-US" dirty="0"/>
              <a:t>)</a:t>
            </a:r>
            <a:r>
              <a:rPr lang="en-US" dirty="0" smtClean="0"/>
              <a:t> Analysis</a:t>
            </a:r>
          </a:p>
          <a:p>
            <a:pPr lvl="2"/>
            <a:r>
              <a:rPr lang="el-GR" dirty="0" smtClean="0">
                <a:sym typeface="Symbol"/>
              </a:rPr>
              <a:t></a:t>
            </a:r>
            <a:r>
              <a:rPr lang="el-GR" baseline="30000" dirty="0" smtClean="0"/>
              <a:t>2</a:t>
            </a:r>
            <a:r>
              <a:rPr lang="en-US" baseline="30000" dirty="0" smtClean="0"/>
              <a:t> </a:t>
            </a:r>
            <a:r>
              <a:rPr lang="en-US" dirty="0" smtClean="0"/>
              <a:t>Goodness-of-Fit test (one variable)</a:t>
            </a:r>
          </a:p>
          <a:p>
            <a:pPr lvl="2"/>
            <a:r>
              <a:rPr lang="el-GR" dirty="0" smtClean="0">
                <a:sym typeface="Symbol"/>
              </a:rPr>
              <a:t></a:t>
            </a:r>
            <a:r>
              <a:rPr lang="el-GR" baseline="30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dirty="0" smtClean="0"/>
              <a:t>est of Independence (2 or more variables)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Non-normal Data (e.g., ordinal)</a:t>
            </a:r>
          </a:p>
          <a:p>
            <a:pPr lvl="1"/>
            <a:r>
              <a:rPr lang="en-US" dirty="0" smtClean="0"/>
              <a:t>Mann-Whitney U (NP analogue of Independent Samples t-test)</a:t>
            </a:r>
          </a:p>
          <a:p>
            <a:pPr lvl="1"/>
            <a:r>
              <a:rPr lang="en-US" dirty="0" smtClean="0"/>
              <a:t>Wilcoxon Signed Ranks Tests </a:t>
            </a:r>
            <a:r>
              <a:rPr lang="en-US" dirty="0"/>
              <a:t>(NP analogue of </a:t>
            </a:r>
            <a:r>
              <a:rPr lang="en-US" dirty="0" smtClean="0"/>
              <a:t>Dependent Samples </a:t>
            </a:r>
            <a:r>
              <a:rPr lang="en-US" dirty="0"/>
              <a:t>t-test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Kruskal</a:t>
            </a:r>
            <a:r>
              <a:rPr lang="en-US" dirty="0" smtClean="0"/>
              <a:t>-Wallis One-Way Analysis of Variance (Between)</a:t>
            </a:r>
          </a:p>
          <a:p>
            <a:pPr lvl="1"/>
            <a:r>
              <a:rPr lang="en-US" dirty="0" smtClean="0"/>
              <a:t>Friedman’s Rank Test for </a:t>
            </a:r>
            <a:r>
              <a:rPr lang="en-US" i="1" dirty="0" smtClean="0"/>
              <a:t>K</a:t>
            </a:r>
            <a:r>
              <a:rPr lang="en-US" dirty="0" smtClean="0"/>
              <a:t> correlated samples (Within)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02182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Chi-Square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l-GR" dirty="0" smtClean="0">
                <a:sym typeface="Symbol"/>
              </a:rPr>
              <a:t></a:t>
            </a:r>
            <a:r>
              <a:rPr lang="el-GR" baseline="30000" dirty="0" smtClean="0"/>
              <a:t>2</a:t>
            </a:r>
            <a:r>
              <a:rPr lang="en-US" baseline="30000" dirty="0" smtClean="0"/>
              <a:t> </a:t>
            </a:r>
            <a:r>
              <a:rPr lang="en-US" dirty="0"/>
              <a:t>Goodness-of-Fit test </a:t>
            </a:r>
            <a:endParaRPr lang="en-US" dirty="0" smtClean="0"/>
          </a:p>
          <a:p>
            <a:pPr lvl="1"/>
            <a:r>
              <a:rPr lang="en-US" dirty="0" smtClean="0"/>
              <a:t>Used </a:t>
            </a:r>
            <a:r>
              <a:rPr lang="en-US" dirty="0"/>
              <a:t>when we have distributions of </a:t>
            </a:r>
            <a:r>
              <a:rPr lang="en-US" dirty="0" smtClean="0"/>
              <a:t>frequencies across </a:t>
            </a:r>
            <a:r>
              <a:rPr lang="en-US" dirty="0"/>
              <a:t>two or more categories on </a:t>
            </a:r>
            <a:r>
              <a:rPr lang="en-US" i="1" dirty="0"/>
              <a:t>one </a:t>
            </a:r>
            <a:r>
              <a:rPr lang="en-US" dirty="0"/>
              <a:t>variable. </a:t>
            </a:r>
          </a:p>
          <a:p>
            <a:pPr lvl="1"/>
            <a:r>
              <a:rPr lang="en-US" dirty="0" smtClean="0"/>
              <a:t>Test </a:t>
            </a:r>
            <a:r>
              <a:rPr lang="en-US" dirty="0"/>
              <a:t>determines how well a </a:t>
            </a:r>
            <a:r>
              <a:rPr lang="en-US" dirty="0" smtClean="0"/>
              <a:t>hypothesized distribution </a:t>
            </a:r>
            <a:r>
              <a:rPr lang="en-US" dirty="0"/>
              <a:t>fits an obtained distribution. </a:t>
            </a:r>
          </a:p>
          <a:p>
            <a:r>
              <a:rPr lang="en-US" dirty="0" smtClean="0"/>
              <a:t>The </a:t>
            </a:r>
            <a:r>
              <a:rPr lang="el-GR" dirty="0" smtClean="0">
                <a:sym typeface="Symbol"/>
              </a:rPr>
              <a:t></a:t>
            </a:r>
            <a:r>
              <a:rPr lang="el-GR" baseline="30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test of independence.</a:t>
            </a:r>
          </a:p>
          <a:p>
            <a:pPr lvl="1"/>
            <a:r>
              <a:rPr lang="en-US" dirty="0" smtClean="0"/>
              <a:t>Used </a:t>
            </a:r>
            <a:r>
              <a:rPr lang="en-US" dirty="0"/>
              <a:t>when we compare the distribution of frequencies across categories in two or more independent </a:t>
            </a:r>
            <a:r>
              <a:rPr lang="en-US" dirty="0" smtClean="0"/>
              <a:t>samples.</a:t>
            </a:r>
          </a:p>
          <a:p>
            <a:pPr lvl="1"/>
            <a:r>
              <a:rPr lang="en-US" dirty="0" smtClean="0"/>
              <a:t>Used </a:t>
            </a:r>
            <a:r>
              <a:rPr lang="en-US" dirty="0"/>
              <a:t>in a single sample when we want to know whether two categorical variables are related.</a:t>
            </a:r>
          </a:p>
        </p:txBody>
      </p:sp>
    </p:spTree>
    <p:extLst>
      <p:ext uri="{BB962C8B-B14F-4D97-AF65-F5344CB8AC3E}">
        <p14:creationId xmlns:p14="http://schemas.microsoft.com/office/powerpoint/2010/main" val="60433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Chi-square Goodness </a:t>
            </a:r>
            <a:r>
              <a:rPr lang="en-US" dirty="0"/>
              <a:t>of fit </a:t>
            </a:r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Quarter Tossing</a:t>
            </a:r>
          </a:p>
          <a:p>
            <a:pPr lvl="1"/>
            <a:r>
              <a:rPr lang="en-US" dirty="0" smtClean="0"/>
              <a:t>Probability of Head?</a:t>
            </a:r>
          </a:p>
          <a:p>
            <a:pPr lvl="1"/>
            <a:r>
              <a:rPr lang="en-US" dirty="0" smtClean="0"/>
              <a:t>Probability of Tails?</a:t>
            </a:r>
          </a:p>
          <a:p>
            <a:pPr lvl="1"/>
            <a:r>
              <a:rPr lang="en-US" dirty="0" smtClean="0"/>
              <a:t>How can you tell if a Quarter is unfair when tossed?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Imagine a flipped a quarter 50 times, what would we expect?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347336"/>
              </p:ext>
            </p:extLst>
          </p:nvPr>
        </p:nvGraphicFramePr>
        <p:xfrm>
          <a:off x="1447951" y="4761056"/>
          <a:ext cx="5921244" cy="1733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0622"/>
                <a:gridCol w="2960622"/>
              </a:tblGrid>
              <a:tr h="866897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Heads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Tails </a:t>
                      </a:r>
                      <a:endParaRPr lang="en-US" sz="4000" dirty="0"/>
                    </a:p>
                  </a:txBody>
                  <a:tcPr anchor="ctr"/>
                </a:tc>
              </a:tr>
              <a:tr h="866897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25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25</a:t>
                      </a:r>
                      <a:endParaRPr lang="en-US" sz="4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74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Chi-square Goodness </a:t>
            </a:r>
            <a:r>
              <a:rPr lang="en-US" dirty="0"/>
              <a:t>of fit </a:t>
            </a:r>
            <a:r>
              <a:rPr lang="en-US" dirty="0" smtClean="0"/>
              <a:t>test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370683"/>
              </p:ext>
            </p:extLst>
          </p:nvPr>
        </p:nvGraphicFramePr>
        <p:xfrm>
          <a:off x="630207" y="2716011"/>
          <a:ext cx="3680544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0272"/>
                <a:gridCol w="1840272"/>
              </a:tblGrid>
              <a:tr h="58550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Heads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Tails </a:t>
                      </a:r>
                      <a:endParaRPr lang="en-US" sz="4000" dirty="0"/>
                    </a:p>
                  </a:txBody>
                  <a:tcPr anchor="ctr"/>
                </a:tc>
              </a:tr>
              <a:tr h="58550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20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30</a:t>
                      </a:r>
                      <a:endParaRPr lang="en-US" sz="40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194346"/>
              </p:ext>
            </p:extLst>
          </p:nvPr>
        </p:nvGraphicFramePr>
        <p:xfrm>
          <a:off x="4896884" y="2716011"/>
          <a:ext cx="3680544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0272"/>
                <a:gridCol w="1840272"/>
              </a:tblGrid>
              <a:tr h="58550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Heads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Tails </a:t>
                      </a:r>
                      <a:endParaRPr lang="en-US" sz="4000" dirty="0"/>
                    </a:p>
                  </a:txBody>
                  <a:tcPr anchor="ctr"/>
                </a:tc>
              </a:tr>
              <a:tr h="58550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15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35</a:t>
                      </a:r>
                      <a:endParaRPr lang="en-US" sz="40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72062"/>
              </p:ext>
            </p:extLst>
          </p:nvPr>
        </p:nvGraphicFramePr>
        <p:xfrm>
          <a:off x="630207" y="4724083"/>
          <a:ext cx="3680544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0272"/>
                <a:gridCol w="1840272"/>
              </a:tblGrid>
              <a:tr h="58550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Heads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Tails </a:t>
                      </a:r>
                      <a:endParaRPr lang="en-US" sz="4000" dirty="0"/>
                    </a:p>
                  </a:txBody>
                  <a:tcPr anchor="ctr"/>
                </a:tc>
              </a:tr>
              <a:tr h="58550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10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40</a:t>
                      </a:r>
                      <a:endParaRPr lang="en-US" sz="40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831290"/>
              </p:ext>
            </p:extLst>
          </p:nvPr>
        </p:nvGraphicFramePr>
        <p:xfrm>
          <a:off x="4896884" y="4724083"/>
          <a:ext cx="3680544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0272"/>
                <a:gridCol w="1840272"/>
              </a:tblGrid>
              <a:tr h="58550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Heads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Tails </a:t>
                      </a:r>
                      <a:endParaRPr lang="en-US" sz="4000" dirty="0"/>
                    </a:p>
                  </a:txBody>
                  <a:tcPr anchor="ctr"/>
                </a:tc>
              </a:tr>
              <a:tr h="58550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5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45</a:t>
                      </a:r>
                      <a:endParaRPr lang="en-US" sz="4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of these scenarios seems probable with a “fair” coin?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75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compare it to our expectation about “fair” coins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Chi-square Goodness </a:t>
            </a:r>
            <a:r>
              <a:rPr lang="en-US" dirty="0"/>
              <a:t>of fit </a:t>
            </a:r>
            <a:r>
              <a:rPr lang="en-US" dirty="0" smtClean="0"/>
              <a:t>test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212301"/>
              </p:ext>
            </p:extLst>
          </p:nvPr>
        </p:nvGraphicFramePr>
        <p:xfrm>
          <a:off x="1567693" y="2702659"/>
          <a:ext cx="5832533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2816"/>
                <a:gridCol w="1754730"/>
                <a:gridCol w="1314987"/>
              </a:tblGrid>
              <a:tr h="585505"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Heads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Tails </a:t>
                      </a:r>
                      <a:endParaRPr lang="en-US" sz="4000" dirty="0"/>
                    </a:p>
                  </a:txBody>
                  <a:tcPr anchor="ctr"/>
                </a:tc>
              </a:tr>
              <a:tr h="58550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Observed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17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33</a:t>
                      </a:r>
                    </a:p>
                  </a:txBody>
                  <a:tcPr anchor="ctr"/>
                </a:tc>
              </a:tr>
              <a:tr h="58550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Expected 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25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25</a:t>
                      </a:r>
                    </a:p>
                  </a:txBody>
                  <a:tcPr anchor="ctr"/>
                </a:tc>
              </a:tr>
              <a:tr h="58550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O-E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-8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8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75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test to see if our observed frequencies “Fit” our expectations</a:t>
            </a:r>
          </a:p>
          <a:p>
            <a:r>
              <a:rPr lang="en-US" dirty="0" smtClean="0"/>
              <a:t>This is the</a:t>
            </a:r>
            <a:r>
              <a:rPr lang="el-GR" dirty="0">
                <a:sym typeface="Symbol"/>
              </a:rPr>
              <a:t> </a:t>
            </a:r>
            <a:r>
              <a:rPr lang="el-GR" dirty="0" smtClean="0">
                <a:sym typeface="Symbol"/>
              </a:rPr>
              <a:t></a:t>
            </a:r>
            <a:r>
              <a:rPr lang="el-GR" baseline="30000" dirty="0" smtClean="0"/>
              <a:t>2</a:t>
            </a:r>
            <a:r>
              <a:rPr lang="en-US" baseline="30000" dirty="0" smtClean="0"/>
              <a:t> </a:t>
            </a:r>
            <a:r>
              <a:rPr lang="en-US" dirty="0"/>
              <a:t>Goodness-of-Fit test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converts the difference between the frequencies we observe and the frequencies we expect to a distribution with known probabilities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Chi-square Goodness </a:t>
            </a:r>
            <a:r>
              <a:rPr lang="en-US" dirty="0"/>
              <a:t>of fit </a:t>
            </a:r>
            <a:r>
              <a:rPr lang="en-US" dirty="0" smtClean="0"/>
              <a:t>test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4817088"/>
              </p:ext>
            </p:extLst>
          </p:nvPr>
        </p:nvGraphicFramePr>
        <p:xfrm>
          <a:off x="918746" y="2973388"/>
          <a:ext cx="6453188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3" imgW="2324100" imgH="444500" progId="Equation.3">
                  <p:embed/>
                </p:oleObj>
              </mc:Choice>
              <mc:Fallback>
                <p:oleObj name="Equation" r:id="rId3" imgW="2324100" imgH="4445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8746" y="2973388"/>
                        <a:ext cx="6453188" cy="1235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01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258</TotalTime>
  <Words>658</Words>
  <Application>Microsoft Office PowerPoint</Application>
  <PresentationFormat>On-screen Show (4:3)</PresentationFormat>
  <Paragraphs>137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Apothecary</vt:lpstr>
      <vt:lpstr>Equation</vt:lpstr>
      <vt:lpstr>Worksheet</vt:lpstr>
      <vt:lpstr>Chi Square Analysis</vt:lpstr>
      <vt:lpstr>Hypothesis Tests So far…</vt:lpstr>
      <vt:lpstr>Parametric vs. Non-parametric</vt:lpstr>
      <vt:lpstr>Some Non-parametric tests</vt:lpstr>
      <vt:lpstr>Chi-Square</vt:lpstr>
      <vt:lpstr>Chi-square Goodness of fit test</vt:lpstr>
      <vt:lpstr>Chi-square Goodness of fit test</vt:lpstr>
      <vt:lpstr>Chi-square Goodness of fit test</vt:lpstr>
      <vt:lpstr>Chi-square Goodness of fit test</vt:lpstr>
      <vt:lpstr>Chi-square Goodness of fit test</vt:lpstr>
      <vt:lpstr>Chi Square Distribution</vt:lpstr>
      <vt:lpstr>Chi-square Goodness of fit test</vt:lpstr>
      <vt:lpstr>Chi-square test of independence</vt:lpstr>
      <vt:lpstr>Chi-square test of independence</vt:lpstr>
      <vt:lpstr>Chi-square test of independence</vt:lpstr>
      <vt:lpstr>Chi-square test of independence</vt:lpstr>
      <vt:lpstr>Chi-square test of independence</vt:lpstr>
    </vt:vector>
  </TitlesOfParts>
  <Company>CSUN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 Square Analysis</dc:title>
  <dc:creator>Andy Ainsworth</dc:creator>
  <cp:lastModifiedBy>Andrew Ainsworth</cp:lastModifiedBy>
  <cp:revision>21</cp:revision>
  <cp:lastPrinted>2011-07-24T21:35:03Z</cp:lastPrinted>
  <dcterms:created xsi:type="dcterms:W3CDTF">2011-05-03T19:06:18Z</dcterms:created>
  <dcterms:modified xsi:type="dcterms:W3CDTF">2011-08-18T23:02:39Z</dcterms:modified>
</cp:coreProperties>
</file>