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6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8" r:id="rId3"/>
    <p:sldId id="283" r:id="rId4"/>
    <p:sldId id="284" r:id="rId5"/>
    <p:sldId id="261" r:id="rId6"/>
    <p:sldId id="259" r:id="rId7"/>
    <p:sldId id="285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2" r:id="rId18"/>
    <p:sldId id="287" r:id="rId19"/>
    <p:sldId id="288" r:id="rId20"/>
    <p:sldId id="289" r:id="rId21"/>
    <p:sldId id="272" r:id="rId22"/>
    <p:sldId id="273" r:id="rId23"/>
    <p:sldId id="286" r:id="rId24"/>
    <p:sldId id="297" r:id="rId25"/>
    <p:sldId id="290" r:id="rId26"/>
    <p:sldId id="291" r:id="rId27"/>
    <p:sldId id="292" r:id="rId28"/>
    <p:sldId id="293" r:id="rId29"/>
    <p:sldId id="294" r:id="rId30"/>
    <p:sldId id="274" r:id="rId31"/>
    <p:sldId id="275" r:id="rId32"/>
    <p:sldId id="296" r:id="rId33"/>
    <p:sldId id="295" r:id="rId34"/>
    <p:sldId id="276" r:id="rId35"/>
    <p:sldId id="298" r:id="rId36"/>
    <p:sldId id="299" r:id="rId37"/>
    <p:sldId id="302" r:id="rId38"/>
    <p:sldId id="277" r:id="rId39"/>
    <p:sldId id="301" r:id="rId40"/>
    <p:sldId id="303" r:id="rId41"/>
    <p:sldId id="300" r:id="rId42"/>
    <p:sldId id="278" r:id="rId43"/>
    <p:sldId id="279" r:id="rId4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" y="163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A27F8253-F89E-46EF-A476-570B15DBB8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70CC4FA1-3843-465A-B526-76C9911952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7C0F34-8B8D-47D1-8606-B6A7981720CE}" type="slidenum">
              <a:rPr lang="en-US"/>
              <a:pPr/>
              <a:t>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updates on slides – 23, 25, 27, 29, 35, 36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E5F983-A296-46B3-B65E-14CB39B36660}" type="slidenum">
              <a:rPr lang="en-US"/>
              <a:pPr/>
              <a:t>6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18" charset="0"/>
              </a:rPr>
              <a:t>Landwehr, J.M. &amp; Watkins, A.E. (1987) </a:t>
            </a:r>
            <a:r>
              <a:rPr lang="en-US" i="1">
                <a:latin typeface="Times" pitchFamily="18" charset="0"/>
              </a:rPr>
              <a:t>Exploring Data</a:t>
            </a:r>
            <a:r>
              <a:rPr lang="en-US">
                <a:latin typeface="Times" pitchFamily="18" charset="0"/>
              </a:rPr>
              <a:t>: </a:t>
            </a:r>
            <a:r>
              <a:rPr lang="en-US" i="1">
                <a:latin typeface="Times" pitchFamily="18" charset="0"/>
              </a:rPr>
              <a:t>Teacher’s Edition</a:t>
            </a:r>
            <a:r>
              <a:rPr lang="en-US">
                <a:latin typeface="Times" pitchFamily="18" charset="0"/>
              </a:rPr>
              <a:t>. Palo Alto, CA: Dale Seymour Publications.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34BA4-C106-4DCD-8AC4-34EF0A991C38}" type="slidenum">
              <a:rPr lang="en-US"/>
              <a:pPr/>
              <a:t>7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AB652-D96F-4E0C-BC5B-5F7062F69127}" type="slidenum">
              <a:rPr lang="en-US"/>
              <a:pPr/>
              <a:t>30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27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1B2041E-B496-46EC-A346-789E4F0F7722}" type="datetime1">
              <a:rPr lang="en-US" smtClean="0"/>
              <a:t>1/17/2008</a:t>
            </a:fld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60C181-F2D1-4D7E-ADE9-035E83EC2E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D6B6E-9554-4C28-8FEF-EE429F2AA64F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5FFF2-484C-4736-AE16-ECD895EFA7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4D268-7166-4AED-A1DF-D881CB88AE6E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D1629-1E8D-4BA4-BE4B-713F77ECA4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136A53-3670-4DE1-A0A7-69FE2839616D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93DD11-6DAA-4815-BD4F-AC82A246E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1528EA-C437-4F8E-86EF-F35BC32C249C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6D24A-893F-4438-B7C5-41332D9E82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149DDB-D7C9-44FC-A570-C651C7DEB769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A0AE8-0DDC-4A57-9C1A-62A6ED97A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3CB2F-EDCA-462E-B883-6EE8B928FB9E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1C501-5B26-4395-8537-DFF03EFB47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2D81D3-A358-47AF-9189-5B18B7EBFF55}" type="datetime1">
              <a:rPr lang="en-US" smtClean="0"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C0D08-BF2E-4ADB-9BE7-EA2D9B054B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D23E96-5BAE-483C-9959-9BC88A25F68D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2A8FB-C8A0-4698-9DF3-93126C131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BE0DF-AEF2-488A-B557-AD9B8C22A57F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6F686-3DF5-42DC-8050-D4C27B25A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847EDD-6BAC-4CCB-A7A9-3ADC26EA8E4E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F406D-F7B8-44A0-A0CF-3CBA93209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10A915-3EBE-4B78-85E2-5A9EB74AFACA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D15F6-EADE-4233-8ABC-A976097542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61DEE40-876C-4222-86A3-0D8887FA0708}" type="datetime1">
              <a:rPr lang="en-US" smtClean="0"/>
              <a:t>1/17/2008</a:t>
            </a:fld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32BDA2-709D-40E2-B33A-9975A383D9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1559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0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19400"/>
            <a:ext cx="6400800" cy="1600200"/>
          </a:xfrm>
          <a:noFill/>
          <a:ln/>
        </p:spPr>
        <p:txBody>
          <a:bodyPr/>
          <a:lstStyle/>
          <a:p>
            <a:pPr algn="r"/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 algn="r"/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pPr algn="r"/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914400" y="1828800"/>
            <a:ext cx="7239000" cy="11890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7200" b="1">
                <a:solidFill>
                  <a:schemeClr val="tx2"/>
                </a:solidFill>
                <a:latin typeface="Times New Roman" pitchFamily="18" charset="0"/>
              </a:rPr>
              <a:t>Regression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DC60B-E91D-4F4F-85E1-B8CA837F76F8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Coefficients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“Coefficients” are </a:t>
            </a:r>
            <a:r>
              <a:rPr lang="en-US" i="1"/>
              <a:t>a</a:t>
            </a:r>
            <a:r>
              <a:rPr lang="en-US"/>
              <a:t> and </a:t>
            </a:r>
            <a:r>
              <a:rPr lang="en-US" i="1"/>
              <a:t>b</a:t>
            </a:r>
            <a:endParaRPr lang="en-US"/>
          </a:p>
          <a:p>
            <a:r>
              <a:rPr lang="en-US" i="1"/>
              <a:t>b</a:t>
            </a:r>
            <a:r>
              <a:rPr lang="en-US"/>
              <a:t> = slope </a:t>
            </a:r>
          </a:p>
          <a:p>
            <a:pPr lvl="1"/>
            <a:r>
              <a:rPr lang="en-US"/>
              <a:t>Change in predicted </a:t>
            </a:r>
            <a:r>
              <a:rPr lang="en-US" i="1"/>
              <a:t>Y </a:t>
            </a:r>
            <a:r>
              <a:rPr lang="en-US"/>
              <a:t>for one unit change in</a:t>
            </a:r>
            <a:r>
              <a:rPr lang="en-US" i="1"/>
              <a:t> X</a:t>
            </a:r>
          </a:p>
          <a:p>
            <a:r>
              <a:rPr lang="en-US" i="1"/>
              <a:t>a</a:t>
            </a:r>
            <a:r>
              <a:rPr lang="en-US"/>
              <a:t> = intercept </a:t>
            </a:r>
          </a:p>
          <a:p>
            <a:pPr lvl="1"/>
            <a:r>
              <a:rPr lang="en-US"/>
              <a:t>value of    when </a:t>
            </a:r>
            <a:r>
              <a:rPr lang="en-US" i="1"/>
              <a:t>X</a:t>
            </a:r>
            <a:r>
              <a:rPr lang="en-US"/>
              <a:t> = 0		</a:t>
            </a:r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3032125" y="4832350"/>
          <a:ext cx="396875" cy="577850"/>
        </p:xfrm>
        <a:graphic>
          <a:graphicData uri="http://schemas.openxmlformats.org/presentationml/2006/ole">
            <p:oleObj spid="_x0000_s105476" name="Equation" r:id="rId3" imgW="139680" imgH="2030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02E6-DAF6-4060-B7CE-41206644F100}" type="slidenum">
              <a:rPr lang="en-US"/>
              <a:pPr/>
              <a:t>11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/>
              <a:t>Slope</a:t>
            </a:r>
            <a:br>
              <a:rPr lang="en-US"/>
            </a:br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Intercept</a:t>
            </a:r>
          </a:p>
          <a:p>
            <a:pPr lvl="1"/>
            <a:endParaRPr lang="en-US" i="1"/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1143000" y="1981200"/>
          <a:ext cx="5257800" cy="3095625"/>
        </p:xfrm>
        <a:graphic>
          <a:graphicData uri="http://schemas.openxmlformats.org/presentationml/2006/ole">
            <p:oleObj spid="_x0000_s106500" name="Equation" r:id="rId3" imgW="1726920" imgH="1015920" progId="Equation.DSMT4">
              <p:embed/>
            </p:oleObj>
          </a:graphicData>
        </a:graphic>
      </p:graphicFrame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1143000" y="5873750"/>
          <a:ext cx="2819400" cy="679450"/>
        </p:xfrm>
        <a:graphic>
          <a:graphicData uri="http://schemas.openxmlformats.org/presentationml/2006/ole">
            <p:oleObj spid="_x0000_s106501" name="Equation" r:id="rId4" imgW="1371600" imgH="330120" progId="Equation.3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999E-6C97-46D4-8BB8-748AB2C2B5D5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Our Data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/>
              <a:t>Cov</a:t>
            </a:r>
            <a:r>
              <a:rPr lang="en-US" i="1" baseline="-25000"/>
              <a:t>XY</a:t>
            </a:r>
            <a:r>
              <a:rPr lang="en-US"/>
              <a:t> = 11.12</a:t>
            </a:r>
          </a:p>
          <a:p>
            <a:r>
              <a:rPr lang="en-US"/>
              <a:t>s</a:t>
            </a:r>
            <a:r>
              <a:rPr lang="en-US" baseline="30000"/>
              <a:t>2</a:t>
            </a:r>
            <a:r>
              <a:rPr lang="en-US" i="1" baseline="-25000"/>
              <a:t>X</a:t>
            </a:r>
            <a:r>
              <a:rPr lang="en-US"/>
              <a:t> = 2.33</a:t>
            </a:r>
            <a:r>
              <a:rPr lang="en-US" baseline="30000"/>
              <a:t>2</a:t>
            </a:r>
            <a:r>
              <a:rPr lang="en-US"/>
              <a:t> = 5.447</a:t>
            </a:r>
          </a:p>
          <a:p>
            <a:r>
              <a:rPr lang="en-US" i="1"/>
              <a:t>b</a:t>
            </a:r>
            <a:r>
              <a:rPr lang="en-US"/>
              <a:t> = 11.12/5.447 = 2.042</a:t>
            </a:r>
          </a:p>
          <a:p>
            <a:r>
              <a:rPr lang="en-US" i="1"/>
              <a:t>a</a:t>
            </a:r>
            <a:r>
              <a:rPr lang="en-US"/>
              <a:t> = 14.524 - 2.042*5.952 = 2.32</a:t>
            </a:r>
          </a:p>
          <a:p>
            <a:r>
              <a:rPr lang="en-US"/>
              <a:t>See SPSS printout on next slide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14400" y="5486400"/>
            <a:ext cx="7086600" cy="8223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Answers are not exact due to rounding error and desire to match SPSS.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B541-48DB-4C19-8A8D-F4AF6663A7D5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SPSS Printout</a:t>
            </a:r>
          </a:p>
        </p:txBody>
      </p:sp>
      <p:pic>
        <p:nvPicPr>
          <p:cNvPr id="108555" name="Picture 11" descr="Regres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2103438"/>
            <a:ext cx="6961187" cy="2651125"/>
          </a:xfrm>
          <a:prstGeom prst="rect">
            <a:avLst/>
          </a:prstGeom>
          <a:noFill/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C82D9-6F4D-4470-822E-1451DEFD6D1F}" type="slidenum">
              <a:rPr lang="en-US"/>
              <a:pPr/>
              <a:t>14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/>
              <a:t>The values we obtained are shown on printout.</a:t>
            </a:r>
          </a:p>
          <a:p>
            <a:r>
              <a:rPr lang="en-US"/>
              <a:t>The intercept is the value in the </a:t>
            </a:r>
            <a:r>
              <a:rPr lang="en-US" i="1"/>
              <a:t>B</a:t>
            </a:r>
            <a:r>
              <a:rPr lang="en-US"/>
              <a:t> column labeled “constant” </a:t>
            </a:r>
          </a:p>
          <a:p>
            <a:r>
              <a:rPr lang="en-US"/>
              <a:t>The slope is the value in the </a:t>
            </a:r>
            <a:r>
              <a:rPr lang="en-US" i="1"/>
              <a:t>B</a:t>
            </a:r>
            <a:r>
              <a:rPr lang="en-US"/>
              <a:t> column labeled by name of predictor variable.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4E8-4CA6-4070-ABA4-830F9B4C44C5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/>
              <a:t>Making a Prediction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5181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Second, once we know the relationship we can predict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We predict 22.77 people/10,000 in a country with an average of 10 C/A/D will die of CHD</a:t>
            </a:r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785813" y="2828925"/>
          <a:ext cx="6049962" cy="1514475"/>
        </p:xfrm>
        <a:graphic>
          <a:graphicData uri="http://schemas.openxmlformats.org/presentationml/2006/ole">
            <p:oleObj spid="_x0000_s112645" name="Equation" r:id="rId3" imgW="1930320" imgH="4824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EC7A-61D8-40F3-90AC-231C7AF031BA}" type="slidenum">
              <a:rPr lang="en-US"/>
              <a:pPr/>
              <a:t>16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Accuracy of Prediction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01000" cy="4876800"/>
          </a:xfrm>
        </p:spPr>
        <p:txBody>
          <a:bodyPr/>
          <a:lstStyle/>
          <a:p>
            <a:r>
              <a:rPr lang="en-US" sz="3200"/>
              <a:t>Finnish smokers smoke 6 C/A/D</a:t>
            </a:r>
          </a:p>
          <a:p>
            <a:r>
              <a:rPr lang="en-US" sz="3200"/>
              <a:t>We predict:</a:t>
            </a:r>
          </a:p>
          <a:p>
            <a:pPr>
              <a:buFontTx/>
              <a:buNone/>
            </a:pPr>
            <a:r>
              <a:rPr lang="en-US" sz="3200"/>
              <a:t>	</a:t>
            </a:r>
          </a:p>
          <a:p>
            <a:endParaRPr lang="en-US" sz="3200"/>
          </a:p>
          <a:p>
            <a:r>
              <a:rPr lang="en-US" sz="3200"/>
              <a:t>They actually have 23 deaths/10,000</a:t>
            </a:r>
          </a:p>
          <a:p>
            <a:r>
              <a:rPr lang="en-US" sz="3200"/>
              <a:t>Our error (“residual”) = </a:t>
            </a:r>
          </a:p>
          <a:p>
            <a:pPr>
              <a:buFontTx/>
              <a:buNone/>
            </a:pPr>
            <a:r>
              <a:rPr lang="en-US" sz="3200"/>
              <a:t>	23 - 14.619 = 8.38</a:t>
            </a:r>
          </a:p>
          <a:p>
            <a:pPr lvl="1"/>
            <a:r>
              <a:rPr lang="en-US" sz="2800"/>
              <a:t>a large error</a:t>
            </a:r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12838" y="2833688"/>
          <a:ext cx="4098925" cy="1066800"/>
        </p:xfrm>
        <a:graphic>
          <a:graphicData uri="http://schemas.openxmlformats.org/presentationml/2006/ole">
            <p:oleObj spid="_x0000_s113668" name="Equation" r:id="rId3" imgW="1854000" imgH="4824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1B8C-B58D-4243-ADF9-4080AFABD672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9" name="Freeform 9"/>
          <p:cNvSpPr>
            <a:spLocks/>
          </p:cNvSpPr>
          <p:nvPr/>
        </p:nvSpPr>
        <p:spPr bwMode="auto">
          <a:xfrm>
            <a:off x="1066800" y="609600"/>
            <a:ext cx="6843713" cy="5476875"/>
          </a:xfrm>
          <a:custGeom>
            <a:avLst/>
            <a:gdLst/>
            <a:ahLst/>
            <a:cxnLst>
              <a:cxn ang="0">
                <a:pos x="4311" y="3450"/>
              </a:cxn>
              <a:cxn ang="0">
                <a:pos x="0" y="0"/>
              </a:cxn>
              <a:cxn ang="0">
                <a:pos x="0" y="3450"/>
              </a:cxn>
              <a:cxn ang="0">
                <a:pos x="4311" y="3450"/>
              </a:cxn>
            </a:cxnLst>
            <a:rect l="0" t="0" r="r" b="b"/>
            <a:pathLst>
              <a:path w="4311" h="3450">
                <a:moveTo>
                  <a:pt x="4311" y="3450"/>
                </a:moveTo>
                <a:lnTo>
                  <a:pt x="0" y="0"/>
                </a:lnTo>
                <a:lnTo>
                  <a:pt x="0" y="3450"/>
                </a:lnTo>
                <a:lnTo>
                  <a:pt x="4311" y="345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0" name="Freeform 10"/>
          <p:cNvSpPr>
            <a:spLocks/>
          </p:cNvSpPr>
          <p:nvPr/>
        </p:nvSpPr>
        <p:spPr bwMode="auto">
          <a:xfrm>
            <a:off x="1066800" y="609600"/>
            <a:ext cx="6843713" cy="5476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11" y="0"/>
              </a:cxn>
              <a:cxn ang="0">
                <a:pos x="4311" y="3450"/>
              </a:cxn>
              <a:cxn ang="0">
                <a:pos x="0" y="0"/>
              </a:cxn>
            </a:cxnLst>
            <a:rect l="0" t="0" r="r" b="b"/>
            <a:pathLst>
              <a:path w="4311" h="3450">
                <a:moveTo>
                  <a:pt x="0" y="0"/>
                </a:moveTo>
                <a:lnTo>
                  <a:pt x="4311" y="0"/>
                </a:lnTo>
                <a:lnTo>
                  <a:pt x="4311" y="34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1" name="Freeform 11"/>
          <p:cNvSpPr>
            <a:spLocks/>
          </p:cNvSpPr>
          <p:nvPr/>
        </p:nvSpPr>
        <p:spPr bwMode="auto">
          <a:xfrm>
            <a:off x="1066800" y="609600"/>
            <a:ext cx="6843713" cy="5476875"/>
          </a:xfrm>
          <a:custGeom>
            <a:avLst/>
            <a:gdLst/>
            <a:ahLst/>
            <a:cxnLst>
              <a:cxn ang="0">
                <a:pos x="4311" y="3450"/>
              </a:cxn>
              <a:cxn ang="0">
                <a:pos x="0" y="0"/>
              </a:cxn>
              <a:cxn ang="0">
                <a:pos x="0" y="3450"/>
              </a:cxn>
              <a:cxn ang="0">
                <a:pos x="4311" y="3450"/>
              </a:cxn>
            </a:cxnLst>
            <a:rect l="0" t="0" r="r" b="b"/>
            <a:pathLst>
              <a:path w="4311" h="3450">
                <a:moveTo>
                  <a:pt x="4311" y="3450"/>
                </a:moveTo>
                <a:lnTo>
                  <a:pt x="0" y="0"/>
                </a:lnTo>
                <a:lnTo>
                  <a:pt x="0" y="3450"/>
                </a:lnTo>
                <a:lnTo>
                  <a:pt x="4311" y="345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2" name="Freeform 12"/>
          <p:cNvSpPr>
            <a:spLocks/>
          </p:cNvSpPr>
          <p:nvPr/>
        </p:nvSpPr>
        <p:spPr bwMode="auto">
          <a:xfrm>
            <a:off x="1066800" y="609600"/>
            <a:ext cx="6843713" cy="5476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11" y="0"/>
              </a:cxn>
              <a:cxn ang="0">
                <a:pos x="4311" y="3450"/>
              </a:cxn>
              <a:cxn ang="0">
                <a:pos x="0" y="0"/>
              </a:cxn>
            </a:cxnLst>
            <a:rect l="0" t="0" r="r" b="b"/>
            <a:pathLst>
              <a:path w="4311" h="3450">
                <a:moveTo>
                  <a:pt x="0" y="0"/>
                </a:moveTo>
                <a:lnTo>
                  <a:pt x="4311" y="0"/>
                </a:lnTo>
                <a:lnTo>
                  <a:pt x="4311" y="34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13" name="Rectangle 13"/>
          <p:cNvSpPr>
            <a:spLocks noChangeArrowheads="1"/>
          </p:cNvSpPr>
          <p:nvPr/>
        </p:nvSpPr>
        <p:spPr bwMode="auto">
          <a:xfrm>
            <a:off x="2981325" y="5729288"/>
            <a:ext cx="3743325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Cigarette Consumption per Adult per Day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7553325" y="5272088"/>
            <a:ext cx="2571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12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5" name="Rectangle 15"/>
          <p:cNvSpPr>
            <a:spLocks noChangeArrowheads="1"/>
          </p:cNvSpPr>
          <p:nvPr/>
        </p:nvSpPr>
        <p:spPr bwMode="auto">
          <a:xfrm>
            <a:off x="6424613" y="5272088"/>
            <a:ext cx="2571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6" name="Rectangle 16"/>
          <p:cNvSpPr>
            <a:spLocks noChangeArrowheads="1"/>
          </p:cNvSpPr>
          <p:nvPr/>
        </p:nvSpPr>
        <p:spPr bwMode="auto">
          <a:xfrm>
            <a:off x="5353050" y="5272088"/>
            <a:ext cx="171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8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7" name="Rectangle 17"/>
          <p:cNvSpPr>
            <a:spLocks noChangeArrowheads="1"/>
          </p:cNvSpPr>
          <p:nvPr/>
        </p:nvSpPr>
        <p:spPr bwMode="auto">
          <a:xfrm>
            <a:off x="4238625" y="5272088"/>
            <a:ext cx="171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6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8" name="Rectangle 18"/>
          <p:cNvSpPr>
            <a:spLocks noChangeArrowheads="1"/>
          </p:cNvSpPr>
          <p:nvPr/>
        </p:nvSpPr>
        <p:spPr bwMode="auto">
          <a:xfrm>
            <a:off x="3124200" y="5272088"/>
            <a:ext cx="171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4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19" name="Rectangle 19"/>
          <p:cNvSpPr>
            <a:spLocks noChangeArrowheads="1"/>
          </p:cNvSpPr>
          <p:nvPr/>
        </p:nvSpPr>
        <p:spPr bwMode="auto">
          <a:xfrm>
            <a:off x="1995488" y="5272088"/>
            <a:ext cx="1714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2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0" name="Rectangle 20"/>
          <p:cNvSpPr>
            <a:spLocks noChangeArrowheads="1"/>
          </p:cNvSpPr>
          <p:nvPr/>
        </p:nvSpPr>
        <p:spPr bwMode="auto">
          <a:xfrm rot="16200000">
            <a:off x="372269" y="2875757"/>
            <a:ext cx="234315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CHD Mortality per 10,000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1" name="Rectangle 21"/>
          <p:cNvSpPr>
            <a:spLocks noChangeArrowheads="1"/>
          </p:cNvSpPr>
          <p:nvPr/>
        </p:nvSpPr>
        <p:spPr bwMode="auto">
          <a:xfrm>
            <a:off x="1781175" y="809625"/>
            <a:ext cx="2571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1781175" y="2239963"/>
            <a:ext cx="2571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20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3" name="Rectangle 23"/>
          <p:cNvSpPr>
            <a:spLocks noChangeArrowheads="1"/>
          </p:cNvSpPr>
          <p:nvPr/>
        </p:nvSpPr>
        <p:spPr bwMode="auto">
          <a:xfrm>
            <a:off x="1781175" y="3670300"/>
            <a:ext cx="2571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4" name="Rectangle 24"/>
          <p:cNvSpPr>
            <a:spLocks noChangeArrowheads="1"/>
          </p:cNvSpPr>
          <p:nvPr/>
        </p:nvSpPr>
        <p:spPr bwMode="auto">
          <a:xfrm>
            <a:off x="1866900" y="5029200"/>
            <a:ext cx="1714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0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7639050" y="5214938"/>
            <a:ext cx="1588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6524625" y="5214938"/>
            <a:ext cx="1588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5410200" y="5214938"/>
            <a:ext cx="1588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4281488" y="5214938"/>
            <a:ext cx="1587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>
            <a:off x="3167063" y="5214938"/>
            <a:ext cx="1587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>
            <a:off x="2052638" y="5214938"/>
            <a:ext cx="1587" cy="28575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1" name="Line 31"/>
          <p:cNvSpPr>
            <a:spLocks noChangeShapeType="1"/>
          </p:cNvSpPr>
          <p:nvPr/>
        </p:nvSpPr>
        <p:spPr bwMode="auto">
          <a:xfrm>
            <a:off x="2009775" y="881063"/>
            <a:ext cx="4286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2009775" y="2325688"/>
            <a:ext cx="42863" cy="1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3" name="Line 33"/>
          <p:cNvSpPr>
            <a:spLocks noChangeShapeType="1"/>
          </p:cNvSpPr>
          <p:nvPr/>
        </p:nvSpPr>
        <p:spPr bwMode="auto">
          <a:xfrm>
            <a:off x="2009775" y="3756025"/>
            <a:ext cx="42863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4" name="Line 34"/>
          <p:cNvSpPr>
            <a:spLocks noChangeShapeType="1"/>
          </p:cNvSpPr>
          <p:nvPr/>
        </p:nvSpPr>
        <p:spPr bwMode="auto">
          <a:xfrm>
            <a:off x="2009775" y="5200650"/>
            <a:ext cx="42863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5" name="Freeform 35"/>
          <p:cNvSpPr>
            <a:spLocks/>
          </p:cNvSpPr>
          <p:nvPr/>
        </p:nvSpPr>
        <p:spPr bwMode="auto">
          <a:xfrm>
            <a:off x="2052638" y="881063"/>
            <a:ext cx="5586412" cy="4319587"/>
          </a:xfrm>
          <a:custGeom>
            <a:avLst/>
            <a:gdLst/>
            <a:ahLst/>
            <a:cxnLst>
              <a:cxn ang="0">
                <a:pos x="3519" y="2721"/>
              </a:cxn>
              <a:cxn ang="0">
                <a:pos x="0" y="0"/>
              </a:cxn>
              <a:cxn ang="0">
                <a:pos x="0" y="2721"/>
              </a:cxn>
              <a:cxn ang="0">
                <a:pos x="3519" y="2721"/>
              </a:cxn>
            </a:cxnLst>
            <a:rect l="0" t="0" r="r" b="b"/>
            <a:pathLst>
              <a:path w="3519" h="2721">
                <a:moveTo>
                  <a:pt x="3519" y="2721"/>
                </a:moveTo>
                <a:lnTo>
                  <a:pt x="0" y="0"/>
                </a:lnTo>
                <a:lnTo>
                  <a:pt x="0" y="2721"/>
                </a:lnTo>
                <a:lnTo>
                  <a:pt x="3519" y="2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6" name="Freeform 36"/>
          <p:cNvSpPr>
            <a:spLocks/>
          </p:cNvSpPr>
          <p:nvPr/>
        </p:nvSpPr>
        <p:spPr bwMode="auto">
          <a:xfrm>
            <a:off x="2052638" y="881063"/>
            <a:ext cx="5586412" cy="4319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19" y="0"/>
              </a:cxn>
              <a:cxn ang="0">
                <a:pos x="3519" y="2721"/>
              </a:cxn>
              <a:cxn ang="0">
                <a:pos x="0" y="0"/>
              </a:cxn>
            </a:cxnLst>
            <a:rect l="0" t="0" r="r" b="b"/>
            <a:pathLst>
              <a:path w="3519" h="2721">
                <a:moveTo>
                  <a:pt x="0" y="0"/>
                </a:moveTo>
                <a:lnTo>
                  <a:pt x="3519" y="0"/>
                </a:lnTo>
                <a:lnTo>
                  <a:pt x="3519" y="272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7" name="Rectangle 37"/>
          <p:cNvSpPr>
            <a:spLocks noChangeArrowheads="1"/>
          </p:cNvSpPr>
          <p:nvPr/>
        </p:nvSpPr>
        <p:spPr bwMode="auto">
          <a:xfrm>
            <a:off x="2052638" y="881063"/>
            <a:ext cx="5586412" cy="4319587"/>
          </a:xfrm>
          <a:prstGeom prst="rect">
            <a:avLst/>
          </a:prstGeom>
          <a:noFill/>
          <a:ln w="142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8" name="Freeform 38"/>
          <p:cNvSpPr>
            <a:spLocks/>
          </p:cNvSpPr>
          <p:nvPr/>
        </p:nvSpPr>
        <p:spPr bwMode="auto">
          <a:xfrm>
            <a:off x="2566988" y="31400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39" name="Freeform 39"/>
          <p:cNvSpPr>
            <a:spLocks/>
          </p:cNvSpPr>
          <p:nvPr/>
        </p:nvSpPr>
        <p:spPr bwMode="auto">
          <a:xfrm>
            <a:off x="2566988" y="31400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0" name="Freeform 40"/>
          <p:cNvSpPr>
            <a:spLocks/>
          </p:cNvSpPr>
          <p:nvPr/>
        </p:nvSpPr>
        <p:spPr bwMode="auto">
          <a:xfrm>
            <a:off x="2566988" y="4584700"/>
            <a:ext cx="85725" cy="85725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54" y="54"/>
              </a:cxn>
              <a:cxn ang="0">
                <a:pos x="0" y="0"/>
              </a:cxn>
              <a:cxn ang="0">
                <a:pos x="0" y="54"/>
              </a:cxn>
            </a:cxnLst>
            <a:rect l="0" t="0" r="r" b="b"/>
            <a:pathLst>
              <a:path w="54" h="54">
                <a:moveTo>
                  <a:pt x="0" y="54"/>
                </a:moveTo>
                <a:lnTo>
                  <a:pt x="54" y="54"/>
                </a:lnTo>
                <a:lnTo>
                  <a:pt x="0" y="0"/>
                </a:lnTo>
                <a:lnTo>
                  <a:pt x="0" y="5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1" name="Freeform 41"/>
          <p:cNvSpPr>
            <a:spLocks/>
          </p:cNvSpPr>
          <p:nvPr/>
        </p:nvSpPr>
        <p:spPr bwMode="auto">
          <a:xfrm>
            <a:off x="2566988" y="4584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2" name="Freeform 42"/>
          <p:cNvSpPr>
            <a:spLocks/>
          </p:cNvSpPr>
          <p:nvPr/>
        </p:nvSpPr>
        <p:spPr bwMode="auto">
          <a:xfrm>
            <a:off x="2566988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3" name="Freeform 43"/>
          <p:cNvSpPr>
            <a:spLocks/>
          </p:cNvSpPr>
          <p:nvPr/>
        </p:nvSpPr>
        <p:spPr bwMode="auto">
          <a:xfrm>
            <a:off x="2566988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4" name="Freeform 44"/>
          <p:cNvSpPr>
            <a:spLocks/>
          </p:cNvSpPr>
          <p:nvPr/>
        </p:nvSpPr>
        <p:spPr bwMode="auto">
          <a:xfrm>
            <a:off x="3124200" y="4298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5" name="Freeform 45"/>
          <p:cNvSpPr>
            <a:spLocks/>
          </p:cNvSpPr>
          <p:nvPr/>
        </p:nvSpPr>
        <p:spPr bwMode="auto">
          <a:xfrm>
            <a:off x="3124200" y="4298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6" name="Freeform 46"/>
          <p:cNvSpPr>
            <a:spLocks/>
          </p:cNvSpPr>
          <p:nvPr/>
        </p:nvSpPr>
        <p:spPr bwMode="auto">
          <a:xfrm>
            <a:off x="3124200" y="29972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7" name="Freeform 47"/>
          <p:cNvSpPr>
            <a:spLocks/>
          </p:cNvSpPr>
          <p:nvPr/>
        </p:nvSpPr>
        <p:spPr bwMode="auto">
          <a:xfrm>
            <a:off x="3124200" y="29972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8" name="Freeform 48"/>
          <p:cNvSpPr>
            <a:spLocks/>
          </p:cNvSpPr>
          <p:nvPr/>
        </p:nvSpPr>
        <p:spPr bwMode="auto">
          <a:xfrm>
            <a:off x="3124200" y="357028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49" name="Freeform 49"/>
          <p:cNvSpPr>
            <a:spLocks/>
          </p:cNvSpPr>
          <p:nvPr/>
        </p:nvSpPr>
        <p:spPr bwMode="auto">
          <a:xfrm>
            <a:off x="3124200" y="357028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0" name="Freeform 50"/>
          <p:cNvSpPr>
            <a:spLocks/>
          </p:cNvSpPr>
          <p:nvPr/>
        </p:nvSpPr>
        <p:spPr bwMode="auto">
          <a:xfrm>
            <a:off x="3681413" y="47275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1" name="Freeform 51"/>
          <p:cNvSpPr>
            <a:spLocks/>
          </p:cNvSpPr>
          <p:nvPr/>
        </p:nvSpPr>
        <p:spPr bwMode="auto">
          <a:xfrm>
            <a:off x="3681413" y="47275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2" name="Freeform 52"/>
          <p:cNvSpPr>
            <a:spLocks/>
          </p:cNvSpPr>
          <p:nvPr/>
        </p:nvSpPr>
        <p:spPr bwMode="auto">
          <a:xfrm>
            <a:off x="3681413" y="3427413"/>
            <a:ext cx="85725" cy="85725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54" y="54"/>
              </a:cxn>
              <a:cxn ang="0">
                <a:pos x="0" y="0"/>
              </a:cxn>
              <a:cxn ang="0">
                <a:pos x="0" y="54"/>
              </a:cxn>
            </a:cxnLst>
            <a:rect l="0" t="0" r="r" b="b"/>
            <a:pathLst>
              <a:path w="54" h="54">
                <a:moveTo>
                  <a:pt x="0" y="54"/>
                </a:moveTo>
                <a:lnTo>
                  <a:pt x="54" y="54"/>
                </a:lnTo>
                <a:lnTo>
                  <a:pt x="0" y="0"/>
                </a:lnTo>
                <a:lnTo>
                  <a:pt x="0" y="54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3" name="Freeform 53"/>
          <p:cNvSpPr>
            <a:spLocks/>
          </p:cNvSpPr>
          <p:nvPr/>
        </p:nvSpPr>
        <p:spPr bwMode="auto">
          <a:xfrm>
            <a:off x="3681413" y="3427413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4" name="Freeform 54"/>
          <p:cNvSpPr>
            <a:spLocks/>
          </p:cNvSpPr>
          <p:nvPr/>
        </p:nvSpPr>
        <p:spPr bwMode="auto">
          <a:xfrm>
            <a:off x="3681413" y="25685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5" name="Freeform 55"/>
          <p:cNvSpPr>
            <a:spLocks/>
          </p:cNvSpPr>
          <p:nvPr/>
        </p:nvSpPr>
        <p:spPr bwMode="auto">
          <a:xfrm>
            <a:off x="3681413" y="2568575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6" name="Freeform 56"/>
          <p:cNvSpPr>
            <a:spLocks/>
          </p:cNvSpPr>
          <p:nvPr/>
        </p:nvSpPr>
        <p:spPr bwMode="auto">
          <a:xfrm>
            <a:off x="3681413" y="4584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7" name="Freeform 57"/>
          <p:cNvSpPr>
            <a:spLocks/>
          </p:cNvSpPr>
          <p:nvPr/>
        </p:nvSpPr>
        <p:spPr bwMode="auto">
          <a:xfrm>
            <a:off x="3681413" y="4584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8" name="Freeform 58"/>
          <p:cNvSpPr>
            <a:spLocks/>
          </p:cNvSpPr>
          <p:nvPr/>
        </p:nvSpPr>
        <p:spPr bwMode="auto">
          <a:xfrm>
            <a:off x="3681413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59" name="Freeform 59"/>
          <p:cNvSpPr>
            <a:spLocks/>
          </p:cNvSpPr>
          <p:nvPr/>
        </p:nvSpPr>
        <p:spPr bwMode="auto">
          <a:xfrm>
            <a:off x="3681413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0" name="Freeform 60"/>
          <p:cNvSpPr>
            <a:spLocks/>
          </p:cNvSpPr>
          <p:nvPr/>
        </p:nvSpPr>
        <p:spPr bwMode="auto">
          <a:xfrm>
            <a:off x="3681413" y="29972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1" name="Freeform 61"/>
          <p:cNvSpPr>
            <a:spLocks/>
          </p:cNvSpPr>
          <p:nvPr/>
        </p:nvSpPr>
        <p:spPr bwMode="auto">
          <a:xfrm>
            <a:off x="3681413" y="29972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2" name="Freeform 62"/>
          <p:cNvSpPr>
            <a:spLocks/>
          </p:cNvSpPr>
          <p:nvPr/>
        </p:nvSpPr>
        <p:spPr bwMode="auto">
          <a:xfrm>
            <a:off x="4238625" y="1839913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3" name="Freeform 63"/>
          <p:cNvSpPr>
            <a:spLocks/>
          </p:cNvSpPr>
          <p:nvPr/>
        </p:nvSpPr>
        <p:spPr bwMode="auto">
          <a:xfrm>
            <a:off x="4238625" y="1839913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4" name="Freeform 64"/>
          <p:cNvSpPr>
            <a:spLocks/>
          </p:cNvSpPr>
          <p:nvPr/>
        </p:nvSpPr>
        <p:spPr bwMode="auto">
          <a:xfrm>
            <a:off x="4238625" y="357028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5" name="Freeform 65"/>
          <p:cNvSpPr>
            <a:spLocks/>
          </p:cNvSpPr>
          <p:nvPr/>
        </p:nvSpPr>
        <p:spPr bwMode="auto">
          <a:xfrm>
            <a:off x="4238625" y="357028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6" name="Freeform 66"/>
          <p:cNvSpPr>
            <a:spLocks/>
          </p:cNvSpPr>
          <p:nvPr/>
        </p:nvSpPr>
        <p:spPr bwMode="auto">
          <a:xfrm>
            <a:off x="5367338" y="2425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7" name="Freeform 67"/>
          <p:cNvSpPr>
            <a:spLocks/>
          </p:cNvSpPr>
          <p:nvPr/>
        </p:nvSpPr>
        <p:spPr bwMode="auto">
          <a:xfrm>
            <a:off x="5367338" y="2425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8" name="Freeform 68"/>
          <p:cNvSpPr>
            <a:spLocks/>
          </p:cNvSpPr>
          <p:nvPr/>
        </p:nvSpPr>
        <p:spPr bwMode="auto">
          <a:xfrm>
            <a:off x="5367338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69" name="Freeform 69"/>
          <p:cNvSpPr>
            <a:spLocks/>
          </p:cNvSpPr>
          <p:nvPr/>
        </p:nvSpPr>
        <p:spPr bwMode="auto">
          <a:xfrm>
            <a:off x="5367338" y="32845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0" name="Freeform 70"/>
          <p:cNvSpPr>
            <a:spLocks/>
          </p:cNvSpPr>
          <p:nvPr/>
        </p:nvSpPr>
        <p:spPr bwMode="auto">
          <a:xfrm>
            <a:off x="5367338" y="2425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1" name="Freeform 71"/>
          <p:cNvSpPr>
            <a:spLocks/>
          </p:cNvSpPr>
          <p:nvPr/>
        </p:nvSpPr>
        <p:spPr bwMode="auto">
          <a:xfrm>
            <a:off x="5367338" y="242570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2" name="Freeform 72"/>
          <p:cNvSpPr>
            <a:spLocks/>
          </p:cNvSpPr>
          <p:nvPr/>
        </p:nvSpPr>
        <p:spPr bwMode="auto">
          <a:xfrm>
            <a:off x="5924550" y="2139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3" name="Freeform 73"/>
          <p:cNvSpPr>
            <a:spLocks/>
          </p:cNvSpPr>
          <p:nvPr/>
        </p:nvSpPr>
        <p:spPr bwMode="auto">
          <a:xfrm>
            <a:off x="5924550" y="2139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4" name="Freeform 74"/>
          <p:cNvSpPr>
            <a:spLocks/>
          </p:cNvSpPr>
          <p:nvPr/>
        </p:nvSpPr>
        <p:spPr bwMode="auto">
          <a:xfrm>
            <a:off x="5924550" y="16970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5" name="Freeform 75"/>
          <p:cNvSpPr>
            <a:spLocks/>
          </p:cNvSpPr>
          <p:nvPr/>
        </p:nvSpPr>
        <p:spPr bwMode="auto">
          <a:xfrm>
            <a:off x="5924550" y="1697038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6" name="Freeform 76"/>
          <p:cNvSpPr>
            <a:spLocks/>
          </p:cNvSpPr>
          <p:nvPr/>
        </p:nvSpPr>
        <p:spPr bwMode="auto">
          <a:xfrm>
            <a:off x="5924550" y="2139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4"/>
              </a:cxn>
              <a:cxn ang="0">
                <a:pos x="0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54"/>
                </a:lnTo>
                <a:lnTo>
                  <a:pt x="0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7" name="Freeform 77"/>
          <p:cNvSpPr>
            <a:spLocks/>
          </p:cNvSpPr>
          <p:nvPr/>
        </p:nvSpPr>
        <p:spPr bwMode="auto">
          <a:xfrm>
            <a:off x="5924550" y="2139950"/>
            <a:ext cx="85725" cy="8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4"/>
              </a:cxn>
              <a:cxn ang="0">
                <a:pos x="0" y="0"/>
              </a:cxn>
            </a:cxnLst>
            <a:rect l="0" t="0" r="r" b="b"/>
            <a:pathLst>
              <a:path w="54" h="54">
                <a:moveTo>
                  <a:pt x="0" y="0"/>
                </a:moveTo>
                <a:lnTo>
                  <a:pt x="54" y="0"/>
                </a:lnTo>
                <a:lnTo>
                  <a:pt x="54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8" name="Freeform 78"/>
          <p:cNvSpPr>
            <a:spLocks/>
          </p:cNvSpPr>
          <p:nvPr/>
        </p:nvSpPr>
        <p:spPr bwMode="auto">
          <a:xfrm>
            <a:off x="7038975" y="1409700"/>
            <a:ext cx="85725" cy="87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5"/>
              </a:cxn>
              <a:cxn ang="0">
                <a:pos x="0" y="55"/>
              </a:cxn>
              <a:cxn ang="0">
                <a:pos x="0" y="0"/>
              </a:cxn>
            </a:cxnLst>
            <a:rect l="0" t="0" r="r" b="b"/>
            <a:pathLst>
              <a:path w="54" h="55">
                <a:moveTo>
                  <a:pt x="0" y="0"/>
                </a:moveTo>
                <a:lnTo>
                  <a:pt x="54" y="55"/>
                </a:lnTo>
                <a:lnTo>
                  <a:pt x="0" y="55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79" name="Freeform 79"/>
          <p:cNvSpPr>
            <a:spLocks/>
          </p:cNvSpPr>
          <p:nvPr/>
        </p:nvSpPr>
        <p:spPr bwMode="auto">
          <a:xfrm>
            <a:off x="7038975" y="1409700"/>
            <a:ext cx="85725" cy="87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0"/>
              </a:cxn>
              <a:cxn ang="0">
                <a:pos x="54" y="55"/>
              </a:cxn>
              <a:cxn ang="0">
                <a:pos x="0" y="0"/>
              </a:cxn>
            </a:cxnLst>
            <a:rect l="0" t="0" r="r" b="b"/>
            <a:pathLst>
              <a:path w="54" h="55">
                <a:moveTo>
                  <a:pt x="0" y="0"/>
                </a:moveTo>
                <a:lnTo>
                  <a:pt x="54" y="0"/>
                </a:lnTo>
                <a:lnTo>
                  <a:pt x="54" y="55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80" name="Line 80"/>
          <p:cNvSpPr>
            <a:spLocks noChangeShapeType="1"/>
          </p:cNvSpPr>
          <p:nvPr/>
        </p:nvSpPr>
        <p:spPr bwMode="auto">
          <a:xfrm flipV="1">
            <a:off x="4838700" y="1323975"/>
            <a:ext cx="2800350" cy="1473200"/>
          </a:xfrm>
          <a:prstGeom prst="line">
            <a:avLst/>
          </a:prstGeom>
          <a:noFill/>
          <a:ln w="14288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81" name="Line 81"/>
          <p:cNvSpPr>
            <a:spLocks noChangeShapeType="1"/>
          </p:cNvSpPr>
          <p:nvPr/>
        </p:nvSpPr>
        <p:spPr bwMode="auto">
          <a:xfrm flipV="1">
            <a:off x="2052638" y="2797175"/>
            <a:ext cx="2786062" cy="1473200"/>
          </a:xfrm>
          <a:prstGeom prst="line">
            <a:avLst/>
          </a:prstGeom>
          <a:noFill/>
          <a:ln w="14288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82" name="Line 82"/>
          <p:cNvSpPr>
            <a:spLocks noChangeShapeType="1"/>
          </p:cNvSpPr>
          <p:nvPr/>
        </p:nvSpPr>
        <p:spPr bwMode="auto">
          <a:xfrm>
            <a:off x="2052638" y="5200650"/>
            <a:ext cx="5586412" cy="1588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83" name="Line 83"/>
          <p:cNvSpPr>
            <a:spLocks noChangeShapeType="1"/>
          </p:cNvSpPr>
          <p:nvPr/>
        </p:nvSpPr>
        <p:spPr bwMode="auto">
          <a:xfrm flipV="1">
            <a:off x="2052638" y="881063"/>
            <a:ext cx="1587" cy="4319587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005" name="AutoShape 5"/>
          <p:cNvSpPr>
            <a:spLocks/>
          </p:cNvSpPr>
          <p:nvPr/>
        </p:nvSpPr>
        <p:spPr bwMode="auto">
          <a:xfrm>
            <a:off x="2108200" y="1433513"/>
            <a:ext cx="1127125" cy="376237"/>
          </a:xfrm>
          <a:prstGeom prst="borderCallout2">
            <a:avLst>
              <a:gd name="adj1" fmla="val 30380"/>
              <a:gd name="adj2" fmla="val 106759"/>
              <a:gd name="adj3" fmla="val 30380"/>
              <a:gd name="adj4" fmla="val 106759"/>
              <a:gd name="adj5" fmla="val 262023"/>
              <a:gd name="adj6" fmla="val 161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Residual</a:t>
            </a:r>
          </a:p>
        </p:txBody>
      </p:sp>
      <p:sp>
        <p:nvSpPr>
          <p:cNvPr id="128006" name="AutoShape 6"/>
          <p:cNvSpPr>
            <a:spLocks/>
          </p:cNvSpPr>
          <p:nvPr/>
        </p:nvSpPr>
        <p:spPr bwMode="auto">
          <a:xfrm>
            <a:off x="5715000" y="2976563"/>
            <a:ext cx="1219200" cy="376237"/>
          </a:xfrm>
          <a:prstGeom prst="borderCallout2">
            <a:avLst>
              <a:gd name="adj1" fmla="val 30380"/>
              <a:gd name="adj2" fmla="val -6250"/>
              <a:gd name="adj3" fmla="val 30380"/>
              <a:gd name="adj4" fmla="val -6250"/>
              <a:gd name="adj5" fmla="val 32912"/>
              <a:gd name="adj6" fmla="val -11380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800" b="1" i="1">
                <a:latin typeface="Times New Roman" pitchFamily="18" charset="0"/>
              </a:rPr>
              <a:t>Prediction</a:t>
            </a:r>
          </a:p>
        </p:txBody>
      </p:sp>
      <p:sp>
        <p:nvSpPr>
          <p:cNvPr id="128008" name="AutoShape 8"/>
          <p:cNvSpPr>
            <a:spLocks/>
          </p:cNvSpPr>
          <p:nvPr/>
        </p:nvSpPr>
        <p:spPr bwMode="auto">
          <a:xfrm>
            <a:off x="3962400" y="1905000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ooter Placeholder 8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C9C5-2055-4BED-B838-FC9306CE26D0}" type="slidenum">
              <a:rPr lang="en-US"/>
              <a:pPr/>
              <a:t>18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/>
              <a:t>Residuals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77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When we predict Ŷ for a given X, we will sometimes be in error. </a:t>
            </a:r>
          </a:p>
          <a:p>
            <a:pPr>
              <a:lnSpc>
                <a:spcPct val="90000"/>
              </a:lnSpc>
            </a:pPr>
            <a:r>
              <a:rPr lang="en-US" sz="3200"/>
              <a:t>Y – Ŷ for any X is a an </a:t>
            </a:r>
            <a:r>
              <a:rPr lang="en-US" sz="3200" b="1" i="1"/>
              <a:t>error of estimate</a:t>
            </a:r>
          </a:p>
          <a:p>
            <a:pPr>
              <a:lnSpc>
                <a:spcPct val="90000"/>
              </a:lnSpc>
            </a:pPr>
            <a:r>
              <a:rPr lang="en-US" sz="3200"/>
              <a:t>Also known as: a </a:t>
            </a:r>
            <a:r>
              <a:rPr lang="en-US" sz="3200" b="1" i="1"/>
              <a:t>residual</a:t>
            </a:r>
          </a:p>
          <a:p>
            <a:pPr>
              <a:lnSpc>
                <a:spcPct val="90000"/>
              </a:lnSpc>
            </a:pPr>
            <a:r>
              <a:rPr lang="en-US" sz="3200"/>
              <a:t>We want to Σ(Y- Ŷ) as small as possible.</a:t>
            </a:r>
          </a:p>
          <a:p>
            <a:pPr>
              <a:lnSpc>
                <a:spcPct val="90000"/>
              </a:lnSpc>
            </a:pPr>
            <a:r>
              <a:rPr lang="en-US" sz="3200"/>
              <a:t>BUT, there are infinitely many lines that can do this.</a:t>
            </a:r>
          </a:p>
          <a:p>
            <a:pPr>
              <a:lnSpc>
                <a:spcPct val="90000"/>
              </a:lnSpc>
            </a:pPr>
            <a:r>
              <a:rPr lang="en-US" sz="3200"/>
              <a:t>Just draw ANY line that goes through the mean of the X and Y values.</a:t>
            </a:r>
          </a:p>
          <a:p>
            <a:pPr>
              <a:lnSpc>
                <a:spcPct val="90000"/>
              </a:lnSpc>
            </a:pPr>
            <a:r>
              <a:rPr lang="en-US" sz="3200"/>
              <a:t>Minimize Errors of Estimate… How?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7C092-7715-480C-B817-9F24217501D3}" type="slidenum">
              <a:rPr lang="en-US"/>
              <a:pPr/>
              <a:t>19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Minimizing Residuals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Again, the problem lies with this definition of the mean: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So, how do we get rid of the 0’s?</a:t>
            </a:r>
          </a:p>
          <a:p>
            <a:r>
              <a:rPr lang="en-US"/>
              <a:t>Square them.</a:t>
            </a:r>
          </a:p>
        </p:txBody>
      </p:sp>
      <p:graphicFrame>
        <p:nvGraphicFramePr>
          <p:cNvPr id="167940" name="Object 4"/>
          <p:cNvGraphicFramePr>
            <a:graphicFrameLocks noChangeAspect="1"/>
          </p:cNvGraphicFramePr>
          <p:nvPr/>
        </p:nvGraphicFramePr>
        <p:xfrm>
          <a:off x="1219200" y="2895600"/>
          <a:ext cx="4495800" cy="1198563"/>
        </p:xfrm>
        <a:graphic>
          <a:graphicData uri="http://schemas.openxmlformats.org/presentationml/2006/ole">
            <p:oleObj spid="_x0000_s167940" name="Equation" r:id="rId3" imgW="952200" imgH="2538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B65F-8108-475E-8B6D-E6BC6ACBC3CE}" type="slidenum">
              <a:rPr lang="en-US"/>
              <a:pPr/>
              <a:t>2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regression?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How do we predict one variable from another?</a:t>
            </a:r>
          </a:p>
          <a:p>
            <a:r>
              <a:rPr lang="en-US"/>
              <a:t>How does one variable change as the other changes?</a:t>
            </a:r>
          </a:p>
          <a:p>
            <a:r>
              <a:rPr lang="en-US"/>
              <a:t>Cause and effect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EEBFD-57EA-4C49-A8F7-E000A2FB2797}" type="slidenum">
              <a:rPr lang="en-US"/>
              <a:pPr/>
              <a:t>20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066800"/>
          </a:xfrm>
        </p:spPr>
        <p:txBody>
          <a:bodyPr/>
          <a:lstStyle/>
          <a:p>
            <a:r>
              <a:rPr lang="en-US" sz="4000"/>
              <a:t>Regression Line: </a:t>
            </a:r>
            <a:br>
              <a:rPr lang="en-US" sz="4000"/>
            </a:br>
            <a:r>
              <a:rPr lang="en-US" sz="4000"/>
              <a:t>A Mathematical Definition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8077200" cy="5105400"/>
          </a:xfrm>
        </p:spPr>
        <p:txBody>
          <a:bodyPr/>
          <a:lstStyle/>
          <a:p>
            <a:r>
              <a:rPr lang="en-US" sz="3200"/>
              <a:t>The regression line is the line which when drawn through your data set produces the smallest value of:</a:t>
            </a:r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Called the Sum of Squared Residual or SS</a:t>
            </a:r>
            <a:r>
              <a:rPr lang="en-US" sz="3200" baseline="-25000"/>
              <a:t>residual</a:t>
            </a:r>
            <a:endParaRPr lang="en-US" sz="3200"/>
          </a:p>
          <a:p>
            <a:r>
              <a:rPr lang="en-US" sz="3200"/>
              <a:t>Regression line is also called a “least squares line.”</a:t>
            </a:r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066800" y="2876550"/>
          <a:ext cx="3154363" cy="1162050"/>
        </p:xfrm>
        <a:graphic>
          <a:graphicData uri="http://schemas.openxmlformats.org/presentationml/2006/ole">
            <p:oleObj spid="_x0000_s168964" name="Equation" r:id="rId3" imgW="723600" imgH="2664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FAF9-A2B2-4704-9F09-54C3915EA59C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066800"/>
          </a:xfrm>
        </p:spPr>
        <p:txBody>
          <a:bodyPr/>
          <a:lstStyle/>
          <a:p>
            <a:r>
              <a:rPr lang="en-US" sz="4400"/>
              <a:t>Summarizing Errors of Prediction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/>
              <a:t>Residual variance</a:t>
            </a:r>
          </a:p>
          <a:p>
            <a:pPr lvl="1"/>
            <a:r>
              <a:rPr lang="en-US"/>
              <a:t>The variability of predicted values</a:t>
            </a:r>
            <a:br>
              <a:rPr lang="en-US"/>
            </a:br>
            <a:endParaRPr lang="en-US"/>
          </a:p>
          <a:p>
            <a:pPr lvl="1"/>
            <a:endParaRPr lang="en-US"/>
          </a:p>
          <a:p>
            <a:pPr lvl="1">
              <a:buFontTx/>
              <a:buNone/>
            </a:pPr>
            <a:endParaRPr lang="en-US"/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1173163" y="2711450"/>
          <a:ext cx="6218237" cy="1555750"/>
        </p:xfrm>
        <a:graphic>
          <a:graphicData uri="http://schemas.openxmlformats.org/presentationml/2006/ole">
            <p:oleObj spid="_x0000_s116740" name="Equation" r:id="rId3" imgW="1726920" imgH="431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20C2-8A59-4C35-A137-C45F514AF40A}" type="slidenum">
              <a:rPr lang="en-US"/>
              <a:pPr/>
              <a:t>22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Error of Estimate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r>
              <a:rPr lang="en-US"/>
              <a:t>Standard error of estimate</a:t>
            </a:r>
          </a:p>
          <a:p>
            <a:pPr lvl="1"/>
            <a:r>
              <a:rPr lang="en-US"/>
              <a:t>The standard deviation of predicted values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A common measure of the accuracy of our predictions</a:t>
            </a:r>
          </a:p>
          <a:p>
            <a:pPr lvl="1"/>
            <a:r>
              <a:rPr lang="en-US"/>
              <a:t>We want it to be as small as possible. </a:t>
            </a:r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1219200" y="3124200"/>
          <a:ext cx="5903913" cy="1416050"/>
        </p:xfrm>
        <a:graphic>
          <a:graphicData uri="http://schemas.openxmlformats.org/presentationml/2006/ole">
            <p:oleObj spid="_x0000_s117764" name="Equation" r:id="rId3" imgW="1955520" imgH="4698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E645C-CECE-4359-A961-70A1EF28E9E2}" type="slidenum">
              <a:rPr lang="en-US"/>
              <a:pPr/>
              <a:t>23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29200" y="152400"/>
            <a:ext cx="3810000" cy="10668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160514" name="Object 770"/>
          <p:cNvGraphicFramePr>
            <a:graphicFrameLocks noChangeAspect="1"/>
          </p:cNvGraphicFramePr>
          <p:nvPr/>
        </p:nvGraphicFramePr>
        <p:xfrm>
          <a:off x="5041900" y="1447800"/>
          <a:ext cx="3938588" cy="731838"/>
        </p:xfrm>
        <a:graphic>
          <a:graphicData uri="http://schemas.openxmlformats.org/presentationml/2006/ole">
            <p:oleObj spid="_x0000_s160514" name="Equation" r:id="rId3" imgW="2323800" imgH="431640" progId="Equation.DSMT4">
              <p:embed/>
            </p:oleObj>
          </a:graphicData>
        </a:graphic>
      </p:graphicFrame>
      <p:graphicFrame>
        <p:nvGraphicFramePr>
          <p:cNvPr id="160516" name="Object 772"/>
          <p:cNvGraphicFramePr>
            <a:graphicFrameLocks noChangeAspect="1"/>
          </p:cNvGraphicFramePr>
          <p:nvPr>
            <p:ph sz="half" idx="2"/>
          </p:nvPr>
        </p:nvGraphicFramePr>
        <p:xfrm>
          <a:off x="5105400" y="2460625"/>
          <a:ext cx="3352800" cy="1130300"/>
        </p:xfrm>
        <a:graphic>
          <a:graphicData uri="http://schemas.openxmlformats.org/presentationml/2006/ole">
            <p:oleObj spid="_x0000_s160516" name="Equation" r:id="rId4" imgW="2108160" imgH="711000" progId="Equation.DSMT4">
              <p:embed/>
            </p:oleObj>
          </a:graphicData>
        </a:graphic>
      </p:graphicFrame>
      <p:graphicFrame>
        <p:nvGraphicFramePr>
          <p:cNvPr id="167586" name="Object 1698"/>
          <p:cNvGraphicFramePr>
            <a:graphicFrameLocks noChangeAspect="1"/>
          </p:cNvGraphicFramePr>
          <p:nvPr>
            <p:ph sz="half" idx="1"/>
          </p:nvPr>
        </p:nvGraphicFramePr>
        <p:xfrm>
          <a:off x="0" y="0"/>
          <a:ext cx="4897438" cy="6858000"/>
        </p:xfrm>
        <a:graphic>
          <a:graphicData uri="http://schemas.openxmlformats.org/presentationml/2006/ole">
            <p:oleObj spid="_x0000_s167586" name="Worksheet" r:id="rId5" imgW="2836245" imgH="3973062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C8F32-1FEF-437C-8451-86F9ABCA671B}" type="slidenum">
              <a:rPr lang="en-US"/>
              <a:pPr/>
              <a:t>24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/>
              <a:t>Regression and Z Scores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4953000"/>
          </a:xfrm>
        </p:spPr>
        <p:txBody>
          <a:bodyPr/>
          <a:lstStyle/>
          <a:p>
            <a:r>
              <a:rPr lang="en-US"/>
              <a:t>When your data are standardized (linearly transformed to z-scores), the slope of the regression line is called β</a:t>
            </a:r>
          </a:p>
          <a:p>
            <a:r>
              <a:rPr lang="en-US"/>
              <a:t>DO NOT confuse this β with the β associated with type II errors. They’re different.</a:t>
            </a:r>
          </a:p>
          <a:p>
            <a:r>
              <a:rPr lang="en-US"/>
              <a:t>When we have one predictor, r = β</a:t>
            </a:r>
          </a:p>
          <a:p>
            <a:r>
              <a:rPr lang="en-US"/>
              <a:t>Z</a:t>
            </a:r>
            <a:r>
              <a:rPr lang="en-US" baseline="-25000"/>
              <a:t>y</a:t>
            </a:r>
            <a:r>
              <a:rPr lang="en-US"/>
              <a:t> = βZ</a:t>
            </a:r>
            <a:r>
              <a:rPr lang="en-US" baseline="-25000"/>
              <a:t>x</a:t>
            </a:r>
            <a:r>
              <a:rPr lang="en-US"/>
              <a:t>, since A now equals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C46EC-3800-4268-B2FE-6E98E49B286E}" type="slidenum">
              <a:rPr lang="en-US"/>
              <a:pPr/>
              <a:t>25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/>
              <a:t>Partitioning Variability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486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Sums of square deviations</a:t>
            </a:r>
          </a:p>
          <a:p>
            <a:pPr lvl="1">
              <a:lnSpc>
                <a:spcPct val="110000"/>
              </a:lnSpc>
            </a:pPr>
            <a:r>
              <a:rPr lang="en-US"/>
              <a:t>Total</a:t>
            </a:r>
          </a:p>
          <a:p>
            <a:pPr lvl="1">
              <a:lnSpc>
                <a:spcPct val="110000"/>
              </a:lnSpc>
            </a:pPr>
            <a:endParaRPr lang="en-US"/>
          </a:p>
          <a:p>
            <a:pPr lvl="1">
              <a:lnSpc>
                <a:spcPct val="110000"/>
              </a:lnSpc>
            </a:pPr>
            <a:r>
              <a:rPr lang="en-US"/>
              <a:t>Regression</a:t>
            </a:r>
          </a:p>
          <a:p>
            <a:pPr lvl="1">
              <a:lnSpc>
                <a:spcPct val="110000"/>
              </a:lnSpc>
              <a:buFontTx/>
              <a:buNone/>
            </a:pPr>
            <a:endParaRPr lang="en-US"/>
          </a:p>
          <a:p>
            <a:pPr lvl="1">
              <a:lnSpc>
                <a:spcPct val="110000"/>
              </a:lnSpc>
            </a:pPr>
            <a:r>
              <a:rPr lang="en-US"/>
              <a:t>Residual we already covered</a:t>
            </a:r>
          </a:p>
          <a:p>
            <a:pPr lvl="1"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SS</a:t>
            </a:r>
            <a:r>
              <a:rPr lang="en-US" baseline="-25000"/>
              <a:t>total</a:t>
            </a:r>
            <a:r>
              <a:rPr lang="en-US"/>
              <a:t> = SS</a:t>
            </a:r>
            <a:r>
              <a:rPr lang="en-US" baseline="-25000"/>
              <a:t>regression</a:t>
            </a:r>
            <a:r>
              <a:rPr lang="en-US"/>
              <a:t> + SS</a:t>
            </a:r>
            <a:r>
              <a:rPr lang="en-US" baseline="-25000"/>
              <a:t>residual</a:t>
            </a:r>
            <a:endParaRPr lang="en-US"/>
          </a:p>
        </p:txBody>
      </p:sp>
      <p:graphicFrame>
        <p:nvGraphicFramePr>
          <p:cNvPr id="171012" name="Object 4"/>
          <p:cNvGraphicFramePr>
            <a:graphicFrameLocks noChangeAspect="1"/>
          </p:cNvGraphicFramePr>
          <p:nvPr/>
        </p:nvGraphicFramePr>
        <p:xfrm>
          <a:off x="1447800" y="2171700"/>
          <a:ext cx="3659188" cy="847725"/>
        </p:xfrm>
        <a:graphic>
          <a:graphicData uri="http://schemas.openxmlformats.org/presentationml/2006/ole">
            <p:oleObj spid="_x0000_s171012" name="Equation" r:id="rId3" imgW="1206360" imgH="279360" progId="Equation.DSMT4">
              <p:embed/>
            </p:oleObj>
          </a:graphicData>
        </a:graphic>
      </p:graphicFrame>
      <p:graphicFrame>
        <p:nvGraphicFramePr>
          <p:cNvPr id="171013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1627188" y="3533775"/>
          <a:ext cx="3741737" cy="768350"/>
        </p:xfrm>
        <a:graphic>
          <a:graphicData uri="http://schemas.openxmlformats.org/presentationml/2006/ole">
            <p:oleObj spid="_x0000_s171013" name="Equation" r:id="rId4" imgW="1422360" imgH="291960" progId="Equation.DSMT4">
              <p:embed/>
            </p:oleObj>
          </a:graphicData>
        </a:graphic>
      </p:graphicFrame>
      <p:graphicFrame>
        <p:nvGraphicFramePr>
          <p:cNvPr id="171015" name="Object 7"/>
          <p:cNvGraphicFramePr>
            <a:graphicFrameLocks noChangeAspect="1"/>
          </p:cNvGraphicFramePr>
          <p:nvPr>
            <p:ph sz="half" idx="4294967295"/>
          </p:nvPr>
        </p:nvGraphicFramePr>
        <p:xfrm>
          <a:off x="1617663" y="4876800"/>
          <a:ext cx="3587750" cy="785813"/>
        </p:xfrm>
        <a:graphic>
          <a:graphicData uri="http://schemas.openxmlformats.org/presentationml/2006/ole">
            <p:oleObj spid="_x0000_s171015" name="Equation" r:id="rId5" imgW="1333440" imgH="29196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78CC-604D-45F1-B181-FC73D783F533}" type="slidenum">
              <a:rPr lang="en-US"/>
              <a:pPr/>
              <a:t>26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/>
              <a:t>Partitioning Variability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Degrees of freedom</a:t>
            </a:r>
          </a:p>
          <a:p>
            <a:pPr lvl="1">
              <a:lnSpc>
                <a:spcPct val="110000"/>
              </a:lnSpc>
            </a:pPr>
            <a:r>
              <a:rPr lang="en-US"/>
              <a:t>Total</a:t>
            </a:r>
          </a:p>
          <a:p>
            <a:pPr lvl="2">
              <a:lnSpc>
                <a:spcPct val="110000"/>
              </a:lnSpc>
            </a:pPr>
            <a:r>
              <a:rPr lang="en-US"/>
              <a:t>df</a:t>
            </a:r>
            <a:r>
              <a:rPr lang="en-US" baseline="-25000"/>
              <a:t>total</a:t>
            </a:r>
            <a:r>
              <a:rPr lang="en-US"/>
              <a:t> = N - 1</a:t>
            </a:r>
          </a:p>
          <a:p>
            <a:pPr lvl="1">
              <a:lnSpc>
                <a:spcPct val="110000"/>
              </a:lnSpc>
            </a:pPr>
            <a:r>
              <a:rPr lang="en-US"/>
              <a:t>Regression</a:t>
            </a:r>
          </a:p>
          <a:p>
            <a:pPr lvl="2">
              <a:lnSpc>
                <a:spcPct val="110000"/>
              </a:lnSpc>
            </a:pPr>
            <a:r>
              <a:rPr lang="en-US"/>
              <a:t>df</a:t>
            </a:r>
            <a:r>
              <a:rPr lang="en-US" baseline="-25000"/>
              <a:t>regression</a:t>
            </a:r>
            <a:r>
              <a:rPr lang="en-US"/>
              <a:t> = number of predictors</a:t>
            </a:r>
          </a:p>
          <a:p>
            <a:pPr lvl="1">
              <a:lnSpc>
                <a:spcPct val="110000"/>
              </a:lnSpc>
            </a:pPr>
            <a:r>
              <a:rPr lang="en-US"/>
              <a:t>Residual</a:t>
            </a:r>
          </a:p>
          <a:p>
            <a:pPr lvl="2">
              <a:lnSpc>
                <a:spcPct val="110000"/>
              </a:lnSpc>
            </a:pPr>
            <a:r>
              <a:rPr lang="en-US"/>
              <a:t>df</a:t>
            </a:r>
            <a:r>
              <a:rPr lang="en-US" baseline="-25000"/>
              <a:t>residual</a:t>
            </a:r>
            <a:r>
              <a:rPr lang="en-US"/>
              <a:t> = df</a:t>
            </a:r>
            <a:r>
              <a:rPr lang="en-US" baseline="-25000"/>
              <a:t>total </a:t>
            </a:r>
            <a:r>
              <a:rPr lang="en-US"/>
              <a:t>– df</a:t>
            </a:r>
            <a:r>
              <a:rPr lang="en-US" baseline="-25000"/>
              <a:t>regression</a:t>
            </a:r>
          </a:p>
          <a:p>
            <a:pPr>
              <a:lnSpc>
                <a:spcPct val="110000"/>
              </a:lnSpc>
            </a:pPr>
            <a:r>
              <a:rPr lang="en-US"/>
              <a:t>df</a:t>
            </a:r>
            <a:r>
              <a:rPr lang="en-US" baseline="-25000"/>
              <a:t>total</a:t>
            </a:r>
            <a:r>
              <a:rPr lang="en-US"/>
              <a:t> = df</a:t>
            </a:r>
            <a:r>
              <a:rPr lang="en-US" baseline="-25000"/>
              <a:t>regression </a:t>
            </a:r>
            <a:r>
              <a:rPr lang="en-US"/>
              <a:t>+ df</a:t>
            </a:r>
            <a:r>
              <a:rPr lang="en-US" baseline="-25000"/>
              <a:t>residual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2D8C-ABE0-4B62-B716-A655DE64AEEB}" type="slidenum">
              <a:rPr lang="en-US"/>
              <a:pPr/>
              <a:t>27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Variability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Variance (or Mean Square)</a:t>
            </a:r>
          </a:p>
          <a:p>
            <a:pPr lvl="1">
              <a:lnSpc>
                <a:spcPct val="110000"/>
              </a:lnSpc>
            </a:pPr>
            <a:r>
              <a:rPr lang="en-US"/>
              <a:t>Total Variance</a:t>
            </a:r>
          </a:p>
          <a:p>
            <a:pPr lvl="2">
              <a:lnSpc>
                <a:spcPct val="110000"/>
              </a:lnSpc>
            </a:pPr>
            <a:r>
              <a:rPr lang="en-US">
                <a:sym typeface="Symbol" pitchFamily="18" charset="2"/>
              </a:rPr>
              <a:t>s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total</a:t>
            </a:r>
            <a:r>
              <a:rPr lang="en-US">
                <a:sym typeface="Symbol" pitchFamily="18" charset="2"/>
              </a:rPr>
              <a:t> =  </a:t>
            </a:r>
            <a:r>
              <a:rPr lang="en-US"/>
              <a:t>SS</a:t>
            </a:r>
            <a:r>
              <a:rPr lang="en-US" baseline="-25000"/>
              <a:t>total</a:t>
            </a:r>
            <a:r>
              <a:rPr lang="en-US"/>
              <a:t>/ df</a:t>
            </a:r>
            <a:r>
              <a:rPr lang="en-US" baseline="-25000"/>
              <a:t>total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/>
              <a:t>Regression Variance</a:t>
            </a:r>
          </a:p>
          <a:p>
            <a:pPr lvl="2">
              <a:lnSpc>
                <a:spcPct val="110000"/>
              </a:lnSpc>
            </a:pPr>
            <a:r>
              <a:rPr lang="en-US">
                <a:sym typeface="Symbol" pitchFamily="18" charset="2"/>
              </a:rPr>
              <a:t>s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 baseline="-25000">
                <a:sym typeface="Symbol" pitchFamily="18" charset="2"/>
              </a:rPr>
              <a:t>regression</a:t>
            </a:r>
            <a:r>
              <a:rPr lang="en-US">
                <a:sym typeface="Symbol" pitchFamily="18" charset="2"/>
              </a:rPr>
              <a:t> = </a:t>
            </a:r>
            <a:r>
              <a:rPr lang="en-US"/>
              <a:t>SS</a:t>
            </a:r>
            <a:r>
              <a:rPr lang="en-US" baseline="-25000"/>
              <a:t>regression</a:t>
            </a:r>
            <a:r>
              <a:rPr lang="en-US"/>
              <a:t>/ df</a:t>
            </a:r>
            <a:r>
              <a:rPr lang="en-US" baseline="-25000"/>
              <a:t>regression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/>
              <a:t>Residual Variance</a:t>
            </a:r>
          </a:p>
          <a:p>
            <a:pPr lvl="2">
              <a:lnSpc>
                <a:spcPct val="110000"/>
              </a:lnSpc>
            </a:pPr>
            <a:r>
              <a:rPr lang="en-US">
                <a:sym typeface="Symbol" pitchFamily="18" charset="2"/>
              </a:rPr>
              <a:t>s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 baseline="-25000"/>
              <a:t>residual</a:t>
            </a:r>
            <a:r>
              <a:rPr lang="en-US"/>
              <a:t> = SS</a:t>
            </a:r>
            <a:r>
              <a:rPr lang="en-US" baseline="-25000"/>
              <a:t>residual</a:t>
            </a:r>
            <a:r>
              <a:rPr lang="en-US"/>
              <a:t>/ df</a:t>
            </a:r>
            <a:r>
              <a:rPr lang="en-US" baseline="-25000"/>
              <a:t>residual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4062-6A1A-429A-9F8B-E30741E6EC1C}" type="slidenum">
              <a:rPr lang="en-US"/>
              <a:pPr/>
              <a:t>28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324600" y="2286000"/>
            <a:ext cx="2819400" cy="10668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178180" name="Object 4"/>
          <p:cNvGraphicFramePr>
            <a:graphicFrameLocks noChangeAspect="1"/>
          </p:cNvGraphicFramePr>
          <p:nvPr>
            <p:ph idx="1"/>
          </p:nvPr>
        </p:nvGraphicFramePr>
        <p:xfrm>
          <a:off x="0" y="304800"/>
          <a:ext cx="6384925" cy="6400800"/>
        </p:xfrm>
        <a:graphic>
          <a:graphicData uri="http://schemas.openxmlformats.org/presentationml/2006/ole">
            <p:oleObj spid="_x0000_s178180" name="Worksheet" r:id="rId3" imgW="4119446" imgH="4129984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FA85-9DCB-43FA-9F41-DFA45700F9A4}" type="slidenum">
              <a:rPr lang="en-US"/>
              <a:pPr/>
              <a:t>29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381000" y="990600"/>
          <a:ext cx="8458200" cy="1933575"/>
        </p:xfrm>
        <a:graphic>
          <a:graphicData uri="http://schemas.openxmlformats.org/presentationml/2006/ole">
            <p:oleObj spid="_x0000_s180228" name="Equation" r:id="rId3" imgW="4000320" imgH="914400" progId="Equation.DSMT4">
              <p:embed/>
            </p:oleObj>
          </a:graphicData>
        </a:graphic>
      </p:graphicFrame>
      <p:graphicFrame>
        <p:nvGraphicFramePr>
          <p:cNvPr id="180229" name="Object 5"/>
          <p:cNvGraphicFramePr>
            <a:graphicFrameLocks noChangeAspect="1"/>
          </p:cNvGraphicFramePr>
          <p:nvPr>
            <p:ph idx="1"/>
          </p:nvPr>
        </p:nvGraphicFramePr>
        <p:xfrm>
          <a:off x="381000" y="3048000"/>
          <a:ext cx="5715000" cy="3683000"/>
        </p:xfrm>
        <a:graphic>
          <a:graphicData uri="http://schemas.openxmlformats.org/presentationml/2006/ole">
            <p:oleObj spid="_x0000_s180229" name="Equation" r:id="rId4" imgW="2679480" imgH="172692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C604D-E65D-449F-99A2-1FE8B7BED68D}" type="slidenum">
              <a:rPr lang="en-US"/>
              <a:pPr/>
              <a:t>3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Regression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/>
              <a:t>A technique we use to predict the most likely score on one variable from those on another variable</a:t>
            </a:r>
          </a:p>
          <a:p>
            <a:r>
              <a:rPr lang="en-US"/>
              <a:t>Uses the </a:t>
            </a:r>
            <a:r>
              <a:rPr lang="en-US" i="1"/>
              <a:t>nature of the relationship </a:t>
            </a:r>
            <a:r>
              <a:rPr lang="en-US"/>
              <a:t>(i.e. correlation)</a:t>
            </a:r>
            <a:r>
              <a:rPr lang="en-US" i="1"/>
              <a:t> </a:t>
            </a:r>
            <a:r>
              <a:rPr lang="en-US"/>
              <a:t>between two (or more; next chapter) variables to </a:t>
            </a:r>
            <a:r>
              <a:rPr lang="en-US" i="1"/>
              <a:t>enhance </a:t>
            </a:r>
            <a:r>
              <a:rPr lang="en-US"/>
              <a:t>your prediction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C905-149B-493D-B874-F724EBD177A0}" type="slidenum">
              <a:rPr lang="en-US"/>
              <a:pPr/>
              <a:t>30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4400"/>
              <a:t>Coefficient of Determination</a:t>
            </a:r>
            <a:endParaRPr lang="en-US" sz="4400" i="1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r>
              <a:rPr lang="en-US"/>
              <a:t>It is a measure of the percent of predictable variability</a:t>
            </a:r>
            <a:endParaRPr lang="en-US" sz="4000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percentage of the total variability in Y explained by X</a:t>
            </a:r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1125538" y="2819400"/>
          <a:ext cx="4894262" cy="2517775"/>
        </p:xfrm>
        <a:graphic>
          <a:graphicData uri="http://schemas.openxmlformats.org/presentationml/2006/ole">
            <p:oleObj spid="_x0000_s118788" name="Equation" r:id="rId4" imgW="1803240" imgH="9270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EF44-2020-4711-A8EA-2778D9DCD883}" type="slidenum">
              <a:rPr lang="en-US"/>
              <a:pPr/>
              <a:t>31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r </a:t>
            </a:r>
            <a:r>
              <a:rPr lang="en-US" baseline="30000"/>
              <a:t>2</a:t>
            </a:r>
            <a:r>
              <a:rPr lang="en-US"/>
              <a:t> for our example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r>
              <a:rPr lang="en-US" i="1"/>
              <a:t>r</a:t>
            </a:r>
            <a:r>
              <a:rPr lang="en-US"/>
              <a:t> = .713</a:t>
            </a:r>
          </a:p>
          <a:p>
            <a:r>
              <a:rPr lang="en-US" i="1"/>
              <a:t>r </a:t>
            </a:r>
            <a:r>
              <a:rPr lang="en-US" baseline="30000"/>
              <a:t>2</a:t>
            </a:r>
            <a:r>
              <a:rPr lang="en-US"/>
              <a:t> = .713</a:t>
            </a:r>
            <a:r>
              <a:rPr lang="en-US" baseline="30000"/>
              <a:t>2</a:t>
            </a:r>
            <a:r>
              <a:rPr lang="en-US"/>
              <a:t> =.508</a:t>
            </a:r>
          </a:p>
          <a:p>
            <a:endParaRPr lang="en-US"/>
          </a:p>
          <a:p>
            <a:r>
              <a:rPr lang="en-US"/>
              <a:t>or </a:t>
            </a:r>
          </a:p>
          <a:p>
            <a:endParaRPr lang="en-US" sz="3200"/>
          </a:p>
          <a:p>
            <a:r>
              <a:rPr lang="en-US" sz="3200"/>
              <a:t>Approximately 50% in variability of incidence of CHD mortality is associated with variability in smoking.</a:t>
            </a:r>
            <a:endParaRPr lang="en-US" sz="3200" i="1"/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981200" y="3233738"/>
          <a:ext cx="6172200" cy="1414462"/>
        </p:xfrm>
        <a:graphic>
          <a:graphicData uri="http://schemas.openxmlformats.org/presentationml/2006/ole">
            <p:oleObj spid="_x0000_s119812" name="Equation" r:id="rId3" imgW="1993680" imgH="4572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BC7E9-808D-48D3-9EAC-E41119A7BB26}" type="slidenum">
              <a:rPr lang="en-US"/>
              <a:pPr/>
              <a:t>32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Coefficient of Alienation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/>
              <a:t>It is defined as 1 - </a:t>
            </a:r>
            <a:r>
              <a:rPr lang="en-US" i="1"/>
              <a:t>r </a:t>
            </a:r>
            <a:r>
              <a:rPr lang="en-US" baseline="30000"/>
              <a:t>2</a:t>
            </a:r>
            <a:r>
              <a:rPr lang="en-US"/>
              <a:t> or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Example</a:t>
            </a:r>
          </a:p>
          <a:p>
            <a:pPr lvl="1">
              <a:buFontTx/>
              <a:buNone/>
            </a:pPr>
            <a:r>
              <a:rPr lang="en-US"/>
              <a:t>1 - .508 =  .492</a:t>
            </a:r>
            <a:endParaRPr lang="en-US" baseline="30000"/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066800" y="2286000"/>
          <a:ext cx="2971800" cy="1279525"/>
        </p:xfrm>
        <a:graphic>
          <a:graphicData uri="http://schemas.openxmlformats.org/presentationml/2006/ole">
            <p:oleObj spid="_x0000_s185348" name="Equation" r:id="rId3" imgW="1002960" imgH="431640" progId="Equation.DSMT4">
              <p:embed/>
            </p:oleObj>
          </a:graphicData>
        </a:graphic>
      </p:graphicFrame>
      <p:graphicFrame>
        <p:nvGraphicFramePr>
          <p:cNvPr id="185350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1219200" y="5029200"/>
          <a:ext cx="5562600" cy="1146175"/>
        </p:xfrm>
        <a:graphic>
          <a:graphicData uri="http://schemas.openxmlformats.org/presentationml/2006/ole">
            <p:oleObj spid="_x0000_s185350" name="Equation" r:id="rId4" imgW="2095200" imgH="4316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77F4-826D-49FF-8950-F5A21DF83817}" type="slidenum">
              <a:rPr lang="en-US"/>
              <a:pPr/>
              <a:t>33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</a:t>
            </a:r>
            <a:r>
              <a:rPr lang="en-US" baseline="30000"/>
              <a:t>2</a:t>
            </a:r>
            <a:r>
              <a:rPr lang="en-US"/>
              <a:t>, SS and s</a:t>
            </a:r>
            <a:r>
              <a:rPr lang="en-US" baseline="-25000"/>
              <a:t>Y-Y’</a:t>
            </a:r>
            <a:endParaRPr lang="en-US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r</a:t>
            </a:r>
            <a:r>
              <a:rPr lang="en-US" baseline="30000"/>
              <a:t>2</a:t>
            </a:r>
            <a:r>
              <a:rPr lang="en-US"/>
              <a:t> * SS</a:t>
            </a:r>
            <a:r>
              <a:rPr lang="en-US" baseline="-25000"/>
              <a:t>total</a:t>
            </a:r>
            <a:r>
              <a:rPr lang="en-US"/>
              <a:t> = SS</a:t>
            </a:r>
            <a:r>
              <a:rPr lang="en-US" baseline="-25000"/>
              <a:t>regression</a:t>
            </a:r>
          </a:p>
          <a:p>
            <a:r>
              <a:rPr lang="en-US"/>
              <a:t>(1 - r</a:t>
            </a:r>
            <a:r>
              <a:rPr lang="en-US" baseline="30000"/>
              <a:t>2</a:t>
            </a:r>
            <a:r>
              <a:rPr lang="en-US"/>
              <a:t>) * SS</a:t>
            </a:r>
            <a:r>
              <a:rPr lang="en-US" baseline="-25000"/>
              <a:t>total</a:t>
            </a:r>
            <a:r>
              <a:rPr lang="en-US"/>
              <a:t> = SS</a:t>
            </a:r>
            <a:r>
              <a:rPr lang="en-US" baseline="-25000"/>
              <a:t>residual</a:t>
            </a:r>
          </a:p>
          <a:p>
            <a:r>
              <a:rPr lang="en-US"/>
              <a:t>We can also use r</a:t>
            </a:r>
            <a:r>
              <a:rPr lang="en-US" baseline="30000"/>
              <a:t>2</a:t>
            </a:r>
            <a:r>
              <a:rPr lang="en-US"/>
              <a:t> to calculate the standard error of estimate as:</a:t>
            </a:r>
            <a:endParaRPr lang="en-US" baseline="30000"/>
          </a:p>
        </p:txBody>
      </p:sp>
      <p:graphicFrame>
        <p:nvGraphicFramePr>
          <p:cNvPr id="184324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457200" y="4819650"/>
          <a:ext cx="8229600" cy="1123950"/>
        </p:xfrm>
        <a:graphic>
          <a:graphicData uri="http://schemas.openxmlformats.org/presentationml/2006/ole">
            <p:oleObj spid="_x0000_s184324" name="Equation" r:id="rId3" imgW="3530520" imgH="4824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01A5-1702-437C-AA20-296D53E93EF2}" type="slidenum">
              <a:rPr lang="en-US"/>
              <a:pPr/>
              <a:t>34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Hypothesis Testing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685800" indent="-685800"/>
            <a:r>
              <a:rPr lang="en-US"/>
              <a:t>Test for overall model</a:t>
            </a:r>
          </a:p>
          <a:p>
            <a:pPr marL="685800" indent="-685800"/>
            <a:r>
              <a:rPr lang="en-US"/>
              <a:t>Null hypotheses</a:t>
            </a:r>
          </a:p>
          <a:p>
            <a:pPr marL="1066800" lvl="1" indent="-609600"/>
            <a:r>
              <a:rPr lang="en-US" i="1"/>
              <a:t>b</a:t>
            </a:r>
            <a:r>
              <a:rPr lang="en-US"/>
              <a:t> = 0</a:t>
            </a:r>
          </a:p>
          <a:p>
            <a:pPr marL="1066800" lvl="1" indent="-609600"/>
            <a:r>
              <a:rPr lang="en-US" i="1"/>
              <a:t>a</a:t>
            </a:r>
            <a:r>
              <a:rPr lang="en-US"/>
              <a:t> = 0</a:t>
            </a:r>
          </a:p>
          <a:p>
            <a:pPr marL="1066800" lvl="1" indent="-609600"/>
            <a:r>
              <a:rPr lang="en-US"/>
              <a:t>population correlation (</a:t>
            </a:r>
            <a:r>
              <a:rPr lang="en-US">
                <a:sym typeface="Symbol" pitchFamily="18" charset="2"/>
              </a:rPr>
              <a:t>) </a:t>
            </a:r>
            <a:r>
              <a:rPr lang="en-US"/>
              <a:t>= 0</a:t>
            </a:r>
          </a:p>
          <a:p>
            <a:pPr marL="685800" indent="-685800"/>
            <a:r>
              <a:rPr lang="en-US"/>
              <a:t>We saw how to test the last one in Chapter 9.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AC279-7C6C-4E80-92DE-1C0DC1ACAE9C}" type="slidenum">
              <a:rPr lang="en-US"/>
              <a:pPr/>
              <a:t>35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Overall Model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 marL="685800" indent="-685800"/>
            <a:r>
              <a:rPr lang="en-US" dirty="0"/>
              <a:t>We can test for the overall prediction of the model by forming the ratio:</a:t>
            </a:r>
          </a:p>
          <a:p>
            <a:pPr marL="685800" indent="-685800"/>
            <a:endParaRPr lang="en-US" dirty="0"/>
          </a:p>
          <a:p>
            <a:pPr marL="685800" indent="-685800"/>
            <a:endParaRPr lang="en-US" dirty="0"/>
          </a:p>
          <a:p>
            <a:pPr marL="685800" indent="-685800"/>
            <a:r>
              <a:rPr lang="en-US" dirty="0"/>
              <a:t>If the calculated F value is larger than a tabled value (Table </a:t>
            </a:r>
            <a:r>
              <a:rPr lang="en-US" dirty="0" smtClean="0"/>
              <a:t>D.3</a:t>
            </a:r>
            <a:r>
              <a:rPr lang="en-US" baseline="-25000" dirty="0">
                <a:sym typeface="Symbol" pitchFamily="18" charset="2"/>
              </a:rPr>
              <a:t> = .05</a:t>
            </a:r>
            <a:r>
              <a:rPr lang="en-US" dirty="0"/>
              <a:t> or Table D</a:t>
            </a:r>
            <a:r>
              <a:rPr lang="en-US" dirty="0" smtClean="0"/>
              <a:t>.4</a:t>
            </a:r>
            <a:r>
              <a:rPr lang="en-US" baseline="-25000" dirty="0">
                <a:sym typeface="Symbol" pitchFamily="18" charset="2"/>
              </a:rPr>
              <a:t> = .01</a:t>
            </a:r>
            <a:r>
              <a:rPr lang="en-US" dirty="0"/>
              <a:t>) we have a significant prediction</a:t>
            </a:r>
          </a:p>
        </p:txBody>
      </p:sp>
      <p:graphicFrame>
        <p:nvGraphicFramePr>
          <p:cNvPr id="193540" name="Object 4"/>
          <p:cNvGraphicFramePr>
            <a:graphicFrameLocks noChangeAspect="1"/>
          </p:cNvGraphicFramePr>
          <p:nvPr/>
        </p:nvGraphicFramePr>
        <p:xfrm>
          <a:off x="990600" y="2740025"/>
          <a:ext cx="4419600" cy="1603375"/>
        </p:xfrm>
        <a:graphic>
          <a:graphicData uri="http://schemas.openxmlformats.org/presentationml/2006/ole">
            <p:oleObj spid="_x0000_s193540" name="Equation" r:id="rId3" imgW="1295280" imgH="4698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B9DD-CE7A-4239-B61D-CF39E75AC22D}" type="slidenum">
              <a:rPr lang="en-US"/>
              <a:pPr/>
              <a:t>36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</p:spPr>
        <p:txBody>
          <a:bodyPr/>
          <a:lstStyle/>
          <a:p>
            <a:r>
              <a:rPr lang="en-US"/>
              <a:t>Testing Overall Model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410200"/>
          </a:xfrm>
        </p:spPr>
        <p:txBody>
          <a:bodyPr/>
          <a:lstStyle/>
          <a:p>
            <a:pPr marL="685800" indent="-685800">
              <a:lnSpc>
                <a:spcPct val="90000"/>
              </a:lnSpc>
            </a:pPr>
            <a:r>
              <a:rPr lang="en-US" dirty="0"/>
              <a:t>Example</a:t>
            </a:r>
          </a:p>
          <a:p>
            <a:pPr marL="685800" indent="-685800">
              <a:lnSpc>
                <a:spcPct val="90000"/>
              </a:lnSpc>
            </a:pPr>
            <a:endParaRPr lang="en-US" dirty="0"/>
          </a:p>
          <a:p>
            <a:pPr marL="685800" indent="-685800">
              <a:lnSpc>
                <a:spcPct val="90000"/>
              </a:lnSpc>
            </a:pPr>
            <a:endParaRPr lang="en-US" dirty="0"/>
          </a:p>
          <a:p>
            <a:pPr marL="685800" indent="-685800">
              <a:lnSpc>
                <a:spcPct val="90000"/>
              </a:lnSpc>
            </a:pPr>
            <a:r>
              <a:rPr lang="en-US" dirty="0"/>
              <a:t>Table </a:t>
            </a:r>
            <a:r>
              <a:rPr lang="en-US" dirty="0" smtClean="0"/>
              <a:t>D.3 </a:t>
            </a:r>
            <a:r>
              <a:rPr lang="en-US" dirty="0"/>
              <a:t>– F critical is found using 2 things </a:t>
            </a:r>
            <a:r>
              <a:rPr lang="en-US" dirty="0" err="1"/>
              <a:t>df</a:t>
            </a:r>
            <a:r>
              <a:rPr lang="en-US" baseline="-25000" dirty="0" err="1"/>
              <a:t>regression</a:t>
            </a:r>
            <a:r>
              <a:rPr lang="en-US" dirty="0"/>
              <a:t> (numerator) and </a:t>
            </a:r>
            <a:r>
              <a:rPr lang="en-US" dirty="0" err="1"/>
              <a:t>df</a:t>
            </a:r>
            <a:r>
              <a:rPr lang="en-US" baseline="-25000" dirty="0" err="1"/>
              <a:t>residual</a:t>
            </a:r>
            <a:r>
              <a:rPr lang="en-US" baseline="-25000" dirty="0"/>
              <a:t>.</a:t>
            </a:r>
            <a:r>
              <a:rPr lang="en-US" dirty="0"/>
              <a:t>(</a:t>
            </a:r>
            <a:r>
              <a:rPr lang="en-US" dirty="0" err="1"/>
              <a:t>demoninator</a:t>
            </a:r>
            <a:r>
              <a:rPr lang="en-US" dirty="0"/>
              <a:t>)</a:t>
            </a:r>
          </a:p>
          <a:p>
            <a:pPr marL="685800" indent="-685800">
              <a:lnSpc>
                <a:spcPct val="90000"/>
              </a:lnSpc>
            </a:pPr>
            <a:r>
              <a:rPr lang="en-US" dirty="0"/>
              <a:t>Table </a:t>
            </a:r>
            <a:r>
              <a:rPr lang="en-US" dirty="0" smtClean="0"/>
              <a:t>D.3 </a:t>
            </a:r>
            <a:r>
              <a:rPr lang="en-US" dirty="0"/>
              <a:t>our </a:t>
            </a:r>
            <a:r>
              <a:rPr lang="en-US" dirty="0" err="1"/>
              <a:t>F</a:t>
            </a:r>
            <a:r>
              <a:rPr lang="en-US" baseline="-25000" dirty="0" err="1"/>
              <a:t>crit</a:t>
            </a:r>
            <a:r>
              <a:rPr lang="en-US" dirty="0"/>
              <a:t> (1,19) = 4.38</a:t>
            </a:r>
          </a:p>
          <a:p>
            <a:pPr marL="685800" indent="-685800">
              <a:lnSpc>
                <a:spcPct val="90000"/>
              </a:lnSpc>
            </a:pPr>
            <a:r>
              <a:rPr lang="en-US" dirty="0"/>
              <a:t>19.594 &gt; 4.38, significant overall</a:t>
            </a:r>
          </a:p>
          <a:p>
            <a:pPr marL="685800" indent="-685800">
              <a:lnSpc>
                <a:spcPct val="90000"/>
              </a:lnSpc>
            </a:pPr>
            <a:r>
              <a:rPr lang="en-US" dirty="0" smtClean="0"/>
              <a:t>Should all sound familiar…</a:t>
            </a:r>
            <a:endParaRPr lang="en-US" dirty="0"/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1209675" y="1676400"/>
          <a:ext cx="4606925" cy="1235075"/>
        </p:xfrm>
        <a:graphic>
          <a:graphicData uri="http://schemas.openxmlformats.org/presentationml/2006/ole">
            <p:oleObj spid="_x0000_s194564" name="Equation" r:id="rId3" imgW="1752480" imgH="4698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0871-F245-43AF-BEBF-ABE597ABB5D9}" type="slidenum">
              <a:rPr lang="en-US"/>
              <a:pPr/>
              <a:t>37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SPSS output</a:t>
            </a:r>
          </a:p>
        </p:txBody>
      </p:sp>
      <p:pic>
        <p:nvPicPr>
          <p:cNvPr id="1976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767138"/>
            <a:ext cx="7391400" cy="24050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9763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727200"/>
            <a:ext cx="6477000" cy="2006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D160-F57D-46CF-A33E-51F3617147BF}" type="slidenum">
              <a:rPr lang="en-US"/>
              <a:pPr/>
              <a:t>38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Slope and Intercept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The regression coefficients can be tested for significance</a:t>
            </a:r>
          </a:p>
          <a:p>
            <a:r>
              <a:rPr lang="en-US" dirty="0"/>
              <a:t>Each coefficient divided by it’s standard error equals a t value that can also be looked up in a table (Table </a:t>
            </a:r>
            <a:r>
              <a:rPr lang="en-US" dirty="0" smtClean="0"/>
              <a:t>D.6</a:t>
            </a:r>
            <a:r>
              <a:rPr lang="en-US" dirty="0"/>
              <a:t>)</a:t>
            </a:r>
          </a:p>
          <a:p>
            <a:r>
              <a:rPr lang="en-US" dirty="0"/>
              <a:t>Each coefficient is tested against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FB3E-1F66-455C-B93A-F41D3B23357E}" type="slidenum">
              <a:rPr lang="en-US"/>
              <a:pPr/>
              <a:t>39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With only 1 predictor, the standard error for the slope is: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For our Example:</a:t>
            </a:r>
          </a:p>
        </p:txBody>
      </p:sp>
      <p:graphicFrame>
        <p:nvGraphicFramePr>
          <p:cNvPr id="196612" name="Object 4"/>
          <p:cNvGraphicFramePr>
            <a:graphicFrameLocks noChangeAspect="1"/>
          </p:cNvGraphicFramePr>
          <p:nvPr/>
        </p:nvGraphicFramePr>
        <p:xfrm>
          <a:off x="1143000" y="2590800"/>
          <a:ext cx="3505200" cy="1662113"/>
        </p:xfrm>
        <a:graphic>
          <a:graphicData uri="http://schemas.openxmlformats.org/presentationml/2006/ole">
            <p:oleObj spid="_x0000_s196612" name="Equation" r:id="rId3" imgW="990360" imgH="469800" progId="Equation.DSMT4">
              <p:embed/>
            </p:oleObj>
          </a:graphicData>
        </a:graphic>
      </p:graphicFrame>
      <p:graphicFrame>
        <p:nvGraphicFramePr>
          <p:cNvPr id="196613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1143000" y="4800600"/>
          <a:ext cx="6172200" cy="1198563"/>
        </p:xfrm>
        <a:graphic>
          <a:graphicData uri="http://schemas.openxmlformats.org/presentationml/2006/ole">
            <p:oleObj spid="_x0000_s196613" name="Equation" r:id="rId4" imgW="2158920" imgH="4190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E65D5-36E2-4306-81FF-AA6D26592BB3}" type="slidenum">
              <a:rPr lang="en-US"/>
              <a:pPr/>
              <a:t>4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Regression: Parts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382000" cy="4191000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Y</a:t>
            </a:r>
            <a:r>
              <a:rPr lang="en-US"/>
              <a:t> - the variables you are predicting</a:t>
            </a:r>
          </a:p>
          <a:p>
            <a:pPr lvl="1"/>
            <a:r>
              <a:rPr lang="en-US"/>
              <a:t>i.e. dependent variable</a:t>
            </a:r>
          </a:p>
          <a:p>
            <a:r>
              <a:rPr lang="en-US">
                <a:latin typeface="Times New Roman" pitchFamily="18" charset="0"/>
              </a:rPr>
              <a:t>X</a:t>
            </a:r>
            <a:r>
              <a:rPr lang="en-US"/>
              <a:t> - the variables you are using to predict</a:t>
            </a:r>
          </a:p>
          <a:p>
            <a:pPr lvl="1"/>
            <a:r>
              <a:rPr lang="en-US"/>
              <a:t>i.e. independent variable</a:t>
            </a:r>
          </a:p>
          <a:p>
            <a:r>
              <a:rPr lang="en-US"/>
              <a:t>   - your predictions (also known as </a:t>
            </a:r>
            <a:r>
              <a:rPr lang="en-US">
                <a:latin typeface="Times New Roman" pitchFamily="18" charset="0"/>
              </a:rPr>
              <a:t>Y</a:t>
            </a:r>
            <a:r>
              <a:rPr lang="en-US"/>
              <a:t>’)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871538" y="4876800"/>
          <a:ext cx="557212" cy="685800"/>
        </p:xfrm>
        <a:graphic>
          <a:graphicData uri="http://schemas.openxmlformats.org/presentationml/2006/ole">
            <p:oleObj spid="_x0000_s155652" name="Equation" r:id="rId3" imgW="164880" imgH="2030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AADA-CEAB-47BC-83C4-BD041890996F}" type="slidenum">
              <a:rPr lang="en-US"/>
              <a:pPr/>
              <a:t>40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Slope and Intercept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With only 1 predictor, the standard error for the intercept is: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For our Example:</a:t>
            </a: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1217613" y="2895600"/>
          <a:ext cx="6859587" cy="1209675"/>
        </p:xfrm>
        <a:graphic>
          <a:graphicData uri="http://schemas.openxmlformats.org/presentationml/2006/ole">
            <p:oleObj spid="_x0000_s201732" name="Equation" r:id="rId3" imgW="2882880" imgH="507960" progId="Equation.DSMT4">
              <p:embed/>
            </p:oleObj>
          </a:graphicData>
        </a:graphic>
      </p:graphicFrame>
      <p:graphicFrame>
        <p:nvGraphicFramePr>
          <p:cNvPr id="201733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914400" y="5029200"/>
          <a:ext cx="7848600" cy="1041400"/>
        </p:xfrm>
        <a:graphic>
          <a:graphicData uri="http://schemas.openxmlformats.org/presentationml/2006/ole">
            <p:oleObj spid="_x0000_s201733" name="Equation" r:id="rId4" imgW="3441600" imgH="4572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CDD0-2063-4610-80D3-224F58405DFB}" type="slidenum">
              <a:rPr lang="en-US"/>
              <a:pPr/>
              <a:t>41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</a:t>
            </a:r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These are given in computer printout as a </a:t>
            </a:r>
            <a:r>
              <a:rPr lang="en-US" i="1" dirty="0"/>
              <a:t>t</a:t>
            </a:r>
            <a:r>
              <a:rPr lang="en-US" dirty="0"/>
              <a:t> test.</a:t>
            </a:r>
          </a:p>
          <a:p>
            <a:endParaRPr lang="en-US" dirty="0"/>
          </a:p>
        </p:txBody>
      </p:sp>
      <p:pic>
        <p:nvPicPr>
          <p:cNvPr id="195588" name="Picture 4" descr="Regress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00400"/>
            <a:ext cx="6961188" cy="2651125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0BCC-4344-492E-9B4D-2A3D4110CB00}" type="slidenum">
              <a:rPr lang="en-US"/>
              <a:pPr/>
              <a:t>42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t</a:t>
            </a:r>
            <a:r>
              <a:rPr lang="en-US" dirty="0"/>
              <a:t> values in the second from right column are tests on slope and intercept.</a:t>
            </a:r>
          </a:p>
          <a:p>
            <a:r>
              <a:rPr lang="en-US" dirty="0"/>
              <a:t>The associated </a:t>
            </a:r>
            <a:r>
              <a:rPr lang="en-US" i="1" dirty="0"/>
              <a:t>p</a:t>
            </a:r>
            <a:r>
              <a:rPr lang="en-US" dirty="0"/>
              <a:t> values are next to them.</a:t>
            </a:r>
          </a:p>
          <a:p>
            <a:r>
              <a:rPr lang="en-US" dirty="0"/>
              <a:t>The slope is significantly different from zero, but not the intercept.</a:t>
            </a:r>
          </a:p>
          <a:p>
            <a:r>
              <a:rPr lang="en-US" dirty="0"/>
              <a:t>Why do we care?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404AF-A1D1-4BFC-9687-DE866372E391}" type="slidenum">
              <a:rPr lang="en-US"/>
              <a:pPr/>
              <a:t>43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/>
              <a:t>What does it mean if slope is not significant?</a:t>
            </a:r>
          </a:p>
          <a:p>
            <a:pPr lvl="1"/>
            <a:r>
              <a:rPr lang="en-US"/>
              <a:t>How does that relate to test on </a:t>
            </a:r>
            <a:r>
              <a:rPr lang="en-US" i="1"/>
              <a:t>r</a:t>
            </a:r>
            <a:r>
              <a:rPr lang="en-US"/>
              <a:t>?</a:t>
            </a:r>
          </a:p>
          <a:p>
            <a:r>
              <a:rPr lang="en-US"/>
              <a:t>What if the intercept is not significant?</a:t>
            </a:r>
          </a:p>
          <a:p>
            <a:r>
              <a:rPr lang="en-US"/>
              <a:t>Does significant slope mean we predict quite well?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0902D-8F63-4F7B-90EC-4D0AEA45C23E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Care?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/>
              <a:t>We may want to make a prediction.</a:t>
            </a:r>
          </a:p>
          <a:p>
            <a:r>
              <a:rPr lang="en-US"/>
              <a:t>More likely, we want to understand the relationship.</a:t>
            </a:r>
          </a:p>
          <a:p>
            <a:pPr lvl="1"/>
            <a:r>
              <a:rPr lang="en-US"/>
              <a:t>How fast does CHD mortality rise with a one unit increase in smoking?</a:t>
            </a:r>
          </a:p>
          <a:p>
            <a:pPr lvl="1"/>
            <a:r>
              <a:rPr lang="en-US"/>
              <a:t>Note: we speak about predicting, but often don’t actually predict.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8A993-5962-4D59-B1A6-A16E66D8EC66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/>
              <a:t>Cigarettes and CHD Mortality from Chapter 9</a:t>
            </a:r>
          </a:p>
          <a:p>
            <a:r>
              <a:rPr lang="en-US"/>
              <a:t>Data repeated on next slide</a:t>
            </a:r>
          </a:p>
          <a:p>
            <a:r>
              <a:rPr lang="en-US"/>
              <a:t>We want to predict level of CHD mortality in a country averaging 10 cigarettes per day.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9716C-CB50-4964-A509-B1B868FD81F7}" type="slidenum">
              <a:rPr lang="en-US"/>
              <a:pPr/>
              <a:t>7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3124200" cy="1066800"/>
          </a:xfrm>
        </p:spPr>
        <p:txBody>
          <a:bodyPr/>
          <a:lstStyle/>
          <a:p>
            <a:r>
              <a:rPr lang="en-US"/>
              <a:t>The Data</a:t>
            </a: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5105400" cy="39909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Based on the data we have what would we predict the rate of CHD be in a country that smoked 10 cigarettes on average?</a:t>
            </a:r>
          </a:p>
          <a:p>
            <a:pPr eaLnBrk="0" hangingPunct="0"/>
            <a:r>
              <a:rPr lang="en-US" sz="3200" i="1">
                <a:latin typeface="Times New Roman" pitchFamily="18" charset="0"/>
              </a:rPr>
              <a:t>First, we need to establish a prediction of CHD from smoking…</a:t>
            </a: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>
            <p:ph idx="1"/>
          </p:nvPr>
        </p:nvGraphicFramePr>
        <p:xfrm>
          <a:off x="5872163" y="309563"/>
          <a:ext cx="2576512" cy="5962650"/>
        </p:xfrm>
        <a:graphic>
          <a:graphicData uri="http://schemas.openxmlformats.org/presentationml/2006/ole">
            <p:oleObj spid="_x0000_s156676" name="Worksheet" r:id="rId4" imgW="1562100" imgH="3571875" progId="Excel.Shee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63174-19E7-46D4-8208-45F80B4163E5}" type="slidenum">
              <a:rPr lang="en-US"/>
              <a:pPr/>
              <a:t>8</a:t>
            </a:fld>
            <a:endParaRPr lang="en-US"/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6858000" cy="54911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15717" name="Line 5"/>
          <p:cNvSpPr>
            <a:spLocks noChangeShapeType="1"/>
          </p:cNvSpPr>
          <p:nvPr/>
        </p:nvSpPr>
        <p:spPr bwMode="auto">
          <a:xfrm flipV="1">
            <a:off x="4267200" y="31242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2057400" y="31242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4648200" y="4359275"/>
            <a:ext cx="29718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For a country that smokes 6 C/A/D…</a:t>
            </a:r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 flipH="1">
            <a:off x="4343400" y="4724400"/>
            <a:ext cx="30480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22" name="Text Box 10"/>
          <p:cNvSpPr txBox="1">
            <a:spLocks noChangeArrowheads="1"/>
          </p:cNvSpPr>
          <p:nvPr/>
        </p:nvSpPr>
        <p:spPr bwMode="auto">
          <a:xfrm>
            <a:off x="2057400" y="1676400"/>
            <a:ext cx="1752600" cy="1006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We predict a CHD rate of about 14</a:t>
            </a: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H="1">
            <a:off x="2133600" y="2667000"/>
            <a:ext cx="30480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 flipH="1" flipV="1">
            <a:off x="6629400" y="1905000"/>
            <a:ext cx="1524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5725" name="Text Box 13"/>
          <p:cNvSpPr txBox="1">
            <a:spLocks noChangeArrowheads="1"/>
          </p:cNvSpPr>
          <p:nvPr/>
        </p:nvSpPr>
        <p:spPr bwMode="auto">
          <a:xfrm>
            <a:off x="5943600" y="2590800"/>
            <a:ext cx="17526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Regression Line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FB7-8468-4BA8-A53E-3DC61167141F}" type="slidenum">
              <a:rPr lang="en-US"/>
              <a:pPr/>
              <a:t>9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Regression Line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/>
              <a:t>Formula</a:t>
            </a:r>
          </a:p>
          <a:p>
            <a:endParaRPr lang="en-US"/>
          </a:p>
          <a:p>
            <a:endParaRPr lang="en-US"/>
          </a:p>
          <a:p>
            <a:pPr lvl="1"/>
            <a:r>
              <a:rPr lang="en-US"/>
              <a:t>   = the predicted value of </a:t>
            </a:r>
            <a:r>
              <a:rPr lang="en-US" i="1"/>
              <a:t>Y</a:t>
            </a:r>
            <a:r>
              <a:rPr lang="en-US"/>
              <a:t> (e.g. CHD mortality)</a:t>
            </a:r>
          </a:p>
          <a:p>
            <a:pPr lvl="1"/>
            <a:r>
              <a:rPr lang="en-US" b="1" i="1"/>
              <a:t> </a:t>
            </a:r>
            <a:r>
              <a:rPr lang="en-US" b="1" i="1">
                <a:latin typeface="Times New Roman" pitchFamily="18" charset="0"/>
              </a:rPr>
              <a:t>X</a:t>
            </a:r>
            <a:r>
              <a:rPr lang="en-US"/>
              <a:t> = the predictor variable (e.g. average cig./adult/country)</a:t>
            </a: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1066800" y="2408238"/>
          <a:ext cx="3124200" cy="792162"/>
        </p:xfrm>
        <a:graphic>
          <a:graphicData uri="http://schemas.openxmlformats.org/presentationml/2006/ole">
            <p:oleObj spid="_x0000_s104452" name="Equation" r:id="rId3" imgW="1346040" imgH="342720" progId="Equation.3">
              <p:embed/>
            </p:oleObj>
          </a:graphicData>
        </a:graphic>
      </p:graphicFrame>
      <p:graphicFrame>
        <p:nvGraphicFramePr>
          <p:cNvPr id="104458" name="Object 10"/>
          <p:cNvGraphicFramePr>
            <a:graphicFrameLocks noChangeAspect="1"/>
          </p:cNvGraphicFramePr>
          <p:nvPr/>
        </p:nvGraphicFramePr>
        <p:xfrm>
          <a:off x="1447800" y="3429000"/>
          <a:ext cx="419100" cy="609600"/>
        </p:xfrm>
        <a:graphic>
          <a:graphicData uri="http://schemas.openxmlformats.org/presentationml/2006/ole">
            <p:oleObj spid="_x0000_s104458" name="Equation" r:id="rId4" imgW="139680" imgH="20304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rbs2">
  <a:themeElements>
    <a:clrScheme name="Orbs2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Orbs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s2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s2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s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s2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s2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Orbs2</Template>
  <TotalTime>1131</TotalTime>
  <Words>1536</Words>
  <Application>Microsoft PowerPoint</Application>
  <PresentationFormat>On-screen Show (4:3)</PresentationFormat>
  <Paragraphs>313</Paragraphs>
  <Slides>43</Slides>
  <Notes>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Orbs2</vt:lpstr>
      <vt:lpstr>Equation</vt:lpstr>
      <vt:lpstr>Worksheet</vt:lpstr>
      <vt:lpstr>Slide 1</vt:lpstr>
      <vt:lpstr>What is regression?</vt:lpstr>
      <vt:lpstr>Linear Regression</vt:lpstr>
      <vt:lpstr>Linear Regression: Parts</vt:lpstr>
      <vt:lpstr>Why Do We Care?</vt:lpstr>
      <vt:lpstr>An Example</vt:lpstr>
      <vt:lpstr>The Data</vt:lpstr>
      <vt:lpstr>Slide 8</vt:lpstr>
      <vt:lpstr>Regression Line</vt:lpstr>
      <vt:lpstr>Regression Coefficients</vt:lpstr>
      <vt:lpstr>Calculation</vt:lpstr>
      <vt:lpstr>For Our Data</vt:lpstr>
      <vt:lpstr>SPSS Printout</vt:lpstr>
      <vt:lpstr>Note:</vt:lpstr>
      <vt:lpstr>Making a Prediction</vt:lpstr>
      <vt:lpstr>Accuracy of Prediction</vt:lpstr>
      <vt:lpstr>Slide 17</vt:lpstr>
      <vt:lpstr>Residuals</vt:lpstr>
      <vt:lpstr>Minimizing Residuals</vt:lpstr>
      <vt:lpstr>Regression Line:  A Mathematical Definition</vt:lpstr>
      <vt:lpstr>Summarizing Errors of Prediction</vt:lpstr>
      <vt:lpstr>Standard Error of Estimate</vt:lpstr>
      <vt:lpstr>Example</vt:lpstr>
      <vt:lpstr>Regression and Z Scores</vt:lpstr>
      <vt:lpstr>Partitioning Variability</vt:lpstr>
      <vt:lpstr>Partitioning Variability</vt:lpstr>
      <vt:lpstr>Partitioning Variability</vt:lpstr>
      <vt:lpstr>Example</vt:lpstr>
      <vt:lpstr>Example</vt:lpstr>
      <vt:lpstr>Coefficient of Determination</vt:lpstr>
      <vt:lpstr>r 2 for our example</vt:lpstr>
      <vt:lpstr>Coefficient of Alienation</vt:lpstr>
      <vt:lpstr>r2, SS and sY-Y’</vt:lpstr>
      <vt:lpstr>Hypothesis Testing</vt:lpstr>
      <vt:lpstr>Testing Overall Model</vt:lpstr>
      <vt:lpstr>Testing Overall Model</vt:lpstr>
      <vt:lpstr>SPSS output</vt:lpstr>
      <vt:lpstr>Testing Slope and Intercept</vt:lpstr>
      <vt:lpstr>Testing Slope</vt:lpstr>
      <vt:lpstr>Testing Slope and Intercept</vt:lpstr>
      <vt:lpstr>Testing Slope</vt:lpstr>
      <vt:lpstr>Testing</vt:lpstr>
      <vt:lpstr>Testing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</dc:title>
  <dc:creator>Andrew Ainsworth</dc:creator>
  <cp:lastModifiedBy>Andrew Ainsworth</cp:lastModifiedBy>
  <cp:revision>39</cp:revision>
  <cp:lastPrinted>1998-03-21T21:58:57Z</cp:lastPrinted>
  <dcterms:created xsi:type="dcterms:W3CDTF">1998-05-02T17:09:11Z</dcterms:created>
  <dcterms:modified xsi:type="dcterms:W3CDTF">2008-01-17T22:31:04Z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