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8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87" r:id="rId9"/>
    <p:sldId id="266" r:id="rId10"/>
    <p:sldId id="267" r:id="rId11"/>
    <p:sldId id="269" r:id="rId12"/>
    <p:sldId id="270" r:id="rId13"/>
    <p:sldId id="268" r:id="rId14"/>
    <p:sldId id="271" r:id="rId15"/>
    <p:sldId id="288" r:id="rId16"/>
    <p:sldId id="289" r:id="rId17"/>
    <p:sldId id="272" r:id="rId18"/>
    <p:sldId id="292" r:id="rId19"/>
    <p:sldId id="273" r:id="rId20"/>
    <p:sldId id="290" r:id="rId21"/>
    <p:sldId id="291" r:id="rId22"/>
    <p:sldId id="274" r:id="rId23"/>
    <p:sldId id="275" r:id="rId24"/>
    <p:sldId id="276" r:id="rId25"/>
    <p:sldId id="293" r:id="rId26"/>
    <p:sldId id="294" r:id="rId27"/>
    <p:sldId id="296" r:id="rId28"/>
    <p:sldId id="295" r:id="rId29"/>
    <p:sldId id="277" r:id="rId30"/>
    <p:sldId id="300" r:id="rId31"/>
    <p:sldId id="278" r:id="rId32"/>
    <p:sldId id="298" r:id="rId33"/>
    <p:sldId id="297" r:id="rId34"/>
    <p:sldId id="299" r:id="rId35"/>
    <p:sldId id="301" r:id="rId36"/>
    <p:sldId id="303" r:id="rId37"/>
    <p:sldId id="279" r:id="rId38"/>
    <p:sldId id="280" r:id="rId39"/>
    <p:sldId id="281" r:id="rId4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0066"/>
    <a:srgbClr val="009FD8"/>
    <a:srgbClr val="0DA7B3"/>
    <a:srgbClr val="06BABA"/>
    <a:srgbClr val="0099CC"/>
    <a:srgbClr val="33CCCC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17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78" y="2496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i="1">
                <a:latin typeface="Times New Roman" pitchFamily="18" charset="0"/>
              </a:defRPr>
            </a:lvl1pPr>
          </a:lstStyle>
          <a:p>
            <a:fld id="{B5878863-27DF-43DD-B731-02132F502A4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fld id="{710FC833-4408-4A4C-A6F8-ADAA1605AAC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F35A70-C671-4AF0-8991-2C4DB4AA5C6E}" type="slidenum">
              <a:rPr lang="en-US"/>
              <a:pPr/>
              <a:t>1</a:t>
            </a:fld>
            <a:endParaRPr lang="en-US"/>
          </a:p>
        </p:txBody>
      </p:sp>
      <p:sp>
        <p:nvSpPr>
          <p:cNvPr id="13414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C22B5A-6956-458A-931E-F1D8AC0C994A}" type="slidenum">
              <a:rPr lang="en-US"/>
              <a:pPr/>
              <a:t>11</a:t>
            </a:fld>
            <a:endParaRPr 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1DF949-7C1B-4288-A352-B5D90A6A8A94}" type="slidenum">
              <a:rPr lang="en-US"/>
              <a:pPr/>
              <a:t>12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C192DA-69CD-4BF1-8892-180DB71729E5}" type="slidenum">
              <a:rPr lang="en-US"/>
              <a:pPr/>
              <a:t>13</a:t>
            </a:fld>
            <a:endParaRPr 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6695B9-B511-4512-8554-6E478ED88165}" type="slidenum">
              <a:rPr lang="en-US"/>
              <a:pPr/>
              <a:t>14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63A6-AA15-4B04-BB96-D81AB8714511}" type="slidenum">
              <a:rPr lang="en-US"/>
              <a:pPr/>
              <a:t>17</a:t>
            </a:fld>
            <a:endParaRPr 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AE7EF2-7DD9-4C40-9638-7621E9BDE2C3}" type="slidenum">
              <a:rPr lang="en-US"/>
              <a:pPr/>
              <a:t>19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423331-751E-45F1-9F84-A9017FD7E174}" type="slidenum">
              <a:rPr lang="en-US"/>
              <a:pPr/>
              <a:t>22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138F36-205A-4659-9AE8-7AD565B07591}" type="slidenum">
              <a:rPr lang="en-US"/>
              <a:pPr/>
              <a:t>23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5BC0AA-2C8B-47AD-B10D-A32108536EC3}" type="slidenum">
              <a:rPr lang="en-US"/>
              <a:pPr/>
              <a:t>24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48DD31-5623-48E1-A4F4-2E40782D5B37}" type="slidenum">
              <a:rPr lang="en-US"/>
              <a:pPr/>
              <a:t>29</a:t>
            </a:fld>
            <a:endParaRPr lang="en-US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B5ACF8-A736-4581-8934-C664BEB5BF18}" type="slidenum">
              <a:rPr lang="en-US"/>
              <a:pPr/>
              <a:t>2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1AF476-B6CB-4935-BDD0-6E79389650A7}" type="slidenum">
              <a:rPr lang="en-US"/>
              <a:pPr/>
              <a:t>30</a:t>
            </a:fld>
            <a:endParaRPr lang="en-US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626D27-6E74-4F03-B2B5-D24D4DFA998C}" type="slidenum">
              <a:rPr lang="en-US"/>
              <a:pPr/>
              <a:t>31</a:t>
            </a:fld>
            <a:endParaRPr 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289B1E-B4FF-4337-A8E8-75E90CDF1875}" type="slidenum">
              <a:rPr lang="en-US"/>
              <a:pPr/>
              <a:t>37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811358-A4B4-4642-AA2F-B20797093C4C}" type="slidenum">
              <a:rPr lang="en-US"/>
              <a:pPr/>
              <a:t>38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852DA6-84DC-4D07-9867-050EFA4F0166}" type="slidenum">
              <a:rPr lang="en-US"/>
              <a:pPr/>
              <a:t>39</a:t>
            </a:fld>
            <a:endParaRPr lang="en-U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CD98BA-0189-4CD9-A0D1-70FD63155591}" type="slidenum">
              <a:rPr lang="en-US"/>
              <a:pPr/>
              <a:t>3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2DB70D-3D14-44DA-8A33-3651E42621EE}" type="slidenum">
              <a:rPr lang="en-US"/>
              <a:pPr/>
              <a:t>4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15D1A2-ECD5-48F6-9214-81B5D460D23D}" type="slidenum">
              <a:rPr lang="en-US"/>
              <a:pPr/>
              <a:t>5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5C8B96-8AE3-43B8-8EEA-2F8D4858DECB}" type="slidenum">
              <a:rPr lang="en-US"/>
              <a:pPr/>
              <a:t>6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881ED5-E563-4FF8-9996-D2A0A7866A9E}" type="slidenum">
              <a:rPr lang="en-US"/>
              <a:pPr/>
              <a:t>7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7D2C54-060D-4D54-98F8-41F905742B3B}" type="slidenum">
              <a:rPr lang="en-US"/>
              <a:pPr/>
              <a:t>9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168F3A-A4ED-4E56-8589-5DE5F0F24EBC}" type="slidenum">
              <a:rPr lang="en-US"/>
              <a:pPr/>
              <a:t>10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Times" pitchFamily="18" charset="0"/>
              </a:rPr>
              <a:t>Landwehr, J.M. &amp; Watkins, A.E. (1987) </a:t>
            </a:r>
            <a:r>
              <a:rPr lang="en-US" i="1">
                <a:latin typeface="Times" pitchFamily="18" charset="0"/>
              </a:rPr>
              <a:t>Exploring Data</a:t>
            </a:r>
            <a:r>
              <a:rPr lang="en-US">
                <a:latin typeface="Times" pitchFamily="18" charset="0"/>
              </a:rPr>
              <a:t>: </a:t>
            </a:r>
            <a:r>
              <a:rPr lang="en-US" i="1">
                <a:latin typeface="Times" pitchFamily="18" charset="0"/>
              </a:rPr>
              <a:t>Teacher’s Edition</a:t>
            </a:r>
            <a:r>
              <a:rPr lang="en-US">
                <a:latin typeface="Times" pitchFamily="18" charset="0"/>
              </a:rPr>
              <a:t>. Palo Alto, CA: Dale Seymour Publications.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3200400"/>
            <a:ext cx="7086600" cy="1371600"/>
          </a:xfrm>
        </p:spPr>
        <p:txBody>
          <a:bodyPr/>
          <a:lstStyle>
            <a:lvl1pPr>
              <a:lnSpc>
                <a:spcPct val="80000"/>
              </a:lnSpc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4876800"/>
            <a:ext cx="5410200" cy="10668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B6D9DB6-A3C7-4FBE-9B6B-C2C1BA698B6E}" type="datetime1">
              <a:rPr lang="en-US" smtClean="0"/>
              <a:t>1/17/2008</a:t>
            </a:fld>
            <a:endParaRPr lang="en-US"/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B6357F7-C556-432C-B194-CFCBFE76F2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875F6D-A2A6-4EEE-8EF6-844F9DCD9E22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5E255D-0490-4615-BBED-0653869E31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849B4-8109-4461-9E49-8FDAD83FE593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F33208-45B2-4A3A-87BF-C9B8129F97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76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59436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CED55142-B11C-4F1E-A259-E94FCD9486F2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14800" y="5943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62800" y="59436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2273BA4E-A331-4D3C-919C-7A836375A2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764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100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59436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0BA78873-63A3-424C-8635-2377105B6D45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14800" y="5943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62800" y="59436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E06DB0D1-1FC3-482A-B9AE-3125552206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58D67C-36B2-4F5B-B7CF-DC41FA9D9A37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E82FA-DDCF-4154-8DBB-A8AFCC6654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6DE6B0-63B1-4E27-942F-ED8F0BE334E1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13183-DB11-4542-8E8F-59CCBD5702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F7F028-163E-4994-BDFD-42F447F2D043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FB1D8-E899-4C93-9368-45363E180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734A70-5410-4638-BE34-FB015998BFC3}" type="datetime1">
              <a:rPr lang="en-US" smtClean="0"/>
              <a:t>1/17/2008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113149-DA1E-4741-8A84-30CFB11EFD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5F5E5E-3568-4F75-B44D-CE993A297EEA}" type="datetime1">
              <a:rPr lang="en-US" smtClean="0"/>
              <a:t>1/17/2008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436CB-F11C-438B-AE35-26D03551C6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94DD72-DF67-4E51-94CA-BCF22EF7D9FA}" type="datetime1">
              <a:rPr lang="en-US" smtClean="0"/>
              <a:t>1/17/2008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0B1B2C-0EC5-41ED-980B-033017D4E5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C9C3FF-4B65-4819-8D21-7729E3A7CB5D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CB9FD-90D3-4E23-A6F7-867B8DAB9B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D037D3-3C54-40A9-BEEC-0FD83138D6A9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69620-1FFF-40A5-A2F8-DB71490B9B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67000" y="5943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D278BB4D-12ED-4F0E-9C95-FA4951CDF91E}" type="datetime1">
              <a:rPr lang="en-US" smtClean="0"/>
              <a:t>1/17/2008</a:t>
            </a:fld>
            <a:endParaRPr lang="en-US"/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14800" y="5943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180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5943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6ED4090F-1453-404A-ADB1-799891BF91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</p:sldLayoutIdLst>
  <p:transition spd="med"/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3.xls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6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8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5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6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7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048000"/>
            <a:ext cx="6400800" cy="1143000"/>
          </a:xfrm>
          <a:noFill/>
          <a:ln/>
        </p:spPr>
        <p:txBody>
          <a:bodyPr/>
          <a:lstStyle/>
          <a:p>
            <a:r>
              <a:rPr lang="en-US" dirty="0" smtClean="0">
                <a:sym typeface="Symbol" pitchFamily="18" charset="2"/>
              </a:rPr>
              <a:t>Cal State Northridge</a:t>
            </a:r>
          </a:p>
          <a:p>
            <a:r>
              <a:rPr lang="en-US" dirty="0" smtClean="0">
                <a:sym typeface="Symbol" pitchFamily="18" charset="2"/>
              </a:rPr>
              <a:t></a:t>
            </a:r>
            <a:r>
              <a:rPr lang="en-US" dirty="0">
                <a:sym typeface="Symbol" pitchFamily="18" charset="2"/>
              </a:rPr>
              <a:t>320</a:t>
            </a:r>
          </a:p>
          <a:p>
            <a:r>
              <a:rPr lang="en-US" dirty="0" smtClean="0">
                <a:sym typeface="Symbol" pitchFamily="18" charset="2"/>
              </a:rPr>
              <a:t>Andrew Ainsworth PhD</a:t>
            </a:r>
            <a:endParaRPr lang="en-US" dirty="0">
              <a:sym typeface="Symbol" pitchFamily="18" charset="2"/>
            </a:endParaRPr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990600" y="1828800"/>
            <a:ext cx="7239000" cy="1189038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7200" b="1" i="1">
                <a:solidFill>
                  <a:schemeClr val="tx2"/>
                </a:solidFill>
                <a:latin typeface="Times New Roman" pitchFamily="18" charset="0"/>
              </a:rPr>
              <a:t>Correlation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Heart Disease and Cigarettes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Data on heart disease and cigarette smoking in 21 developed countries (</a:t>
            </a:r>
            <a:r>
              <a:rPr lang="en-US">
                <a:latin typeface="Times" pitchFamily="18" charset="0"/>
              </a:rPr>
              <a:t>Landwehr and Watkins, 1987) </a:t>
            </a:r>
            <a:endParaRPr lang="en-US"/>
          </a:p>
          <a:p>
            <a:r>
              <a:rPr lang="en-US"/>
              <a:t>Data have been rounded for computational convenience.</a:t>
            </a:r>
          </a:p>
          <a:p>
            <a:pPr lvl="1"/>
            <a:r>
              <a:rPr lang="en-US"/>
              <a:t>The results were not affected.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82FA-DDCF-4154-8DBB-A8AFCC66546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609600"/>
            <a:ext cx="3124200" cy="914400"/>
          </a:xfrm>
        </p:spPr>
        <p:txBody>
          <a:bodyPr/>
          <a:lstStyle/>
          <a:p>
            <a:r>
              <a:rPr lang="en-US"/>
              <a:t>The Data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2057400" y="2438400"/>
            <a:ext cx="2895600" cy="3081338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800" i="1">
                <a:latin typeface="Times New Roman" pitchFamily="18" charset="0"/>
              </a:rPr>
              <a:t>Surprisingly, the U.S. is the first country on the list--the country </a:t>
            </a:r>
          </a:p>
          <a:p>
            <a:r>
              <a:rPr lang="en-US" sz="2800" i="1">
                <a:latin typeface="Times New Roman" pitchFamily="18" charset="0"/>
              </a:rPr>
              <a:t>with the highest consumption and highest mortality.</a:t>
            </a:r>
          </a:p>
        </p:txBody>
      </p:sp>
      <p:graphicFrame>
        <p:nvGraphicFramePr>
          <p:cNvPr id="111622" name="Object 6"/>
          <p:cNvGraphicFramePr>
            <a:graphicFrameLocks noChangeAspect="1"/>
          </p:cNvGraphicFramePr>
          <p:nvPr>
            <p:ph idx="1"/>
          </p:nvPr>
        </p:nvGraphicFramePr>
        <p:xfrm>
          <a:off x="5868988" y="484188"/>
          <a:ext cx="2589212" cy="5919787"/>
        </p:xfrm>
        <a:graphic>
          <a:graphicData uri="http://schemas.openxmlformats.org/presentationml/2006/ole">
            <p:oleObj spid="_x0000_s111622" name="Worksheet" r:id="rId4" imgW="1562100" imgH="3571875" progId="Excel.Shee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Scatterplot of Heart Disease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CHD Mortality goes on ordinate </a:t>
            </a:r>
            <a:r>
              <a:rPr lang="en-US" dirty="0" smtClean="0"/>
              <a:t>(Y </a:t>
            </a:r>
            <a:r>
              <a:rPr lang="en-US" dirty="0"/>
              <a:t>axis)</a:t>
            </a:r>
          </a:p>
          <a:p>
            <a:pPr lvl="1"/>
            <a:r>
              <a:rPr lang="en-US" dirty="0"/>
              <a:t>Why?</a:t>
            </a:r>
          </a:p>
          <a:p>
            <a:r>
              <a:rPr lang="en-US" dirty="0"/>
              <a:t>Cigarette consumption on </a:t>
            </a:r>
            <a:r>
              <a:rPr lang="en-US"/>
              <a:t>abscissa </a:t>
            </a:r>
            <a:r>
              <a:rPr lang="en-US" smtClean="0"/>
              <a:t>(X </a:t>
            </a:r>
            <a:r>
              <a:rPr lang="en-US" dirty="0"/>
              <a:t>axis)</a:t>
            </a:r>
          </a:p>
          <a:p>
            <a:pPr lvl="1"/>
            <a:r>
              <a:rPr lang="en-US" dirty="0"/>
              <a:t>Why?</a:t>
            </a:r>
          </a:p>
          <a:p>
            <a:r>
              <a:rPr lang="en-US" dirty="0"/>
              <a:t>What does each dot represent?</a:t>
            </a:r>
          </a:p>
          <a:p>
            <a:r>
              <a:rPr lang="en-US" dirty="0"/>
              <a:t>Best fitting line included for clarity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82FA-DDCF-4154-8DBB-A8AFCC66546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609600"/>
            <a:ext cx="6858000" cy="54911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10596" name="Line 4"/>
          <p:cNvSpPr>
            <a:spLocks noChangeShapeType="1"/>
          </p:cNvSpPr>
          <p:nvPr/>
        </p:nvSpPr>
        <p:spPr bwMode="auto">
          <a:xfrm>
            <a:off x="4343400" y="3581400"/>
            <a:ext cx="0" cy="1752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597" name="Line 5"/>
          <p:cNvSpPr>
            <a:spLocks noChangeShapeType="1"/>
          </p:cNvSpPr>
          <p:nvPr/>
        </p:nvSpPr>
        <p:spPr bwMode="auto">
          <a:xfrm flipH="1" flipV="1">
            <a:off x="2133600" y="3581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598" name="Text Box 6"/>
          <p:cNvSpPr txBox="1">
            <a:spLocks noChangeArrowheads="1"/>
          </p:cNvSpPr>
          <p:nvPr/>
        </p:nvSpPr>
        <p:spPr bwMode="auto">
          <a:xfrm>
            <a:off x="5638800" y="38862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{X</a:t>
            </a:r>
            <a:r>
              <a:rPr lang="en-US" sz="2400" i="1">
                <a:latin typeface="Times New Roman" pitchFamily="18" charset="0"/>
              </a:rPr>
              <a:t> = </a:t>
            </a:r>
            <a:r>
              <a:rPr lang="en-US" sz="2400">
                <a:latin typeface="Times New Roman" pitchFamily="18" charset="0"/>
              </a:rPr>
              <a:t>6</a:t>
            </a:r>
            <a:r>
              <a:rPr lang="en-US" sz="2400" i="1">
                <a:latin typeface="Times New Roman" pitchFamily="18" charset="0"/>
              </a:rPr>
              <a:t>, Y </a:t>
            </a:r>
            <a:r>
              <a:rPr lang="en-US" sz="2400">
                <a:latin typeface="Times New Roman" pitchFamily="18" charset="0"/>
              </a:rPr>
              <a:t>= 11}</a:t>
            </a:r>
          </a:p>
        </p:txBody>
      </p:sp>
      <p:sp>
        <p:nvSpPr>
          <p:cNvPr id="110599" name="Line 7"/>
          <p:cNvSpPr>
            <a:spLocks noChangeShapeType="1"/>
          </p:cNvSpPr>
          <p:nvPr/>
        </p:nvSpPr>
        <p:spPr bwMode="auto">
          <a:xfrm flipH="1" flipV="1">
            <a:off x="4419600" y="3657600"/>
            <a:ext cx="1219200" cy="457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1B2C-0EC5-41ED-980B-033017D4E56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14800" y="6324600"/>
            <a:ext cx="2895600" cy="457200"/>
          </a:xfrm>
        </p:spPr>
        <p:txBody>
          <a:bodyPr/>
          <a:lstStyle/>
          <a:p>
            <a:r>
              <a:rPr lang="en-US" dirty="0" err="1" smtClean="0"/>
              <a:t>Psy</a:t>
            </a:r>
            <a:r>
              <a:rPr lang="en-US" dirty="0" smtClean="0"/>
              <a:t> 320 - Cal State Northridge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Does the Scatterplot Show?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 smoking increases, so does coronary heart disease mortality.</a:t>
            </a:r>
          </a:p>
          <a:p>
            <a:r>
              <a:rPr lang="en-US"/>
              <a:t>Relationship looks strong</a:t>
            </a:r>
          </a:p>
          <a:p>
            <a:r>
              <a:rPr lang="en-US"/>
              <a:t>Not all data points on line.</a:t>
            </a:r>
          </a:p>
          <a:p>
            <a:pPr lvl="1"/>
            <a:r>
              <a:rPr lang="en-US"/>
              <a:t>This gives us “residuals” or “errors of prediction”</a:t>
            </a:r>
          </a:p>
          <a:p>
            <a:pPr lvl="2"/>
            <a:r>
              <a:rPr lang="en-US"/>
              <a:t>To be discussed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82FA-DDCF-4154-8DBB-A8AFCC66546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Correlation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Co-relation</a:t>
            </a:r>
          </a:p>
          <a:p>
            <a:r>
              <a:rPr lang="en-US"/>
              <a:t>The relationship between two variables</a:t>
            </a:r>
          </a:p>
          <a:p>
            <a:r>
              <a:rPr lang="en-US"/>
              <a:t>Measured with a correlation coefficient</a:t>
            </a:r>
          </a:p>
          <a:p>
            <a:r>
              <a:rPr lang="en-US"/>
              <a:t>Most popularly seen correlation coefficient: Pearson Product-Moment Correlation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82FA-DDCF-4154-8DBB-A8AFCC66546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/>
              <a:t>Types of Correlation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Positive correlation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High values of X tend to be associated with high values of Y.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As X increases, Y increases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Negative correlation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High values of X tend to be associated with low values of Y.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As X increases, Y decreases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No correlation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No consistent tendency for values on Y to increase or decrease as X increases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82FA-DDCF-4154-8DBB-A8AFCC66546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Correlation Coefficient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sz="2800" dirty="0"/>
              <a:t>A measure of degree of relationship.</a:t>
            </a:r>
          </a:p>
          <a:p>
            <a:r>
              <a:rPr lang="en-US" sz="2800" dirty="0"/>
              <a:t>Between 1 and -1</a:t>
            </a:r>
          </a:p>
          <a:p>
            <a:r>
              <a:rPr lang="en-US" sz="2800" dirty="0"/>
              <a:t>Sign refers to direction.</a:t>
            </a:r>
          </a:p>
          <a:p>
            <a:r>
              <a:rPr lang="en-US" sz="2800" dirty="0"/>
              <a:t>Based on covariance</a:t>
            </a:r>
          </a:p>
          <a:p>
            <a:pPr lvl="1"/>
            <a:r>
              <a:rPr lang="en-US" sz="2400" dirty="0"/>
              <a:t>Measure of degree to which large scores on X go with large scores on Y, and small scores on X go with small scores on Y</a:t>
            </a:r>
          </a:p>
          <a:p>
            <a:pPr lvl="1"/>
            <a:r>
              <a:rPr lang="en-US" sz="2400" dirty="0"/>
              <a:t>Think of it as variance, but with 2 variables instead of 1 (What does that mean??)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82FA-DDCF-4154-8DBB-A8AFCC66546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9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/>
              <a:t>Covariance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914400"/>
            <a:ext cx="8001000" cy="54864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/>
              <a:t>Remember that variance is: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The formula for co-variance is: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How this works, and why?</a:t>
            </a:r>
          </a:p>
          <a:p>
            <a:pPr>
              <a:lnSpc>
                <a:spcPct val="110000"/>
              </a:lnSpc>
            </a:pPr>
            <a:r>
              <a:rPr lang="en-US" dirty="0"/>
              <a:t>When would </a:t>
            </a:r>
            <a:r>
              <a:rPr lang="en-US" dirty="0" err="1"/>
              <a:t>cov</a:t>
            </a:r>
            <a:r>
              <a:rPr lang="en-US" i="1" baseline="-25000" dirty="0" err="1"/>
              <a:t>XY</a:t>
            </a:r>
            <a:r>
              <a:rPr lang="en-US" dirty="0"/>
              <a:t> be large and positive? Large and negative?</a:t>
            </a:r>
          </a:p>
        </p:txBody>
      </p:sp>
      <p:graphicFrame>
        <p:nvGraphicFramePr>
          <p:cNvPr id="115716" name="Object 4"/>
          <p:cNvGraphicFramePr>
            <a:graphicFrameLocks noChangeAspect="1"/>
          </p:cNvGraphicFramePr>
          <p:nvPr/>
        </p:nvGraphicFramePr>
        <p:xfrm>
          <a:off x="2209800" y="3509963"/>
          <a:ext cx="5105400" cy="1214437"/>
        </p:xfrm>
        <a:graphic>
          <a:graphicData uri="http://schemas.openxmlformats.org/presentationml/2006/ole">
            <p:oleObj spid="_x0000_s115716" name="Equation" r:id="rId4" imgW="3149280" imgH="749160" progId="Equation.3">
              <p:embed/>
            </p:oleObj>
          </a:graphicData>
        </a:graphic>
      </p:graphicFrame>
      <p:graphicFrame>
        <p:nvGraphicFramePr>
          <p:cNvPr id="115717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1143000" y="1600200"/>
          <a:ext cx="6858000" cy="1179513"/>
        </p:xfrm>
        <a:graphic>
          <a:graphicData uri="http://schemas.openxmlformats.org/presentationml/2006/ole">
            <p:oleObj spid="_x0000_s115717" name="Equation" r:id="rId5" imgW="2438280" imgH="419040" progId="Equation.DSMT4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BA4E-A331-4D3C-919C-7A836375A21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14800" y="6400800"/>
            <a:ext cx="2895600" cy="457200"/>
          </a:xfrm>
        </p:spPr>
        <p:txBody>
          <a:bodyPr/>
          <a:lstStyle/>
          <a:p>
            <a:r>
              <a:rPr lang="en-US" dirty="0" err="1" smtClean="0"/>
              <a:t>Psy</a:t>
            </a:r>
            <a:r>
              <a:rPr lang="en-US" dirty="0" smtClean="0"/>
              <a:t> 320 - Cal State Northridge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r>
              <a:rPr lang="en-US"/>
              <a:t>Major Points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Questions answered by correlation</a:t>
            </a:r>
          </a:p>
          <a:p>
            <a:r>
              <a:rPr lang="en-US"/>
              <a:t>Scatterplots</a:t>
            </a:r>
          </a:p>
          <a:p>
            <a:r>
              <a:rPr lang="en-US"/>
              <a:t>An example</a:t>
            </a:r>
          </a:p>
          <a:p>
            <a:r>
              <a:rPr lang="en-US"/>
              <a:t>The correlation coefficient</a:t>
            </a:r>
          </a:p>
          <a:p>
            <a:r>
              <a:rPr lang="en-US"/>
              <a:t>Other kinds of correlations </a:t>
            </a:r>
          </a:p>
          <a:p>
            <a:r>
              <a:rPr lang="en-US"/>
              <a:t>Factors affecting correlations</a:t>
            </a:r>
          </a:p>
          <a:p>
            <a:r>
              <a:rPr lang="en-US"/>
              <a:t>Testing for significance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82FA-DDCF-4154-8DBB-A8AFCC66546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3200"/>
            <a:ext cx="2667000" cy="9144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graphicFrame>
        <p:nvGraphicFramePr>
          <p:cNvPr id="203780" name="Object 4"/>
          <p:cNvGraphicFramePr>
            <a:graphicFrameLocks noChangeAspect="1"/>
          </p:cNvGraphicFramePr>
          <p:nvPr>
            <p:ph idx="1"/>
          </p:nvPr>
        </p:nvGraphicFramePr>
        <p:xfrm>
          <a:off x="2593975" y="228600"/>
          <a:ext cx="5711825" cy="6400800"/>
        </p:xfrm>
        <a:graphic>
          <a:graphicData uri="http://schemas.openxmlformats.org/presentationml/2006/ole">
            <p:oleObj spid="_x0000_s203780" name="Document" r:id="rId3" imgW="5535764" imgH="4666252" progId="Word.Document.8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6096000"/>
            <a:ext cx="1295400" cy="457200"/>
          </a:xfrm>
        </p:spPr>
        <p:txBody>
          <a:bodyPr/>
          <a:lstStyle/>
          <a:p>
            <a:fld id="{C7DE82FA-DDCF-4154-8DBB-A8AFCC665465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2C88-29B3-4E8D-9D22-8325AC1F5CF9}" type="slidenum">
              <a:rPr lang="en-US"/>
              <a:pPr/>
              <a:t>21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068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95600"/>
            <a:ext cx="7772400" cy="2895600"/>
          </a:xfrm>
        </p:spPr>
        <p:txBody>
          <a:bodyPr/>
          <a:lstStyle/>
          <a:p>
            <a:r>
              <a:rPr lang="en-US"/>
              <a:t>What the heck is a covariance?  </a:t>
            </a:r>
          </a:p>
          <a:p>
            <a:r>
              <a:rPr lang="en-US"/>
              <a:t>I thought this was the correlation chapter?</a:t>
            </a:r>
          </a:p>
        </p:txBody>
      </p:sp>
      <p:graphicFrame>
        <p:nvGraphicFramePr>
          <p:cNvPr id="206852" name="Object 4"/>
          <p:cNvGraphicFramePr>
            <a:graphicFrameLocks noChangeAspect="1"/>
          </p:cNvGraphicFramePr>
          <p:nvPr>
            <p:ph idx="4294967295"/>
          </p:nvPr>
        </p:nvGraphicFramePr>
        <p:xfrm>
          <a:off x="609600" y="1524000"/>
          <a:ext cx="7924800" cy="1117600"/>
        </p:xfrm>
        <a:graphic>
          <a:graphicData uri="http://schemas.openxmlformats.org/presentationml/2006/ole">
            <p:oleObj spid="_x0000_s206852" name="Equation" r:id="rId3" imgW="2971800" imgH="41904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Correlation Coefficient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/>
              <a:t>Pearson’s Product Moment Correlation</a:t>
            </a:r>
          </a:p>
          <a:p>
            <a:r>
              <a:rPr lang="en-US"/>
              <a:t>Symbolized by </a:t>
            </a:r>
            <a:r>
              <a:rPr lang="en-US" i="1"/>
              <a:t>r</a:t>
            </a:r>
            <a:endParaRPr lang="en-US"/>
          </a:p>
          <a:p>
            <a:r>
              <a:rPr lang="en-US"/>
              <a:t>Covariance </a:t>
            </a:r>
            <a:r>
              <a:rPr lang="en-US" sz="3600"/>
              <a:t>÷</a:t>
            </a:r>
            <a:r>
              <a:rPr lang="en-US"/>
              <a:t> (product of the 2 SDs)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Correlation is a standardized covariance</a:t>
            </a:r>
          </a:p>
        </p:txBody>
      </p:sp>
      <p:graphicFrame>
        <p:nvGraphicFramePr>
          <p:cNvPr id="116741" name="Object 5"/>
          <p:cNvGraphicFramePr>
            <a:graphicFrameLocks noChangeAspect="1"/>
          </p:cNvGraphicFramePr>
          <p:nvPr/>
        </p:nvGraphicFramePr>
        <p:xfrm>
          <a:off x="3505200" y="3733800"/>
          <a:ext cx="2057400" cy="1336675"/>
        </p:xfrm>
        <a:graphic>
          <a:graphicData uri="http://schemas.openxmlformats.org/presentationml/2006/ole">
            <p:oleObj spid="_x0000_s116741" name="Equation" r:id="rId4" imgW="1231560" imgH="79992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82FA-DDCF-4154-8DBB-A8AFCC66546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Calculation for Example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7848600" cy="4876800"/>
          </a:xfrm>
        </p:spPr>
        <p:txBody>
          <a:bodyPr/>
          <a:lstStyle/>
          <a:p>
            <a:r>
              <a:rPr lang="en-US"/>
              <a:t>Cov</a:t>
            </a:r>
            <a:r>
              <a:rPr lang="en-US" i="1" baseline="-25000"/>
              <a:t>XY</a:t>
            </a:r>
            <a:r>
              <a:rPr lang="en-US"/>
              <a:t> = 11.12</a:t>
            </a:r>
          </a:p>
          <a:p>
            <a:r>
              <a:rPr lang="en-US"/>
              <a:t>s</a:t>
            </a:r>
            <a:r>
              <a:rPr lang="en-US" i="1" baseline="-25000"/>
              <a:t>X</a:t>
            </a:r>
            <a:r>
              <a:rPr lang="en-US"/>
              <a:t> = 2.33</a:t>
            </a:r>
          </a:p>
          <a:p>
            <a:r>
              <a:rPr lang="en-US"/>
              <a:t>s</a:t>
            </a:r>
            <a:r>
              <a:rPr lang="en-US" i="1" baseline="-25000"/>
              <a:t>Y</a:t>
            </a:r>
            <a:r>
              <a:rPr lang="en-US"/>
              <a:t> = 6.69</a:t>
            </a:r>
          </a:p>
          <a:p>
            <a:endParaRPr lang="en-US"/>
          </a:p>
        </p:txBody>
      </p:sp>
      <p:graphicFrame>
        <p:nvGraphicFramePr>
          <p:cNvPr id="218114" name="Object 2"/>
          <p:cNvGraphicFramePr>
            <a:graphicFrameLocks noChangeAspect="1"/>
          </p:cNvGraphicFramePr>
          <p:nvPr/>
        </p:nvGraphicFramePr>
        <p:xfrm>
          <a:off x="617538" y="4003675"/>
          <a:ext cx="8061325" cy="1406525"/>
        </p:xfrm>
        <a:graphic>
          <a:graphicData uri="http://schemas.openxmlformats.org/presentationml/2006/ole">
            <p:oleObj spid="_x0000_s218114" name="Equation" r:id="rId4" imgW="2476440" imgH="431640" progId="Equation.DSMT4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82FA-DDCF-4154-8DBB-A8AFCC66546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Correlation = .713</a:t>
            </a:r>
          </a:p>
          <a:p>
            <a:r>
              <a:rPr lang="en-US"/>
              <a:t>Sign is positive</a:t>
            </a:r>
          </a:p>
          <a:p>
            <a:pPr lvl="1"/>
            <a:r>
              <a:rPr lang="en-US"/>
              <a:t>Why?</a:t>
            </a:r>
          </a:p>
          <a:p>
            <a:r>
              <a:rPr lang="en-US"/>
              <a:t>If sign were negative</a:t>
            </a:r>
          </a:p>
          <a:p>
            <a:pPr lvl="1"/>
            <a:r>
              <a:rPr lang="en-US"/>
              <a:t>What would it mean?</a:t>
            </a:r>
          </a:p>
          <a:p>
            <a:pPr lvl="1"/>
            <a:r>
              <a:rPr lang="en-US"/>
              <a:t>Would not alter the </a:t>
            </a:r>
            <a:r>
              <a:rPr lang="en-US" i="1"/>
              <a:t>degree</a:t>
            </a:r>
            <a:r>
              <a:rPr lang="en-US"/>
              <a:t> of relationship.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82FA-DDCF-4154-8DBB-A8AFCC66546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FFD0-C43F-49AF-BA3A-36ED50685F02}" type="slidenum">
              <a:rPr lang="en-US"/>
              <a:pPr/>
              <a:t>25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calculations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/>
              <a:t>Z-score method</a:t>
            </a:r>
          </a:p>
          <a:p>
            <a:pPr>
              <a:lnSpc>
                <a:spcPct val="110000"/>
              </a:lnSpc>
            </a:pPr>
            <a:endParaRPr lang="en-US"/>
          </a:p>
          <a:p>
            <a:pPr>
              <a:lnSpc>
                <a:spcPct val="110000"/>
              </a:lnSpc>
            </a:pPr>
            <a:endParaRPr lang="en-US"/>
          </a:p>
          <a:p>
            <a:pPr>
              <a:lnSpc>
                <a:spcPct val="110000"/>
              </a:lnSpc>
            </a:pPr>
            <a:r>
              <a:rPr lang="en-US"/>
              <a:t>Computational (Raw Score) Method</a:t>
            </a:r>
          </a:p>
        </p:txBody>
      </p:sp>
      <p:graphicFrame>
        <p:nvGraphicFramePr>
          <p:cNvPr id="211972" name="Object 4"/>
          <p:cNvGraphicFramePr>
            <a:graphicFrameLocks noChangeAspect="1"/>
          </p:cNvGraphicFramePr>
          <p:nvPr/>
        </p:nvGraphicFramePr>
        <p:xfrm>
          <a:off x="1143000" y="2286000"/>
          <a:ext cx="2209800" cy="1295400"/>
        </p:xfrm>
        <a:graphic>
          <a:graphicData uri="http://schemas.openxmlformats.org/presentationml/2006/ole">
            <p:oleObj spid="_x0000_s211972" name="Equation" r:id="rId3" imgW="736560" imgH="431640" progId="Equation.DSMT4">
              <p:embed/>
            </p:oleObj>
          </a:graphicData>
        </a:graphic>
      </p:graphicFrame>
      <p:graphicFrame>
        <p:nvGraphicFramePr>
          <p:cNvPr id="211973" name="Object 5"/>
          <p:cNvGraphicFramePr>
            <a:graphicFrameLocks noChangeAspect="1"/>
          </p:cNvGraphicFramePr>
          <p:nvPr/>
        </p:nvGraphicFramePr>
        <p:xfrm>
          <a:off x="1143000" y="4303713"/>
          <a:ext cx="6858000" cy="1335087"/>
        </p:xfrm>
        <a:graphic>
          <a:graphicData uri="http://schemas.openxmlformats.org/presentationml/2006/ole">
            <p:oleObj spid="_x0000_s211973" name="Equation" r:id="rId4" imgW="2869920" imgH="55872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1333A-5927-421A-966F-2956CB051BFC}" type="slidenum">
              <a:rPr lang="en-US"/>
              <a:pPr/>
              <a:t>26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Kinds of Correlation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76400"/>
            <a:ext cx="7848600" cy="4114800"/>
          </a:xfrm>
        </p:spPr>
        <p:txBody>
          <a:bodyPr/>
          <a:lstStyle/>
          <a:p>
            <a:r>
              <a:rPr lang="en-US"/>
              <a:t>Spearman Rank-Order Correlation Coefficient (r</a:t>
            </a:r>
            <a:r>
              <a:rPr lang="en-US" baseline="-25000"/>
              <a:t>sp</a:t>
            </a:r>
            <a:r>
              <a:rPr lang="en-US"/>
              <a:t>)</a:t>
            </a:r>
          </a:p>
          <a:p>
            <a:pPr lvl="1"/>
            <a:r>
              <a:rPr lang="en-US"/>
              <a:t>used with 2 ranked/ordinal variables</a:t>
            </a:r>
          </a:p>
          <a:p>
            <a:pPr lvl="1"/>
            <a:r>
              <a:rPr lang="en-US"/>
              <a:t>uses the same Pearson formula</a:t>
            </a:r>
          </a:p>
        </p:txBody>
      </p:sp>
      <p:graphicFrame>
        <p:nvGraphicFramePr>
          <p:cNvPr id="213072" name="Object 80"/>
          <p:cNvGraphicFramePr>
            <a:graphicFrameLocks noChangeAspect="1"/>
          </p:cNvGraphicFramePr>
          <p:nvPr>
            <p:ph sz="half" idx="2"/>
          </p:nvPr>
        </p:nvGraphicFramePr>
        <p:xfrm>
          <a:off x="2362200" y="3810000"/>
          <a:ext cx="4724400" cy="2720975"/>
        </p:xfrm>
        <a:graphic>
          <a:graphicData uri="http://schemas.openxmlformats.org/presentationml/2006/ole">
            <p:oleObj spid="_x0000_s213072" name="Worksheet" r:id="rId3" imgW="2264811" imgH="1304679" progId="Excel.Sheet.8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388A-45E2-4B97-9EFC-8601DEC684C7}" type="slidenum">
              <a:rPr lang="en-US"/>
              <a:pPr/>
              <a:t>27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Kinds of Correlation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76400"/>
            <a:ext cx="7772400" cy="2286000"/>
          </a:xfrm>
        </p:spPr>
        <p:txBody>
          <a:bodyPr/>
          <a:lstStyle/>
          <a:p>
            <a:r>
              <a:rPr lang="en-US"/>
              <a:t>Point biserial correlation coefficient (r</a:t>
            </a:r>
            <a:r>
              <a:rPr lang="en-US" baseline="-25000"/>
              <a:t>pb</a:t>
            </a:r>
            <a:r>
              <a:rPr lang="en-US"/>
              <a:t>)</a:t>
            </a:r>
          </a:p>
          <a:p>
            <a:pPr lvl="1"/>
            <a:r>
              <a:rPr lang="en-US"/>
              <a:t>used with one continuous scale and one nominal or ordinal or dichotomous scale.</a:t>
            </a:r>
          </a:p>
          <a:p>
            <a:pPr lvl="1"/>
            <a:r>
              <a:rPr lang="en-US"/>
              <a:t>uses the same Pearson formula</a:t>
            </a:r>
          </a:p>
        </p:txBody>
      </p:sp>
      <p:graphicFrame>
        <p:nvGraphicFramePr>
          <p:cNvPr id="215120" name="Object 80"/>
          <p:cNvGraphicFramePr>
            <a:graphicFrameLocks noChangeAspect="1"/>
          </p:cNvGraphicFramePr>
          <p:nvPr>
            <p:ph sz="half" idx="2"/>
          </p:nvPr>
        </p:nvGraphicFramePr>
        <p:xfrm>
          <a:off x="2438400" y="3657600"/>
          <a:ext cx="5029200" cy="2728913"/>
        </p:xfrm>
        <a:graphic>
          <a:graphicData uri="http://schemas.openxmlformats.org/presentationml/2006/ole">
            <p:oleObj spid="_x0000_s215120" name="Worksheet" r:id="rId3" imgW="2404784" imgH="1304679" progId="Excel.Sheet.8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5D4B-125B-4DA6-BF48-DA91B5D6B634}" type="slidenum">
              <a:rPr lang="en-US"/>
              <a:pPr/>
              <a:t>28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Kinds of Correlation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Phi coefficient (</a:t>
            </a:r>
            <a:r>
              <a:rPr lang="en-US">
                <a:sym typeface="Symbol" pitchFamily="18" charset="2"/>
              </a:rPr>
              <a:t></a:t>
            </a:r>
            <a:r>
              <a:rPr lang="en-US"/>
              <a:t>)</a:t>
            </a:r>
          </a:p>
          <a:p>
            <a:pPr lvl="1"/>
            <a:r>
              <a:rPr lang="en-US"/>
              <a:t>used with two dichotomous scales.</a:t>
            </a:r>
          </a:p>
          <a:p>
            <a:pPr lvl="1"/>
            <a:r>
              <a:rPr lang="en-US"/>
              <a:t>uses the same Pearson formula</a:t>
            </a:r>
          </a:p>
        </p:txBody>
      </p:sp>
      <p:graphicFrame>
        <p:nvGraphicFramePr>
          <p:cNvPr id="214021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2209800" y="3752850"/>
          <a:ext cx="4876800" cy="2571750"/>
        </p:xfrm>
        <a:graphic>
          <a:graphicData uri="http://schemas.openxmlformats.org/presentationml/2006/ole">
            <p:oleObj spid="_x0000_s214021" name="Worksheet" r:id="rId3" imgW="2404784" imgH="1267968" progId="Excel.Sheet.8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/>
              <a:t>Factors Affecting </a:t>
            </a:r>
            <a:r>
              <a:rPr lang="en-US" i="1"/>
              <a:t>r</a:t>
            </a: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3058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Range restrictions</a:t>
            </a:r>
          </a:p>
          <a:p>
            <a:pPr lvl="1">
              <a:lnSpc>
                <a:spcPct val="90000"/>
              </a:lnSpc>
            </a:pPr>
            <a:r>
              <a:rPr lang="en-US"/>
              <a:t>Looking at only a small portion of the total scatter plot (looking at a smaller portion of the scores’ variability) </a:t>
            </a:r>
            <a:r>
              <a:rPr lang="en-US" b="1"/>
              <a:t>decreases </a:t>
            </a:r>
            <a:r>
              <a:rPr lang="en-US" i="1"/>
              <a:t>r</a:t>
            </a:r>
            <a:r>
              <a:rPr lang="en-US"/>
              <a:t>.</a:t>
            </a:r>
          </a:p>
          <a:p>
            <a:pPr lvl="1">
              <a:lnSpc>
                <a:spcPct val="90000"/>
              </a:lnSpc>
            </a:pPr>
            <a:r>
              <a:rPr lang="en-US"/>
              <a:t>Reducing variability reduces </a:t>
            </a:r>
            <a:r>
              <a:rPr lang="en-US" i="1"/>
              <a:t>r</a:t>
            </a:r>
          </a:p>
          <a:p>
            <a:pPr>
              <a:lnSpc>
                <a:spcPct val="90000"/>
              </a:lnSpc>
            </a:pPr>
            <a:r>
              <a:rPr lang="en-US"/>
              <a:t>Nonlinearity</a:t>
            </a:r>
          </a:p>
          <a:p>
            <a:pPr lvl="1">
              <a:lnSpc>
                <a:spcPct val="90000"/>
              </a:lnSpc>
            </a:pPr>
            <a:r>
              <a:rPr lang="en-US"/>
              <a:t>The Pearson r (and its relatives) measure the degree of </a:t>
            </a:r>
            <a:r>
              <a:rPr lang="en-US" b="1"/>
              <a:t>linear </a:t>
            </a:r>
            <a:r>
              <a:rPr lang="en-US"/>
              <a:t>relationship between two variables</a:t>
            </a:r>
          </a:p>
          <a:p>
            <a:pPr lvl="1">
              <a:lnSpc>
                <a:spcPct val="90000"/>
              </a:lnSpc>
            </a:pPr>
            <a:r>
              <a:rPr lang="en-US"/>
              <a:t>If a strong non-linear relationship exists, r will provide a low, or at least inaccurate measure of the true relationship.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82FA-DDCF-4154-8DBB-A8AFCC665465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Question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Are two variables related?</a:t>
            </a:r>
          </a:p>
          <a:p>
            <a:pPr lvl="1"/>
            <a:r>
              <a:rPr lang="en-US"/>
              <a:t>Does one increase as the other increases?</a:t>
            </a:r>
          </a:p>
          <a:p>
            <a:pPr lvl="2"/>
            <a:r>
              <a:rPr lang="en-US"/>
              <a:t>e. g. skills and income</a:t>
            </a:r>
          </a:p>
          <a:p>
            <a:pPr lvl="1"/>
            <a:r>
              <a:rPr lang="en-US"/>
              <a:t>Does one decrease as the other increases?</a:t>
            </a:r>
          </a:p>
          <a:p>
            <a:pPr lvl="2"/>
            <a:r>
              <a:rPr lang="en-US"/>
              <a:t>e. g. health problems and nutrition</a:t>
            </a:r>
          </a:p>
          <a:p>
            <a:r>
              <a:rPr lang="en-US"/>
              <a:t>How can we get a numerical measure of the degree of relationship?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82FA-DDCF-4154-8DBB-A8AFCC66546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/>
              <a:t>Factors Affecting </a:t>
            </a:r>
            <a:r>
              <a:rPr lang="en-US" i="1"/>
              <a:t>r</a:t>
            </a:r>
            <a:endParaRPr lang="en-US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305800" cy="5562600"/>
          </a:xfrm>
        </p:spPr>
        <p:txBody>
          <a:bodyPr/>
          <a:lstStyle/>
          <a:p>
            <a:r>
              <a:rPr lang="en-US"/>
              <a:t>Heterogeneous subsamples</a:t>
            </a:r>
          </a:p>
          <a:p>
            <a:pPr lvl="1"/>
            <a:r>
              <a:rPr lang="en-US"/>
              <a:t>Everyday examples (e.g. height and weight using both men and women)</a:t>
            </a:r>
          </a:p>
          <a:p>
            <a:r>
              <a:rPr lang="en-US"/>
              <a:t>Outliers</a:t>
            </a:r>
          </a:p>
          <a:p>
            <a:pPr lvl="1"/>
            <a:r>
              <a:rPr lang="en-US"/>
              <a:t>Overestimate Correlation</a:t>
            </a:r>
          </a:p>
          <a:p>
            <a:pPr lvl="1"/>
            <a:r>
              <a:rPr lang="en-US"/>
              <a:t>Underestimate Correlation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82FA-DDCF-4154-8DBB-A8AFCC665465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Countries With Low Consumptions</a:t>
            </a:r>
          </a:p>
        </p:txBody>
      </p:sp>
      <p:sp>
        <p:nvSpPr>
          <p:cNvPr id="121862" name="Freeform 6"/>
          <p:cNvSpPr>
            <a:spLocks/>
          </p:cNvSpPr>
          <p:nvPr/>
        </p:nvSpPr>
        <p:spPr bwMode="auto">
          <a:xfrm>
            <a:off x="1905000" y="1981200"/>
            <a:ext cx="5345113" cy="4273550"/>
          </a:xfrm>
          <a:custGeom>
            <a:avLst/>
            <a:gdLst/>
            <a:ahLst/>
            <a:cxnLst>
              <a:cxn ang="0">
                <a:pos x="3367" y="2692"/>
              </a:cxn>
              <a:cxn ang="0">
                <a:pos x="0" y="0"/>
              </a:cxn>
              <a:cxn ang="0">
                <a:pos x="0" y="2692"/>
              </a:cxn>
              <a:cxn ang="0">
                <a:pos x="3367" y="2692"/>
              </a:cxn>
            </a:cxnLst>
            <a:rect l="0" t="0" r="r" b="b"/>
            <a:pathLst>
              <a:path w="3367" h="2692">
                <a:moveTo>
                  <a:pt x="3367" y="2692"/>
                </a:moveTo>
                <a:lnTo>
                  <a:pt x="0" y="0"/>
                </a:lnTo>
                <a:lnTo>
                  <a:pt x="0" y="2692"/>
                </a:lnTo>
                <a:lnTo>
                  <a:pt x="3367" y="269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863" name="Freeform 7"/>
          <p:cNvSpPr>
            <a:spLocks/>
          </p:cNvSpPr>
          <p:nvPr/>
        </p:nvSpPr>
        <p:spPr bwMode="auto">
          <a:xfrm>
            <a:off x="1905000" y="1981200"/>
            <a:ext cx="5345113" cy="42735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67" y="0"/>
              </a:cxn>
              <a:cxn ang="0">
                <a:pos x="3367" y="2692"/>
              </a:cxn>
              <a:cxn ang="0">
                <a:pos x="0" y="0"/>
              </a:cxn>
            </a:cxnLst>
            <a:rect l="0" t="0" r="r" b="b"/>
            <a:pathLst>
              <a:path w="3367" h="2692">
                <a:moveTo>
                  <a:pt x="0" y="0"/>
                </a:moveTo>
                <a:lnTo>
                  <a:pt x="3367" y="0"/>
                </a:lnTo>
                <a:lnTo>
                  <a:pt x="3367" y="269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864" name="Freeform 8"/>
          <p:cNvSpPr>
            <a:spLocks/>
          </p:cNvSpPr>
          <p:nvPr/>
        </p:nvSpPr>
        <p:spPr bwMode="auto">
          <a:xfrm>
            <a:off x="1905000" y="1981200"/>
            <a:ext cx="5345113" cy="4273550"/>
          </a:xfrm>
          <a:custGeom>
            <a:avLst/>
            <a:gdLst/>
            <a:ahLst/>
            <a:cxnLst>
              <a:cxn ang="0">
                <a:pos x="3367" y="2692"/>
              </a:cxn>
              <a:cxn ang="0">
                <a:pos x="0" y="0"/>
              </a:cxn>
              <a:cxn ang="0">
                <a:pos x="0" y="2692"/>
              </a:cxn>
              <a:cxn ang="0">
                <a:pos x="3367" y="2692"/>
              </a:cxn>
            </a:cxnLst>
            <a:rect l="0" t="0" r="r" b="b"/>
            <a:pathLst>
              <a:path w="3367" h="2692">
                <a:moveTo>
                  <a:pt x="3367" y="2692"/>
                </a:moveTo>
                <a:lnTo>
                  <a:pt x="0" y="0"/>
                </a:lnTo>
                <a:lnTo>
                  <a:pt x="0" y="2692"/>
                </a:lnTo>
                <a:lnTo>
                  <a:pt x="3367" y="269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865" name="Freeform 9"/>
          <p:cNvSpPr>
            <a:spLocks/>
          </p:cNvSpPr>
          <p:nvPr/>
        </p:nvSpPr>
        <p:spPr bwMode="auto">
          <a:xfrm>
            <a:off x="1905000" y="1981200"/>
            <a:ext cx="5345113" cy="42735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67" y="0"/>
              </a:cxn>
              <a:cxn ang="0">
                <a:pos x="3367" y="2692"/>
              </a:cxn>
              <a:cxn ang="0">
                <a:pos x="0" y="0"/>
              </a:cxn>
            </a:cxnLst>
            <a:rect l="0" t="0" r="r" b="b"/>
            <a:pathLst>
              <a:path w="3367" h="2692">
                <a:moveTo>
                  <a:pt x="0" y="0"/>
                </a:moveTo>
                <a:lnTo>
                  <a:pt x="3367" y="0"/>
                </a:lnTo>
                <a:lnTo>
                  <a:pt x="3367" y="269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866" name="Rectangle 10"/>
          <p:cNvSpPr>
            <a:spLocks noChangeArrowheads="1"/>
          </p:cNvSpPr>
          <p:nvPr/>
        </p:nvSpPr>
        <p:spPr bwMode="auto">
          <a:xfrm>
            <a:off x="2663825" y="2125663"/>
            <a:ext cx="28448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Data With Restricted Range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1867" name="Rectangle 11"/>
          <p:cNvSpPr>
            <a:spLocks noChangeArrowheads="1"/>
          </p:cNvSpPr>
          <p:nvPr/>
        </p:nvSpPr>
        <p:spPr bwMode="auto">
          <a:xfrm>
            <a:off x="2663825" y="2560638"/>
            <a:ext cx="3467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Truncated at 5 Cigarettes Per Day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1868" name="Rectangle 12"/>
          <p:cNvSpPr>
            <a:spLocks noChangeArrowheads="1"/>
          </p:cNvSpPr>
          <p:nvPr/>
        </p:nvSpPr>
        <p:spPr bwMode="auto">
          <a:xfrm>
            <a:off x="3400425" y="5976938"/>
            <a:ext cx="3046413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Cigarette Consumption per Adult per Day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1869" name="Rectangle 13"/>
          <p:cNvSpPr>
            <a:spLocks noChangeArrowheads="1"/>
          </p:cNvSpPr>
          <p:nvPr/>
        </p:nvSpPr>
        <p:spPr bwMode="auto">
          <a:xfrm>
            <a:off x="6948488" y="5597525"/>
            <a:ext cx="223837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5.5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1870" name="Rectangle 14"/>
          <p:cNvSpPr>
            <a:spLocks noChangeArrowheads="1"/>
          </p:cNvSpPr>
          <p:nvPr/>
        </p:nvSpPr>
        <p:spPr bwMode="auto">
          <a:xfrm>
            <a:off x="6223000" y="5597525"/>
            <a:ext cx="223838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5.0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1871" name="Rectangle 15"/>
          <p:cNvSpPr>
            <a:spLocks noChangeArrowheads="1"/>
          </p:cNvSpPr>
          <p:nvPr/>
        </p:nvSpPr>
        <p:spPr bwMode="auto">
          <a:xfrm>
            <a:off x="5497513" y="5597525"/>
            <a:ext cx="223837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4.5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1872" name="Rectangle 16"/>
          <p:cNvSpPr>
            <a:spLocks noChangeArrowheads="1"/>
          </p:cNvSpPr>
          <p:nvPr/>
        </p:nvSpPr>
        <p:spPr bwMode="auto">
          <a:xfrm>
            <a:off x="4772025" y="5597525"/>
            <a:ext cx="223838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4.0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1873" name="Rectangle 17"/>
          <p:cNvSpPr>
            <a:spLocks noChangeArrowheads="1"/>
          </p:cNvSpPr>
          <p:nvPr/>
        </p:nvSpPr>
        <p:spPr bwMode="auto">
          <a:xfrm>
            <a:off x="4037013" y="5597525"/>
            <a:ext cx="223837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3.5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1874" name="Rectangle 18"/>
          <p:cNvSpPr>
            <a:spLocks noChangeArrowheads="1"/>
          </p:cNvSpPr>
          <p:nvPr/>
        </p:nvSpPr>
        <p:spPr bwMode="auto">
          <a:xfrm>
            <a:off x="3311525" y="5597525"/>
            <a:ext cx="223838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3.0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1875" name="Rectangle 19"/>
          <p:cNvSpPr>
            <a:spLocks noChangeArrowheads="1"/>
          </p:cNvSpPr>
          <p:nvPr/>
        </p:nvSpPr>
        <p:spPr bwMode="auto">
          <a:xfrm>
            <a:off x="2586038" y="5597525"/>
            <a:ext cx="223837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2.5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1876" name="Rectangle 20"/>
          <p:cNvSpPr>
            <a:spLocks noChangeArrowheads="1"/>
          </p:cNvSpPr>
          <p:nvPr/>
        </p:nvSpPr>
        <p:spPr bwMode="auto">
          <a:xfrm rot="16200000">
            <a:off x="1329532" y="4093369"/>
            <a:ext cx="1885950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CHD Mortality per 10,000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1877" name="Rectangle 21"/>
          <p:cNvSpPr>
            <a:spLocks noChangeArrowheads="1"/>
          </p:cNvSpPr>
          <p:nvPr/>
        </p:nvSpPr>
        <p:spPr bwMode="auto">
          <a:xfrm>
            <a:off x="2462213" y="2886075"/>
            <a:ext cx="188912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20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1878" name="Rectangle 22"/>
          <p:cNvSpPr>
            <a:spLocks noChangeArrowheads="1"/>
          </p:cNvSpPr>
          <p:nvPr/>
        </p:nvSpPr>
        <p:spPr bwMode="auto">
          <a:xfrm>
            <a:off x="2462213" y="3163888"/>
            <a:ext cx="188912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18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1879" name="Rectangle 23"/>
          <p:cNvSpPr>
            <a:spLocks noChangeArrowheads="1"/>
          </p:cNvSpPr>
          <p:nvPr/>
        </p:nvSpPr>
        <p:spPr bwMode="auto">
          <a:xfrm>
            <a:off x="2462213" y="3454400"/>
            <a:ext cx="188912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16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1880" name="Rectangle 24"/>
          <p:cNvSpPr>
            <a:spLocks noChangeArrowheads="1"/>
          </p:cNvSpPr>
          <p:nvPr/>
        </p:nvSpPr>
        <p:spPr bwMode="auto">
          <a:xfrm>
            <a:off x="2462213" y="3744913"/>
            <a:ext cx="188912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14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1881" name="Rectangle 25"/>
          <p:cNvSpPr>
            <a:spLocks noChangeArrowheads="1"/>
          </p:cNvSpPr>
          <p:nvPr/>
        </p:nvSpPr>
        <p:spPr bwMode="auto">
          <a:xfrm>
            <a:off x="2462213" y="4035425"/>
            <a:ext cx="188912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12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1882" name="Rectangle 26"/>
          <p:cNvSpPr>
            <a:spLocks noChangeArrowheads="1"/>
          </p:cNvSpPr>
          <p:nvPr/>
        </p:nvSpPr>
        <p:spPr bwMode="auto">
          <a:xfrm>
            <a:off x="2462213" y="4313238"/>
            <a:ext cx="188912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10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1883" name="Rectangle 27"/>
          <p:cNvSpPr>
            <a:spLocks noChangeArrowheads="1"/>
          </p:cNvSpPr>
          <p:nvPr/>
        </p:nvSpPr>
        <p:spPr bwMode="auto">
          <a:xfrm>
            <a:off x="2530475" y="4603750"/>
            <a:ext cx="122238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8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1884" name="Rectangle 28"/>
          <p:cNvSpPr>
            <a:spLocks noChangeArrowheads="1"/>
          </p:cNvSpPr>
          <p:nvPr/>
        </p:nvSpPr>
        <p:spPr bwMode="auto">
          <a:xfrm>
            <a:off x="2530475" y="4894263"/>
            <a:ext cx="122238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6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1885" name="Rectangle 29"/>
          <p:cNvSpPr>
            <a:spLocks noChangeArrowheads="1"/>
          </p:cNvSpPr>
          <p:nvPr/>
        </p:nvSpPr>
        <p:spPr bwMode="auto">
          <a:xfrm>
            <a:off x="2530475" y="5184775"/>
            <a:ext cx="122238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4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1886" name="Rectangle 30"/>
          <p:cNvSpPr>
            <a:spLocks noChangeArrowheads="1"/>
          </p:cNvSpPr>
          <p:nvPr/>
        </p:nvSpPr>
        <p:spPr bwMode="auto">
          <a:xfrm>
            <a:off x="2530475" y="5407025"/>
            <a:ext cx="122238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2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1887" name="Line 31"/>
          <p:cNvSpPr>
            <a:spLocks noChangeShapeType="1"/>
          </p:cNvSpPr>
          <p:nvPr/>
        </p:nvSpPr>
        <p:spPr bwMode="auto">
          <a:xfrm>
            <a:off x="7037388" y="5573713"/>
            <a:ext cx="1587" cy="222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888" name="Line 32"/>
          <p:cNvSpPr>
            <a:spLocks noChangeShapeType="1"/>
          </p:cNvSpPr>
          <p:nvPr/>
        </p:nvSpPr>
        <p:spPr bwMode="auto">
          <a:xfrm>
            <a:off x="6313488" y="5573713"/>
            <a:ext cx="1587" cy="222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889" name="Line 33"/>
          <p:cNvSpPr>
            <a:spLocks noChangeShapeType="1"/>
          </p:cNvSpPr>
          <p:nvPr/>
        </p:nvSpPr>
        <p:spPr bwMode="auto">
          <a:xfrm>
            <a:off x="5588000" y="5573713"/>
            <a:ext cx="1588" cy="222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890" name="Line 34"/>
          <p:cNvSpPr>
            <a:spLocks noChangeShapeType="1"/>
          </p:cNvSpPr>
          <p:nvPr/>
        </p:nvSpPr>
        <p:spPr bwMode="auto">
          <a:xfrm>
            <a:off x="4851400" y="5573713"/>
            <a:ext cx="1588" cy="222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891" name="Line 35"/>
          <p:cNvSpPr>
            <a:spLocks noChangeShapeType="1"/>
          </p:cNvSpPr>
          <p:nvPr/>
        </p:nvSpPr>
        <p:spPr bwMode="auto">
          <a:xfrm>
            <a:off x="4125913" y="5573713"/>
            <a:ext cx="1587" cy="222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892" name="Line 36"/>
          <p:cNvSpPr>
            <a:spLocks noChangeShapeType="1"/>
          </p:cNvSpPr>
          <p:nvPr/>
        </p:nvSpPr>
        <p:spPr bwMode="auto">
          <a:xfrm>
            <a:off x="3400425" y="5573713"/>
            <a:ext cx="1588" cy="222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893" name="Line 37"/>
          <p:cNvSpPr>
            <a:spLocks noChangeShapeType="1"/>
          </p:cNvSpPr>
          <p:nvPr/>
        </p:nvSpPr>
        <p:spPr bwMode="auto">
          <a:xfrm>
            <a:off x="2674938" y="5573713"/>
            <a:ext cx="1587" cy="222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894" name="Line 38"/>
          <p:cNvSpPr>
            <a:spLocks noChangeShapeType="1"/>
          </p:cNvSpPr>
          <p:nvPr/>
        </p:nvSpPr>
        <p:spPr bwMode="auto">
          <a:xfrm>
            <a:off x="2641600" y="2963863"/>
            <a:ext cx="33338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895" name="Line 39"/>
          <p:cNvSpPr>
            <a:spLocks noChangeShapeType="1"/>
          </p:cNvSpPr>
          <p:nvPr/>
        </p:nvSpPr>
        <p:spPr bwMode="auto">
          <a:xfrm>
            <a:off x="2641600" y="3252788"/>
            <a:ext cx="33338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896" name="Line 40"/>
          <p:cNvSpPr>
            <a:spLocks noChangeShapeType="1"/>
          </p:cNvSpPr>
          <p:nvPr/>
        </p:nvSpPr>
        <p:spPr bwMode="auto">
          <a:xfrm>
            <a:off x="2641600" y="3543300"/>
            <a:ext cx="33338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897" name="Line 41"/>
          <p:cNvSpPr>
            <a:spLocks noChangeShapeType="1"/>
          </p:cNvSpPr>
          <p:nvPr/>
        </p:nvSpPr>
        <p:spPr bwMode="auto">
          <a:xfrm>
            <a:off x="2641600" y="3833813"/>
            <a:ext cx="33338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898" name="Line 42"/>
          <p:cNvSpPr>
            <a:spLocks noChangeShapeType="1"/>
          </p:cNvSpPr>
          <p:nvPr/>
        </p:nvSpPr>
        <p:spPr bwMode="auto">
          <a:xfrm>
            <a:off x="2641600" y="4124325"/>
            <a:ext cx="33338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899" name="Line 43"/>
          <p:cNvSpPr>
            <a:spLocks noChangeShapeType="1"/>
          </p:cNvSpPr>
          <p:nvPr/>
        </p:nvSpPr>
        <p:spPr bwMode="auto">
          <a:xfrm>
            <a:off x="2641600" y="4402138"/>
            <a:ext cx="33338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00" name="Line 44"/>
          <p:cNvSpPr>
            <a:spLocks noChangeShapeType="1"/>
          </p:cNvSpPr>
          <p:nvPr/>
        </p:nvSpPr>
        <p:spPr bwMode="auto">
          <a:xfrm>
            <a:off x="2641600" y="4692650"/>
            <a:ext cx="33338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01" name="Line 45"/>
          <p:cNvSpPr>
            <a:spLocks noChangeShapeType="1"/>
          </p:cNvSpPr>
          <p:nvPr/>
        </p:nvSpPr>
        <p:spPr bwMode="auto">
          <a:xfrm>
            <a:off x="2641600" y="4983163"/>
            <a:ext cx="33338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02" name="Line 46"/>
          <p:cNvSpPr>
            <a:spLocks noChangeShapeType="1"/>
          </p:cNvSpPr>
          <p:nvPr/>
        </p:nvSpPr>
        <p:spPr bwMode="auto">
          <a:xfrm>
            <a:off x="2641600" y="5272088"/>
            <a:ext cx="33338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03" name="Line 47"/>
          <p:cNvSpPr>
            <a:spLocks noChangeShapeType="1"/>
          </p:cNvSpPr>
          <p:nvPr/>
        </p:nvSpPr>
        <p:spPr bwMode="auto">
          <a:xfrm>
            <a:off x="2641600" y="5562600"/>
            <a:ext cx="33338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04" name="Freeform 48"/>
          <p:cNvSpPr>
            <a:spLocks/>
          </p:cNvSpPr>
          <p:nvPr/>
        </p:nvSpPr>
        <p:spPr bwMode="auto">
          <a:xfrm>
            <a:off x="2674938" y="2963863"/>
            <a:ext cx="4362450" cy="2598737"/>
          </a:xfrm>
          <a:custGeom>
            <a:avLst/>
            <a:gdLst/>
            <a:ahLst/>
            <a:cxnLst>
              <a:cxn ang="0">
                <a:pos x="2748" y="1637"/>
              </a:cxn>
              <a:cxn ang="0">
                <a:pos x="0" y="0"/>
              </a:cxn>
              <a:cxn ang="0">
                <a:pos x="0" y="1637"/>
              </a:cxn>
              <a:cxn ang="0">
                <a:pos x="2748" y="1637"/>
              </a:cxn>
            </a:cxnLst>
            <a:rect l="0" t="0" r="r" b="b"/>
            <a:pathLst>
              <a:path w="2748" h="1637">
                <a:moveTo>
                  <a:pt x="2748" y="1637"/>
                </a:moveTo>
                <a:lnTo>
                  <a:pt x="0" y="0"/>
                </a:lnTo>
                <a:lnTo>
                  <a:pt x="0" y="1637"/>
                </a:lnTo>
                <a:lnTo>
                  <a:pt x="2748" y="163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05" name="Freeform 49"/>
          <p:cNvSpPr>
            <a:spLocks/>
          </p:cNvSpPr>
          <p:nvPr/>
        </p:nvSpPr>
        <p:spPr bwMode="auto">
          <a:xfrm>
            <a:off x="2674938" y="2963863"/>
            <a:ext cx="4362450" cy="25987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48" y="0"/>
              </a:cxn>
              <a:cxn ang="0">
                <a:pos x="2748" y="1637"/>
              </a:cxn>
              <a:cxn ang="0">
                <a:pos x="0" y="0"/>
              </a:cxn>
            </a:cxnLst>
            <a:rect l="0" t="0" r="r" b="b"/>
            <a:pathLst>
              <a:path w="2748" h="1637">
                <a:moveTo>
                  <a:pt x="0" y="0"/>
                </a:moveTo>
                <a:lnTo>
                  <a:pt x="2748" y="0"/>
                </a:lnTo>
                <a:lnTo>
                  <a:pt x="2748" y="16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06" name="Rectangle 50"/>
          <p:cNvSpPr>
            <a:spLocks noChangeArrowheads="1"/>
          </p:cNvSpPr>
          <p:nvPr/>
        </p:nvSpPr>
        <p:spPr bwMode="auto">
          <a:xfrm>
            <a:off x="2674938" y="2963863"/>
            <a:ext cx="4362450" cy="2598737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07" name="Freeform 51"/>
          <p:cNvSpPr>
            <a:spLocks/>
          </p:cNvSpPr>
          <p:nvPr/>
        </p:nvSpPr>
        <p:spPr bwMode="auto">
          <a:xfrm>
            <a:off x="3378200" y="3811588"/>
            <a:ext cx="44450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" y="28"/>
              </a:cxn>
              <a:cxn ang="0">
                <a:pos x="0" y="28"/>
              </a:cxn>
              <a:cxn ang="0">
                <a:pos x="0" y="0"/>
              </a:cxn>
            </a:cxnLst>
            <a:rect l="0" t="0" r="r" b="b"/>
            <a:pathLst>
              <a:path w="28" h="28">
                <a:moveTo>
                  <a:pt x="0" y="0"/>
                </a:moveTo>
                <a:lnTo>
                  <a:pt x="28" y="28"/>
                </a:lnTo>
                <a:lnTo>
                  <a:pt x="0" y="2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08" name="Freeform 52"/>
          <p:cNvSpPr>
            <a:spLocks/>
          </p:cNvSpPr>
          <p:nvPr/>
        </p:nvSpPr>
        <p:spPr bwMode="auto">
          <a:xfrm>
            <a:off x="3378200" y="3811588"/>
            <a:ext cx="44450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" y="0"/>
              </a:cxn>
              <a:cxn ang="0">
                <a:pos x="28" y="28"/>
              </a:cxn>
              <a:cxn ang="0">
                <a:pos x="0" y="0"/>
              </a:cxn>
            </a:cxnLst>
            <a:rect l="0" t="0" r="r" b="b"/>
            <a:pathLst>
              <a:path w="28" h="28">
                <a:moveTo>
                  <a:pt x="0" y="0"/>
                </a:moveTo>
                <a:lnTo>
                  <a:pt x="28" y="0"/>
                </a:lnTo>
                <a:lnTo>
                  <a:pt x="28" y="2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09" name="Freeform 53"/>
          <p:cNvSpPr>
            <a:spLocks/>
          </p:cNvSpPr>
          <p:nvPr/>
        </p:nvSpPr>
        <p:spPr bwMode="auto">
          <a:xfrm>
            <a:off x="3378200" y="5249863"/>
            <a:ext cx="44450" cy="460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" y="29"/>
              </a:cxn>
              <a:cxn ang="0">
                <a:pos x="0" y="29"/>
              </a:cxn>
              <a:cxn ang="0">
                <a:pos x="0" y="0"/>
              </a:cxn>
            </a:cxnLst>
            <a:rect l="0" t="0" r="r" b="b"/>
            <a:pathLst>
              <a:path w="28" h="29">
                <a:moveTo>
                  <a:pt x="0" y="0"/>
                </a:moveTo>
                <a:lnTo>
                  <a:pt x="28" y="29"/>
                </a:lnTo>
                <a:lnTo>
                  <a:pt x="0" y="29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10" name="Freeform 54"/>
          <p:cNvSpPr>
            <a:spLocks/>
          </p:cNvSpPr>
          <p:nvPr/>
        </p:nvSpPr>
        <p:spPr bwMode="auto">
          <a:xfrm>
            <a:off x="3378200" y="5249863"/>
            <a:ext cx="44450" cy="460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" y="0"/>
              </a:cxn>
              <a:cxn ang="0">
                <a:pos x="28" y="29"/>
              </a:cxn>
              <a:cxn ang="0">
                <a:pos x="0" y="0"/>
              </a:cxn>
            </a:cxnLst>
            <a:rect l="0" t="0" r="r" b="b"/>
            <a:pathLst>
              <a:path w="28" h="29">
                <a:moveTo>
                  <a:pt x="0" y="0"/>
                </a:moveTo>
                <a:lnTo>
                  <a:pt x="28" y="0"/>
                </a:lnTo>
                <a:lnTo>
                  <a:pt x="28" y="29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11" name="Freeform 55"/>
          <p:cNvSpPr>
            <a:spLocks/>
          </p:cNvSpPr>
          <p:nvPr/>
        </p:nvSpPr>
        <p:spPr bwMode="auto">
          <a:xfrm>
            <a:off x="3378200" y="3956050"/>
            <a:ext cx="44450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" y="28"/>
              </a:cxn>
              <a:cxn ang="0">
                <a:pos x="0" y="28"/>
              </a:cxn>
              <a:cxn ang="0">
                <a:pos x="0" y="0"/>
              </a:cxn>
            </a:cxnLst>
            <a:rect l="0" t="0" r="r" b="b"/>
            <a:pathLst>
              <a:path w="28" h="28">
                <a:moveTo>
                  <a:pt x="0" y="0"/>
                </a:moveTo>
                <a:lnTo>
                  <a:pt x="28" y="28"/>
                </a:lnTo>
                <a:lnTo>
                  <a:pt x="0" y="2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12" name="Freeform 56"/>
          <p:cNvSpPr>
            <a:spLocks/>
          </p:cNvSpPr>
          <p:nvPr/>
        </p:nvSpPr>
        <p:spPr bwMode="auto">
          <a:xfrm>
            <a:off x="3378200" y="3956050"/>
            <a:ext cx="44450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" y="0"/>
              </a:cxn>
              <a:cxn ang="0">
                <a:pos x="28" y="28"/>
              </a:cxn>
              <a:cxn ang="0">
                <a:pos x="0" y="0"/>
              </a:cxn>
            </a:cxnLst>
            <a:rect l="0" t="0" r="r" b="b"/>
            <a:pathLst>
              <a:path w="28" h="28">
                <a:moveTo>
                  <a:pt x="0" y="0"/>
                </a:moveTo>
                <a:lnTo>
                  <a:pt x="28" y="0"/>
                </a:lnTo>
                <a:lnTo>
                  <a:pt x="28" y="2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13" name="Freeform 57"/>
          <p:cNvSpPr>
            <a:spLocks/>
          </p:cNvSpPr>
          <p:nvPr/>
        </p:nvSpPr>
        <p:spPr bwMode="auto">
          <a:xfrm>
            <a:off x="4840288" y="4960938"/>
            <a:ext cx="44450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" y="28"/>
              </a:cxn>
              <a:cxn ang="0">
                <a:pos x="0" y="28"/>
              </a:cxn>
              <a:cxn ang="0">
                <a:pos x="0" y="0"/>
              </a:cxn>
            </a:cxnLst>
            <a:rect l="0" t="0" r="r" b="b"/>
            <a:pathLst>
              <a:path w="28" h="28">
                <a:moveTo>
                  <a:pt x="0" y="0"/>
                </a:moveTo>
                <a:lnTo>
                  <a:pt x="28" y="28"/>
                </a:lnTo>
                <a:lnTo>
                  <a:pt x="0" y="2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14" name="Freeform 58"/>
          <p:cNvSpPr>
            <a:spLocks/>
          </p:cNvSpPr>
          <p:nvPr/>
        </p:nvSpPr>
        <p:spPr bwMode="auto">
          <a:xfrm>
            <a:off x="4840288" y="4960938"/>
            <a:ext cx="44450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" y="0"/>
              </a:cxn>
              <a:cxn ang="0">
                <a:pos x="28" y="28"/>
              </a:cxn>
              <a:cxn ang="0">
                <a:pos x="0" y="0"/>
              </a:cxn>
            </a:cxnLst>
            <a:rect l="0" t="0" r="r" b="b"/>
            <a:pathLst>
              <a:path w="28" h="28">
                <a:moveTo>
                  <a:pt x="0" y="0"/>
                </a:moveTo>
                <a:lnTo>
                  <a:pt x="28" y="0"/>
                </a:lnTo>
                <a:lnTo>
                  <a:pt x="28" y="2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15" name="Freeform 59"/>
          <p:cNvSpPr>
            <a:spLocks/>
          </p:cNvSpPr>
          <p:nvPr/>
        </p:nvSpPr>
        <p:spPr bwMode="auto">
          <a:xfrm>
            <a:off x="4840288" y="3665538"/>
            <a:ext cx="44450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" y="28"/>
              </a:cxn>
              <a:cxn ang="0">
                <a:pos x="0" y="28"/>
              </a:cxn>
              <a:cxn ang="0">
                <a:pos x="0" y="0"/>
              </a:cxn>
            </a:cxnLst>
            <a:rect l="0" t="0" r="r" b="b"/>
            <a:pathLst>
              <a:path w="28" h="28">
                <a:moveTo>
                  <a:pt x="0" y="0"/>
                </a:moveTo>
                <a:lnTo>
                  <a:pt x="28" y="28"/>
                </a:lnTo>
                <a:lnTo>
                  <a:pt x="0" y="2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16" name="Freeform 60"/>
          <p:cNvSpPr>
            <a:spLocks/>
          </p:cNvSpPr>
          <p:nvPr/>
        </p:nvSpPr>
        <p:spPr bwMode="auto">
          <a:xfrm>
            <a:off x="4840288" y="3665538"/>
            <a:ext cx="44450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" y="0"/>
              </a:cxn>
              <a:cxn ang="0">
                <a:pos x="28" y="28"/>
              </a:cxn>
              <a:cxn ang="0">
                <a:pos x="0" y="0"/>
              </a:cxn>
            </a:cxnLst>
            <a:rect l="0" t="0" r="r" b="b"/>
            <a:pathLst>
              <a:path w="28" h="28">
                <a:moveTo>
                  <a:pt x="0" y="0"/>
                </a:moveTo>
                <a:lnTo>
                  <a:pt x="28" y="0"/>
                </a:lnTo>
                <a:lnTo>
                  <a:pt x="28" y="2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17" name="Freeform 61"/>
          <p:cNvSpPr>
            <a:spLocks/>
          </p:cNvSpPr>
          <p:nvPr/>
        </p:nvSpPr>
        <p:spPr bwMode="auto">
          <a:xfrm>
            <a:off x="4840288" y="4246563"/>
            <a:ext cx="44450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" y="28"/>
              </a:cxn>
              <a:cxn ang="0">
                <a:pos x="0" y="28"/>
              </a:cxn>
              <a:cxn ang="0">
                <a:pos x="0" y="0"/>
              </a:cxn>
            </a:cxnLst>
            <a:rect l="0" t="0" r="r" b="b"/>
            <a:pathLst>
              <a:path w="28" h="28">
                <a:moveTo>
                  <a:pt x="0" y="0"/>
                </a:moveTo>
                <a:lnTo>
                  <a:pt x="28" y="28"/>
                </a:lnTo>
                <a:lnTo>
                  <a:pt x="0" y="2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18" name="Freeform 62"/>
          <p:cNvSpPr>
            <a:spLocks/>
          </p:cNvSpPr>
          <p:nvPr/>
        </p:nvSpPr>
        <p:spPr bwMode="auto">
          <a:xfrm>
            <a:off x="4840288" y="4246563"/>
            <a:ext cx="44450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" y="0"/>
              </a:cxn>
              <a:cxn ang="0">
                <a:pos x="28" y="28"/>
              </a:cxn>
              <a:cxn ang="0">
                <a:pos x="0" y="0"/>
              </a:cxn>
            </a:cxnLst>
            <a:rect l="0" t="0" r="r" b="b"/>
            <a:pathLst>
              <a:path w="28" h="28">
                <a:moveTo>
                  <a:pt x="0" y="0"/>
                </a:moveTo>
                <a:lnTo>
                  <a:pt x="28" y="0"/>
                </a:lnTo>
                <a:lnTo>
                  <a:pt x="28" y="2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19" name="Freeform 63"/>
          <p:cNvSpPr>
            <a:spLocks/>
          </p:cNvSpPr>
          <p:nvPr/>
        </p:nvSpPr>
        <p:spPr bwMode="auto">
          <a:xfrm>
            <a:off x="6289675" y="5395913"/>
            <a:ext cx="46038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9" y="28"/>
              </a:cxn>
              <a:cxn ang="0">
                <a:pos x="0" y="28"/>
              </a:cxn>
              <a:cxn ang="0">
                <a:pos x="0" y="0"/>
              </a:cxn>
            </a:cxnLst>
            <a:rect l="0" t="0" r="r" b="b"/>
            <a:pathLst>
              <a:path w="29" h="28">
                <a:moveTo>
                  <a:pt x="0" y="0"/>
                </a:moveTo>
                <a:lnTo>
                  <a:pt x="29" y="28"/>
                </a:lnTo>
                <a:lnTo>
                  <a:pt x="0" y="2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20" name="Freeform 64"/>
          <p:cNvSpPr>
            <a:spLocks/>
          </p:cNvSpPr>
          <p:nvPr/>
        </p:nvSpPr>
        <p:spPr bwMode="auto">
          <a:xfrm>
            <a:off x="6289675" y="5395913"/>
            <a:ext cx="46038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9" y="0"/>
              </a:cxn>
              <a:cxn ang="0">
                <a:pos x="29" y="28"/>
              </a:cxn>
              <a:cxn ang="0">
                <a:pos x="0" y="0"/>
              </a:cxn>
            </a:cxnLst>
            <a:rect l="0" t="0" r="r" b="b"/>
            <a:pathLst>
              <a:path w="29" h="28">
                <a:moveTo>
                  <a:pt x="0" y="0"/>
                </a:moveTo>
                <a:lnTo>
                  <a:pt x="29" y="0"/>
                </a:lnTo>
                <a:lnTo>
                  <a:pt x="29" y="2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21" name="Freeform 65"/>
          <p:cNvSpPr>
            <a:spLocks/>
          </p:cNvSpPr>
          <p:nvPr/>
        </p:nvSpPr>
        <p:spPr bwMode="auto">
          <a:xfrm>
            <a:off x="6289675" y="4100513"/>
            <a:ext cx="46038" cy="460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9" y="29"/>
              </a:cxn>
              <a:cxn ang="0">
                <a:pos x="0" y="29"/>
              </a:cxn>
              <a:cxn ang="0">
                <a:pos x="0" y="0"/>
              </a:cxn>
            </a:cxnLst>
            <a:rect l="0" t="0" r="r" b="b"/>
            <a:pathLst>
              <a:path w="29" h="29">
                <a:moveTo>
                  <a:pt x="0" y="0"/>
                </a:moveTo>
                <a:lnTo>
                  <a:pt x="29" y="29"/>
                </a:lnTo>
                <a:lnTo>
                  <a:pt x="0" y="29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22" name="Freeform 66"/>
          <p:cNvSpPr>
            <a:spLocks/>
          </p:cNvSpPr>
          <p:nvPr/>
        </p:nvSpPr>
        <p:spPr bwMode="auto">
          <a:xfrm>
            <a:off x="6289675" y="4100513"/>
            <a:ext cx="46038" cy="460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9" y="0"/>
              </a:cxn>
              <a:cxn ang="0">
                <a:pos x="29" y="29"/>
              </a:cxn>
              <a:cxn ang="0">
                <a:pos x="0" y="0"/>
              </a:cxn>
            </a:cxnLst>
            <a:rect l="0" t="0" r="r" b="b"/>
            <a:pathLst>
              <a:path w="29" h="29">
                <a:moveTo>
                  <a:pt x="0" y="0"/>
                </a:moveTo>
                <a:lnTo>
                  <a:pt x="29" y="0"/>
                </a:lnTo>
                <a:lnTo>
                  <a:pt x="29" y="29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23" name="Freeform 67"/>
          <p:cNvSpPr>
            <a:spLocks/>
          </p:cNvSpPr>
          <p:nvPr/>
        </p:nvSpPr>
        <p:spPr bwMode="auto">
          <a:xfrm>
            <a:off x="6289675" y="3230563"/>
            <a:ext cx="46038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9" y="28"/>
              </a:cxn>
              <a:cxn ang="0">
                <a:pos x="0" y="28"/>
              </a:cxn>
              <a:cxn ang="0">
                <a:pos x="0" y="0"/>
              </a:cxn>
            </a:cxnLst>
            <a:rect l="0" t="0" r="r" b="b"/>
            <a:pathLst>
              <a:path w="29" h="28">
                <a:moveTo>
                  <a:pt x="0" y="0"/>
                </a:moveTo>
                <a:lnTo>
                  <a:pt x="29" y="28"/>
                </a:lnTo>
                <a:lnTo>
                  <a:pt x="0" y="2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24" name="Freeform 68"/>
          <p:cNvSpPr>
            <a:spLocks/>
          </p:cNvSpPr>
          <p:nvPr/>
        </p:nvSpPr>
        <p:spPr bwMode="auto">
          <a:xfrm>
            <a:off x="6289675" y="3230563"/>
            <a:ext cx="46038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9" y="0"/>
              </a:cxn>
              <a:cxn ang="0">
                <a:pos x="29" y="28"/>
              </a:cxn>
              <a:cxn ang="0">
                <a:pos x="0" y="0"/>
              </a:cxn>
            </a:cxnLst>
            <a:rect l="0" t="0" r="r" b="b"/>
            <a:pathLst>
              <a:path w="29" h="28">
                <a:moveTo>
                  <a:pt x="0" y="0"/>
                </a:moveTo>
                <a:lnTo>
                  <a:pt x="29" y="0"/>
                </a:lnTo>
                <a:lnTo>
                  <a:pt x="29" y="2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25" name="Freeform 69"/>
          <p:cNvSpPr>
            <a:spLocks/>
          </p:cNvSpPr>
          <p:nvPr/>
        </p:nvSpPr>
        <p:spPr bwMode="auto">
          <a:xfrm>
            <a:off x="6289675" y="5249863"/>
            <a:ext cx="46038" cy="460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9" y="29"/>
              </a:cxn>
              <a:cxn ang="0">
                <a:pos x="0" y="29"/>
              </a:cxn>
              <a:cxn ang="0">
                <a:pos x="0" y="0"/>
              </a:cxn>
            </a:cxnLst>
            <a:rect l="0" t="0" r="r" b="b"/>
            <a:pathLst>
              <a:path w="29" h="29">
                <a:moveTo>
                  <a:pt x="0" y="0"/>
                </a:moveTo>
                <a:lnTo>
                  <a:pt x="29" y="29"/>
                </a:lnTo>
                <a:lnTo>
                  <a:pt x="0" y="29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26" name="Freeform 70"/>
          <p:cNvSpPr>
            <a:spLocks/>
          </p:cNvSpPr>
          <p:nvPr/>
        </p:nvSpPr>
        <p:spPr bwMode="auto">
          <a:xfrm>
            <a:off x="6289675" y="5249863"/>
            <a:ext cx="46038" cy="460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9" y="0"/>
              </a:cxn>
              <a:cxn ang="0">
                <a:pos x="29" y="29"/>
              </a:cxn>
              <a:cxn ang="0">
                <a:pos x="0" y="0"/>
              </a:cxn>
            </a:cxnLst>
            <a:rect l="0" t="0" r="r" b="b"/>
            <a:pathLst>
              <a:path w="29" h="29">
                <a:moveTo>
                  <a:pt x="0" y="0"/>
                </a:moveTo>
                <a:lnTo>
                  <a:pt x="29" y="0"/>
                </a:lnTo>
                <a:lnTo>
                  <a:pt x="29" y="29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27" name="Freeform 71"/>
          <p:cNvSpPr>
            <a:spLocks/>
          </p:cNvSpPr>
          <p:nvPr/>
        </p:nvSpPr>
        <p:spPr bwMode="auto">
          <a:xfrm>
            <a:off x="6289675" y="3956050"/>
            <a:ext cx="46038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9" y="28"/>
              </a:cxn>
              <a:cxn ang="0">
                <a:pos x="0" y="28"/>
              </a:cxn>
              <a:cxn ang="0">
                <a:pos x="0" y="0"/>
              </a:cxn>
            </a:cxnLst>
            <a:rect l="0" t="0" r="r" b="b"/>
            <a:pathLst>
              <a:path w="29" h="28">
                <a:moveTo>
                  <a:pt x="0" y="0"/>
                </a:moveTo>
                <a:lnTo>
                  <a:pt x="29" y="28"/>
                </a:lnTo>
                <a:lnTo>
                  <a:pt x="0" y="2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28" name="Freeform 72"/>
          <p:cNvSpPr>
            <a:spLocks/>
          </p:cNvSpPr>
          <p:nvPr/>
        </p:nvSpPr>
        <p:spPr bwMode="auto">
          <a:xfrm>
            <a:off x="6289675" y="3956050"/>
            <a:ext cx="46038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9" y="0"/>
              </a:cxn>
              <a:cxn ang="0">
                <a:pos x="29" y="28"/>
              </a:cxn>
              <a:cxn ang="0">
                <a:pos x="0" y="0"/>
              </a:cxn>
            </a:cxnLst>
            <a:rect l="0" t="0" r="r" b="b"/>
            <a:pathLst>
              <a:path w="29" h="28">
                <a:moveTo>
                  <a:pt x="0" y="0"/>
                </a:moveTo>
                <a:lnTo>
                  <a:pt x="29" y="0"/>
                </a:lnTo>
                <a:lnTo>
                  <a:pt x="29" y="2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29" name="Freeform 73"/>
          <p:cNvSpPr>
            <a:spLocks/>
          </p:cNvSpPr>
          <p:nvPr/>
        </p:nvSpPr>
        <p:spPr bwMode="auto">
          <a:xfrm>
            <a:off x="6289675" y="3665538"/>
            <a:ext cx="46038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9" y="28"/>
              </a:cxn>
              <a:cxn ang="0">
                <a:pos x="0" y="28"/>
              </a:cxn>
              <a:cxn ang="0">
                <a:pos x="0" y="0"/>
              </a:cxn>
            </a:cxnLst>
            <a:rect l="0" t="0" r="r" b="b"/>
            <a:pathLst>
              <a:path w="29" h="28">
                <a:moveTo>
                  <a:pt x="0" y="0"/>
                </a:moveTo>
                <a:lnTo>
                  <a:pt x="29" y="28"/>
                </a:lnTo>
                <a:lnTo>
                  <a:pt x="0" y="2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30" name="Freeform 74"/>
          <p:cNvSpPr>
            <a:spLocks/>
          </p:cNvSpPr>
          <p:nvPr/>
        </p:nvSpPr>
        <p:spPr bwMode="auto">
          <a:xfrm>
            <a:off x="6289675" y="3665538"/>
            <a:ext cx="46038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9" y="0"/>
              </a:cxn>
              <a:cxn ang="0">
                <a:pos x="29" y="28"/>
              </a:cxn>
              <a:cxn ang="0">
                <a:pos x="0" y="0"/>
              </a:cxn>
            </a:cxnLst>
            <a:rect l="0" t="0" r="r" b="b"/>
            <a:pathLst>
              <a:path w="29" h="28">
                <a:moveTo>
                  <a:pt x="0" y="0"/>
                </a:moveTo>
                <a:lnTo>
                  <a:pt x="29" y="0"/>
                </a:lnTo>
                <a:lnTo>
                  <a:pt x="29" y="2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31" name="Line 75"/>
          <p:cNvSpPr>
            <a:spLocks noChangeShapeType="1"/>
          </p:cNvSpPr>
          <p:nvPr/>
        </p:nvSpPr>
        <p:spPr bwMode="auto">
          <a:xfrm flipV="1">
            <a:off x="4862513" y="4268788"/>
            <a:ext cx="2174875" cy="55562"/>
          </a:xfrm>
          <a:prstGeom prst="line">
            <a:avLst/>
          </a:prstGeom>
          <a:noFill/>
          <a:ln w="11113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32" name="Line 76"/>
          <p:cNvSpPr>
            <a:spLocks noChangeShapeType="1"/>
          </p:cNvSpPr>
          <p:nvPr/>
        </p:nvSpPr>
        <p:spPr bwMode="auto">
          <a:xfrm flipV="1">
            <a:off x="2674938" y="4324350"/>
            <a:ext cx="2187575" cy="44450"/>
          </a:xfrm>
          <a:prstGeom prst="line">
            <a:avLst/>
          </a:prstGeom>
          <a:noFill/>
          <a:ln w="11113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33" name="Line 77"/>
          <p:cNvSpPr>
            <a:spLocks noChangeShapeType="1"/>
          </p:cNvSpPr>
          <p:nvPr/>
        </p:nvSpPr>
        <p:spPr bwMode="auto">
          <a:xfrm>
            <a:off x="2674938" y="5562600"/>
            <a:ext cx="436245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934" name="Line 78"/>
          <p:cNvSpPr>
            <a:spLocks noChangeShapeType="1"/>
          </p:cNvSpPr>
          <p:nvPr/>
        </p:nvSpPr>
        <p:spPr bwMode="auto">
          <a:xfrm flipV="1">
            <a:off x="2674938" y="2963863"/>
            <a:ext cx="1587" cy="259873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" name="Slide Number Placeholder 7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36CB-F11C-438B-AE35-26D03551C6D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8F9F-06C3-44CC-BA17-247695639E52}" type="slidenum">
              <a:rPr lang="en-US"/>
              <a:pPr/>
              <a:t>32</a:t>
            </a:fld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Truncation</a:t>
            </a:r>
          </a:p>
        </p:txBody>
      </p:sp>
      <p:pic>
        <p:nvPicPr>
          <p:cNvPr id="226308" name="Picture 4" descr="cor_trunca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752600"/>
            <a:ext cx="4400550" cy="4543425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FF0CC-38CD-4D7C-86E3-69FFFB9EFE21}" type="slidenum">
              <a:rPr lang="en-US"/>
              <a:pPr/>
              <a:t>33</a:t>
            </a:fld>
            <a:endParaRPr lang="en-US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Non-linearity</a:t>
            </a:r>
          </a:p>
        </p:txBody>
      </p:sp>
      <p:pic>
        <p:nvPicPr>
          <p:cNvPr id="225284" name="Picture 4" descr="cor_nonline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676400"/>
            <a:ext cx="4457700" cy="4543425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BB1A-9111-4FE9-A2FC-5AFB7A27AF82}" type="slidenum">
              <a:rPr lang="en-US"/>
              <a:pPr/>
              <a:t>34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Heterogenous samples</a:t>
            </a:r>
          </a:p>
        </p:txBody>
      </p:sp>
      <p:pic>
        <p:nvPicPr>
          <p:cNvPr id="227332" name="Picture 4" descr="cor_heterogeno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52663" y="1790700"/>
            <a:ext cx="4638675" cy="4533900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38E4-A68F-46EA-965E-BA412D18A683}" type="slidenum">
              <a:rPr lang="en-US"/>
              <a:pPr/>
              <a:t>35</a:t>
            </a:fld>
            <a:endParaRPr lang="en-US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Outliers</a:t>
            </a:r>
          </a:p>
        </p:txBody>
      </p:sp>
      <p:pic>
        <p:nvPicPr>
          <p:cNvPr id="230404" name="Picture 4" descr="cor_outli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905000"/>
            <a:ext cx="4572000" cy="4495800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EFF5-B327-4611-8FFB-645003489268}" type="slidenum">
              <a:rPr lang="en-US"/>
              <a:pPr/>
              <a:t>36</a:t>
            </a:fld>
            <a:endParaRPr lang="en-US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en-US"/>
              <a:t>Testing Correlations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10200"/>
          </a:xfrm>
        </p:spPr>
        <p:txBody>
          <a:bodyPr/>
          <a:lstStyle/>
          <a:p>
            <a:r>
              <a:rPr lang="en-US" sz="2800" dirty="0"/>
              <a:t>So you have a correlation. Now what?</a:t>
            </a:r>
          </a:p>
          <a:p>
            <a:r>
              <a:rPr lang="en-US" sz="2800" dirty="0"/>
              <a:t>In terms of magnitude, how big is big?</a:t>
            </a:r>
          </a:p>
          <a:p>
            <a:pPr lvl="1"/>
            <a:r>
              <a:rPr lang="en-US" sz="2400" dirty="0"/>
              <a:t>Small correlations in large samples are “big.”</a:t>
            </a:r>
          </a:p>
          <a:p>
            <a:pPr lvl="1"/>
            <a:r>
              <a:rPr lang="en-US" sz="2400" dirty="0"/>
              <a:t>Large correlations in small samples aren’t always “big.”</a:t>
            </a:r>
          </a:p>
          <a:p>
            <a:r>
              <a:rPr lang="en-US" sz="2800" dirty="0"/>
              <a:t>Depends upon the magnitude of the correlation coefficient</a:t>
            </a:r>
          </a:p>
          <a:p>
            <a:pPr>
              <a:buFontTx/>
              <a:buNone/>
            </a:pPr>
            <a:r>
              <a:rPr lang="en-US" sz="2800" dirty="0"/>
              <a:t>AND</a:t>
            </a:r>
          </a:p>
          <a:p>
            <a:r>
              <a:rPr lang="en-US" sz="2800" dirty="0"/>
              <a:t>The size of your sample.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Psy</a:t>
            </a:r>
            <a:r>
              <a:rPr lang="en-US" dirty="0" smtClean="0"/>
              <a:t> 320 - Cal State Northridge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Testing </a:t>
            </a:r>
            <a:r>
              <a:rPr lang="en-US" i="1"/>
              <a:t>r</a:t>
            </a: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Population parameter = </a:t>
            </a:r>
            <a:r>
              <a:rPr lang="en-US">
                <a:sym typeface="Symbol" pitchFamily="18" charset="2"/>
              </a:rPr>
              <a:t></a:t>
            </a:r>
          </a:p>
          <a:p>
            <a:r>
              <a:rPr lang="en-US">
                <a:sym typeface="Symbol" pitchFamily="18" charset="2"/>
              </a:rPr>
              <a:t>Null hypothesis </a:t>
            </a:r>
            <a:r>
              <a:rPr lang="en-US" i="1">
                <a:sym typeface="Symbol" pitchFamily="18" charset="2"/>
              </a:rPr>
              <a:t>H</a:t>
            </a:r>
            <a:r>
              <a:rPr lang="en-US" baseline="-25000">
                <a:sym typeface="Symbol" pitchFamily="18" charset="2"/>
              </a:rPr>
              <a:t>0</a:t>
            </a:r>
            <a:r>
              <a:rPr lang="en-US">
                <a:sym typeface="Symbol" pitchFamily="18" charset="2"/>
              </a:rPr>
              <a:t>:  = 0</a:t>
            </a:r>
          </a:p>
          <a:p>
            <a:pPr lvl="1"/>
            <a:r>
              <a:rPr lang="en-US">
                <a:sym typeface="Symbol" pitchFamily="18" charset="2"/>
              </a:rPr>
              <a:t>Test of linear independence</a:t>
            </a:r>
          </a:p>
          <a:p>
            <a:pPr lvl="1"/>
            <a:r>
              <a:rPr lang="en-US">
                <a:sym typeface="Symbol" pitchFamily="18" charset="2"/>
              </a:rPr>
              <a:t>What would a true null mean here?</a:t>
            </a:r>
          </a:p>
          <a:p>
            <a:pPr lvl="1"/>
            <a:r>
              <a:rPr lang="en-US">
                <a:sym typeface="Symbol" pitchFamily="18" charset="2"/>
              </a:rPr>
              <a:t>What would a false null mean here?</a:t>
            </a:r>
          </a:p>
          <a:p>
            <a:r>
              <a:rPr lang="en-US">
                <a:sym typeface="Symbol" pitchFamily="18" charset="2"/>
              </a:rPr>
              <a:t>Alternative hypothesis (</a:t>
            </a:r>
            <a:r>
              <a:rPr lang="en-US" i="1">
                <a:sym typeface="Symbol" pitchFamily="18" charset="2"/>
              </a:rPr>
              <a:t>H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)   0</a:t>
            </a:r>
          </a:p>
          <a:p>
            <a:pPr lvl="1"/>
            <a:r>
              <a:rPr lang="en-US">
                <a:sym typeface="Symbol" pitchFamily="18" charset="2"/>
              </a:rPr>
              <a:t>Two-tailed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82FA-DDCF-4154-8DBB-A8AFCC665465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Tables of Significance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Our example </a:t>
            </a:r>
            <a:r>
              <a:rPr lang="en-US" i="1"/>
              <a:t>r</a:t>
            </a:r>
            <a:r>
              <a:rPr lang="en-US"/>
              <a:t> was .71</a:t>
            </a:r>
          </a:p>
          <a:p>
            <a:pPr>
              <a:lnSpc>
                <a:spcPct val="90000"/>
              </a:lnSpc>
            </a:pPr>
            <a:r>
              <a:rPr lang="en-US"/>
              <a:t>Table in Appendix E.2</a:t>
            </a:r>
          </a:p>
          <a:p>
            <a:pPr>
              <a:lnSpc>
                <a:spcPct val="90000"/>
              </a:lnSpc>
            </a:pPr>
            <a:r>
              <a:rPr lang="en-US"/>
              <a:t>For </a:t>
            </a:r>
            <a:r>
              <a:rPr lang="en-US" i="1"/>
              <a:t>N</a:t>
            </a:r>
            <a:r>
              <a:rPr lang="en-US"/>
              <a:t> - 2 = 19 </a:t>
            </a:r>
            <a:r>
              <a:rPr lang="en-US" i="1"/>
              <a:t>df</a:t>
            </a:r>
            <a:r>
              <a:rPr lang="en-US"/>
              <a:t>, </a:t>
            </a:r>
            <a:r>
              <a:rPr lang="en-US" i="1"/>
              <a:t>r</a:t>
            </a:r>
            <a:r>
              <a:rPr lang="en-US" baseline="-25000"/>
              <a:t>crit</a:t>
            </a:r>
            <a:r>
              <a:rPr lang="en-US"/>
              <a:t> = .433</a:t>
            </a:r>
          </a:p>
          <a:p>
            <a:pPr>
              <a:lnSpc>
                <a:spcPct val="90000"/>
              </a:lnSpc>
            </a:pPr>
            <a:r>
              <a:rPr lang="en-US"/>
              <a:t>Our correlation &gt; .433</a:t>
            </a:r>
          </a:p>
          <a:p>
            <a:pPr>
              <a:lnSpc>
                <a:spcPct val="90000"/>
              </a:lnSpc>
            </a:pPr>
            <a:r>
              <a:rPr lang="en-US"/>
              <a:t>Reject </a:t>
            </a:r>
            <a:r>
              <a:rPr lang="en-US" i="1"/>
              <a:t>H</a:t>
            </a:r>
            <a:r>
              <a:rPr lang="en-US" baseline="-25000"/>
              <a:t>0</a:t>
            </a:r>
            <a:r>
              <a:rPr lang="en-US"/>
              <a:t> </a:t>
            </a:r>
          </a:p>
          <a:p>
            <a:pPr lvl="1">
              <a:lnSpc>
                <a:spcPct val="90000"/>
              </a:lnSpc>
            </a:pPr>
            <a:r>
              <a:rPr lang="en-US"/>
              <a:t>Correlation is significant.</a:t>
            </a:r>
          </a:p>
          <a:p>
            <a:pPr lvl="1">
              <a:lnSpc>
                <a:spcPct val="90000"/>
              </a:lnSpc>
            </a:pPr>
            <a:r>
              <a:rPr lang="en-US"/>
              <a:t>Greater cigarette consumption associated with higher CHD mortality.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82FA-DDCF-4154-8DBB-A8AFCC665465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Computer Printout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/>
              <a:t>Printout gives test of significance.</a:t>
            </a:r>
          </a:p>
        </p:txBody>
      </p:sp>
      <p:pic>
        <p:nvPicPr>
          <p:cNvPr id="1249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209800"/>
            <a:ext cx="7086600" cy="377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82FA-DDCF-4154-8DBB-A8AFCC665465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Scatterplots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AKA scatter diagram or scattergram.</a:t>
            </a:r>
          </a:p>
          <a:p>
            <a:r>
              <a:rPr lang="en-US"/>
              <a:t>Graphically depicts the relationship between two variables in two dimensional space.</a:t>
            </a: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82FA-DDCF-4154-8DBB-A8AFCC66546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28" name="Object 4"/>
          <p:cNvGraphicFramePr>
            <a:graphicFrameLocks noChangeAspect="1"/>
          </p:cNvGraphicFramePr>
          <p:nvPr/>
        </p:nvGraphicFramePr>
        <p:xfrm>
          <a:off x="685800" y="1143000"/>
          <a:ext cx="7924800" cy="5695950"/>
        </p:xfrm>
        <a:graphic>
          <a:graphicData uri="http://schemas.openxmlformats.org/presentationml/2006/ole">
            <p:oleObj spid="_x0000_s103428" name="Chart" r:id="rId4" imgW="5486400" imgH="3943350" progId="Excel.Sheet.8">
              <p:embed/>
            </p:oleObj>
          </a:graphicData>
        </a:graphic>
      </p:graphicFrame>
      <p:sp>
        <p:nvSpPr>
          <p:cNvPr id="10342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/>
              <a:t>Direct Relationship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453" name="Object 5"/>
          <p:cNvGraphicFramePr>
            <a:graphicFrameLocks noChangeAspect="1"/>
          </p:cNvGraphicFramePr>
          <p:nvPr/>
        </p:nvGraphicFramePr>
        <p:xfrm>
          <a:off x="457200" y="1295400"/>
          <a:ext cx="8153400" cy="5562600"/>
        </p:xfrm>
        <a:graphic>
          <a:graphicData uri="http://schemas.openxmlformats.org/presentationml/2006/ole">
            <p:oleObj spid="_x0000_s104453" name="Chart" r:id="rId4" imgW="5486400" imgH="3390900" progId="Excel.Sheet.8">
              <p:embed/>
            </p:oleObj>
          </a:graphicData>
        </a:graphic>
      </p:graphicFrame>
      <p:sp>
        <p:nvSpPr>
          <p:cNvPr id="10445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/>
              <a:t>Inverse Relationship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Example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Does smoking cigarettes increase systolic blood pressure?</a:t>
            </a:r>
          </a:p>
          <a:p>
            <a:r>
              <a:rPr lang="en-US"/>
              <a:t>Plotting number of cigarettes smoked per day against systolic blood pressure</a:t>
            </a:r>
          </a:p>
          <a:p>
            <a:pPr lvl="1"/>
            <a:r>
              <a:rPr lang="en-US"/>
              <a:t>Fairly moderate relationship</a:t>
            </a:r>
          </a:p>
          <a:p>
            <a:pPr lvl="1"/>
            <a:r>
              <a:rPr lang="en-US"/>
              <a:t>Relationship is positive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82FA-DDCF-4154-8DBB-A8AFCC66546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/>
              <a:t>Trend?</a:t>
            </a:r>
          </a:p>
        </p:txBody>
      </p:sp>
      <p:graphicFrame>
        <p:nvGraphicFramePr>
          <p:cNvPr id="199683" name="Object 3"/>
          <p:cNvGraphicFramePr>
            <a:graphicFrameLocks noChangeAspect="1"/>
          </p:cNvGraphicFramePr>
          <p:nvPr>
            <p:ph idx="1"/>
          </p:nvPr>
        </p:nvGraphicFramePr>
        <p:xfrm>
          <a:off x="1143000" y="958850"/>
          <a:ext cx="6858000" cy="5594350"/>
        </p:xfrm>
        <a:graphic>
          <a:graphicData uri="http://schemas.openxmlformats.org/presentationml/2006/ole">
            <p:oleObj spid="_x0000_s199683" name="Picture" r:id="rId3" imgW="4572000" imgH="3730752" progId="StaticEnhancedMetafile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82FA-DDCF-4154-8DBB-A8AFCC66546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Smoking and BP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Note relationship is moderate, but real.</a:t>
            </a:r>
          </a:p>
          <a:p>
            <a:r>
              <a:rPr lang="en-US"/>
              <a:t>Why do we care about relationship?</a:t>
            </a:r>
          </a:p>
          <a:p>
            <a:pPr lvl="1"/>
            <a:r>
              <a:rPr lang="en-US"/>
              <a:t>What would conclude if there were no relationship?</a:t>
            </a:r>
          </a:p>
          <a:p>
            <a:pPr lvl="1"/>
            <a:r>
              <a:rPr lang="en-US"/>
              <a:t>What if the relationship were near perfect?</a:t>
            </a:r>
          </a:p>
          <a:p>
            <a:pPr lvl="1"/>
            <a:r>
              <a:rPr lang="en-US"/>
              <a:t>What if the relationship were negative?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82FA-DDCF-4154-8DBB-A8AFCC66546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id">
  <a:themeElements>
    <a:clrScheme name="plaid 13">
      <a:dk1>
        <a:srgbClr val="336600"/>
      </a:dk1>
      <a:lt1>
        <a:srgbClr val="FFFFFF"/>
      </a:lt1>
      <a:dk2>
        <a:srgbClr val="800080"/>
      </a:dk2>
      <a:lt2>
        <a:srgbClr val="969696"/>
      </a:lt2>
      <a:accent1>
        <a:srgbClr val="FDFBBB"/>
      </a:accent1>
      <a:accent2>
        <a:srgbClr val="FF9966"/>
      </a:accent2>
      <a:accent3>
        <a:srgbClr val="FFFFFF"/>
      </a:accent3>
      <a:accent4>
        <a:srgbClr val="2A5600"/>
      </a:accent4>
      <a:accent5>
        <a:srgbClr val="FEFDDA"/>
      </a:accent5>
      <a:accent6>
        <a:srgbClr val="E78A5C"/>
      </a:accent6>
      <a:hlink>
        <a:srgbClr val="FF7C80"/>
      </a:hlink>
      <a:folHlink>
        <a:srgbClr val="996600"/>
      </a:folHlink>
    </a:clrScheme>
    <a:fontScheme name="plai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laid 1">
        <a:dk1>
          <a:srgbClr val="8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EF6D6"/>
        </a:accent1>
        <a:accent2>
          <a:srgbClr val="FF9999"/>
        </a:accent2>
        <a:accent3>
          <a:srgbClr val="FFFFFF"/>
        </a:accent3>
        <a:accent4>
          <a:srgbClr val="6C0000"/>
        </a:accent4>
        <a:accent5>
          <a:srgbClr val="F5FAE8"/>
        </a:accent5>
        <a:accent6>
          <a:srgbClr val="E78A8A"/>
        </a:accent6>
        <a:hlink>
          <a:srgbClr val="3333CC"/>
        </a:hlink>
        <a:folHlink>
          <a:srgbClr val="5479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2">
        <a:dk1>
          <a:srgbClr val="666699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D6EEAA"/>
        </a:accent2>
        <a:accent3>
          <a:srgbClr val="ECFAF7"/>
        </a:accent3>
        <a:accent4>
          <a:srgbClr val="565682"/>
        </a:accent4>
        <a:accent5>
          <a:srgbClr val="FFFFFF"/>
        </a:accent5>
        <a:accent6>
          <a:srgbClr val="C2D89A"/>
        </a:accent6>
        <a:hlink>
          <a:srgbClr val="D07A91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3">
        <a:dk1>
          <a:srgbClr val="336600"/>
        </a:dk1>
        <a:lt1>
          <a:srgbClr val="FFFFFF"/>
        </a:lt1>
        <a:dk2>
          <a:srgbClr val="000000"/>
        </a:dk2>
        <a:lt2>
          <a:srgbClr val="808080"/>
        </a:lt2>
        <a:accent1>
          <a:srgbClr val="E3CFCD"/>
        </a:accent1>
        <a:accent2>
          <a:srgbClr val="333399"/>
        </a:accent2>
        <a:accent3>
          <a:srgbClr val="FFFFFF"/>
        </a:accent3>
        <a:accent4>
          <a:srgbClr val="2A5600"/>
        </a:accent4>
        <a:accent5>
          <a:srgbClr val="EFE4E3"/>
        </a:accent5>
        <a:accent6>
          <a:srgbClr val="2D2D8A"/>
        </a:accent6>
        <a:hlink>
          <a:srgbClr val="8F8F5D"/>
        </a:hlink>
        <a:folHlink>
          <a:srgbClr val="7173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4">
        <a:dk1>
          <a:srgbClr val="5C1F00"/>
        </a:dk1>
        <a:lt1>
          <a:srgbClr val="CC3300"/>
        </a:lt1>
        <a:dk2>
          <a:srgbClr val="800000"/>
        </a:dk2>
        <a:lt2>
          <a:srgbClr val="DFD293"/>
        </a:lt2>
        <a:accent1>
          <a:srgbClr val="FFD0C1"/>
        </a:accent1>
        <a:accent2>
          <a:srgbClr val="BE7960"/>
        </a:accent2>
        <a:accent3>
          <a:srgbClr val="C0AAAA"/>
        </a:accent3>
        <a:accent4>
          <a:srgbClr val="AE2A00"/>
        </a:accent4>
        <a:accent5>
          <a:srgbClr val="FFE4DD"/>
        </a:accent5>
        <a:accent6>
          <a:srgbClr val="AC6D56"/>
        </a:accent6>
        <a:hlink>
          <a:srgbClr val="FFFFFF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id 5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6">
        <a:dk1>
          <a:srgbClr val="2D2015"/>
        </a:dk1>
        <a:lt1>
          <a:srgbClr val="808000"/>
        </a:lt1>
        <a:dk2>
          <a:srgbClr val="523E26"/>
        </a:dk2>
        <a:lt2>
          <a:srgbClr val="DFC08D"/>
        </a:lt2>
        <a:accent1>
          <a:srgbClr val="BEA99C"/>
        </a:accent1>
        <a:accent2>
          <a:srgbClr val="8F5F2F"/>
        </a:accent2>
        <a:accent3>
          <a:srgbClr val="B3AFAC"/>
        </a:accent3>
        <a:accent4>
          <a:srgbClr val="6C6C00"/>
        </a:accent4>
        <a:accent5>
          <a:srgbClr val="DBD1CB"/>
        </a:accent5>
        <a:accent6>
          <a:srgbClr val="81552A"/>
        </a:accent6>
        <a:hlink>
          <a:srgbClr val="CDDEAE"/>
        </a:hlink>
        <a:folHlink>
          <a:srgbClr val="4C5A5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id 7">
        <a:dk1>
          <a:srgbClr val="800000"/>
        </a:dk1>
        <a:lt1>
          <a:srgbClr val="A3A46A"/>
        </a:lt1>
        <a:dk2>
          <a:srgbClr val="FFFFFF"/>
        </a:dk2>
        <a:lt2>
          <a:srgbClr val="3E3E5C"/>
        </a:lt2>
        <a:accent1>
          <a:srgbClr val="D3CAA5"/>
        </a:accent1>
        <a:accent2>
          <a:srgbClr val="93AB73"/>
        </a:accent2>
        <a:accent3>
          <a:srgbClr val="CECFB9"/>
        </a:accent3>
        <a:accent4>
          <a:srgbClr val="6C0000"/>
        </a:accent4>
        <a:accent5>
          <a:srgbClr val="E6E1CF"/>
        </a:accent5>
        <a:accent6>
          <a:srgbClr val="859B68"/>
        </a:accent6>
        <a:hlink>
          <a:srgbClr val="A7777C"/>
        </a:hlink>
        <a:folHlink>
          <a:srgbClr val="EEF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8">
        <a:dk1>
          <a:srgbClr val="336699"/>
        </a:dk1>
        <a:lt1>
          <a:srgbClr val="777777"/>
        </a:lt1>
        <a:dk2>
          <a:srgbClr val="5F5F5F"/>
        </a:dk2>
        <a:lt2>
          <a:srgbClr val="E3EBF1"/>
        </a:lt2>
        <a:accent1>
          <a:srgbClr val="A1BD79"/>
        </a:accent1>
        <a:accent2>
          <a:srgbClr val="468A4B"/>
        </a:accent2>
        <a:accent3>
          <a:srgbClr val="B6B6B6"/>
        </a:accent3>
        <a:accent4>
          <a:srgbClr val="656565"/>
        </a:accent4>
        <a:accent5>
          <a:srgbClr val="CDDBBE"/>
        </a:accent5>
        <a:accent6>
          <a:srgbClr val="3F7D43"/>
        </a:accent6>
        <a:hlink>
          <a:srgbClr val="F2D1CA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id 9">
        <a:dk1>
          <a:srgbClr val="993300"/>
        </a:dk1>
        <a:lt1>
          <a:srgbClr val="336600"/>
        </a:lt1>
        <a:dk2>
          <a:srgbClr val="CCFFFF"/>
        </a:dk2>
        <a:lt2>
          <a:srgbClr val="003366"/>
        </a:lt2>
        <a:accent1>
          <a:srgbClr val="94AB73"/>
        </a:accent1>
        <a:accent2>
          <a:srgbClr val="00B000"/>
        </a:accent2>
        <a:accent3>
          <a:srgbClr val="ADB8AA"/>
        </a:accent3>
        <a:accent4>
          <a:srgbClr val="822A00"/>
        </a:accent4>
        <a:accent5>
          <a:srgbClr val="C8D2BC"/>
        </a:accent5>
        <a:accent6>
          <a:srgbClr val="009F00"/>
        </a:accent6>
        <a:hlink>
          <a:srgbClr val="FFCCCC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10">
        <a:dk1>
          <a:srgbClr val="993300"/>
        </a:dk1>
        <a:lt1>
          <a:srgbClr val="E8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8EAC7E"/>
        </a:accent2>
        <a:accent3>
          <a:srgbClr val="F2FFE9"/>
        </a:accent3>
        <a:accent4>
          <a:srgbClr val="822A00"/>
        </a:accent4>
        <a:accent5>
          <a:srgbClr val="FFFFFA"/>
        </a:accent5>
        <a:accent6>
          <a:srgbClr val="809B72"/>
        </a:accent6>
        <a:hlink>
          <a:srgbClr val="FF7C8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11">
        <a:dk1>
          <a:srgbClr val="800000"/>
        </a:dk1>
        <a:lt1>
          <a:srgbClr val="666633"/>
        </a:lt1>
        <a:dk2>
          <a:srgbClr val="FFFFFF"/>
        </a:dk2>
        <a:lt2>
          <a:srgbClr val="3E3E5C"/>
        </a:lt2>
        <a:accent1>
          <a:srgbClr val="D8C0B8"/>
        </a:accent1>
        <a:accent2>
          <a:srgbClr val="C2BF3A"/>
        </a:accent2>
        <a:accent3>
          <a:srgbClr val="B8B8AD"/>
        </a:accent3>
        <a:accent4>
          <a:srgbClr val="6C0000"/>
        </a:accent4>
        <a:accent5>
          <a:srgbClr val="E9DCD8"/>
        </a:accent5>
        <a:accent6>
          <a:srgbClr val="B0AD34"/>
        </a:accent6>
        <a:hlink>
          <a:srgbClr val="E9F2DC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12">
        <a:dk1>
          <a:srgbClr val="993300"/>
        </a:dk1>
        <a:lt1>
          <a:srgbClr val="336600"/>
        </a:lt1>
        <a:dk2>
          <a:srgbClr val="CCFFFF"/>
        </a:dk2>
        <a:lt2>
          <a:srgbClr val="003366"/>
        </a:lt2>
        <a:accent1>
          <a:srgbClr val="94AB73"/>
        </a:accent1>
        <a:accent2>
          <a:srgbClr val="01793D"/>
        </a:accent2>
        <a:accent3>
          <a:srgbClr val="ADB8AA"/>
        </a:accent3>
        <a:accent4>
          <a:srgbClr val="822A00"/>
        </a:accent4>
        <a:accent5>
          <a:srgbClr val="C8D2BC"/>
        </a:accent5>
        <a:accent6>
          <a:srgbClr val="016D36"/>
        </a:accent6>
        <a:hlink>
          <a:srgbClr val="FFCCCC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13">
        <a:dk1>
          <a:srgbClr val="336600"/>
        </a:dk1>
        <a:lt1>
          <a:srgbClr val="FFFFFF"/>
        </a:lt1>
        <a:dk2>
          <a:srgbClr val="800080"/>
        </a:dk2>
        <a:lt2>
          <a:srgbClr val="969696"/>
        </a:lt2>
        <a:accent1>
          <a:srgbClr val="FDFBBB"/>
        </a:accent1>
        <a:accent2>
          <a:srgbClr val="FF9966"/>
        </a:accent2>
        <a:accent3>
          <a:srgbClr val="FFFFFF"/>
        </a:accent3>
        <a:accent4>
          <a:srgbClr val="2A5600"/>
        </a:accent4>
        <a:accent5>
          <a:srgbClr val="FEFDDA"/>
        </a:accent5>
        <a:accent6>
          <a:srgbClr val="E78A5C"/>
        </a:accent6>
        <a:hlink>
          <a:srgbClr val="FF7C8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damagecontrol</Template>
  <TotalTime>649</TotalTime>
  <Words>1182</Words>
  <Application>Microsoft PowerPoint</Application>
  <PresentationFormat>On-screen Show (4:3)</PresentationFormat>
  <Paragraphs>274</Paragraphs>
  <Slides>39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plaid</vt:lpstr>
      <vt:lpstr>Chart</vt:lpstr>
      <vt:lpstr>Picture</vt:lpstr>
      <vt:lpstr>Worksheet</vt:lpstr>
      <vt:lpstr>Equation</vt:lpstr>
      <vt:lpstr>Document</vt:lpstr>
      <vt:lpstr> </vt:lpstr>
      <vt:lpstr>Major Points</vt:lpstr>
      <vt:lpstr>The Question</vt:lpstr>
      <vt:lpstr>Scatterplots</vt:lpstr>
      <vt:lpstr>Direct Relationship</vt:lpstr>
      <vt:lpstr>Inverse Relationship</vt:lpstr>
      <vt:lpstr>An Example</vt:lpstr>
      <vt:lpstr>Trend?</vt:lpstr>
      <vt:lpstr>Smoking and BP</vt:lpstr>
      <vt:lpstr>Heart Disease and Cigarettes</vt:lpstr>
      <vt:lpstr>The Data</vt:lpstr>
      <vt:lpstr>Scatterplot of Heart Disease</vt:lpstr>
      <vt:lpstr>Slide 13</vt:lpstr>
      <vt:lpstr>What Does the Scatterplot Show?</vt:lpstr>
      <vt:lpstr>Correlation</vt:lpstr>
      <vt:lpstr>Types of Correlation</vt:lpstr>
      <vt:lpstr>Correlation Coefficient</vt:lpstr>
      <vt:lpstr>Slide 18</vt:lpstr>
      <vt:lpstr>Covariance</vt:lpstr>
      <vt:lpstr>Example</vt:lpstr>
      <vt:lpstr>Example</vt:lpstr>
      <vt:lpstr>Correlation Coefficient</vt:lpstr>
      <vt:lpstr>Calculation for Example</vt:lpstr>
      <vt:lpstr>Example</vt:lpstr>
      <vt:lpstr>Other calculations</vt:lpstr>
      <vt:lpstr>Other Kinds of Correlation</vt:lpstr>
      <vt:lpstr>Other Kinds of Correlation</vt:lpstr>
      <vt:lpstr>Other Kinds of Correlation</vt:lpstr>
      <vt:lpstr>Factors Affecting r</vt:lpstr>
      <vt:lpstr>Factors Affecting r</vt:lpstr>
      <vt:lpstr>Countries With Low Consumptions</vt:lpstr>
      <vt:lpstr>Truncation</vt:lpstr>
      <vt:lpstr>Non-linearity</vt:lpstr>
      <vt:lpstr>Heterogenous samples</vt:lpstr>
      <vt:lpstr>Outliers</vt:lpstr>
      <vt:lpstr>Testing Correlations</vt:lpstr>
      <vt:lpstr>Testing r</vt:lpstr>
      <vt:lpstr>Tables of Significance</vt:lpstr>
      <vt:lpstr>Computer Printout</vt:lpstr>
    </vt:vector>
  </TitlesOfParts>
  <Company>CSUN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Correlation</dc:title>
  <dc:creator>Andrew Ainsworth</dc:creator>
  <cp:lastModifiedBy>Andrew Ainsworth</cp:lastModifiedBy>
  <cp:revision>39</cp:revision>
  <cp:lastPrinted>1998-05-22T19:23:13Z</cp:lastPrinted>
  <dcterms:created xsi:type="dcterms:W3CDTF">1998-05-02T14:25:53Z</dcterms:created>
  <dcterms:modified xsi:type="dcterms:W3CDTF">2008-01-17T22:27:40Z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David.Howell@uvm.edu</vt:lpwstr>
  </property>
  <property fmtid="{D5CDD505-2E9C-101B-9397-08002B2CF9AE}" pid="8" name="HomePage">
    <vt:lpwstr>www.uvm.edu/~dhowell/StatPages/StatHomePage.html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C:\FrontPage Webs\Content\gradstat\Psych341\Lectures\Class13</vt:lpwstr>
  </property>
</Properties>
</file>