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78" r:id="rId4"/>
    <p:sldId id="279" r:id="rId5"/>
    <p:sldId id="259" r:id="rId6"/>
    <p:sldId id="276" r:id="rId7"/>
    <p:sldId id="260" r:id="rId8"/>
    <p:sldId id="258" r:id="rId9"/>
    <p:sldId id="261" r:id="rId10"/>
    <p:sldId id="262" r:id="rId11"/>
    <p:sldId id="281" r:id="rId12"/>
    <p:sldId id="282" r:id="rId13"/>
    <p:sldId id="283" r:id="rId14"/>
    <p:sldId id="284" r:id="rId15"/>
    <p:sldId id="285" r:id="rId16"/>
    <p:sldId id="289" r:id="rId17"/>
    <p:sldId id="287" r:id="rId18"/>
    <p:sldId id="288" r:id="rId19"/>
    <p:sldId id="286" r:id="rId20"/>
    <p:sldId id="265" r:id="rId21"/>
    <p:sldId id="275" r:id="rId22"/>
    <p:sldId id="266" r:id="rId23"/>
    <p:sldId id="267" r:id="rId24"/>
    <p:sldId id="268" r:id="rId25"/>
    <p:sldId id="269" r:id="rId26"/>
    <p:sldId id="270" r:id="rId27"/>
    <p:sldId id="271" r:id="rId28"/>
    <p:sldId id="277" r:id="rId2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0066"/>
    <a:srgbClr val="009FD8"/>
    <a:srgbClr val="0DA7B3"/>
    <a:srgbClr val="06BABA"/>
    <a:srgbClr val="0099CC"/>
    <a:srgbClr val="33CCCC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17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170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 i="1">
                <a:latin typeface="Times New Roman" pitchFamily="18" charset="0"/>
              </a:defRPr>
            </a:lvl1pPr>
          </a:lstStyle>
          <a:p>
            <a:fld id="{CD51D6CD-CACA-484C-90FB-288D01BF05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>
                <a:latin typeface="Times New Roman" pitchFamily="18" charset="0"/>
              </a:defRPr>
            </a:lvl1pPr>
          </a:lstStyle>
          <a:p>
            <a:fld id="{470934D3-8904-42EF-8682-37E8057AA4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D25DA2-DBFD-4FC4-8BA6-E1BC87F8823D}" type="slidenum">
              <a:rPr lang="en-US"/>
              <a:pPr/>
              <a:t>5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Times" pitchFamily="18" charset="0"/>
              </a:rPr>
              <a:t>Foa, E.B., Rothbaum, B.O., Riggs, D.S., &amp; Murdock, T.B. (1991). Treatment of posttraumatic stress disorder in rape victims: A comparison between cognitive-behavioral procedures and counseling. </a:t>
            </a:r>
            <a:r>
              <a:rPr lang="en-US" i="1">
                <a:latin typeface="Times" pitchFamily="18" charset="0"/>
              </a:rPr>
              <a:t>Journal of Consulting and Clinical Psychology, 59</a:t>
            </a:r>
            <a:r>
              <a:rPr lang="en-US">
                <a:latin typeface="Times" pitchFamily="18" charset="0"/>
              </a:rPr>
              <a:t>, 715-723.</a:t>
            </a:r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99ED042-8F14-425B-AF9F-D822BFF00581}" type="datetime1">
              <a:rPr lang="en-US" smtClean="0"/>
              <a:t>1/17/2008</a:t>
            </a:fld>
            <a:endParaRPr lang="en-US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2C70E8-5F46-4FF4-8DE9-680A2EB23E7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6983" name="Rectangle 7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tint val="3137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6984" name="Rectangle 8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2E0195-1DAA-4A85-93E6-960CE3BD8908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F774C-F7C3-4DD4-9806-97795BFB8C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437B7C-62BA-4E62-A706-48EE7C9325AF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0F9F0-CAD1-4BB5-BD4B-AA59B7D544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7E87E81-FE95-4D16-AD7B-D89B9983F94A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74DC72A-B4F7-46DF-B506-6074AB3ABC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A1A283-11DD-4D1A-8624-B6E6F80C34C7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7120D635-378D-4A1A-B32B-7A9EFB845C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66B7ED-E370-4E38-AB18-43E91BA582C7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91A3E-42BA-44C0-A271-1BB4A4F6C4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FD6335-4B97-47DC-812D-6B1F6CD044F9}" type="datetime1">
              <a:rPr lang="en-US" smtClean="0"/>
              <a:t>1/17/2008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2C6C8-1F61-47A2-B108-00D42E165C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1CA62-EB89-4D8C-9E00-C7C260E36CE5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B13F0-9549-429C-A503-B1C3F46F1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99C4D0-6940-4BA3-B4C7-A12498204326}" type="datetime1">
              <a:rPr lang="en-US" smtClean="0"/>
              <a:t>1/17/2008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81BC1-9F64-4996-BC6C-16DBE3694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8E407A-44D3-41E8-B69B-EB7F916DEDC6}" type="datetime1">
              <a:rPr lang="en-US" smtClean="0"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09182-BA0F-4537-941A-B135A541E2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69D97A-6660-432C-B746-743099283568}" type="datetime1">
              <a:rPr lang="en-US" smtClean="0"/>
              <a:t>1/17/2008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1170BD-315E-4A4C-A5E0-49058FF32C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671005-CDCC-405C-8155-882EF41C33DA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3A7AA-43AA-4858-8CC5-9838A7101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76BF36-30FF-4FB6-BC0D-2E0EB09CFA5A}" type="datetime1">
              <a:rPr lang="en-US" smtClean="0"/>
              <a:t>1/17/2008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59798-71F5-43FC-A016-31FFCE3A27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48C8E7B-D3C4-4157-A186-631F403B734D}" type="datetime1">
              <a:rPr lang="en-US" smtClean="0"/>
              <a:t>1/17/2008</a:t>
            </a:fld>
            <a:endParaRPr lang="en-US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4915FF7-83A9-4278-83B3-3FFFE5D297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25959" name="Rectangle 7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tint val="3137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60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FF66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2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04800" y="19812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5400">
                <a:solidFill>
                  <a:schemeClr val="tx2"/>
                </a:solidFill>
                <a:latin typeface="Times New Roman" pitchFamily="18" charset="0"/>
              </a:rPr>
              <a:t>Repeated Measures ANOVA </a:t>
            </a: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7010400" cy="1752600"/>
          </a:xfrm>
          <a:noFill/>
          <a:ln/>
        </p:spPr>
        <p:txBody>
          <a:bodyPr/>
          <a:lstStyle/>
          <a:p>
            <a:pPr algn="r"/>
            <a:r>
              <a:rPr lang="en-US" dirty="0" smtClean="0">
                <a:sym typeface="Symbol" pitchFamily="18" charset="2"/>
              </a:rPr>
              <a:t>Cal State Northridge</a:t>
            </a:r>
          </a:p>
          <a:p>
            <a:pPr algn="r"/>
            <a:r>
              <a:rPr lang="en-US" dirty="0" smtClean="0">
                <a:sym typeface="Symbol" pitchFamily="18" charset="2"/>
              </a:rPr>
              <a:t></a:t>
            </a:r>
            <a:r>
              <a:rPr lang="en-US" dirty="0" smtClean="0">
                <a:sym typeface="Symbol" pitchFamily="18" charset="2"/>
              </a:rPr>
              <a:t>320</a:t>
            </a:r>
            <a:endParaRPr lang="en-US" dirty="0">
              <a:sym typeface="Symbol" pitchFamily="18" charset="2"/>
            </a:endParaRPr>
          </a:p>
          <a:p>
            <a:pPr algn="r"/>
            <a:r>
              <a:rPr lang="en-US" dirty="0" smtClean="0">
                <a:sym typeface="Symbol" pitchFamily="18" charset="2"/>
              </a:rPr>
              <a:t>Andrew Ainsworth PhD</a:t>
            </a:r>
            <a:endParaRPr lang="en-US" dirty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D4254-9414-49D2-B200-1B49051AE77D}" type="slidenum">
              <a:rPr lang="en-US"/>
              <a:pPr/>
              <a:t>10</a:t>
            </a:fld>
            <a:endParaRPr lang="en-US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Partitioning Variability</a:t>
            </a:r>
          </a:p>
        </p:txBody>
      </p:sp>
      <p:sp>
        <p:nvSpPr>
          <p:cNvPr id="105485" name="Text Box 13"/>
          <p:cNvSpPr txBox="1">
            <a:spLocks noChangeArrowheads="1"/>
          </p:cNvSpPr>
          <p:nvPr/>
        </p:nvSpPr>
        <p:spPr bwMode="auto">
          <a:xfrm>
            <a:off x="1676400" y="5257800"/>
            <a:ext cx="4038600" cy="822325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This partitioning is reflected in the summary table.</a:t>
            </a:r>
          </a:p>
        </p:txBody>
      </p:sp>
      <p:graphicFrame>
        <p:nvGraphicFramePr>
          <p:cNvPr id="105487" name="Object 15"/>
          <p:cNvGraphicFramePr>
            <a:graphicFrameLocks noChangeAspect="1"/>
          </p:cNvGraphicFramePr>
          <p:nvPr>
            <p:ph idx="1"/>
          </p:nvPr>
        </p:nvGraphicFramePr>
        <p:xfrm>
          <a:off x="2209800" y="1828800"/>
          <a:ext cx="5486400" cy="3440113"/>
        </p:xfrm>
        <a:graphic>
          <a:graphicData uri="http://schemas.openxmlformats.org/presentationml/2006/ole">
            <p:oleObj spid="_x0000_s105487" name="Visio" r:id="rId3" imgW="3349371" imgH="2015871" progId="Visio.Drawing.11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DFEA-6373-4215-AE81-EB6DE7469683}" type="slidenum">
              <a:rPr lang="en-US"/>
              <a:pPr/>
              <a:t>11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Sums of Squares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4906963"/>
          </a:xfrm>
        </p:spPr>
        <p:txBody>
          <a:bodyPr/>
          <a:lstStyle/>
          <a:p>
            <a:r>
              <a:rPr lang="en-US" dirty="0"/>
              <a:t>The total variability can be partitioned into Between Groups (e.g. measures), Subjects and Error Variability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4150" name="Object 6"/>
          <p:cNvGraphicFramePr>
            <a:graphicFrameLocks noChangeAspect="1"/>
          </p:cNvGraphicFramePr>
          <p:nvPr>
            <p:ph sz="half" idx="4294967295"/>
          </p:nvPr>
        </p:nvGraphicFramePr>
        <p:xfrm>
          <a:off x="685800" y="3200400"/>
          <a:ext cx="7994374" cy="2895600"/>
        </p:xfrm>
        <a:graphic>
          <a:graphicData uri="http://schemas.openxmlformats.org/presentationml/2006/ole">
            <p:oleObj spid="_x0000_s134150" name="Equation" r:id="rId3" imgW="3225600" imgH="116820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DFEA-6373-4215-AE81-EB6DE7469683}" type="slidenum">
              <a:rPr lang="en-US"/>
              <a:pPr/>
              <a:t>12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Deviation Sums </a:t>
            </a:r>
            <a:r>
              <a:rPr lang="en-US" dirty="0"/>
              <a:t>of Squares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542925" y="1692275"/>
          <a:ext cx="8143875" cy="4462463"/>
        </p:xfrm>
        <a:graphic>
          <a:graphicData uri="http://schemas.openxmlformats.org/presentationml/2006/ole">
            <p:oleObj spid="_x0000_s140290" name="Equation" r:id="rId3" imgW="3174840" imgH="173988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DFEA-6373-4215-AE81-EB6DE7469683}" type="slidenum">
              <a:rPr lang="en-US"/>
              <a:pPr/>
              <a:t>13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Deviation Sums </a:t>
            </a:r>
            <a:r>
              <a:rPr lang="en-US" dirty="0"/>
              <a:t>of Squares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746125" y="2209800"/>
          <a:ext cx="7685088" cy="2176463"/>
        </p:xfrm>
        <a:graphic>
          <a:graphicData uri="http://schemas.openxmlformats.org/presentationml/2006/ole">
            <p:oleObj spid="_x0000_s141314" name="Equation" r:id="rId3" imgW="2869920" imgH="81252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DFEA-6373-4215-AE81-EB6DE7469683}" type="slidenum">
              <a:rPr lang="en-US"/>
              <a:pPr/>
              <a:t>14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Deviation Sums </a:t>
            </a:r>
            <a:r>
              <a:rPr lang="en-US" dirty="0"/>
              <a:t>of Squares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322263" y="1830388"/>
          <a:ext cx="8345487" cy="3881437"/>
        </p:xfrm>
        <a:graphic>
          <a:graphicData uri="http://schemas.openxmlformats.org/presentationml/2006/ole">
            <p:oleObj spid="_x0000_s142338" name="Equation" r:id="rId3" imgW="3276360" imgH="152388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DDFEA-6373-4215-AE81-EB6DE7469683}" type="slidenum">
              <a:rPr lang="en-US"/>
              <a:pPr/>
              <a:t>15</a:t>
            </a:fld>
            <a:endParaRPr lang="en-US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Deviation Sums </a:t>
            </a:r>
            <a:r>
              <a:rPr lang="en-US" dirty="0"/>
              <a:t>of Squares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34149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477838" y="1674813"/>
          <a:ext cx="8347075" cy="4649787"/>
        </p:xfrm>
        <a:graphic>
          <a:graphicData uri="http://schemas.openxmlformats.org/presentationml/2006/ole">
            <p:oleObj spid="_x0000_s143362" name="Equation" r:id="rId3" imgW="3784320" imgH="2108160" progId="Equation.DSMT4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Approach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09182-BA0F-4537-941A-B135A541E2F5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50531" name="Object 3"/>
          <p:cNvGraphicFramePr>
            <a:graphicFrameLocks noChangeAspect="1"/>
          </p:cNvGraphicFramePr>
          <p:nvPr/>
        </p:nvGraphicFramePr>
        <p:xfrm>
          <a:off x="533400" y="1447800"/>
          <a:ext cx="8153400" cy="4753477"/>
        </p:xfrm>
        <a:graphic>
          <a:graphicData uri="http://schemas.openxmlformats.org/presentationml/2006/ole">
            <p:oleObj spid="_x0000_s150531" name="Worksheet" r:id="rId3" imgW="4035392" imgH="2353201" progId="Excel.Sheet.12">
              <p:embed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Computational Sums of Squares</a:t>
            </a:r>
            <a:endParaRPr lang="en-US" dirty="0"/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849313" y="1524000"/>
          <a:ext cx="7521575" cy="4949825"/>
        </p:xfrm>
        <a:graphic>
          <a:graphicData uri="http://schemas.openxmlformats.org/presentationml/2006/ole">
            <p:oleObj spid="_x0000_s148482" name="Equation" r:id="rId3" imgW="2933640" imgH="1930320" progId="Equation.DSMT4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91A3E-42BA-44C0-A271-1BB4A4F6C4D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90500"/>
            <a:ext cx="8229600" cy="1527175"/>
          </a:xfrm>
        </p:spPr>
        <p:txBody>
          <a:bodyPr/>
          <a:lstStyle/>
          <a:p>
            <a:r>
              <a:rPr lang="en-US" dirty="0" smtClean="0"/>
              <a:t>Computational SS Example</a:t>
            </a:r>
            <a:endParaRPr lang="en-US" dirty="0"/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304799" y="1447800"/>
          <a:ext cx="8622939" cy="4800600"/>
        </p:xfrm>
        <a:graphic>
          <a:graphicData uri="http://schemas.openxmlformats.org/presentationml/2006/ole">
            <p:oleObj spid="_x0000_s149506" name="Equation" r:id="rId3" imgW="4470120" imgH="2489040" progId="Equation.DSMT4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91400" y="6248400"/>
            <a:ext cx="1295400" cy="457200"/>
          </a:xfrm>
        </p:spPr>
        <p:txBody>
          <a:bodyPr/>
          <a:lstStyle/>
          <a:p>
            <a:fld id="{7120D635-378D-4A1A-B32B-7A9EFB845C8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Degrees of Freedom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91A3E-42BA-44C0-A271-1BB4A4F6C4D7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43876" y="1828799"/>
          <a:ext cx="7371524" cy="3810001"/>
        </p:xfrm>
        <a:graphic>
          <a:graphicData uri="http://schemas.openxmlformats.org/presentationml/2006/ole">
            <p:oleObj spid="_x0000_s144386" name="Equation" r:id="rId3" imgW="2260440" imgH="1168200" progId="Equation.DSMT4">
              <p:embed/>
            </p:oleObj>
          </a:graphicData>
        </a:graphic>
      </p:graphicFrame>
      <p:sp>
        <p:nvSpPr>
          <p:cNvPr id="7" name="Left Brace 6"/>
          <p:cNvSpPr/>
          <p:nvPr/>
        </p:nvSpPr>
        <p:spPr bwMode="auto">
          <a:xfrm>
            <a:off x="1219200" y="1905000"/>
            <a:ext cx="457200" cy="1524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6736" y="2057400"/>
            <a:ext cx="738664" cy="1047929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dirty="0" smtClean="0"/>
              <a:t>From BG ANOVA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1BCA4-C204-4684-91FB-66DE91E2C840}" type="slidenum">
              <a:rPr lang="en-US"/>
              <a:pPr/>
              <a:t>2</a:t>
            </a:fld>
            <a:endParaRPr 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Major Topics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are repeated-measures?</a:t>
            </a:r>
          </a:p>
          <a:p>
            <a:pPr>
              <a:lnSpc>
                <a:spcPct val="90000"/>
              </a:lnSpc>
            </a:pPr>
            <a:r>
              <a:rPr lang="en-US"/>
              <a:t>An example</a:t>
            </a:r>
          </a:p>
          <a:p>
            <a:pPr>
              <a:lnSpc>
                <a:spcPct val="90000"/>
              </a:lnSpc>
            </a:pPr>
            <a:r>
              <a:rPr lang="en-US"/>
              <a:t>Assumptions</a:t>
            </a:r>
          </a:p>
          <a:p>
            <a:pPr>
              <a:lnSpc>
                <a:spcPct val="90000"/>
              </a:lnSpc>
            </a:pPr>
            <a:r>
              <a:rPr lang="en-US"/>
              <a:t>Advantages and disadvantages</a:t>
            </a:r>
          </a:p>
          <a:p>
            <a:pPr>
              <a:lnSpc>
                <a:spcPct val="90000"/>
              </a:lnSpc>
            </a:pPr>
            <a:r>
              <a:rPr lang="en-US"/>
              <a:t>Effect size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9DFF2-6214-45D3-A115-09E806C93CA8}" type="slidenum">
              <a:rPr lang="en-US"/>
              <a:pPr/>
              <a:t>20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Table</a:t>
            </a:r>
          </a:p>
        </p:txBody>
      </p: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229600" cy="1447800"/>
          </a:xfrm>
        </p:spPr>
        <p:txBody>
          <a:bodyPr/>
          <a:lstStyle/>
          <a:p>
            <a:r>
              <a:rPr lang="en-US" dirty="0" err="1"/>
              <a:t>F</a:t>
            </a:r>
            <a:r>
              <a:rPr lang="en-US" baseline="-25000" dirty="0" err="1"/>
              <a:t>crit</a:t>
            </a:r>
            <a:r>
              <a:rPr lang="en-US" dirty="0"/>
              <a:t> with 2 and 16 degrees of freedom is 3.63 we would reject h</a:t>
            </a:r>
            <a:r>
              <a:rPr lang="en-US" baseline="-25000" dirty="0"/>
              <a:t>0</a:t>
            </a:r>
            <a:endParaRPr lang="en-US" dirty="0"/>
          </a:p>
        </p:txBody>
      </p:sp>
      <p:graphicFrame>
        <p:nvGraphicFramePr>
          <p:cNvPr id="108549" name="Object 5"/>
          <p:cNvGraphicFramePr>
            <a:graphicFrameLocks noChangeAspect="1"/>
          </p:cNvGraphicFramePr>
          <p:nvPr>
            <p:ph idx="4294967295"/>
          </p:nvPr>
        </p:nvGraphicFramePr>
        <p:xfrm>
          <a:off x="441325" y="1341438"/>
          <a:ext cx="7788275" cy="3467100"/>
        </p:xfrm>
        <a:graphic>
          <a:graphicData uri="http://schemas.openxmlformats.org/presentationml/2006/ole">
            <p:oleObj spid="_x0000_s108549" name="Worksheet" r:id="rId3" imgW="2952750" imgH="1314450" progId="Excel.Shee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ED805-09EC-411B-ACB8-6FC037512102}" type="slidenum">
              <a:rPr lang="en-US"/>
              <a:pPr/>
              <a:t>21</a:t>
            </a:fld>
            <a:endParaRPr lang="en-US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Plot of the Data</a:t>
            </a:r>
          </a:p>
        </p:txBody>
      </p:sp>
      <p:graphicFrame>
        <p:nvGraphicFramePr>
          <p:cNvPr id="139264" name="Object 0"/>
          <p:cNvGraphicFramePr>
            <a:graphicFrameLocks noChangeAspect="1"/>
          </p:cNvGraphicFramePr>
          <p:nvPr>
            <p:ph type="chart" idx="1"/>
          </p:nvPr>
        </p:nvGraphicFramePr>
        <p:xfrm>
          <a:off x="381000" y="1219200"/>
          <a:ext cx="7924800" cy="5067300"/>
        </p:xfrm>
        <a:graphic>
          <a:graphicData uri="http://schemas.openxmlformats.org/presentationml/2006/ole">
            <p:oleObj spid="_x0000_s139264" name="Chart" r:id="rId3" imgW="7353300" imgH="3657600" progId="MSGraph.Chart.8">
              <p:embed followColorScheme="full"/>
            </p:oleObj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15B79-DE07-4390-9279-A06A151992B0}" type="slidenum">
              <a:rPr lang="en-US"/>
              <a:pPr/>
              <a:t>22</a:t>
            </a:fld>
            <a:endParaRPr 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Interpretation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Note parallel with diagram</a:t>
            </a:r>
          </a:p>
          <a:p>
            <a:r>
              <a:rPr lang="en-US"/>
              <a:t>Note subject differences not in error term</a:t>
            </a:r>
          </a:p>
          <a:p>
            <a:r>
              <a:rPr lang="en-US"/>
              <a:t>Note MS</a:t>
            </a:r>
            <a:r>
              <a:rPr lang="en-US" baseline="-25000"/>
              <a:t>error</a:t>
            </a:r>
            <a:r>
              <a:rPr lang="en-US"/>
              <a:t> is denominator for </a:t>
            </a:r>
            <a:r>
              <a:rPr lang="en-US" i="1"/>
              <a:t>F</a:t>
            </a:r>
            <a:r>
              <a:rPr lang="en-US"/>
              <a:t> on Time</a:t>
            </a:r>
          </a:p>
          <a:p>
            <a:r>
              <a:rPr lang="en-US"/>
              <a:t>Note SS</a:t>
            </a:r>
            <a:r>
              <a:rPr lang="en-US" baseline="-25000"/>
              <a:t>time</a:t>
            </a:r>
            <a:r>
              <a:rPr lang="en-US"/>
              <a:t> measures what we are interested in studying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656F3-06C9-4012-A3EC-57B54259712C}" type="slidenum">
              <a:rPr lang="en-US"/>
              <a:pPr/>
              <a:t>23</a:t>
            </a:fld>
            <a:endParaRPr lang="en-US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Assumptions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/>
              <a:t>Correlations between trials are all equal</a:t>
            </a:r>
          </a:p>
          <a:p>
            <a:pPr lvl="1"/>
            <a:r>
              <a:rPr lang="en-US"/>
              <a:t>Actually more than necessary, but close</a:t>
            </a:r>
          </a:p>
          <a:p>
            <a:pPr lvl="1"/>
            <a:r>
              <a:rPr lang="en-US"/>
              <a:t>Matrix shown below</a:t>
            </a:r>
          </a:p>
          <a:p>
            <a:pPr lvl="1"/>
            <a:endParaRPr lang="en-US"/>
          </a:p>
        </p:txBody>
      </p:sp>
      <p:graphicFrame>
        <p:nvGraphicFramePr>
          <p:cNvPr id="110596" name="Object 4"/>
          <p:cNvGraphicFramePr>
            <a:graphicFrameLocks noChangeAspect="1"/>
          </p:cNvGraphicFramePr>
          <p:nvPr/>
        </p:nvGraphicFramePr>
        <p:xfrm>
          <a:off x="1524000" y="3916363"/>
          <a:ext cx="6319838" cy="2408237"/>
        </p:xfrm>
        <a:graphic>
          <a:graphicData uri="http://schemas.openxmlformats.org/presentationml/2006/ole">
            <p:oleObj spid="_x0000_s110596" name="Document" r:id="rId3" imgW="6318720" imgH="2408040" progId="Word.Document.8">
              <p:embed/>
            </p:oleObj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070BD-F239-4654-86B8-A57FE2765391}" type="slidenum">
              <a:rPr lang="en-US"/>
              <a:pPr/>
              <a:t>24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Assumptions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Previous matrix might look like we violated assumptions</a:t>
            </a:r>
          </a:p>
          <a:p>
            <a:pPr lvl="1"/>
            <a:r>
              <a:rPr lang="en-US"/>
              <a:t>Only 9 subjects</a:t>
            </a:r>
          </a:p>
          <a:p>
            <a:pPr lvl="1"/>
            <a:r>
              <a:rPr lang="en-US"/>
              <a:t>Minor violations are not too serious.</a:t>
            </a:r>
          </a:p>
          <a:p>
            <a:r>
              <a:rPr lang="en-US"/>
              <a:t>Greenhouse and Geisser (1959) correction (among many)</a:t>
            </a:r>
          </a:p>
          <a:p>
            <a:pPr lvl="1"/>
            <a:r>
              <a:rPr lang="en-US"/>
              <a:t>Adjusts degrees of freedom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4F963-3170-49E6-8A18-9D822209044E}" type="slidenum">
              <a:rPr lang="en-US"/>
              <a:pPr/>
              <a:t>25</a:t>
            </a:fld>
            <a:endParaRPr lang="en-US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Comparisons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With few means:</a:t>
            </a:r>
          </a:p>
          <a:p>
            <a:pPr lvl="1"/>
            <a:r>
              <a:rPr lang="en-US" i="1"/>
              <a:t>t</a:t>
            </a:r>
            <a:r>
              <a:rPr lang="en-US"/>
              <a:t> test with Bonferroni corrections</a:t>
            </a:r>
          </a:p>
          <a:p>
            <a:pPr lvl="1"/>
            <a:r>
              <a:rPr lang="en-US"/>
              <a:t>Limit to important comparisons</a:t>
            </a:r>
          </a:p>
          <a:p>
            <a:r>
              <a:rPr lang="en-US"/>
              <a:t>With more means:</a:t>
            </a:r>
          </a:p>
          <a:p>
            <a:pPr lvl="1"/>
            <a:r>
              <a:rPr lang="en-US"/>
              <a:t>Require specialized techniques</a:t>
            </a:r>
          </a:p>
          <a:p>
            <a:pPr lvl="2"/>
            <a:r>
              <a:rPr lang="en-US"/>
              <a:t>Trend analysis</a:t>
            </a:r>
          </a:p>
          <a:p>
            <a:pPr lvl="2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B449C-2FB0-42F9-8983-0AE1985A0ED8}" type="slidenum">
              <a:rPr lang="en-US"/>
              <a:pPr/>
              <a:t>26</a:t>
            </a:fld>
            <a:endParaRPr 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/>
              <a:t>Advantages of RM Designs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686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Eliminate subject differences from error term</a:t>
            </a:r>
          </a:p>
          <a:p>
            <a:pPr lvl="1">
              <a:lnSpc>
                <a:spcPct val="90000"/>
              </a:lnSpc>
            </a:pPr>
            <a:r>
              <a:rPr lang="en-US"/>
              <a:t>Greater power</a:t>
            </a:r>
          </a:p>
          <a:p>
            <a:pPr>
              <a:lnSpc>
                <a:spcPct val="90000"/>
              </a:lnSpc>
            </a:pPr>
            <a:r>
              <a:rPr lang="en-US"/>
              <a:t>Fewer subjects needed</a:t>
            </a:r>
          </a:p>
          <a:p>
            <a:pPr>
              <a:lnSpc>
                <a:spcPct val="90000"/>
              </a:lnSpc>
            </a:pPr>
            <a:r>
              <a:rPr lang="en-US"/>
              <a:t>Often only way to address the problem</a:t>
            </a:r>
          </a:p>
          <a:p>
            <a:pPr lvl="1">
              <a:lnSpc>
                <a:spcPct val="90000"/>
              </a:lnSpc>
            </a:pPr>
            <a:r>
              <a:rPr lang="en-US"/>
              <a:t>This example illustrates that case.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5FDBA-3DAC-4005-911B-092FF33E2B5A}" type="slidenum">
              <a:rPr lang="en-US"/>
              <a:pPr/>
              <a:t>27</a:t>
            </a:fld>
            <a:endParaRPr lang="en-US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Disadvantages of RM designs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/>
              <a:t>Carry-over effects</a:t>
            </a:r>
          </a:p>
          <a:p>
            <a:pPr lvl="1"/>
            <a:r>
              <a:rPr lang="en-US"/>
              <a:t>Counter-balancing</a:t>
            </a:r>
          </a:p>
          <a:p>
            <a:r>
              <a:rPr lang="en-US"/>
              <a:t>May tip off subjects to what you are testing</a:t>
            </a:r>
          </a:p>
          <a:p>
            <a:r>
              <a:rPr lang="en-US"/>
              <a:t>Some phenomenon cannot be tested in a repeated measure fashion (e.g. anything that requires tricking the participant)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2E4F-DD2A-4A14-A38C-D1F2CD8BB87D}" type="slidenum">
              <a:rPr lang="en-US"/>
              <a:pPr/>
              <a:t>28</a:t>
            </a:fld>
            <a:endParaRPr 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Size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059363"/>
          </a:xfrm>
        </p:spPr>
        <p:txBody>
          <a:bodyPr/>
          <a:lstStyle/>
          <a:p>
            <a:r>
              <a:rPr lang="en-US"/>
              <a:t>Simple extension of what we said for </a:t>
            </a:r>
            <a:r>
              <a:rPr lang="en-US" i="1"/>
              <a:t>t</a:t>
            </a:r>
            <a:r>
              <a:rPr lang="en-US"/>
              <a:t> test for related samples.</a:t>
            </a:r>
          </a:p>
          <a:p>
            <a:r>
              <a:rPr lang="en-US"/>
              <a:t>Stick to pairs of means.</a:t>
            </a:r>
          </a:p>
          <a:p>
            <a:r>
              <a:rPr lang="en-US"/>
              <a:t>OR</a:t>
            </a:r>
          </a:p>
          <a:p>
            <a:pPr lvl="1"/>
            <a:r>
              <a:rPr lang="en-US">
                <a:sym typeface="Symbol" pitchFamily="18" charset="2"/>
              </a:rPr>
              <a:t></a:t>
            </a:r>
            <a:r>
              <a:rPr lang="en-US" baseline="30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 can be used for repeated measures data as well</a:t>
            </a:r>
          </a:p>
          <a:p>
            <a:pPr lvl="1"/>
            <a:r>
              <a:rPr lang="en-US">
                <a:sym typeface="Symbol" pitchFamily="18" charset="2"/>
              </a:rPr>
              <a:t>Some adjustments can make it more meaningful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EF343-075B-4D5A-B12D-039A0ECB5F49}" type="slidenum">
              <a:rPr lang="en-US"/>
              <a:pPr/>
              <a:t>3</a:t>
            </a:fld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Repeated Measures?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Between-subjects designs</a:t>
            </a:r>
          </a:p>
          <a:p>
            <a:pPr lvl="1">
              <a:lnSpc>
                <a:spcPct val="90000"/>
              </a:lnSpc>
            </a:pPr>
            <a:r>
              <a:rPr lang="en-US"/>
              <a:t>different subjects serve in different treatment levels</a:t>
            </a:r>
          </a:p>
          <a:p>
            <a:pPr lvl="1">
              <a:lnSpc>
                <a:spcPct val="90000"/>
              </a:lnSpc>
            </a:pPr>
            <a:r>
              <a:rPr lang="en-US"/>
              <a:t>(what we already know)</a:t>
            </a:r>
          </a:p>
          <a:p>
            <a:pPr>
              <a:lnSpc>
                <a:spcPct val="90000"/>
              </a:lnSpc>
            </a:pPr>
            <a:r>
              <a:rPr lang="en-US"/>
              <a:t>Repeated-measures (RM) designs</a:t>
            </a:r>
          </a:p>
          <a:p>
            <a:pPr lvl="1">
              <a:lnSpc>
                <a:spcPct val="90000"/>
              </a:lnSpc>
            </a:pPr>
            <a:r>
              <a:rPr lang="en-US"/>
              <a:t>each subject receives all levels of at least one independent variable</a:t>
            </a:r>
          </a:p>
          <a:p>
            <a:pPr lvl="1">
              <a:lnSpc>
                <a:spcPct val="90000"/>
              </a:lnSpc>
            </a:pPr>
            <a:r>
              <a:rPr lang="en-US"/>
              <a:t>(what we’re learning today)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2628D-E2E3-4B9C-AB49-841E7214841C}" type="slidenum">
              <a:rPr lang="en-US"/>
              <a:pPr/>
              <a:t>4</a:t>
            </a:fld>
            <a:endParaRPr lang="en-US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Repeated Measures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All subjects get all treatments.</a:t>
            </a:r>
          </a:p>
          <a:p>
            <a:r>
              <a:rPr lang="en-US"/>
              <a:t>All subjects receive all levels of the independent variable.</a:t>
            </a:r>
          </a:p>
          <a:p>
            <a:r>
              <a:rPr lang="en-US"/>
              <a:t>Different </a:t>
            </a:r>
            <a:r>
              <a:rPr lang="en-US" i="1"/>
              <a:t>n</a:t>
            </a:r>
            <a:r>
              <a:rPr lang="en-US"/>
              <a:t>’s are unusual and cause problems (i.e. dropout or mortality).</a:t>
            </a:r>
          </a:p>
          <a:p>
            <a:r>
              <a:rPr lang="en-US"/>
              <a:t>Treatments are usually carried out one after the other (in serial).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BD6AC-06A2-4249-BB26-68E4306D4EAD}" type="slidenum">
              <a:rPr lang="en-US"/>
              <a:pPr/>
              <a:t>5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86800" cy="1143000"/>
          </a:xfrm>
        </p:spPr>
        <p:txBody>
          <a:bodyPr/>
          <a:lstStyle/>
          <a:p>
            <a:r>
              <a:rPr lang="en-US"/>
              <a:t>Example: Counseling For PTSD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10600" cy="4876800"/>
          </a:xfrm>
        </p:spPr>
        <p:txBody>
          <a:bodyPr/>
          <a:lstStyle/>
          <a:p>
            <a:r>
              <a:rPr lang="en-US"/>
              <a:t>Foa, </a:t>
            </a:r>
            <a:r>
              <a:rPr lang="en-US" i="1"/>
              <a:t>et al.</a:t>
            </a:r>
            <a:r>
              <a:rPr lang="en-US"/>
              <a:t> (1991)</a:t>
            </a:r>
          </a:p>
          <a:p>
            <a:pPr lvl="1"/>
            <a:r>
              <a:rPr lang="en-US"/>
              <a:t>Provided supportive counseling (and other therapies) to victims of rape</a:t>
            </a:r>
          </a:p>
          <a:p>
            <a:pPr lvl="1"/>
            <a:r>
              <a:rPr lang="en-US"/>
              <a:t>Do number of symptoms change with time?</a:t>
            </a:r>
          </a:p>
          <a:p>
            <a:pPr lvl="2"/>
            <a:r>
              <a:rPr lang="en-US"/>
              <a:t>There’s no control group for comparison</a:t>
            </a:r>
          </a:p>
          <a:p>
            <a:pPr lvl="2"/>
            <a:r>
              <a:rPr lang="en-US"/>
              <a:t>Not a test of effectiveness of supportive counseling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985DD-E124-481E-84B8-CEAE1A133215}" type="slidenum">
              <a:rPr lang="en-US"/>
              <a:pPr/>
              <a:t>6</a:t>
            </a:fld>
            <a:endParaRPr 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27038"/>
            <a:ext cx="8229600" cy="1325562"/>
          </a:xfrm>
        </p:spPr>
        <p:txBody>
          <a:bodyPr/>
          <a:lstStyle/>
          <a:p>
            <a:r>
              <a:rPr lang="en-US"/>
              <a:t>Example: Counseling For PTSD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27238"/>
            <a:ext cx="8229600" cy="4373562"/>
          </a:xfrm>
        </p:spPr>
        <p:txBody>
          <a:bodyPr/>
          <a:lstStyle/>
          <a:p>
            <a:r>
              <a:rPr lang="en-US"/>
              <a:t>9 subjects measured before therapy, after therapy, and 3 months later</a:t>
            </a:r>
          </a:p>
          <a:p>
            <a:r>
              <a:rPr lang="en-US"/>
              <a:t>We are ignoring Foa’s other treatment conditions.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4BF6D-C6E3-48E6-A2A6-052B4FD957BB}" type="slidenum">
              <a:rPr lang="en-US"/>
              <a:pPr/>
              <a:t>7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Counseling For PTSD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Dependent variable = number of reported symptoms.</a:t>
            </a:r>
          </a:p>
          <a:p>
            <a:r>
              <a:rPr lang="en-US"/>
              <a:t>Question: Do number of symptoms decrease over therapy and remain low?</a:t>
            </a:r>
          </a:p>
          <a:p>
            <a:r>
              <a:rPr lang="en-US"/>
              <a:t>Data on next slide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8FB2-8DDF-4BF2-ACDA-47A96C38B0BC}" type="slidenum">
              <a:rPr lang="en-US"/>
              <a:pPr/>
              <a:t>8</a:t>
            </a:fld>
            <a:endParaRPr 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Data</a:t>
            </a:r>
          </a:p>
        </p:txBody>
      </p:sp>
      <p:graphicFrame>
        <p:nvGraphicFramePr>
          <p:cNvPr id="100364" name="Object 12"/>
          <p:cNvGraphicFramePr>
            <a:graphicFrameLocks noChangeAspect="1"/>
          </p:cNvGraphicFramePr>
          <p:nvPr/>
        </p:nvGraphicFramePr>
        <p:xfrm>
          <a:off x="604838" y="1219200"/>
          <a:ext cx="8081962" cy="5308600"/>
        </p:xfrm>
        <a:graphic>
          <a:graphicData uri="http://schemas.openxmlformats.org/presentationml/2006/ole">
            <p:oleObj spid="_x0000_s100364" name="Worksheet" r:id="rId3" imgW="3657600" imgH="240982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66EA8-42A4-47EB-A885-7029001BA733}" type="slidenum">
              <a:rPr lang="en-US"/>
              <a:pPr/>
              <a:t>9</a:t>
            </a:fld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Preliminary Observations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Notice that subjects differ from each other.</a:t>
            </a:r>
          </a:p>
          <a:p>
            <a:pPr lvl="1"/>
            <a:r>
              <a:rPr lang="en-US"/>
              <a:t>Between-subjects variability</a:t>
            </a:r>
          </a:p>
          <a:p>
            <a:r>
              <a:rPr lang="en-US"/>
              <a:t>Notice that means decrease over time</a:t>
            </a:r>
          </a:p>
          <a:p>
            <a:pPr lvl="1"/>
            <a:r>
              <a:rPr lang="en-US"/>
              <a:t>Faster at first, and then more slowly</a:t>
            </a:r>
          </a:p>
          <a:p>
            <a:pPr lvl="1"/>
            <a:r>
              <a:rPr lang="en-US"/>
              <a:t>Within-subjects variability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stripe">
  <a:themeElements>
    <a:clrScheme name="redstrip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redstri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dstri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yellowstripe</Template>
  <TotalTime>1854</TotalTime>
  <Words>760</Words>
  <Application>Microsoft PowerPoint</Application>
  <PresentationFormat>On-screen Show (4:3)</PresentationFormat>
  <Paragraphs>151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redstripe</vt:lpstr>
      <vt:lpstr>Worksheet</vt:lpstr>
      <vt:lpstr>Visio</vt:lpstr>
      <vt:lpstr>Equation</vt:lpstr>
      <vt:lpstr>Chart</vt:lpstr>
      <vt:lpstr>Document</vt:lpstr>
      <vt:lpstr>Slide 1</vt:lpstr>
      <vt:lpstr>Major Topics</vt:lpstr>
      <vt:lpstr>Repeated Measures?</vt:lpstr>
      <vt:lpstr>Repeated Measures</vt:lpstr>
      <vt:lpstr>Example: Counseling For PTSD</vt:lpstr>
      <vt:lpstr>Example: Counseling For PTSD</vt:lpstr>
      <vt:lpstr>Example: Counseling For PTSD</vt:lpstr>
      <vt:lpstr>The Data</vt:lpstr>
      <vt:lpstr>Preliminary Observations</vt:lpstr>
      <vt:lpstr>Partitioning Variability</vt:lpstr>
      <vt:lpstr>Sums of Squares</vt:lpstr>
      <vt:lpstr>Deviation Sums of Squares</vt:lpstr>
      <vt:lpstr>Deviation Sums of Squares</vt:lpstr>
      <vt:lpstr>Deviation Sums of Squares</vt:lpstr>
      <vt:lpstr>Deviation Sums of Squares</vt:lpstr>
      <vt:lpstr>Computational Approach</vt:lpstr>
      <vt:lpstr>Computational Sums of Squares</vt:lpstr>
      <vt:lpstr>Computational SS Example</vt:lpstr>
      <vt:lpstr>Degrees of Freedom</vt:lpstr>
      <vt:lpstr>Summary Table</vt:lpstr>
      <vt:lpstr>Plot of the Data</vt:lpstr>
      <vt:lpstr>Interpretation</vt:lpstr>
      <vt:lpstr>Assumptions</vt:lpstr>
      <vt:lpstr>Assumptions</vt:lpstr>
      <vt:lpstr>Multiple Comparisons</vt:lpstr>
      <vt:lpstr>Advantages of RM Designs</vt:lpstr>
      <vt:lpstr>Disadvantages of RM designs</vt:lpstr>
      <vt:lpstr>Effect Size</vt:lpstr>
    </vt:vector>
  </TitlesOfParts>
  <Company>CSUN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Repeated Measures ANOVA</dc:title>
  <dc:creator>Ainsworth</dc:creator>
  <cp:lastModifiedBy>Andrew Ainsworth</cp:lastModifiedBy>
  <cp:revision>25</cp:revision>
  <cp:lastPrinted>1998-05-05T21:40:04Z</cp:lastPrinted>
  <dcterms:created xsi:type="dcterms:W3CDTF">1998-05-05T19:53:32Z</dcterms:created>
  <dcterms:modified xsi:type="dcterms:W3CDTF">2008-01-17T22:31:22Z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David.Howell@uvm.edu</vt:lpwstr>
  </property>
  <property fmtid="{D5CDD505-2E9C-101B-9397-08002B2CF9AE}" pid="8" name="HomePage">
    <vt:lpwstr>www.uvm.edu/~dhowell/StatPages/StatHomePage.html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C:\FrontPage Webs\Content\gradstat\Psych341\Lectures\Class13</vt:lpwstr>
  </property>
</Properties>
</file>