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xls" ContentType="application/vnd.ms-exce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9"/>
  </p:notesMasterIdLst>
  <p:handoutMasterIdLst>
    <p:handoutMasterId r:id="rId40"/>
  </p:handoutMasterIdLst>
  <p:sldIdLst>
    <p:sldId id="329" r:id="rId2"/>
    <p:sldId id="330" r:id="rId3"/>
    <p:sldId id="331" r:id="rId4"/>
    <p:sldId id="356" r:id="rId5"/>
    <p:sldId id="338" r:id="rId6"/>
    <p:sldId id="339" r:id="rId7"/>
    <p:sldId id="340" r:id="rId8"/>
    <p:sldId id="341" r:id="rId9"/>
    <p:sldId id="342" r:id="rId10"/>
    <p:sldId id="344" r:id="rId11"/>
    <p:sldId id="345" r:id="rId12"/>
    <p:sldId id="346" r:id="rId13"/>
    <p:sldId id="349" r:id="rId14"/>
    <p:sldId id="366" r:id="rId15"/>
    <p:sldId id="367" r:id="rId16"/>
    <p:sldId id="368" r:id="rId17"/>
    <p:sldId id="369" r:id="rId18"/>
    <p:sldId id="370" r:id="rId19"/>
    <p:sldId id="360" r:id="rId20"/>
    <p:sldId id="361" r:id="rId21"/>
    <p:sldId id="362" r:id="rId22"/>
    <p:sldId id="363" r:id="rId23"/>
    <p:sldId id="372" r:id="rId24"/>
    <p:sldId id="364" r:id="rId25"/>
    <p:sldId id="365" r:id="rId26"/>
    <p:sldId id="354" r:id="rId27"/>
    <p:sldId id="355" r:id="rId28"/>
    <p:sldId id="307" r:id="rId29"/>
    <p:sldId id="359" r:id="rId30"/>
    <p:sldId id="320" r:id="rId31"/>
    <p:sldId id="323" r:id="rId32"/>
    <p:sldId id="371" r:id="rId33"/>
    <p:sldId id="325" r:id="rId34"/>
    <p:sldId id="357" r:id="rId35"/>
    <p:sldId id="358" r:id="rId36"/>
    <p:sldId id="311" r:id="rId37"/>
    <p:sldId id="312" r:id="rId3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54" autoAdjust="0"/>
    <p:restoredTop sz="94617" autoAdjust="0"/>
  </p:normalViewPr>
  <p:slideViewPr>
    <p:cSldViewPr>
      <p:cViewPr varScale="1">
        <p:scale>
          <a:sx n="74" d="100"/>
          <a:sy n="74" d="100"/>
        </p:scale>
        <p:origin x="-104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E89706E-5E70-411C-B1C4-B30682F1B530}" type="datetimeFigureOut">
              <a:rPr lang="en-US" smtClean="0"/>
              <a:pPr/>
              <a:t>1/17/2008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AE75A7F-0826-4779-9759-57FBF209F9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2C902-0C98-40D0-9D26-41BF6E1803C2}" type="datetimeFigureOut">
              <a:rPr lang="en-US" smtClean="0"/>
              <a:t>1/17/2008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77C785-B2E4-447D-B940-554FC1FA3C6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7940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67941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67942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5896E5-7C5D-4206-A5BC-817A1587432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7943" name="Rectangle 7"/>
          <p:cNvSpPr>
            <a:spLocks noChangeArrowheads="1"/>
          </p:cNvSpPr>
          <p:nvPr/>
        </p:nvSpPr>
        <p:spPr bwMode="auto">
          <a:xfrm>
            <a:off x="0" y="0"/>
            <a:ext cx="9144000" cy="8382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7944" name="Rectangle 8"/>
          <p:cNvSpPr>
            <a:spLocks noChangeArrowheads="1"/>
          </p:cNvSpPr>
          <p:nvPr/>
        </p:nvSpPr>
        <p:spPr bwMode="auto">
          <a:xfrm>
            <a:off x="0" y="6172200"/>
            <a:ext cx="9144000" cy="6858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6410ED-53E9-4519-8580-602D9046CB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6E4F85-696C-41A3-9B6F-6DA7A9E115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01D5405-C741-4270-A99B-9C7C584627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9C2953A-B25D-48EF-965F-D33CA497402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3BDBF7-FE50-4B13-BFAB-28E5D0DF8B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1D1C64-E70E-44E0-8741-2C8523B85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CB5F8-20A1-4F88-A940-0D9BA496DD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839FFE-A5BE-4018-A064-CE9A7A838B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985173-DC1C-443A-A2DB-D68483BB22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51205-B49D-475B-8384-DE216552E3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C2332-B5B3-49FF-81F1-ABD277ACB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BE564E-0EC9-4CAB-8F16-8D791EC47A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669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669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smtClean="0"/>
              <a:t>Psy 320 - Cal State Northridge</a:t>
            </a:r>
            <a:endParaRPr lang="en-US"/>
          </a:p>
        </p:txBody>
      </p:sp>
      <p:sp>
        <p:nvSpPr>
          <p:cNvPr id="1669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E5BB4D5-BC67-4377-9442-B9D96907504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66919" name="Rectangle 7"/>
          <p:cNvSpPr>
            <a:spLocks noChangeArrowheads="1"/>
          </p:cNvSpPr>
          <p:nvPr/>
        </p:nvSpPr>
        <p:spPr bwMode="auto">
          <a:xfrm>
            <a:off x="0" y="0"/>
            <a:ext cx="9144000" cy="3810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tint val="3137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6920" name="Rectangle 8"/>
          <p:cNvSpPr>
            <a:spLocks noChangeArrowheads="1"/>
          </p:cNvSpPr>
          <p:nvPr/>
        </p:nvSpPr>
        <p:spPr bwMode="auto">
          <a:xfrm>
            <a:off x="0" y="6629400"/>
            <a:ext cx="9144000" cy="228600"/>
          </a:xfrm>
          <a:prstGeom prst="rect">
            <a:avLst/>
          </a:prstGeom>
          <a:gradFill rotWithShape="1">
            <a:gsLst>
              <a:gs pos="0">
                <a:srgbClr val="33CC33"/>
              </a:gs>
              <a:gs pos="100000">
                <a:srgbClr val="33CC33">
                  <a:gamma/>
                  <a:tint val="6275"/>
                  <a:invGamma/>
                </a:srgbClr>
              </a:gs>
            </a:gsLst>
            <a:lin ang="2700000" scaled="1"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5"/>
        </a:buBlip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Word_97_-_2003_Document3.doc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16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oleObject18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Office_Excel_97-2003_Worksheet1.xls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Excel_97-2003_Worksheet2.xls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3.bin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Factorial ANOVA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Cal State Northridge</a:t>
            </a:r>
          </a:p>
          <a:p>
            <a:r>
              <a:rPr lang="en-US" dirty="0" smtClean="0">
                <a:sym typeface="Symbol"/>
              </a:rPr>
              <a:t></a:t>
            </a:r>
            <a:r>
              <a:rPr lang="en-US" dirty="0" smtClean="0"/>
              <a:t>320</a:t>
            </a:r>
            <a:endParaRPr lang="en-US" dirty="0"/>
          </a:p>
          <a:p>
            <a:r>
              <a:rPr lang="en-US" dirty="0" smtClean="0"/>
              <a:t>Andrew Ainsworth PhD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181600"/>
          </a:xfrm>
        </p:spPr>
        <p:txBody>
          <a:bodyPr/>
          <a:lstStyle/>
          <a:p>
            <a:r>
              <a:rPr lang="en-US"/>
              <a:t>Mean square</a:t>
            </a:r>
          </a:p>
          <a:p>
            <a:pPr lvl="1"/>
            <a:r>
              <a:rPr lang="en-US"/>
              <a:t>The mean squares are calculated the same</a:t>
            </a:r>
          </a:p>
          <a:p>
            <a:pPr lvl="1"/>
            <a:r>
              <a:rPr lang="en-US"/>
              <a:t>SS/df = MS</a:t>
            </a:r>
          </a:p>
          <a:p>
            <a:pPr lvl="1"/>
            <a:r>
              <a:rPr lang="en-US"/>
              <a:t>You just have more of them, MS</a:t>
            </a:r>
            <a:r>
              <a:rPr lang="en-US" baseline="-25000"/>
              <a:t>A</a:t>
            </a:r>
            <a:r>
              <a:rPr lang="en-US"/>
              <a:t>, MS</a:t>
            </a:r>
            <a:r>
              <a:rPr lang="en-US" baseline="-25000"/>
              <a:t>B</a:t>
            </a:r>
            <a:r>
              <a:rPr lang="en-US"/>
              <a:t>, MS</a:t>
            </a:r>
            <a:r>
              <a:rPr lang="en-US" baseline="-25000"/>
              <a:t>AB</a:t>
            </a:r>
            <a:r>
              <a:rPr lang="en-US"/>
              <a:t>, and MS</a:t>
            </a:r>
            <a:r>
              <a:rPr lang="en-US" baseline="-25000"/>
              <a:t>WG</a:t>
            </a:r>
          </a:p>
          <a:p>
            <a:pPr lvl="1"/>
            <a:r>
              <a:rPr lang="en-US"/>
              <a:t>This expands when you have more IVs</a:t>
            </a:r>
          </a:p>
          <a:p>
            <a:pPr lvl="2"/>
            <a:r>
              <a:rPr lang="en-US"/>
              <a:t>One for each main effect, one for each interaction (two-way, three-way, etc.)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F-test</a:t>
            </a:r>
          </a:p>
          <a:p>
            <a:pPr lvl="1"/>
            <a:r>
              <a:rPr lang="en-US"/>
              <a:t>Each effect and interaction is a separate F-test</a:t>
            </a:r>
          </a:p>
          <a:p>
            <a:pPr lvl="1"/>
            <a:r>
              <a:rPr lang="en-US"/>
              <a:t>Calculated the same way: MS</a:t>
            </a:r>
            <a:r>
              <a:rPr lang="en-US" baseline="-25000"/>
              <a:t>effect</a:t>
            </a:r>
            <a:r>
              <a:rPr lang="en-US"/>
              <a:t>/MS</a:t>
            </a:r>
            <a:r>
              <a:rPr lang="en-US" baseline="-25000"/>
              <a:t>WG</a:t>
            </a:r>
            <a:r>
              <a:rPr lang="en-US"/>
              <a:t> since MS</a:t>
            </a:r>
            <a:r>
              <a:rPr lang="en-US" baseline="-25000"/>
              <a:t>WG</a:t>
            </a:r>
            <a:r>
              <a:rPr lang="en-US"/>
              <a:t> is our error variance estimate</a:t>
            </a:r>
          </a:p>
          <a:p>
            <a:pPr lvl="1"/>
            <a:r>
              <a:rPr lang="en-US"/>
              <a:t>You look up a separate F</a:t>
            </a:r>
            <a:r>
              <a:rPr lang="en-US" baseline="-25000"/>
              <a:t>crit</a:t>
            </a:r>
            <a:r>
              <a:rPr lang="en-US"/>
              <a:t> for each test using the df</a:t>
            </a:r>
            <a:r>
              <a:rPr lang="en-US" baseline="-25000"/>
              <a:t>effect</a:t>
            </a:r>
            <a:r>
              <a:rPr lang="en-US"/>
              <a:t>, df</a:t>
            </a:r>
            <a:r>
              <a:rPr lang="en-US" baseline="-25000"/>
              <a:t>WG </a:t>
            </a:r>
            <a:r>
              <a:rPr lang="en-US"/>
              <a:t>and tabled values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</a:t>
            </a:r>
          </a:p>
        </p:txBody>
      </p:sp>
      <p:pic>
        <p:nvPicPr>
          <p:cNvPr id="13517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30229" b="17261"/>
          <a:stretch>
            <a:fillRect/>
          </a:stretch>
        </p:blipFill>
        <p:spPr>
          <a:xfrm>
            <a:off x="685800" y="1752600"/>
            <a:ext cx="7848600" cy="3962400"/>
          </a:xfrm>
          <a:noFill/>
          <a:ln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19200"/>
            <a:ext cx="8229600" cy="1219200"/>
          </a:xfrm>
        </p:spPr>
        <p:txBody>
          <a:bodyPr/>
          <a:lstStyle/>
          <a:p>
            <a:r>
              <a:rPr lang="en-US" sz="3200" dirty="0"/>
              <a:t>Sample data reconfigured into cell and marginal means (with variances)</a:t>
            </a:r>
          </a:p>
        </p:txBody>
      </p:sp>
      <p:graphicFrame>
        <p:nvGraphicFramePr>
          <p:cNvPr id="138247" name="Object 7"/>
          <p:cNvGraphicFramePr>
            <a:graphicFrameLocks noChangeAspect="1"/>
          </p:cNvGraphicFramePr>
          <p:nvPr>
            <p:ph idx="1"/>
          </p:nvPr>
        </p:nvGraphicFramePr>
        <p:xfrm>
          <a:off x="839788" y="2209800"/>
          <a:ext cx="7824787" cy="4033837"/>
        </p:xfrm>
        <a:graphic>
          <a:graphicData uri="http://schemas.openxmlformats.org/presentationml/2006/ole">
            <p:oleObj spid="_x0000_s138247" name="Document" r:id="rId3" imgW="5589270" imgH="2424281" progId="Word.Document.8">
              <p:embed/>
            </p:oleObj>
          </a:graphicData>
        </a:graphic>
      </p:graphicFrame>
      <p:graphicFrame>
        <p:nvGraphicFramePr>
          <p:cNvPr id="138248" name="Object 8"/>
          <p:cNvGraphicFramePr>
            <a:graphicFrameLocks noChangeAspect="1"/>
          </p:cNvGraphicFramePr>
          <p:nvPr/>
        </p:nvGraphicFramePr>
        <p:xfrm>
          <a:off x="895350" y="6096000"/>
          <a:ext cx="1238250" cy="381000"/>
        </p:xfrm>
        <a:graphic>
          <a:graphicData uri="http://schemas.openxmlformats.org/presentationml/2006/ole">
            <p:oleObj spid="_x0000_s138248" name="Equation" r:id="rId4" imgW="825480" imgH="25380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Sums of Squares</a:t>
            </a:r>
            <a:endParaRPr lang="en-US" dirty="0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128587" y="1711325"/>
          <a:ext cx="8786813" cy="4051091"/>
        </p:xfrm>
        <a:graphic>
          <a:graphicData uri="http://schemas.openxmlformats.org/presentationml/2006/ole">
            <p:oleObj spid="_x0000_s193538" name="Equation" r:id="rId3" imgW="3251160" imgH="149832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Sums of Squares</a:t>
            </a:r>
            <a:endParaRPr lang="en-US" dirty="0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349250" y="1922463"/>
          <a:ext cx="8538746" cy="2116137"/>
        </p:xfrm>
        <a:graphic>
          <a:graphicData uri="http://schemas.openxmlformats.org/presentationml/2006/ole">
            <p:oleObj spid="_x0000_s194562" name="Equation" r:id="rId3" imgW="3022560" imgH="74916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Sums of Squares</a:t>
            </a:r>
            <a:endParaRPr lang="en-US" dirty="0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293688" y="1941513"/>
          <a:ext cx="8628062" cy="2136775"/>
        </p:xfrm>
        <a:graphic>
          <a:graphicData uri="http://schemas.openxmlformats.org/presentationml/2006/ole">
            <p:oleObj spid="_x0000_s195586" name="Equation" r:id="rId3" imgW="3022560" imgH="74916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Sums of Squares</a:t>
            </a:r>
            <a:endParaRPr lang="en-US" dirty="0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304800" y="1676400"/>
          <a:ext cx="8679638" cy="3733800"/>
        </p:xfrm>
        <a:graphic>
          <a:graphicData uri="http://schemas.openxmlformats.org/presentationml/2006/ole">
            <p:oleObj spid="_x0000_s196610" name="Equation" r:id="rId3" imgW="3924000" imgH="168876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Sums of Squares</a:t>
            </a:r>
            <a:endParaRPr lang="en-US" dirty="0"/>
          </a:p>
        </p:txBody>
      </p:sp>
      <p:graphicFrame>
        <p:nvGraphicFramePr>
          <p:cNvPr id="193538" name="Object 2"/>
          <p:cNvGraphicFramePr>
            <a:graphicFrameLocks noChangeAspect="1"/>
          </p:cNvGraphicFramePr>
          <p:nvPr/>
        </p:nvGraphicFramePr>
        <p:xfrm>
          <a:off x="161925" y="1560513"/>
          <a:ext cx="8753475" cy="4034310"/>
        </p:xfrm>
        <a:graphic>
          <a:graphicData uri="http://schemas.openxmlformats.org/presentationml/2006/ole">
            <p:oleObj spid="_x0000_s197634" name="Equation" r:id="rId3" imgW="3251160" imgH="1498320" progId="Equation.DSMT4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52550"/>
            <a:ext cx="8178800" cy="4667250"/>
          </a:xfrm>
        </p:spPr>
        <p:txBody>
          <a:bodyPr/>
          <a:lstStyle/>
          <a:p>
            <a:r>
              <a:rPr lang="en-US" dirty="0"/>
              <a:t>Marginal Totals – we look in the margins of a data set when computing main effects</a:t>
            </a:r>
          </a:p>
          <a:p>
            <a:r>
              <a:rPr lang="en-US" dirty="0"/>
              <a:t>Cell totals – we look at the cell totals when computing interactions</a:t>
            </a:r>
          </a:p>
          <a:p>
            <a:r>
              <a:rPr lang="en-US" dirty="0"/>
              <a:t>In order to use the computational formulas we need to compute both marginal and cell totals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Topics in Factorial Designs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1788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What is Factorial?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Assumptions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Analysis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Multiple Comparisons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Main Effects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Simple Effects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Simple Comparisons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Effect Size estimates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Higher Order Analyses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US"/>
              <a:t>Sample data reconfigured into cell and marginal totals</a:t>
            </a:r>
          </a:p>
        </p:txBody>
      </p:sp>
      <p:pic>
        <p:nvPicPr>
          <p:cNvPr id="13824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r="5402" b="13753"/>
          <a:stretch>
            <a:fillRect/>
          </a:stretch>
        </p:blipFill>
        <p:spPr>
          <a:xfrm>
            <a:off x="304800" y="3124200"/>
            <a:ext cx="8610600" cy="1755775"/>
          </a:xfrm>
          <a:noFill/>
          <a:ln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178800" cy="628650"/>
          </a:xfrm>
        </p:spPr>
        <p:txBody>
          <a:bodyPr/>
          <a:lstStyle/>
          <a:p>
            <a:r>
              <a:rPr lang="en-US"/>
              <a:t>Formulas for SS</a:t>
            </a:r>
          </a:p>
        </p:txBody>
      </p:sp>
      <p:graphicFrame>
        <p:nvGraphicFramePr>
          <p:cNvPr id="139268" name="Object 4"/>
          <p:cNvGraphicFramePr>
            <a:graphicFrameLocks noChangeAspect="1"/>
          </p:cNvGraphicFramePr>
          <p:nvPr/>
        </p:nvGraphicFramePr>
        <p:xfrm>
          <a:off x="1100138" y="2130425"/>
          <a:ext cx="5873750" cy="4464050"/>
        </p:xfrm>
        <a:graphic>
          <a:graphicData uri="http://schemas.openxmlformats.org/presentationml/2006/ole">
            <p:oleObj spid="_x0000_s189442" name="Equation" r:id="rId3" imgW="3174840" imgH="241272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8077200" cy="552450"/>
          </a:xfrm>
        </p:spPr>
        <p:txBody>
          <a:bodyPr/>
          <a:lstStyle/>
          <a:p>
            <a:r>
              <a:rPr lang="en-US" sz="2800" dirty="0"/>
              <a:t>Example</a:t>
            </a:r>
          </a:p>
        </p:txBody>
      </p:sp>
      <p:graphicFrame>
        <p:nvGraphicFramePr>
          <p:cNvPr id="14029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600075" y="1752600"/>
          <a:ext cx="8086725" cy="4427537"/>
        </p:xfrm>
        <a:graphic>
          <a:graphicData uri="http://schemas.openxmlformats.org/presentationml/2006/ole">
            <p:oleObj spid="_x0000_s190466" name="Equation" r:id="rId3" imgW="3479760" imgH="190476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5405-C741-4270-A99B-9C7C5846279C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077200" cy="552450"/>
          </a:xfrm>
        </p:spPr>
        <p:txBody>
          <a:bodyPr/>
          <a:lstStyle/>
          <a:p>
            <a:r>
              <a:rPr lang="en-US" sz="2800"/>
              <a:t>Example</a:t>
            </a:r>
          </a:p>
        </p:txBody>
      </p:sp>
      <p:graphicFrame>
        <p:nvGraphicFramePr>
          <p:cNvPr id="215043" name="Object 3"/>
          <p:cNvGraphicFramePr>
            <a:graphicFrameLocks noChangeAspect="1"/>
          </p:cNvGraphicFramePr>
          <p:nvPr/>
        </p:nvGraphicFramePr>
        <p:xfrm>
          <a:off x="457200" y="2149475"/>
          <a:ext cx="8266113" cy="3641725"/>
        </p:xfrm>
        <a:graphic>
          <a:graphicData uri="http://schemas.openxmlformats.org/presentationml/2006/ole">
            <p:oleObj spid="_x0000_s215043" name="Equation" r:id="rId3" imgW="3632040" imgH="160020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5405-C741-4270-A99B-9C7C5846279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525963"/>
          </a:xfrm>
        </p:spPr>
        <p:txBody>
          <a:bodyPr/>
          <a:lstStyle/>
          <a:p>
            <a:r>
              <a:rPr lang="en-US" sz="2800" dirty="0"/>
              <a:t>Example</a:t>
            </a:r>
          </a:p>
        </p:txBody>
      </p:sp>
      <p:graphicFrame>
        <p:nvGraphicFramePr>
          <p:cNvPr id="14131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70313" y="1600200"/>
          <a:ext cx="8164087" cy="4764774"/>
        </p:xfrm>
        <a:graphic>
          <a:graphicData uri="http://schemas.openxmlformats.org/presentationml/2006/ole">
            <p:oleObj spid="_x0000_s191490" name="Equation" r:id="rId3" imgW="3873240" imgH="226044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5405-C741-4270-A99B-9C7C5846279C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– Computational</a:t>
            </a:r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85950"/>
            <a:ext cx="8178800" cy="70485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graphicFrame>
        <p:nvGraphicFramePr>
          <p:cNvPr id="142340" name="Object 4"/>
          <p:cNvGraphicFramePr>
            <a:graphicFrameLocks noChangeAspect="1"/>
          </p:cNvGraphicFramePr>
          <p:nvPr/>
        </p:nvGraphicFramePr>
        <p:xfrm>
          <a:off x="914400" y="2714625"/>
          <a:ext cx="7391400" cy="3152775"/>
        </p:xfrm>
        <a:graphic>
          <a:graphicData uri="http://schemas.openxmlformats.org/presentationml/2006/ole">
            <p:oleObj spid="_x0000_s192514" name="Equation" r:id="rId3" imgW="2679480" imgH="114300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433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219200"/>
            <a:ext cx="8991600" cy="5410200"/>
          </a:xfrm>
        </p:spPr>
        <p:txBody>
          <a:bodyPr/>
          <a:lstStyle/>
          <a:p>
            <a:r>
              <a:rPr lang="en-US" sz="3200"/>
              <a:t>Example</a:t>
            </a:r>
          </a:p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endParaRPr lang="en-US" sz="3200"/>
          </a:p>
          <a:p>
            <a:r>
              <a:rPr lang="en-US" sz="3200"/>
              <a:t>The MS</a:t>
            </a:r>
            <a:r>
              <a:rPr lang="en-US" sz="3200" baseline="-25000"/>
              <a:t>WG</a:t>
            </a:r>
            <a:r>
              <a:rPr lang="en-US" sz="3200"/>
              <a:t> is also the pooled (average) variance across the cells, since all n are equal:</a:t>
            </a:r>
          </a:p>
          <a:p>
            <a:pPr>
              <a:buFontTx/>
              <a:buNone/>
            </a:pPr>
            <a:r>
              <a:rPr lang="en-US" sz="2700"/>
              <a:t>(.333+2.333+2.333+1+1+.333+2.333+0+.333)/9 = 1.111</a:t>
            </a:r>
          </a:p>
        </p:txBody>
      </p:sp>
      <p:pic>
        <p:nvPicPr>
          <p:cNvPr id="143366" name="Picture 6"/>
          <p:cNvPicPr>
            <a:picLocks noChangeAspect="1" noChangeArrowheads="1"/>
          </p:cNvPicPr>
          <p:nvPr/>
        </p:nvPicPr>
        <p:blipFill>
          <a:blip r:embed="rId2"/>
          <a:srcRect r="4237"/>
          <a:stretch>
            <a:fillRect/>
          </a:stretch>
        </p:blipFill>
        <p:spPr bwMode="auto">
          <a:xfrm>
            <a:off x="304800" y="1752600"/>
            <a:ext cx="8610600" cy="294640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5405-C741-4270-A99B-9C7C5846279C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95400"/>
            <a:ext cx="8153400" cy="5181600"/>
          </a:xfrm>
        </p:spPr>
        <p:txBody>
          <a:bodyPr/>
          <a:lstStyle/>
          <a:p>
            <a:r>
              <a:rPr lang="en-US"/>
              <a:t>F</a:t>
            </a:r>
            <a:r>
              <a:rPr lang="en-US" baseline="-25000"/>
              <a:t>crit</a:t>
            </a:r>
            <a:r>
              <a:rPr lang="en-US"/>
              <a:t>(2,18)=3.55</a:t>
            </a:r>
          </a:p>
          <a:p>
            <a:r>
              <a:rPr lang="en-US"/>
              <a:t>F</a:t>
            </a:r>
            <a:r>
              <a:rPr lang="en-US" baseline="-25000"/>
              <a:t>crit</a:t>
            </a:r>
            <a:r>
              <a:rPr lang="en-US"/>
              <a:t>(4,18)=2.93</a:t>
            </a:r>
          </a:p>
          <a:p>
            <a:r>
              <a:rPr lang="en-US"/>
              <a:t>Since 15.25 &gt; 3.55, the effect for profession is significant</a:t>
            </a:r>
          </a:p>
          <a:p>
            <a:r>
              <a:rPr lang="en-US"/>
              <a:t>Since 14.55 &gt; 3.55, the effect for length is significant</a:t>
            </a:r>
          </a:p>
          <a:p>
            <a:r>
              <a:rPr lang="en-US"/>
              <a:t>Since 23.46 &gt; 2.93, the effect for profession * length is significant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 Revisited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Eta Squared is calculated for each effect</a:t>
            </a:r>
          </a:p>
          <a:p>
            <a:endParaRPr lang="en-US"/>
          </a:p>
          <a:p>
            <a:endParaRPr lang="en-US"/>
          </a:p>
          <a:p>
            <a:r>
              <a:rPr lang="en-US"/>
              <a:t>Omega Squared also for each effect</a:t>
            </a:r>
          </a:p>
        </p:txBody>
      </p:sp>
      <p:graphicFrame>
        <p:nvGraphicFramePr>
          <p:cNvPr id="86020" name="Object 4"/>
          <p:cNvGraphicFramePr>
            <a:graphicFrameLocks noChangeAspect="1"/>
          </p:cNvGraphicFramePr>
          <p:nvPr/>
        </p:nvGraphicFramePr>
        <p:xfrm>
          <a:off x="2286000" y="2438400"/>
          <a:ext cx="2976563" cy="1530350"/>
        </p:xfrm>
        <a:graphic>
          <a:graphicData uri="http://schemas.openxmlformats.org/presentationml/2006/ole">
            <p:oleObj spid="_x0000_s86020" name="Equation" r:id="rId3" imgW="888840" imgH="457200" progId="Equation.DSMT4">
              <p:embed/>
            </p:oleObj>
          </a:graphicData>
        </a:graphic>
      </p:graphicFrame>
      <p:graphicFrame>
        <p:nvGraphicFramePr>
          <p:cNvPr id="86025" name="Object 9"/>
          <p:cNvGraphicFramePr>
            <a:graphicFrameLocks noChangeAspect="1"/>
          </p:cNvGraphicFramePr>
          <p:nvPr>
            <p:ph sz="quarter" idx="4294967295"/>
          </p:nvPr>
        </p:nvGraphicFramePr>
        <p:xfrm>
          <a:off x="1524000" y="4876800"/>
          <a:ext cx="5943600" cy="1346200"/>
        </p:xfrm>
        <a:graphic>
          <a:graphicData uri="http://schemas.openxmlformats.org/presentationml/2006/ole">
            <p:oleObj spid="_x0000_s86025" name="Equation" r:id="rId4" imgW="2019240" imgH="45720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Effect Size Example</a:t>
            </a:r>
          </a:p>
        </p:txBody>
      </p:sp>
      <p:sp>
        <p:nvSpPr>
          <p:cNvPr id="185350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en-US" sz="3200"/>
              <a:t>Effect Size for Profession</a:t>
            </a:r>
          </a:p>
        </p:txBody>
      </p:sp>
      <p:graphicFrame>
        <p:nvGraphicFramePr>
          <p:cNvPr id="185348" name="Object 4"/>
          <p:cNvGraphicFramePr>
            <a:graphicFrameLocks noChangeAspect="1"/>
          </p:cNvGraphicFramePr>
          <p:nvPr>
            <p:ph idx="4294967295"/>
          </p:nvPr>
        </p:nvGraphicFramePr>
        <p:xfrm>
          <a:off x="914400" y="2286000"/>
          <a:ext cx="7620000" cy="1423988"/>
        </p:xfrm>
        <a:graphic>
          <a:graphicData uri="http://schemas.openxmlformats.org/presentationml/2006/ole">
            <p:oleObj spid="_x0000_s185348" name="Equation" r:id="rId3" imgW="2311200" imgH="431640" progId="Equation.DSMT4">
              <p:embed/>
            </p:oleObj>
          </a:graphicData>
        </a:graphic>
      </p:graphicFrame>
      <p:graphicFrame>
        <p:nvGraphicFramePr>
          <p:cNvPr id="185351" name="Object 7"/>
          <p:cNvGraphicFramePr>
            <a:graphicFrameLocks noChangeAspect="1"/>
          </p:cNvGraphicFramePr>
          <p:nvPr>
            <p:ph sz="half" idx="2"/>
          </p:nvPr>
        </p:nvGraphicFramePr>
        <p:xfrm>
          <a:off x="914400" y="3810000"/>
          <a:ext cx="7467600" cy="2381250"/>
        </p:xfrm>
        <a:graphic>
          <a:graphicData uri="http://schemas.openxmlformats.org/presentationml/2006/ole">
            <p:oleObj spid="_x0000_s185351" name="Equation" r:id="rId4" imgW="2628720" imgH="838080" progId="Equation.DSMT4">
              <p:embed/>
            </p:oleObj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5405-C741-4270-A99B-9C7C5846279C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Factorial?</a:t>
            </a:r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5105400"/>
          </a:xfrm>
        </p:spPr>
        <p:txBody>
          <a:bodyPr/>
          <a:lstStyle/>
          <a:p>
            <a:pPr marL="685800" indent="-685800">
              <a:lnSpc>
                <a:spcPct val="90000"/>
              </a:lnSpc>
            </a:pPr>
            <a:r>
              <a:rPr lang="en-US"/>
              <a:t>Factorial – means that:</a:t>
            </a:r>
          </a:p>
          <a:p>
            <a:pPr marL="1066800" lvl="1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You have at least 2 IVs</a:t>
            </a:r>
          </a:p>
          <a:p>
            <a:pPr marL="1066800" lvl="1" indent="-609600">
              <a:lnSpc>
                <a:spcPct val="90000"/>
              </a:lnSpc>
              <a:buFontTx/>
              <a:buAutoNum type="arabicPeriod"/>
            </a:pPr>
            <a:r>
              <a:rPr lang="en-US"/>
              <a:t>And all levels of one variable occur in combination with all levels of the other variable(s).</a:t>
            </a:r>
          </a:p>
          <a:p>
            <a:pPr marL="685800" indent="-685800">
              <a:lnSpc>
                <a:spcPct val="90000"/>
              </a:lnSpc>
            </a:pPr>
            <a:r>
              <a:rPr lang="en-US"/>
              <a:t>Assumptions</a:t>
            </a:r>
          </a:p>
          <a:p>
            <a:pPr marL="1066800" lvl="1" indent="-609600">
              <a:lnSpc>
                <a:spcPct val="90000"/>
              </a:lnSpc>
            </a:pPr>
            <a:r>
              <a:rPr lang="en-US"/>
              <a:t>Same as one-way ANOVA but they are tested within each cell</a:t>
            </a:r>
          </a:p>
          <a:p>
            <a:pPr marL="1066800" lvl="1" indent="-609600">
              <a:lnSpc>
                <a:spcPct val="90000"/>
              </a:lnSpc>
            </a:pPr>
            <a:r>
              <a:rPr lang="en-US"/>
              <a:t>i.e. Normality, Homogeneity and Independence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Comparisons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447800"/>
            <a:ext cx="8686800" cy="5181600"/>
          </a:xfrm>
        </p:spPr>
        <p:txBody>
          <a:bodyPr/>
          <a:lstStyle/>
          <a:p>
            <a:r>
              <a:rPr lang="en-US" sz="3200" dirty="0"/>
              <a:t>If a main effect is significant and has more than 2 levels, than you need to do marginal comparisons</a:t>
            </a:r>
          </a:p>
          <a:p>
            <a:r>
              <a:rPr lang="en-US" sz="3200" dirty="0"/>
              <a:t>If the interaction is significant</a:t>
            </a:r>
          </a:p>
          <a:p>
            <a:pPr lvl="1"/>
            <a:r>
              <a:rPr lang="en-US" sz="2800" dirty="0"/>
              <a:t>You should break the interaction down by performing a </a:t>
            </a:r>
            <a:r>
              <a:rPr lang="en-US" sz="2800" b="1" dirty="0"/>
              <a:t>simple effect analysis</a:t>
            </a:r>
            <a:r>
              <a:rPr lang="en-US" sz="2800" dirty="0"/>
              <a:t> of A at each level of B (The effect of A at B</a:t>
            </a:r>
            <a:r>
              <a:rPr lang="en-US" sz="2800" baseline="-25000" dirty="0"/>
              <a:t>1</a:t>
            </a:r>
            <a:r>
              <a:rPr lang="en-US" sz="2800" dirty="0"/>
              <a:t>, A at B</a:t>
            </a:r>
            <a:r>
              <a:rPr lang="en-US" sz="2800" baseline="-25000" dirty="0"/>
              <a:t>2</a:t>
            </a:r>
            <a:r>
              <a:rPr lang="en-US" sz="2800" dirty="0"/>
              <a:t>, A at B</a:t>
            </a:r>
            <a:r>
              <a:rPr lang="en-US" sz="2800" baseline="-25000" dirty="0"/>
              <a:t>3</a:t>
            </a:r>
            <a:r>
              <a:rPr lang="en-US" sz="2800" dirty="0"/>
              <a:t>, etc.) and vice versa</a:t>
            </a:r>
          </a:p>
          <a:p>
            <a:pPr lvl="1"/>
            <a:r>
              <a:rPr lang="en-US" sz="2800" dirty="0"/>
              <a:t>If any of them are significant and if A has more than 2 levels, follow up with simple comparisons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84238"/>
          </a:xfrm>
        </p:spPr>
        <p:txBody>
          <a:bodyPr/>
          <a:lstStyle/>
          <a:p>
            <a:r>
              <a:rPr lang="en-US" dirty="0"/>
              <a:t>Multiple Comparisons</a:t>
            </a:r>
          </a:p>
        </p:txBody>
      </p:sp>
      <p:graphicFrame>
        <p:nvGraphicFramePr>
          <p:cNvPr id="108552" name="Object 8"/>
          <p:cNvGraphicFramePr>
            <a:graphicFrameLocks noChangeAspect="1"/>
          </p:cNvGraphicFramePr>
          <p:nvPr>
            <p:ph idx="1"/>
          </p:nvPr>
        </p:nvGraphicFramePr>
        <p:xfrm>
          <a:off x="1524000" y="914400"/>
          <a:ext cx="6248400" cy="5375275"/>
        </p:xfrm>
        <a:graphic>
          <a:graphicData uri="http://schemas.openxmlformats.org/presentationml/2006/ole">
            <p:oleObj spid="_x0000_s108552" name="Visio" r:id="rId3" imgW="8662797" imgH="7453122" progId="Visio.Drawing.11">
              <p:embed/>
            </p:oleObj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Specific Comparisons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the comparisons were planned than analyze them without any adjustment to the critical value</a:t>
            </a:r>
          </a:p>
          <a:p>
            <a:r>
              <a:rPr lang="en-US" dirty="0"/>
              <a:t>If they were post-hoc than the </a:t>
            </a:r>
            <a:r>
              <a:rPr lang="en-US" dirty="0" smtClean="0"/>
              <a:t>values </a:t>
            </a:r>
            <a:r>
              <a:rPr lang="en-US" dirty="0"/>
              <a:t>needs to be adjusted (e.g. </a:t>
            </a:r>
            <a:r>
              <a:rPr lang="en-US" dirty="0" err="1" smtClean="0"/>
              <a:t>Tukey</a:t>
            </a:r>
            <a:r>
              <a:rPr lang="en-US" dirty="0"/>
              <a:t>, </a:t>
            </a:r>
            <a:r>
              <a:rPr lang="en-US" dirty="0" err="1" smtClean="0"/>
              <a:t>Bonferroni</a:t>
            </a:r>
            <a:r>
              <a:rPr lang="en-US" dirty="0" smtClean="0"/>
              <a:t>, etc</a:t>
            </a:r>
            <a:r>
              <a:rPr lang="en-US" dirty="0"/>
              <a:t>.)</a:t>
            </a:r>
          </a:p>
          <a:p>
            <a:pPr lvl="1"/>
            <a:r>
              <a:rPr lang="en-US" dirty="0"/>
              <a:t>This is the same as previously covered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/>
              <a:t>Multiple Comparisons Example</a:t>
            </a:r>
            <a:br>
              <a:rPr lang="en-US"/>
            </a:br>
            <a:r>
              <a:rPr lang="en-US"/>
              <a:t>Main Effect: Profession</a:t>
            </a:r>
          </a:p>
        </p:txBody>
      </p:sp>
      <p:pic>
        <p:nvPicPr>
          <p:cNvPr id="112646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2133600"/>
            <a:ext cx="7924800" cy="4241800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/>
              <a:t>Multiple Comparisons Example</a:t>
            </a:r>
            <a:br>
              <a:rPr lang="en-US"/>
            </a:br>
            <a:r>
              <a:rPr lang="en-US"/>
              <a:t>Main Effect: Length of Stay</a:t>
            </a:r>
          </a:p>
        </p:txBody>
      </p:sp>
      <p:pic>
        <p:nvPicPr>
          <p:cNvPr id="182278" name="Picture 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2057400"/>
            <a:ext cx="7467600" cy="4325938"/>
          </a:xfrm>
          <a:prstGeom prst="rect">
            <a:avLst/>
          </a:prstGeom>
          <a:noFill/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rPr lang="en-US" sz="4000" dirty="0"/>
              <a:t>Simple Effect</a:t>
            </a:r>
            <a:r>
              <a:rPr lang="en-US" dirty="0"/>
              <a:t> and Simple Comp. </a:t>
            </a:r>
            <a:r>
              <a:rPr lang="en-US" sz="4000" dirty="0"/>
              <a:t>Profession at 1 week</a:t>
            </a:r>
          </a:p>
        </p:txBody>
      </p:sp>
      <p:pic>
        <p:nvPicPr>
          <p:cNvPr id="18432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1600200"/>
            <a:ext cx="5991225" cy="1438275"/>
          </a:xfrm>
          <a:prstGeom prst="rect">
            <a:avLst/>
          </a:prstGeom>
          <a:noFill/>
        </p:spPr>
      </p:pic>
      <p:pic>
        <p:nvPicPr>
          <p:cNvPr id="1843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" y="3038475"/>
            <a:ext cx="6905625" cy="3524250"/>
          </a:xfrm>
          <a:prstGeom prst="rect">
            <a:avLst/>
          </a:prstGeom>
          <a:noFill/>
        </p:spPr>
      </p:pic>
      <p:sp>
        <p:nvSpPr>
          <p:cNvPr id="184326" name="Rectangle 6"/>
          <p:cNvSpPr>
            <a:spLocks noChangeArrowheads="1"/>
          </p:cNvSpPr>
          <p:nvPr/>
        </p:nvSpPr>
        <p:spPr bwMode="auto">
          <a:xfrm>
            <a:off x="0" y="947738"/>
            <a:ext cx="9144000" cy="0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Higher-Order Designs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Higher-order – meaning more than 2 IVs</a:t>
            </a:r>
          </a:p>
          <a:p>
            <a:pPr lvl="1"/>
            <a:r>
              <a:rPr lang="en-US" sz="2800"/>
              <a:t>With 3 IVs; each with 2 levels you have a 2 x 2 x 2 design</a:t>
            </a:r>
          </a:p>
          <a:p>
            <a:pPr lvl="1"/>
            <a:r>
              <a:rPr lang="en-US" sz="2800"/>
              <a:t>If we have even 5 subjects per cell we are talking about a minimum of 40 subjects</a:t>
            </a:r>
          </a:p>
          <a:p>
            <a:pPr lvl="1"/>
            <a:r>
              <a:rPr lang="en-US" sz="2800"/>
              <a:t>We are also talking about: </a:t>
            </a:r>
          </a:p>
          <a:p>
            <a:pPr lvl="2"/>
            <a:r>
              <a:rPr lang="en-US" sz="2400"/>
              <a:t>SS</a:t>
            </a:r>
            <a:r>
              <a:rPr lang="en-US" sz="2400" baseline="-25000"/>
              <a:t>T</a:t>
            </a:r>
            <a:r>
              <a:rPr lang="en-US" sz="2400"/>
              <a:t> = SS</a:t>
            </a:r>
            <a:r>
              <a:rPr lang="en-US" sz="2400" baseline="-25000"/>
              <a:t>A</a:t>
            </a:r>
            <a:r>
              <a:rPr lang="en-US" sz="2400"/>
              <a:t> + SS</a:t>
            </a:r>
            <a:r>
              <a:rPr lang="en-US" sz="2400" baseline="-25000"/>
              <a:t>B</a:t>
            </a:r>
            <a:r>
              <a:rPr lang="en-US" sz="2400"/>
              <a:t> + SS</a:t>
            </a:r>
            <a:r>
              <a:rPr lang="en-US" sz="2400" baseline="-25000"/>
              <a:t>C</a:t>
            </a:r>
            <a:r>
              <a:rPr lang="en-US" sz="2400"/>
              <a:t> + SS</a:t>
            </a:r>
            <a:r>
              <a:rPr lang="en-US" sz="2400" baseline="-25000"/>
              <a:t>AB</a:t>
            </a:r>
            <a:r>
              <a:rPr lang="en-US" sz="2400"/>
              <a:t> + SS</a:t>
            </a:r>
            <a:r>
              <a:rPr lang="en-US" sz="2400" baseline="-25000"/>
              <a:t>AC</a:t>
            </a:r>
            <a:r>
              <a:rPr lang="en-US" sz="2400"/>
              <a:t> + SS</a:t>
            </a:r>
            <a:r>
              <a:rPr lang="en-US" sz="2400" baseline="-25000"/>
              <a:t>BC</a:t>
            </a:r>
            <a:r>
              <a:rPr lang="en-US" sz="2400"/>
              <a:t> + SS</a:t>
            </a:r>
            <a:r>
              <a:rPr lang="en-US" sz="2400" baseline="-25000"/>
              <a:t>ABC </a:t>
            </a:r>
            <a:r>
              <a:rPr lang="en-US" sz="2400"/>
              <a:t>+ SS</a:t>
            </a:r>
            <a:r>
              <a:rPr lang="en-US" sz="2400" baseline="-25000"/>
              <a:t>WG</a:t>
            </a: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Higher-Order Designs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200"/>
              <a:t>Higher-order – meaning more than 2 IVs</a:t>
            </a:r>
          </a:p>
          <a:p>
            <a:pPr lvl="1"/>
            <a:r>
              <a:rPr lang="en-US" sz="2800"/>
              <a:t>With 4 IVs; each with 2 levels you have a 2 x 2 x 2 x 2 design</a:t>
            </a:r>
          </a:p>
          <a:p>
            <a:pPr lvl="1"/>
            <a:r>
              <a:rPr lang="en-US" sz="2800"/>
              <a:t>If we have even 5 subjects per cell we are talking about a minimum of 80 subjects</a:t>
            </a:r>
          </a:p>
          <a:p>
            <a:pPr lvl="1"/>
            <a:r>
              <a:rPr lang="en-US" sz="2800"/>
              <a:t>We are also talking about: </a:t>
            </a:r>
          </a:p>
          <a:p>
            <a:pPr lvl="2"/>
            <a:r>
              <a:rPr lang="en-US" sz="2400"/>
              <a:t>SS</a:t>
            </a:r>
            <a:r>
              <a:rPr lang="en-US" sz="2400" baseline="-25000"/>
              <a:t>T</a:t>
            </a:r>
            <a:r>
              <a:rPr lang="en-US" sz="2400"/>
              <a:t> = SS</a:t>
            </a:r>
            <a:r>
              <a:rPr lang="en-US" sz="2400" baseline="-25000"/>
              <a:t>A</a:t>
            </a:r>
            <a:r>
              <a:rPr lang="en-US" sz="2400"/>
              <a:t> + SS</a:t>
            </a:r>
            <a:r>
              <a:rPr lang="en-US" sz="2400" baseline="-25000"/>
              <a:t>B</a:t>
            </a:r>
            <a:r>
              <a:rPr lang="en-US" sz="2400"/>
              <a:t> + SS</a:t>
            </a:r>
            <a:r>
              <a:rPr lang="en-US" sz="2400" baseline="-25000"/>
              <a:t>C</a:t>
            </a:r>
            <a:r>
              <a:rPr lang="en-US" sz="2400"/>
              <a:t> + SS</a:t>
            </a:r>
            <a:r>
              <a:rPr lang="en-US" sz="2400" baseline="-25000"/>
              <a:t>D</a:t>
            </a:r>
            <a:r>
              <a:rPr lang="en-US" sz="2400"/>
              <a:t> + SS</a:t>
            </a:r>
            <a:r>
              <a:rPr lang="en-US" sz="2400" baseline="-25000"/>
              <a:t>AB</a:t>
            </a:r>
            <a:r>
              <a:rPr lang="en-US" sz="2400"/>
              <a:t> + SS</a:t>
            </a:r>
            <a:r>
              <a:rPr lang="en-US" sz="2400" baseline="-25000"/>
              <a:t>AC</a:t>
            </a:r>
            <a:r>
              <a:rPr lang="en-US" sz="2400"/>
              <a:t> + SS</a:t>
            </a:r>
            <a:r>
              <a:rPr lang="en-US" sz="2400" baseline="-25000"/>
              <a:t>AD </a:t>
            </a:r>
            <a:r>
              <a:rPr lang="en-US" sz="2400"/>
              <a:t>+ SS</a:t>
            </a:r>
            <a:r>
              <a:rPr lang="en-US" sz="2400" baseline="-25000"/>
              <a:t>BC</a:t>
            </a:r>
            <a:r>
              <a:rPr lang="en-US" sz="2400"/>
              <a:t> + SS</a:t>
            </a:r>
            <a:r>
              <a:rPr lang="en-US" sz="2400" baseline="-25000"/>
              <a:t>BD</a:t>
            </a:r>
            <a:r>
              <a:rPr lang="en-US" sz="2400"/>
              <a:t> + SS</a:t>
            </a:r>
            <a:r>
              <a:rPr lang="en-US" sz="2400" baseline="-25000"/>
              <a:t>CD</a:t>
            </a:r>
            <a:r>
              <a:rPr lang="en-US" sz="2400"/>
              <a:t> + SS</a:t>
            </a:r>
            <a:r>
              <a:rPr lang="en-US" sz="2400" baseline="-25000"/>
              <a:t>ABC</a:t>
            </a:r>
            <a:r>
              <a:rPr lang="en-US" sz="2400"/>
              <a:t> + SS</a:t>
            </a:r>
            <a:r>
              <a:rPr lang="en-US" sz="2400" baseline="-25000"/>
              <a:t>ABD</a:t>
            </a:r>
            <a:r>
              <a:rPr lang="en-US" sz="2400"/>
              <a:t> +  SS</a:t>
            </a:r>
            <a:r>
              <a:rPr lang="en-US" sz="2400" baseline="-25000"/>
              <a:t>ACD</a:t>
            </a:r>
            <a:r>
              <a:rPr lang="en-US" sz="2400"/>
              <a:t> + SS</a:t>
            </a:r>
            <a:r>
              <a:rPr lang="en-US" sz="2400" baseline="-25000"/>
              <a:t>BCD</a:t>
            </a:r>
            <a:r>
              <a:rPr lang="en-US" sz="2400"/>
              <a:t> + SS</a:t>
            </a:r>
            <a:r>
              <a:rPr lang="en-US" sz="2400" baseline="-25000"/>
              <a:t>ABCD </a:t>
            </a:r>
            <a:r>
              <a:rPr lang="en-US" sz="2400"/>
              <a:t>+ SS</a:t>
            </a:r>
            <a:r>
              <a:rPr lang="en-US" sz="2400" baseline="-25000"/>
              <a:t>WG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37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Simplest Form: 2 x 2 ANOVA</a:t>
            </a:r>
          </a:p>
        </p:txBody>
      </p:sp>
      <p:graphicFrame>
        <p:nvGraphicFramePr>
          <p:cNvPr id="175149" name="Object 45"/>
          <p:cNvGraphicFramePr>
            <a:graphicFrameLocks noChangeAspect="1"/>
          </p:cNvGraphicFramePr>
          <p:nvPr>
            <p:ph sz="half" idx="1"/>
          </p:nvPr>
        </p:nvGraphicFramePr>
        <p:xfrm>
          <a:off x="304800" y="1143000"/>
          <a:ext cx="4114800" cy="2562225"/>
        </p:xfrm>
        <a:graphic>
          <a:graphicData uri="http://schemas.openxmlformats.org/presentationml/2006/ole">
            <p:oleObj spid="_x0000_s175149" name="Worksheet" r:id="rId3" imgW="1203835" imgH="749696" progId="Excel.Sheet.8">
              <p:embed/>
            </p:oleObj>
          </a:graphicData>
        </a:graphic>
      </p:graphicFrame>
      <p:graphicFrame>
        <p:nvGraphicFramePr>
          <p:cNvPr id="175150" name="Object 46"/>
          <p:cNvGraphicFramePr>
            <a:graphicFrameLocks noChangeAspect="1"/>
          </p:cNvGraphicFramePr>
          <p:nvPr>
            <p:ph sz="half" idx="2"/>
          </p:nvPr>
        </p:nvGraphicFramePr>
        <p:xfrm>
          <a:off x="1295400" y="3581400"/>
          <a:ext cx="7467600" cy="2503488"/>
        </p:xfrm>
        <a:graphic>
          <a:graphicData uri="http://schemas.openxmlformats.org/presentationml/2006/ole">
            <p:oleObj spid="_x0000_s175150" name="Worksheet" r:id="rId4" imgW="2235590" imgH="749696" progId="Excel.Sheet.8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CB5F8-20A1-4F88-A940-0D9BA496DD0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295400"/>
            <a:ext cx="8991600" cy="5334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Performing a factorial analysis does the job of three analyses in one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Two one-way ANOVAs, one for each IV (called a main effect)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And a test of the interaction between the IVs</a:t>
            </a:r>
          </a:p>
          <a:p>
            <a:pPr lvl="1">
              <a:lnSpc>
                <a:spcPct val="90000"/>
              </a:lnSpc>
            </a:pPr>
            <a:r>
              <a:rPr lang="en-US" sz="2800" dirty="0"/>
              <a:t>Interaction? – the effect of one IV depends on the level of another IV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The variability that is left over after you assess each IV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The 2 IVs together work to affect scores over and above either of them independently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Psy</a:t>
            </a:r>
            <a:r>
              <a:rPr lang="en-US" dirty="0" smtClean="0"/>
              <a:t> 320 - Cal State Northridge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525963"/>
          </a:xfrm>
        </p:spPr>
        <p:txBody>
          <a:bodyPr/>
          <a:lstStyle/>
          <a:p>
            <a:r>
              <a:rPr lang="en-US"/>
              <a:t>The between groups sums of squares from 1-way ANOVA is further broken down:</a:t>
            </a:r>
          </a:p>
          <a:p>
            <a:pPr lvl="1"/>
            <a:r>
              <a:rPr lang="en-US"/>
              <a:t>Before SS</a:t>
            </a:r>
            <a:r>
              <a:rPr lang="en-US" baseline="-25000"/>
              <a:t>bg</a:t>
            </a:r>
            <a:r>
              <a:rPr lang="en-US"/>
              <a:t> = SS</a:t>
            </a:r>
            <a:r>
              <a:rPr lang="en-US" baseline="-25000"/>
              <a:t>effect</a:t>
            </a:r>
            <a:endParaRPr lang="en-US"/>
          </a:p>
          <a:p>
            <a:pPr lvl="1"/>
            <a:r>
              <a:rPr lang="en-US"/>
              <a:t>Now SS</a:t>
            </a:r>
            <a:r>
              <a:rPr lang="en-US" baseline="-25000"/>
              <a:t>bg</a:t>
            </a:r>
            <a:r>
              <a:rPr lang="en-US"/>
              <a:t> = SS</a:t>
            </a:r>
            <a:r>
              <a:rPr lang="en-US" baseline="-25000"/>
              <a:t>A</a:t>
            </a:r>
            <a:r>
              <a:rPr lang="en-US"/>
              <a:t> + SS</a:t>
            </a:r>
            <a:r>
              <a:rPr lang="en-US" baseline="-25000"/>
              <a:t>B</a:t>
            </a:r>
            <a:r>
              <a:rPr lang="en-US"/>
              <a:t> + SS</a:t>
            </a:r>
            <a:r>
              <a:rPr lang="en-US" baseline="-25000"/>
              <a:t>AB</a:t>
            </a:r>
          </a:p>
          <a:p>
            <a:pPr lvl="1"/>
            <a:r>
              <a:rPr lang="en-US"/>
              <a:t>In a two IV factorial design A, B and AxB all differentiate between groups, therefore they all add to the SS</a:t>
            </a:r>
            <a:r>
              <a:rPr lang="en-US" baseline="-25000"/>
              <a:t>bg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8305800" cy="3124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>
                <a:latin typeface="Times New Roman" pitchFamily="18" charset="0"/>
              </a:rPr>
              <a:t>Total variability = (variability of A around GM) + (variability of B around GM) + (variability of each group mean {</a:t>
            </a:r>
            <a:r>
              <a:rPr lang="en-US" sz="3200" dirty="0" smtClean="0">
                <a:latin typeface="Times New Roman" pitchFamily="18" charset="0"/>
              </a:rPr>
              <a:t>AB</a:t>
            </a:r>
            <a:r>
              <a:rPr lang="en-US" sz="3200" dirty="0">
                <a:latin typeface="Times New Roman" pitchFamily="18" charset="0"/>
              </a:rPr>
              <a:t>} around GM) + (variability of each person’s score around their group mean)</a:t>
            </a:r>
          </a:p>
          <a:p>
            <a:r>
              <a:rPr lang="en-US" sz="3200" dirty="0" err="1"/>
              <a:t>SS</a:t>
            </a:r>
            <a:r>
              <a:rPr lang="en-US" sz="3200" baseline="-25000" dirty="0" err="1"/>
              <a:t>Total</a:t>
            </a:r>
            <a:r>
              <a:rPr lang="en-US" sz="3200" dirty="0"/>
              <a:t> = SS</a:t>
            </a:r>
            <a:r>
              <a:rPr lang="en-US" sz="3200" baseline="-25000" dirty="0"/>
              <a:t>A</a:t>
            </a:r>
            <a:r>
              <a:rPr lang="en-US" sz="3200" dirty="0"/>
              <a:t> + SS</a:t>
            </a:r>
            <a:r>
              <a:rPr lang="en-US" sz="3200" baseline="-25000" dirty="0"/>
              <a:t>B</a:t>
            </a:r>
            <a:r>
              <a:rPr lang="en-US" sz="3200" dirty="0"/>
              <a:t> + SS</a:t>
            </a:r>
            <a:r>
              <a:rPr lang="en-US" sz="3200" baseline="-25000" dirty="0"/>
              <a:t>AB </a:t>
            </a:r>
            <a:r>
              <a:rPr lang="en-US" sz="3200" dirty="0"/>
              <a:t>+ </a:t>
            </a:r>
            <a:r>
              <a:rPr lang="en-US" sz="3200" dirty="0" err="1" smtClean="0"/>
              <a:t>SS</a:t>
            </a:r>
            <a:r>
              <a:rPr lang="en-US" sz="3200" baseline="-25000" dirty="0" err="1" smtClean="0"/>
              <a:t>error</a:t>
            </a:r>
            <a:endParaRPr lang="en-US" sz="3200" dirty="0"/>
          </a:p>
        </p:txBody>
      </p:sp>
      <p:graphicFrame>
        <p:nvGraphicFramePr>
          <p:cNvPr id="129028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383282" y="4343400"/>
          <a:ext cx="8455918" cy="1905000"/>
        </p:xfrm>
        <a:graphic>
          <a:graphicData uri="http://schemas.openxmlformats.org/presentationml/2006/ole">
            <p:oleObj spid="_x0000_s129028" name="Equation" r:id="rId3" imgW="3606480" imgH="812520" progId="Equation.DSMT4">
              <p:embed/>
            </p:oleObj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D5405-C741-4270-A99B-9C7C5846279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90650"/>
            <a:ext cx="8915400" cy="4171950"/>
          </a:xfrm>
        </p:spPr>
        <p:txBody>
          <a:bodyPr/>
          <a:lstStyle/>
          <a:p>
            <a:r>
              <a:rPr lang="en-US" dirty="0"/>
              <a:t>Degrees of Freedom</a:t>
            </a:r>
          </a:p>
          <a:p>
            <a:pPr lvl="1"/>
            <a:r>
              <a:rPr lang="en-US" dirty="0" err="1"/>
              <a:t>df</a:t>
            </a:r>
            <a:r>
              <a:rPr lang="en-US" baseline="-25000" dirty="0" err="1"/>
              <a:t>A</a:t>
            </a:r>
            <a:r>
              <a:rPr lang="en-US" dirty="0"/>
              <a:t> = #</a:t>
            </a:r>
            <a:r>
              <a:rPr lang="en-US" dirty="0" err="1"/>
              <a:t>groups</a:t>
            </a:r>
            <a:r>
              <a:rPr lang="en-US" baseline="-25000" dirty="0" err="1"/>
              <a:t>A</a:t>
            </a:r>
            <a:r>
              <a:rPr lang="en-US" dirty="0"/>
              <a:t> – 1</a:t>
            </a:r>
          </a:p>
          <a:p>
            <a:pPr lvl="1"/>
            <a:r>
              <a:rPr lang="en-US" dirty="0" err="1"/>
              <a:t>df</a:t>
            </a:r>
            <a:r>
              <a:rPr lang="en-US" baseline="-25000" dirty="0" err="1"/>
              <a:t>B</a:t>
            </a:r>
            <a:r>
              <a:rPr lang="en-US" dirty="0"/>
              <a:t> = #</a:t>
            </a:r>
            <a:r>
              <a:rPr lang="en-US" dirty="0" err="1"/>
              <a:t>groups</a:t>
            </a:r>
            <a:r>
              <a:rPr lang="en-US" baseline="-25000" dirty="0" err="1"/>
              <a:t>B</a:t>
            </a:r>
            <a:r>
              <a:rPr lang="en-US" dirty="0"/>
              <a:t> – 1</a:t>
            </a:r>
          </a:p>
          <a:p>
            <a:pPr lvl="1"/>
            <a:r>
              <a:rPr lang="en-US" dirty="0" err="1"/>
              <a:t>df</a:t>
            </a:r>
            <a:r>
              <a:rPr lang="en-US" baseline="-25000" dirty="0" err="1"/>
              <a:t>AB</a:t>
            </a:r>
            <a:r>
              <a:rPr lang="en-US" dirty="0"/>
              <a:t> = (a – 1)(b – 1)</a:t>
            </a:r>
          </a:p>
          <a:p>
            <a:pPr lvl="1"/>
            <a:r>
              <a:rPr lang="en-US" dirty="0" err="1" smtClean="0"/>
              <a:t>df</a:t>
            </a:r>
            <a:r>
              <a:rPr lang="en-US" baseline="-25000" dirty="0" err="1" smtClean="0"/>
              <a:t>error</a:t>
            </a:r>
            <a:r>
              <a:rPr lang="en-US" dirty="0" smtClean="0"/>
              <a:t> </a:t>
            </a:r>
            <a:r>
              <a:rPr lang="en-US" dirty="0"/>
              <a:t>= </a:t>
            </a:r>
            <a:r>
              <a:rPr lang="en-US" dirty="0" err="1"/>
              <a:t>ab</a:t>
            </a:r>
            <a:r>
              <a:rPr lang="en-US" dirty="0"/>
              <a:t>(n – 1) = </a:t>
            </a:r>
            <a:r>
              <a:rPr lang="en-US" dirty="0" err="1"/>
              <a:t>abn</a:t>
            </a:r>
            <a:r>
              <a:rPr lang="en-US" dirty="0"/>
              <a:t> – </a:t>
            </a:r>
            <a:r>
              <a:rPr lang="en-US" dirty="0" err="1"/>
              <a:t>ab</a:t>
            </a:r>
            <a:r>
              <a:rPr lang="en-US" dirty="0"/>
              <a:t> = N – </a:t>
            </a:r>
            <a:r>
              <a:rPr lang="en-US" dirty="0" err="1"/>
              <a:t>ab</a:t>
            </a:r>
            <a:endParaRPr lang="en-US" dirty="0"/>
          </a:p>
          <a:p>
            <a:pPr lvl="1"/>
            <a:r>
              <a:rPr lang="en-US" dirty="0" err="1"/>
              <a:t>df</a:t>
            </a:r>
            <a:r>
              <a:rPr lang="en-US" baseline="-25000" dirty="0" err="1"/>
              <a:t>total</a:t>
            </a:r>
            <a:r>
              <a:rPr lang="en-US" dirty="0"/>
              <a:t> = N – 1 = a – 1 + b – 1 + (a – 1)(b – 1) + N – </a:t>
            </a:r>
            <a:r>
              <a:rPr lang="en-US" dirty="0" err="1"/>
              <a:t>ab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BDBF7-FE50-4B13-BFAB-28E5D0DF8B8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52400" y="1524000"/>
            <a:ext cx="3581400" cy="91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Breakdown of sums of squares</a:t>
            </a:r>
          </a:p>
        </p:txBody>
      </p:sp>
      <p:graphicFrame>
        <p:nvGraphicFramePr>
          <p:cNvPr id="131076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228600" y="2438400"/>
          <a:ext cx="3657600" cy="3352800"/>
        </p:xfrm>
        <a:graphic>
          <a:graphicData uri="http://schemas.openxmlformats.org/presentationml/2006/ole">
            <p:oleObj spid="_x0000_s131076" name="Visio" r:id="rId3" imgW="3349371" imgH="2015871" progId="Visio.Drawing.11">
              <p:embed/>
            </p:oleObj>
          </a:graphicData>
        </a:graphic>
      </p:graphicFrame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4724400" y="1447800"/>
            <a:ext cx="3810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Blip>
                <a:blip r:embed="rId4"/>
              </a:buBlip>
            </a:pPr>
            <a:r>
              <a:rPr lang="en-US" sz="2800"/>
              <a:t>Breakdown of degrees of freedom</a:t>
            </a:r>
          </a:p>
        </p:txBody>
      </p:sp>
      <p:graphicFrame>
        <p:nvGraphicFramePr>
          <p:cNvPr id="131078" name="Object 6"/>
          <p:cNvGraphicFramePr>
            <a:graphicFrameLocks noChangeAspect="1"/>
          </p:cNvGraphicFramePr>
          <p:nvPr/>
        </p:nvGraphicFramePr>
        <p:xfrm>
          <a:off x="4837113" y="2438400"/>
          <a:ext cx="3468687" cy="3429000"/>
        </p:xfrm>
        <a:graphic>
          <a:graphicData uri="http://schemas.openxmlformats.org/presentationml/2006/ole">
            <p:oleObj spid="_x0000_s131078" name="Visio" r:id="rId5" imgW="3349371" imgH="2015871" progId="Visio.Drawing.11">
              <p:embed/>
            </p:oleObj>
          </a:graphicData>
        </a:graphic>
      </p:graphicFrame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2953A-B25D-48EF-965F-D33CA4974029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Psy 320 - Cal State Northridge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dstripe">
  <a:themeElements>
    <a:clrScheme name="redstripe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redstri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dstri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dstrip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edstrip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1865</TotalTime>
  <Words>1196</Words>
  <Application>Microsoft PowerPoint</Application>
  <PresentationFormat>On-screen Show (4:3)</PresentationFormat>
  <Paragraphs>200</Paragraphs>
  <Slides>37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4</vt:i4>
      </vt:variant>
      <vt:variant>
        <vt:lpstr>Slide Titles</vt:lpstr>
      </vt:variant>
      <vt:variant>
        <vt:i4>37</vt:i4>
      </vt:variant>
    </vt:vector>
  </HeadingPairs>
  <TitlesOfParts>
    <vt:vector size="42" baseType="lpstr">
      <vt:lpstr>redstripe</vt:lpstr>
      <vt:lpstr>Worksheet</vt:lpstr>
      <vt:lpstr>Equation</vt:lpstr>
      <vt:lpstr>Visio</vt:lpstr>
      <vt:lpstr>Document</vt:lpstr>
      <vt:lpstr>Factorial ANOVA</vt:lpstr>
      <vt:lpstr>Topics in Factorial Designs</vt:lpstr>
      <vt:lpstr>Factorial?</vt:lpstr>
      <vt:lpstr>Simplest Form: 2 x 2 ANOVA</vt:lpstr>
      <vt:lpstr>Analysis</vt:lpstr>
      <vt:lpstr>Analysis</vt:lpstr>
      <vt:lpstr>Analysis</vt:lpstr>
      <vt:lpstr>Analysis</vt:lpstr>
      <vt:lpstr>Analysis</vt:lpstr>
      <vt:lpstr>Analysis</vt:lpstr>
      <vt:lpstr>Analysis</vt:lpstr>
      <vt:lpstr>Example</vt:lpstr>
      <vt:lpstr>Analysis</vt:lpstr>
      <vt:lpstr>Example – Sums of Squares</vt:lpstr>
      <vt:lpstr>Example – Sums of Squares</vt:lpstr>
      <vt:lpstr>Example – Sums of Squares</vt:lpstr>
      <vt:lpstr>Example – Sums of Squares</vt:lpstr>
      <vt:lpstr>Example – Sums of Squares</vt:lpstr>
      <vt:lpstr>Analysis – Computational</vt:lpstr>
      <vt:lpstr>Analysis – Computational</vt:lpstr>
      <vt:lpstr>Analysis – Computational</vt:lpstr>
      <vt:lpstr>Analysis – Computational</vt:lpstr>
      <vt:lpstr>Analysis – Computational</vt:lpstr>
      <vt:lpstr>Analysis – Computational</vt:lpstr>
      <vt:lpstr>Analysis – Computational</vt:lpstr>
      <vt:lpstr>Analysis</vt:lpstr>
      <vt:lpstr>Analysis</vt:lpstr>
      <vt:lpstr>Effect Size Revisited</vt:lpstr>
      <vt:lpstr>Effect Size Example</vt:lpstr>
      <vt:lpstr>Multiple Comparisons</vt:lpstr>
      <vt:lpstr>Multiple Comparisons</vt:lpstr>
      <vt:lpstr>Specific Comparisons</vt:lpstr>
      <vt:lpstr>Multiple Comparisons Example Main Effect: Profession</vt:lpstr>
      <vt:lpstr>Multiple Comparisons Example Main Effect: Length of Stay</vt:lpstr>
      <vt:lpstr>Simple Effect and Simple Comp. Profession at 1 week</vt:lpstr>
      <vt:lpstr>Higher-Order Designs</vt:lpstr>
      <vt:lpstr>Higher-Order Designs</vt:lpstr>
    </vt:vector>
  </TitlesOfParts>
  <Company>UCLA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Factorial BG ANOVA</dc:title>
  <dc:creator>Andrew Ainsworth</dc:creator>
  <cp:lastModifiedBy>Andrew Ainsworth</cp:lastModifiedBy>
  <cp:revision>32</cp:revision>
  <dcterms:created xsi:type="dcterms:W3CDTF">2004-09-22T20:17:07Z</dcterms:created>
  <dcterms:modified xsi:type="dcterms:W3CDTF">2008-01-17T22:22:27Z</dcterms:modified>
</cp:coreProperties>
</file>