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7" r:id="rId3"/>
    <p:sldId id="319" r:id="rId4"/>
    <p:sldId id="320" r:id="rId5"/>
    <p:sldId id="321" r:id="rId6"/>
    <p:sldId id="322" r:id="rId7"/>
    <p:sldId id="324" r:id="rId8"/>
    <p:sldId id="264" r:id="rId9"/>
    <p:sldId id="263" r:id="rId10"/>
    <p:sldId id="265" r:id="rId11"/>
    <p:sldId id="304" r:id="rId12"/>
    <p:sldId id="307" r:id="rId13"/>
    <p:sldId id="305" r:id="rId14"/>
    <p:sldId id="325" r:id="rId15"/>
    <p:sldId id="295" r:id="rId16"/>
    <p:sldId id="287" r:id="rId17"/>
    <p:sldId id="308" r:id="rId18"/>
    <p:sldId id="314" r:id="rId19"/>
    <p:sldId id="335" r:id="rId20"/>
    <p:sldId id="316" r:id="rId21"/>
    <p:sldId id="317" r:id="rId22"/>
    <p:sldId id="318" r:id="rId23"/>
    <p:sldId id="326" r:id="rId24"/>
    <p:sldId id="309" r:id="rId25"/>
    <p:sldId id="310" r:id="rId26"/>
    <p:sldId id="266" r:id="rId27"/>
    <p:sldId id="311" r:id="rId28"/>
    <p:sldId id="312" r:id="rId29"/>
    <p:sldId id="289" r:id="rId30"/>
    <p:sldId id="327" r:id="rId31"/>
    <p:sldId id="302" r:id="rId32"/>
    <p:sldId id="313" r:id="rId33"/>
    <p:sldId id="267" r:id="rId34"/>
    <p:sldId id="328" r:id="rId35"/>
    <p:sldId id="271" r:id="rId36"/>
    <p:sldId id="273" r:id="rId37"/>
    <p:sldId id="329" r:id="rId38"/>
    <p:sldId id="330" r:id="rId39"/>
    <p:sldId id="331" r:id="rId40"/>
    <p:sldId id="332" r:id="rId41"/>
    <p:sldId id="272" r:id="rId42"/>
    <p:sldId id="323" r:id="rId43"/>
    <p:sldId id="274" r:id="rId44"/>
    <p:sldId id="275" r:id="rId45"/>
    <p:sldId id="276" r:id="rId46"/>
    <p:sldId id="333" r:id="rId47"/>
    <p:sldId id="284" r:id="rId48"/>
    <p:sldId id="334" r:id="rId49"/>
    <p:sldId id="277" r:id="rId50"/>
    <p:sldId id="278" r:id="rId51"/>
    <p:sldId id="279" r:id="rId52"/>
    <p:sldId id="294" r:id="rId5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738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emf"/><Relationship Id="rId4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025279B3-CB87-493C-90F9-45EF2030DE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F027FD8F-51EE-42EA-8E09-D7A77BCB57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AC2EA0-3516-46B5-97E7-08FE6F89E659}" type="slidenum">
              <a:rPr lang="en-US"/>
              <a:pPr/>
              <a:t>16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50B75-818E-4F66-8767-6145C13ED7A1}" type="slidenum">
              <a:rPr lang="en-US"/>
              <a:pPr/>
              <a:t>44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D4554-4F53-474E-9B90-BB39D32341D5}" type="slidenum">
              <a:rPr lang="en-US"/>
              <a:pPr/>
              <a:t>45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C60E3-409B-42B1-9D66-4789276AB9F9}" type="slidenum">
              <a:rPr lang="en-US"/>
              <a:pPr/>
              <a:t>47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E6BB0-4718-4E0E-866F-E9213F9B94F9}" type="slidenum">
              <a:rPr lang="en-US"/>
              <a:pPr/>
              <a:t>49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B1824-1C6F-48FB-8B0B-03B42AB84B43}" type="slidenum">
              <a:rPr lang="en-US"/>
              <a:pPr/>
              <a:t>50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60340-F855-4E66-836D-729AD0D77867}" type="slidenum">
              <a:rPr lang="en-US"/>
              <a:pPr/>
              <a:t>51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D770E-5455-4C85-B577-DD1B970892EC}" type="slidenum">
              <a:rPr lang="en-US"/>
              <a:pPr/>
              <a:t>26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CA5F6D-87C3-45C2-AD46-9DB5CC7FF28C}" type="slidenum">
              <a:rPr lang="en-US"/>
              <a:pPr/>
              <a:t>29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AFCB3-780C-402F-AA3C-9EF0436C8510}" type="slidenum">
              <a:rPr lang="en-US"/>
              <a:pPr/>
              <a:t>33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A231F-C6CA-4CD8-9605-9E42F81B47E4}" type="slidenum">
              <a:rPr lang="en-US"/>
              <a:pPr/>
              <a:t>35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7E00B-CE81-4D5B-B144-EA39716172CE}" type="slidenum">
              <a:rPr lang="en-US"/>
              <a:pPr/>
              <a:t>36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1B8D47-0EAA-4FBD-AE69-FFEA57887D30}" type="slidenum">
              <a:rPr lang="en-US"/>
              <a:pPr/>
              <a:t>41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28380-B4F0-46F7-A77F-D7564EF5879D}" type="slidenum">
              <a:rPr lang="en-US"/>
              <a:pPr/>
              <a:t>42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4B345-6087-47EF-854D-FE9B88E72038}" type="slidenum">
              <a:rPr lang="en-US"/>
              <a:pPr/>
              <a:t>43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2E96BD-EF6D-4024-BB93-D73467802694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F8C10-BB21-4A8C-AD24-BB5A65422D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45F7B6-E5D6-4052-AF8C-8D054209EDEB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C2A97-DAA3-4C04-B42B-00660C42A8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0DFD0A-7A12-47F0-A979-D47DAEE7536F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62173-34BC-443D-8FAB-F20E44798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8DDA91-E383-4319-8277-123CC67FDEBB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DF4F91-4487-48F3-80EA-09B8641EC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EE0B8A-4534-42BC-AE9E-BCB0BB308869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BCB57D2-730D-4F80-B8E0-3D6F09F71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D03953-31D8-438D-84C1-BCD97CF2C0CE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65B83-5D7C-4BC9-AAF5-3CE622024D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0A9FDF-7A4E-416C-9B7A-B90AF3EA1CA1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5332C-66A6-4DC7-9964-0186A0C28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A03472-9696-4B6A-9DBF-40C018545F2C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8824F-6A64-4D8D-92C8-79CF807E40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6A4B95-77D9-4C05-81ED-C97C34EA7D3F}" type="datetime1">
              <a:rPr lang="en-US" smtClean="0"/>
              <a:t>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20C4F-CFC9-4677-B400-B567DA093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DD958-E36B-44F4-B992-F8FA374940B6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E677-08C3-49CE-8F72-A542D81CD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7BACC9-51C0-4CBC-B5D6-CD7B26C50A1A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521BE-FDF9-4A0F-8AD2-04825F9D09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2E5632-5D3A-4B23-9A8A-2B0FFF7B8371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35AB2-AE88-4649-A651-F6BB4DAF97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3425FA-0405-4E26-8CCC-F551AFF8B165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B04FF-F506-4712-A994-B13994708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9A0B8BC-33EB-423D-B12B-58904522785B}" type="datetime1">
              <a:rPr lang="en-US" smtClean="0"/>
              <a:t>1/17/2008</a:t>
            </a:fld>
            <a:endParaRPr 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EC004E-6D38-4946-99F9-0646BEF2862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CC0000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CC0000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9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1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3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24.bin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  <a:noFill/>
          <a:ln/>
        </p:spPr>
        <p:txBody>
          <a:bodyPr/>
          <a:lstStyle/>
          <a:p>
            <a:pPr algn="r"/>
            <a:r>
              <a:rPr lang="en-US">
                <a:sym typeface="Symbol" pitchFamily="18" charset="2"/>
              </a:rPr>
              <a:t>320</a:t>
            </a:r>
          </a:p>
          <a:p>
            <a:pPr algn="r"/>
            <a:r>
              <a:rPr lang="en-US">
                <a:sym typeface="Symbol" pitchFamily="18" charset="2"/>
              </a:rPr>
              <a:t>Ainsworth</a:t>
            </a:r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8229600" cy="1219200"/>
          </a:xfrm>
        </p:spPr>
        <p:txBody>
          <a:bodyPr/>
          <a:lstStyle/>
          <a:p>
            <a:pPr algn="l">
              <a:lnSpc>
                <a:spcPct val="105000"/>
              </a:lnSpc>
            </a:pPr>
            <a:r>
              <a:rPr lang="en-US" dirty="0"/>
              <a:t>One-way </a:t>
            </a:r>
            <a:r>
              <a:rPr lang="en-US" dirty="0" smtClean="0"/>
              <a:t>Between Groups Analysis </a:t>
            </a:r>
            <a:r>
              <a:rPr lang="en-US" dirty="0"/>
              <a:t>of Variance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EB51-F359-4F19-9C67-A8401BE20FB6}" type="slidenum">
              <a:rPr lang="en-US"/>
              <a:pPr/>
              <a:t>10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MS</a:t>
            </a:r>
            <a:r>
              <a:rPr lang="en-US" baseline="-25000"/>
              <a:t>BetweenGroups</a:t>
            </a:r>
            <a:r>
              <a:rPr lang="en-US"/>
              <a:t> /MS</a:t>
            </a:r>
            <a:r>
              <a:rPr lang="en-US" baseline="-25000"/>
              <a:t>WithinGroups</a:t>
            </a:r>
            <a:r>
              <a:rPr lang="en-US"/>
              <a:t> </a:t>
            </a:r>
          </a:p>
          <a:p>
            <a:pPr lvl="1"/>
            <a:r>
              <a:rPr lang="en-US"/>
              <a:t>Ratio approximately 1 if null true</a:t>
            </a:r>
          </a:p>
          <a:p>
            <a:pPr lvl="1"/>
            <a:r>
              <a:rPr lang="en-US"/>
              <a:t>Ratio significantly larger than 1 if null false</a:t>
            </a:r>
          </a:p>
          <a:p>
            <a:pPr lvl="1"/>
            <a:r>
              <a:rPr lang="en-US"/>
              <a:t>“approximately 1” can actually be as high as 2 or 3, but not much higher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2172D-E88A-45D0-AE43-6BC3B75BEE92}" type="slidenum">
              <a:rPr lang="en-US"/>
              <a:pPr/>
              <a:t>11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/>
          <a:lstStyle/>
          <a:p>
            <a:r>
              <a:rPr lang="en-US"/>
              <a:t>“So, why is it called analysis of variance anyway?”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98638"/>
            <a:ext cx="8229600" cy="4525962"/>
          </a:xfrm>
        </p:spPr>
        <p:txBody>
          <a:bodyPr/>
          <a:lstStyle/>
          <a:p>
            <a:r>
              <a:rPr lang="en-US"/>
              <a:t>Aren’t we interested in mean differences?</a:t>
            </a:r>
          </a:p>
          <a:p>
            <a:r>
              <a:rPr lang="en-US"/>
              <a:t>Variance revisited</a:t>
            </a:r>
          </a:p>
          <a:p>
            <a:pPr lvl="1"/>
            <a:r>
              <a:rPr lang="en-US"/>
              <a:t>Basic variance formula</a:t>
            </a:r>
          </a:p>
        </p:txBody>
      </p:sp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1552575" y="4364038"/>
          <a:ext cx="5735638" cy="1960562"/>
        </p:xfrm>
        <a:graphic>
          <a:graphicData uri="http://schemas.openxmlformats.org/presentationml/2006/ole">
            <p:oleObj spid="_x0000_s184326" name="Equation" r:id="rId3" imgW="1485720" imgH="50796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3A5F-6AEC-4340-BAF7-A83508030E49}" type="slidenum">
              <a:rPr lang="en-US"/>
              <a:pPr/>
              <a:t>12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/>
          <a:lstStyle/>
          <a:p>
            <a:r>
              <a:rPr lang="en-US"/>
              <a:t>“Why is it called analysis of variance anyway?”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493838"/>
            <a:ext cx="8686800" cy="4525962"/>
          </a:xfrm>
        </p:spPr>
        <p:txBody>
          <a:bodyPr/>
          <a:lstStyle/>
          <a:p>
            <a:r>
              <a:rPr lang="en-US" sz="3200" dirty="0"/>
              <a:t>What if data comes from groups?</a:t>
            </a:r>
          </a:p>
          <a:p>
            <a:pPr lvl="1"/>
            <a:r>
              <a:rPr lang="en-US" sz="2800" dirty="0"/>
              <a:t>We can have different sums of squares</a:t>
            </a:r>
          </a:p>
        </p:txBody>
      </p:sp>
      <p:graphicFrame>
        <p:nvGraphicFramePr>
          <p:cNvPr id="187397" name="Object 5"/>
          <p:cNvGraphicFramePr>
            <a:graphicFrameLocks noChangeAspect="1"/>
          </p:cNvGraphicFramePr>
          <p:nvPr/>
        </p:nvGraphicFramePr>
        <p:xfrm>
          <a:off x="788988" y="2514600"/>
          <a:ext cx="7059612" cy="3734701"/>
        </p:xfrm>
        <a:graphic>
          <a:graphicData uri="http://schemas.openxmlformats.org/presentationml/2006/ole">
            <p:oleObj spid="_x0000_s187397" name="Equation" r:id="rId3" imgW="2654280" imgH="16254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93942-16D5-4487-B8F1-DDC3FA35E98A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185349" name="Object 5"/>
          <p:cNvGraphicFramePr>
            <a:graphicFrameLocks noChangeAspect="1"/>
          </p:cNvGraphicFramePr>
          <p:nvPr>
            <p:ph/>
          </p:nvPr>
        </p:nvGraphicFramePr>
        <p:xfrm>
          <a:off x="420688" y="1408113"/>
          <a:ext cx="8150225" cy="4764087"/>
        </p:xfrm>
        <a:graphic>
          <a:graphicData uri="http://schemas.openxmlformats.org/presentationml/2006/ole">
            <p:oleObj spid="_x0000_s185349" name="Visio" r:id="rId3" imgW="6774561" imgH="3958590" progId="Visio.Drawing.11">
              <p:embed/>
            </p:oleObj>
          </a:graphicData>
        </a:graphic>
      </p:graphicFrame>
      <p:sp>
        <p:nvSpPr>
          <p:cNvPr id="18535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Logic of ANOVA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calculations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1054DE-6C83-47A8-96B0-1263FBB98ECD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BF47-6DD5-43B4-858F-DE3AA3B96404}" type="slidenum">
              <a:rPr lang="en-US"/>
              <a:pPr/>
              <a:t>15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Sums of Squares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total variability can be partitioned into between groups variability and within groups variability.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5110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914400" y="3421063"/>
          <a:ext cx="7772400" cy="2771775"/>
        </p:xfrm>
        <a:graphic>
          <a:graphicData uri="http://schemas.openxmlformats.org/presentationml/2006/ole">
            <p:oleObj spid="_x0000_s175110" name="Equation" r:id="rId3" imgW="2920680" imgH="104112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7F-E83B-4654-A305-FFF12598B434}" type="slidenum">
              <a:rPr lang="en-US"/>
              <a:pPr/>
              <a:t>16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Degrees of Freedom (</a:t>
            </a:r>
            <a:r>
              <a:rPr lang="en-US" i="1"/>
              <a:t>df </a:t>
            </a:r>
            <a:r>
              <a:rPr lang="en-US"/>
              <a:t>)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n-US"/>
              <a:t>Number of “observations” free to vary</a:t>
            </a:r>
          </a:p>
          <a:p>
            <a:pPr lvl="1"/>
            <a:r>
              <a:rPr lang="en-US" i="1"/>
              <a:t>df</a:t>
            </a:r>
            <a:r>
              <a:rPr lang="en-US" baseline="-25000"/>
              <a:t>T</a:t>
            </a:r>
            <a:r>
              <a:rPr lang="en-US"/>
              <a:t> = </a:t>
            </a:r>
            <a:r>
              <a:rPr lang="en-US" i="1"/>
              <a:t>N</a:t>
            </a:r>
            <a:r>
              <a:rPr lang="en-US"/>
              <a:t> - 1</a:t>
            </a:r>
          </a:p>
          <a:p>
            <a:pPr lvl="2"/>
            <a:r>
              <a:rPr lang="en-US"/>
              <a:t>Variability of </a:t>
            </a:r>
            <a:r>
              <a:rPr lang="en-US" i="1"/>
              <a:t>N</a:t>
            </a:r>
            <a:r>
              <a:rPr lang="en-US"/>
              <a:t> observations</a:t>
            </a:r>
          </a:p>
          <a:p>
            <a:pPr lvl="1"/>
            <a:r>
              <a:rPr lang="en-US" i="1"/>
              <a:t>df</a:t>
            </a:r>
            <a:r>
              <a:rPr lang="en-US" baseline="-25000"/>
              <a:t>BG</a:t>
            </a:r>
            <a:r>
              <a:rPr lang="en-US"/>
              <a:t> = </a:t>
            </a:r>
            <a:r>
              <a:rPr lang="en-US" i="1"/>
              <a:t>g</a:t>
            </a:r>
            <a:r>
              <a:rPr lang="en-US"/>
              <a:t> - 1</a:t>
            </a:r>
          </a:p>
          <a:p>
            <a:pPr lvl="2"/>
            <a:r>
              <a:rPr lang="en-US"/>
              <a:t>Variability of </a:t>
            </a:r>
            <a:r>
              <a:rPr lang="en-US" i="1"/>
              <a:t>g</a:t>
            </a:r>
            <a:r>
              <a:rPr lang="en-US"/>
              <a:t> means</a:t>
            </a:r>
          </a:p>
          <a:p>
            <a:pPr lvl="1"/>
            <a:r>
              <a:rPr lang="en-US" i="1"/>
              <a:t>df</a:t>
            </a:r>
            <a:r>
              <a:rPr lang="en-US" baseline="-25000"/>
              <a:t>WG</a:t>
            </a:r>
            <a:r>
              <a:rPr lang="en-US"/>
              <a:t> = </a:t>
            </a:r>
            <a:r>
              <a:rPr lang="en-US" i="1"/>
              <a:t>g 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 - 1) or </a:t>
            </a:r>
            <a:r>
              <a:rPr lang="en-US" i="1"/>
              <a:t>N - g</a:t>
            </a:r>
          </a:p>
          <a:p>
            <a:pPr lvl="2"/>
            <a:r>
              <a:rPr lang="en-US" i="1"/>
              <a:t>n</a:t>
            </a:r>
            <a:r>
              <a:rPr lang="en-US"/>
              <a:t> observations in each group = </a:t>
            </a:r>
            <a:r>
              <a:rPr lang="en-US" i="1"/>
              <a:t>n</a:t>
            </a:r>
            <a:r>
              <a:rPr lang="en-US"/>
              <a:t> - 1 </a:t>
            </a:r>
            <a:r>
              <a:rPr lang="en-US" i="1"/>
              <a:t>df</a:t>
            </a:r>
            <a:r>
              <a:rPr lang="en-US"/>
              <a:t> times </a:t>
            </a:r>
            <a:r>
              <a:rPr lang="en-US" i="1"/>
              <a:t>g</a:t>
            </a:r>
            <a:r>
              <a:rPr lang="en-US"/>
              <a:t> groups</a:t>
            </a:r>
          </a:p>
          <a:p>
            <a:pPr lvl="1"/>
            <a:r>
              <a:rPr lang="en-US" i="1"/>
              <a:t>df</a:t>
            </a:r>
            <a:r>
              <a:rPr lang="en-US" baseline="-25000"/>
              <a:t>T</a:t>
            </a:r>
            <a:r>
              <a:rPr lang="en-US"/>
              <a:t> = </a:t>
            </a:r>
            <a:r>
              <a:rPr lang="en-US" i="1"/>
              <a:t>df</a:t>
            </a:r>
            <a:r>
              <a:rPr lang="en-US" baseline="-25000"/>
              <a:t>BG</a:t>
            </a:r>
            <a:r>
              <a:rPr lang="en-US"/>
              <a:t> + </a:t>
            </a:r>
            <a:r>
              <a:rPr lang="en-US" i="1"/>
              <a:t>df</a:t>
            </a:r>
            <a:r>
              <a:rPr lang="en-US" baseline="-25000"/>
              <a:t>WG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0DB1-3E21-4212-8FE0-9852BF6ADBD5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 Square (i.e. Variance)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0469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1974850" y="1735138"/>
          <a:ext cx="5345113" cy="4227512"/>
        </p:xfrm>
        <a:graphic>
          <a:graphicData uri="http://schemas.openxmlformats.org/presentationml/2006/ole">
            <p:oleObj spid="_x0000_s190469" name="Equation" r:id="rId3" imgW="1942920" imgH="153648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6D9D-44D2-4F25-8A21-765E956C5A65}" type="slidenum">
              <a:rPr lang="en-US"/>
              <a:pPr/>
              <a:t>18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F-test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/>
              <a:t>MS</a:t>
            </a:r>
            <a:r>
              <a:rPr lang="en-US" baseline="-25000"/>
              <a:t>WG</a:t>
            </a:r>
            <a:r>
              <a:rPr lang="en-US"/>
              <a:t> contains </a:t>
            </a:r>
            <a:r>
              <a:rPr lang="en-US" b="1"/>
              <a:t>random sampling variation</a:t>
            </a:r>
            <a:r>
              <a:rPr lang="en-US"/>
              <a:t> among the participants</a:t>
            </a:r>
          </a:p>
          <a:p>
            <a:r>
              <a:rPr lang="en-US"/>
              <a:t>MS</a:t>
            </a:r>
            <a:r>
              <a:rPr lang="en-US" baseline="-25000"/>
              <a:t>BG</a:t>
            </a:r>
            <a:r>
              <a:rPr lang="en-US"/>
              <a:t> also contains random sampling variation but it can also contain </a:t>
            </a:r>
            <a:r>
              <a:rPr lang="en-US" b="1"/>
              <a:t>systematic (real) variation</a:t>
            </a:r>
            <a:r>
              <a:rPr lang="en-US"/>
              <a:t> between the groups (either naturally occurring or manipulated)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6D9D-44D2-4F25-8A21-765E956C5A65}" type="slidenum">
              <a:rPr lang="en-US"/>
              <a:pPr/>
              <a:t>19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F-test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r>
              <a:rPr lang="en-US" dirty="0" smtClean="0"/>
              <a:t>And if no “real” difference exists between groups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0033" y="1905000"/>
          <a:ext cx="8615367" cy="957263"/>
        </p:xfrm>
        <a:graphic>
          <a:graphicData uri="http://schemas.openxmlformats.org/presentationml/2006/ole">
            <p:oleObj spid="_x0000_s259074" name="Equation" r:id="rId3" imgW="3543120" imgH="393480" progId="Equation.DSMT4">
              <p:embed/>
            </p:oleObj>
          </a:graphicData>
        </a:graphic>
      </p:graphicFrame>
      <p:graphicFrame>
        <p:nvGraphicFramePr>
          <p:cNvPr id="259075" name="Object 3"/>
          <p:cNvGraphicFramePr>
            <a:graphicFrameLocks noChangeAspect="1"/>
          </p:cNvGraphicFramePr>
          <p:nvPr/>
        </p:nvGraphicFramePr>
        <p:xfrm>
          <a:off x="2060575" y="4833938"/>
          <a:ext cx="5094288" cy="957262"/>
        </p:xfrm>
        <a:graphic>
          <a:graphicData uri="http://schemas.openxmlformats.org/presentationml/2006/ole">
            <p:oleObj spid="_x0000_s259075" name="Equation" r:id="rId4" imgW="2095200" imgH="39348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12CF9-A8AC-4A27-BDCF-B166AC87FB39}" type="slidenum">
              <a:rPr lang="en-US"/>
              <a:pPr/>
              <a:t>2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Points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/>
              <a:t>Problem with t-tests and multiple groups</a:t>
            </a:r>
          </a:p>
          <a:p>
            <a:r>
              <a:rPr lang="en-US"/>
              <a:t>The logic behind ANOVA</a:t>
            </a:r>
          </a:p>
          <a:p>
            <a:r>
              <a:rPr lang="en-US"/>
              <a:t>Calculations</a:t>
            </a:r>
          </a:p>
          <a:p>
            <a:r>
              <a:rPr lang="en-US"/>
              <a:t>Multiple comparisons</a:t>
            </a:r>
          </a:p>
          <a:p>
            <a:r>
              <a:rPr lang="en-US"/>
              <a:t>Assumptions of analysis of variance</a:t>
            </a:r>
          </a:p>
          <a:p>
            <a:r>
              <a:rPr lang="en-US"/>
              <a:t>Effect Size for ANOVA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70FC-7B52-4F06-9717-96FD86787D22}" type="slidenum">
              <a:rPr lang="en-US"/>
              <a:pPr/>
              <a:t>20</a:t>
            </a:fld>
            <a:endParaRPr lang="en-US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F-test</a:t>
            </a:r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5029200"/>
            <a:ext cx="8382000" cy="1325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/>
              <a:t>The F-test is a ratio of the MS</a:t>
            </a:r>
            <a:r>
              <a:rPr lang="en-US" sz="3200" baseline="-25000" dirty="0"/>
              <a:t>BG</a:t>
            </a:r>
            <a:r>
              <a:rPr lang="en-US" sz="3200" dirty="0"/>
              <a:t>/MS</a:t>
            </a:r>
            <a:r>
              <a:rPr lang="en-US" sz="3200" baseline="-25000" dirty="0"/>
              <a:t>WG</a:t>
            </a:r>
            <a:r>
              <a:rPr lang="en-US" sz="3200" dirty="0"/>
              <a:t> and if the group differences are just random the ratio will equal 1 (e.g. random/random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1219200" y="1143000"/>
          <a:ext cx="6705600" cy="3919538"/>
        </p:xfrm>
        <a:graphic>
          <a:graphicData uri="http://schemas.openxmlformats.org/presentationml/2006/ole">
            <p:oleObj spid="_x0000_s206852" name="Visio" r:id="rId3" imgW="6774561" imgH="3958590" progId="Visio.Drawing.11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9E28-BD2A-450D-B467-4620793E8B44}" type="slidenum">
              <a:rPr lang="en-US"/>
              <a:pPr/>
              <a:t>21</a:t>
            </a:fld>
            <a:endParaRPr lang="en-US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F-test</a:t>
            </a:r>
          </a:p>
        </p:txBody>
      </p:sp>
      <p:graphicFrame>
        <p:nvGraphicFramePr>
          <p:cNvPr id="20787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371600" y="1103313"/>
          <a:ext cx="6553200" cy="3697287"/>
        </p:xfrm>
        <a:graphic>
          <a:graphicData uri="http://schemas.openxmlformats.org/presentationml/2006/ole">
            <p:oleObj spid="_x0000_s207876" name="Visio" r:id="rId3" imgW="6774561" imgH="3958590" progId="Visio.Drawing.11">
              <p:embed/>
            </p:oleObj>
          </a:graphicData>
        </a:graphic>
      </p:graphicFrame>
      <p:sp>
        <p:nvSpPr>
          <p:cNvPr id="2078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770438"/>
            <a:ext cx="8229600" cy="1858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If there are real differences between the groups the difference will be larger than 1 and we can calculate the probability and hypothesis test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65BF-1DE8-42BE-8E89-FDA5A0A0B822}" type="slidenum">
              <a:rPr lang="en-US"/>
              <a:pPr/>
              <a:t>22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 distribution</a:t>
            </a:r>
          </a:p>
        </p:txBody>
      </p:sp>
      <p:graphicFrame>
        <p:nvGraphicFramePr>
          <p:cNvPr id="21299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371600" y="914400"/>
          <a:ext cx="6324600" cy="3695700"/>
        </p:xfrm>
        <a:graphic>
          <a:graphicData uri="http://schemas.openxmlformats.org/presentationml/2006/ole">
            <p:oleObj spid="_x0000_s212996" name="Visio" r:id="rId3" imgW="6774561" imgH="3958590" progId="Visio.Drawing.11">
              <p:embed/>
            </p:oleObj>
          </a:graphicData>
        </a:graphic>
      </p:graphicFrame>
      <p:sp>
        <p:nvSpPr>
          <p:cNvPr id="2129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419600"/>
            <a:ext cx="8229600" cy="2187575"/>
          </a:xfrm>
        </p:spPr>
        <p:txBody>
          <a:bodyPr/>
          <a:lstStyle/>
          <a:p>
            <a:r>
              <a:rPr lang="en-US" sz="2800" dirty="0"/>
              <a:t>There is a separate F distribution for every </a:t>
            </a:r>
            <a:r>
              <a:rPr lang="en-US" sz="2800" dirty="0" err="1"/>
              <a:t>df</a:t>
            </a:r>
            <a:r>
              <a:rPr lang="en-US" sz="2800" dirty="0"/>
              <a:t> like t but we need both </a:t>
            </a:r>
            <a:r>
              <a:rPr lang="en-US" sz="2800" dirty="0" err="1"/>
              <a:t>df</a:t>
            </a:r>
            <a:r>
              <a:rPr lang="en-US" sz="2800" baseline="-25000" dirty="0" err="1"/>
              <a:t>bg</a:t>
            </a:r>
            <a:r>
              <a:rPr lang="en-US" sz="2800" dirty="0"/>
              <a:t> and </a:t>
            </a:r>
            <a:r>
              <a:rPr lang="en-US" sz="2800" dirty="0" err="1"/>
              <a:t>df</a:t>
            </a:r>
            <a:r>
              <a:rPr lang="en-US" sz="2800" baseline="-25000" dirty="0" err="1"/>
              <a:t>wg</a:t>
            </a:r>
            <a:r>
              <a:rPr lang="en-US" sz="2800" dirty="0"/>
              <a:t> to calculate the F</a:t>
            </a:r>
            <a:r>
              <a:rPr lang="en-US" sz="2800" baseline="-25000" dirty="0"/>
              <a:t>CV </a:t>
            </a:r>
            <a:r>
              <a:rPr lang="en-US" sz="2800" dirty="0"/>
              <a:t>from the F table </a:t>
            </a:r>
            <a:r>
              <a:rPr lang="en-US" sz="2800" dirty="0" smtClean="0"/>
              <a:t>D.3 </a:t>
            </a:r>
            <a:r>
              <a:rPr lang="en-US" sz="2800" dirty="0"/>
              <a:t>for alpha = .05 and </a:t>
            </a:r>
            <a:r>
              <a:rPr lang="en-US" sz="2800" dirty="0" smtClean="0"/>
              <a:t>D.4 </a:t>
            </a:r>
            <a:r>
              <a:rPr lang="en-US" sz="2800" dirty="0"/>
              <a:t>for alpha = .01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1-way between groups </a:t>
            </a:r>
            <a:r>
              <a:rPr lang="en-US" dirty="0" err="1" smtClean="0"/>
              <a:t>Anova</a:t>
            </a:r>
            <a:r>
              <a:rPr lang="en-US" dirty="0" smtClean="0"/>
              <a:t> example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447C23-AC33-4B8B-A8A1-2CED26679CD8}" type="slidenum">
              <a:rPr lang="en-US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328D-6FF5-460C-BF93-5AAC4CA91023}" type="slidenum">
              <a:rPr lang="en-US"/>
              <a:pPr/>
              <a:t>24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 sz="3200" dirty="0"/>
              <a:t>A researcher is interested in knowing which brand of baby food babies prefer: Beechnut, Del Monte or Gerber.</a:t>
            </a:r>
          </a:p>
          <a:p>
            <a:r>
              <a:rPr lang="en-US" sz="3200" dirty="0"/>
              <a:t>He randomly selects 15 babies and assigns each to try strained </a:t>
            </a:r>
            <a:r>
              <a:rPr lang="en-US" sz="3200" dirty="0" smtClean="0"/>
              <a:t>peas </a:t>
            </a:r>
            <a:r>
              <a:rPr lang="en-US" sz="3200" dirty="0"/>
              <a:t>from one of the three brands</a:t>
            </a:r>
          </a:p>
          <a:p>
            <a:r>
              <a:rPr lang="en-US" sz="3200" dirty="0"/>
              <a:t>Liking is measured by the number of spoonfuls the baby takes before getting “upset” (e.g. crying, screaming, throwing the food, etc.)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7DC1-2370-4D8C-9FE4-E4F2B74C2B03}" type="slidenum">
              <a:rPr lang="en-US"/>
              <a:pPr/>
              <a:t>25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Hypothesis Testing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410200"/>
          </a:xfrm>
        </p:spPr>
        <p:txBody>
          <a:bodyPr/>
          <a:lstStyle/>
          <a:p>
            <a:pPr marL="685800" indent="-685800">
              <a:buFontTx/>
              <a:buAutoNum type="arabicPeriod"/>
            </a:pPr>
            <a:r>
              <a:rPr lang="en-US" dirty="0"/>
              <a:t>H</a:t>
            </a:r>
            <a:r>
              <a:rPr lang="en-US" baseline="-25000" dirty="0"/>
              <a:t>o</a:t>
            </a:r>
            <a:r>
              <a:rPr lang="en-US" dirty="0"/>
              <a:t>: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baseline="-25000" dirty="0">
                <a:sym typeface="Symbol" pitchFamily="18" charset="2"/>
              </a:rPr>
              <a:t>Beechnut</a:t>
            </a:r>
            <a:r>
              <a:rPr lang="en-US" dirty="0">
                <a:sym typeface="Symbol" pitchFamily="18" charset="2"/>
              </a:rPr>
              <a:t> = </a:t>
            </a:r>
            <a:r>
              <a:rPr lang="en-US" baseline="-25000" dirty="0">
                <a:sym typeface="Symbol" pitchFamily="18" charset="2"/>
              </a:rPr>
              <a:t>Del Monte</a:t>
            </a:r>
            <a:r>
              <a:rPr lang="en-US" dirty="0">
                <a:sym typeface="Symbol" pitchFamily="18" charset="2"/>
              </a:rPr>
              <a:t> = </a:t>
            </a:r>
            <a:r>
              <a:rPr lang="en-US" baseline="-25000" dirty="0">
                <a:sym typeface="Symbol" pitchFamily="18" charset="2"/>
              </a:rPr>
              <a:t>Gerber</a:t>
            </a:r>
            <a:r>
              <a:rPr lang="en-US" dirty="0">
                <a:sym typeface="Symbol" pitchFamily="18" charset="2"/>
              </a:rPr>
              <a:t> </a:t>
            </a:r>
          </a:p>
          <a:p>
            <a:pPr marL="685800" indent="-685800">
              <a:buFontTx/>
              <a:buAutoNum type="arabicPeriod"/>
            </a:pPr>
            <a:r>
              <a:rPr lang="en-US" dirty="0">
                <a:sym typeface="Symbol" pitchFamily="18" charset="2"/>
              </a:rPr>
              <a:t>At least 2 </a:t>
            </a:r>
            <a:r>
              <a:rPr lang="en-US" sz="2400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are different</a:t>
            </a:r>
          </a:p>
          <a:p>
            <a:pPr marL="685800" indent="-685800">
              <a:buFontTx/>
              <a:buAutoNum type="arabicPeriod"/>
            </a:pPr>
            <a:r>
              <a:rPr lang="en-US" dirty="0">
                <a:sym typeface="Symbol" pitchFamily="18" charset="2"/>
              </a:rPr>
              <a:t> = .05</a:t>
            </a:r>
          </a:p>
          <a:p>
            <a:pPr marL="685800" indent="-685800">
              <a:buFontTx/>
              <a:buAutoNum type="arabicPeriod"/>
            </a:pPr>
            <a:r>
              <a:rPr lang="en-US" dirty="0">
                <a:sym typeface="Symbol" pitchFamily="18" charset="2"/>
              </a:rPr>
              <a:t>More than 2 groups  ANOVA  F</a:t>
            </a:r>
          </a:p>
          <a:p>
            <a:pPr marL="685800" indent="-685800">
              <a:buFontTx/>
              <a:buAutoNum type="arabicPeriod"/>
            </a:pPr>
            <a:r>
              <a:rPr lang="en-US" dirty="0">
                <a:sym typeface="Symbol" pitchFamily="18" charset="2"/>
              </a:rPr>
              <a:t>For </a:t>
            </a:r>
            <a:r>
              <a:rPr lang="en-US" dirty="0" err="1">
                <a:sym typeface="Symbol" pitchFamily="18" charset="2"/>
              </a:rPr>
              <a:t>F</a:t>
            </a:r>
            <a:r>
              <a:rPr lang="en-US" baseline="-25000" dirty="0" err="1">
                <a:sym typeface="Symbol" pitchFamily="18" charset="2"/>
              </a:rPr>
              <a:t>cv</a:t>
            </a:r>
            <a:r>
              <a:rPr lang="en-US" dirty="0">
                <a:sym typeface="Symbol" pitchFamily="18" charset="2"/>
              </a:rPr>
              <a:t> you need both </a:t>
            </a:r>
            <a:r>
              <a:rPr lang="en-US" i="1" dirty="0" err="1"/>
              <a:t>df</a:t>
            </a:r>
            <a:r>
              <a:rPr lang="en-US" baseline="-25000" dirty="0" err="1"/>
              <a:t>BG</a:t>
            </a:r>
            <a:r>
              <a:rPr lang="en-US" dirty="0"/>
              <a:t> = 3 – 1 = 2 and </a:t>
            </a:r>
            <a:r>
              <a:rPr lang="en-US" i="1" dirty="0" err="1"/>
              <a:t>df</a:t>
            </a:r>
            <a:r>
              <a:rPr lang="en-US" baseline="-25000" dirty="0" err="1"/>
              <a:t>WG</a:t>
            </a:r>
            <a:r>
              <a:rPr lang="en-US" dirty="0"/>
              <a:t> = </a:t>
            </a:r>
            <a:r>
              <a:rPr lang="en-US" i="1" dirty="0"/>
              <a:t>g 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 - 1) = 3(5 – 1) = 12</a:t>
            </a:r>
          </a:p>
          <a:p>
            <a:pPr marL="685800" indent="-685800">
              <a:buFontTx/>
              <a:buNone/>
            </a:pPr>
            <a:r>
              <a:rPr lang="en-US" dirty="0">
                <a:sym typeface="Symbol" pitchFamily="18" charset="2"/>
              </a:rPr>
              <a:t>	Table </a:t>
            </a:r>
            <a:r>
              <a:rPr lang="en-US" dirty="0" smtClean="0">
                <a:sym typeface="Symbol" pitchFamily="18" charset="2"/>
              </a:rPr>
              <a:t>D.3 </a:t>
            </a:r>
            <a:r>
              <a:rPr lang="en-US" dirty="0" err="1">
                <a:sym typeface="Symbol" pitchFamily="18" charset="2"/>
              </a:rPr>
              <a:t>F</a:t>
            </a:r>
            <a:r>
              <a:rPr lang="en-US" baseline="-25000" dirty="0" err="1">
                <a:sym typeface="Symbol" pitchFamily="18" charset="2"/>
              </a:rPr>
              <a:t>cv</a:t>
            </a:r>
            <a:r>
              <a:rPr lang="en-US" dirty="0">
                <a:sym typeface="Symbol" pitchFamily="18" charset="2"/>
              </a:rPr>
              <a:t>(2,12) = 3.89, if </a:t>
            </a:r>
            <a:r>
              <a:rPr lang="en-US" dirty="0" err="1">
                <a:sym typeface="Symbol" pitchFamily="18" charset="2"/>
              </a:rPr>
              <a:t>F</a:t>
            </a:r>
            <a:r>
              <a:rPr lang="en-US" baseline="-25000" dirty="0" err="1">
                <a:sym typeface="Symbol" pitchFamily="18" charset="2"/>
              </a:rPr>
              <a:t>o</a:t>
            </a:r>
            <a:r>
              <a:rPr lang="en-US" dirty="0">
                <a:sym typeface="Symbol" pitchFamily="18" charset="2"/>
              </a:rPr>
              <a:t> &gt; 3.89 reject the null hypothesis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B027-AD4F-47DA-BB20-2AB9DA4AB12E}" type="slidenum">
              <a:rPr lang="en-US"/>
              <a:pPr/>
              <a:t>26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6 – Calculate F-test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with Sum of Squares (SS) </a:t>
            </a:r>
          </a:p>
          <a:p>
            <a:pPr lvl="1"/>
            <a:r>
              <a:rPr lang="en-US"/>
              <a:t>We need:</a:t>
            </a:r>
          </a:p>
          <a:p>
            <a:pPr lvl="2"/>
            <a:r>
              <a:rPr lang="en-US"/>
              <a:t>SS</a:t>
            </a:r>
            <a:r>
              <a:rPr lang="en-US" baseline="-25000"/>
              <a:t>T</a:t>
            </a:r>
            <a:endParaRPr lang="en-US"/>
          </a:p>
          <a:p>
            <a:pPr lvl="2"/>
            <a:r>
              <a:rPr lang="en-US"/>
              <a:t>SS</a:t>
            </a:r>
            <a:r>
              <a:rPr lang="en-US" baseline="-25000"/>
              <a:t>BG</a:t>
            </a:r>
            <a:endParaRPr lang="en-US"/>
          </a:p>
          <a:p>
            <a:pPr lvl="2"/>
            <a:r>
              <a:rPr lang="en-US"/>
              <a:t>SS</a:t>
            </a:r>
            <a:r>
              <a:rPr lang="en-US" baseline="-25000"/>
              <a:t>WG</a:t>
            </a:r>
            <a:endParaRPr lang="en-US"/>
          </a:p>
          <a:p>
            <a:r>
              <a:rPr lang="en-US"/>
              <a:t>Then, use the SS and </a:t>
            </a:r>
            <a:r>
              <a:rPr lang="en-US" i="1"/>
              <a:t>df</a:t>
            </a:r>
            <a:r>
              <a:rPr lang="en-US"/>
              <a:t> to compute mean squares and </a:t>
            </a:r>
            <a:r>
              <a:rPr lang="en-US" i="1"/>
              <a:t>F</a:t>
            </a:r>
            <a:r>
              <a:rPr lang="en-US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545" name="Object 9"/>
          <p:cNvGraphicFramePr>
            <a:graphicFrameLocks noChangeAspect="1"/>
          </p:cNvGraphicFramePr>
          <p:nvPr/>
        </p:nvGraphicFramePr>
        <p:xfrm>
          <a:off x="165100" y="990600"/>
          <a:ext cx="8843963" cy="5599112"/>
        </p:xfrm>
        <a:graphic>
          <a:graphicData uri="http://schemas.openxmlformats.org/presentationml/2006/ole">
            <p:oleObj spid="_x0000_s193545" name="Document" r:id="rId3" imgW="8330737" imgH="4351581" progId="Word.Document.8">
              <p:embed/>
            </p:oleObj>
          </a:graphicData>
        </a:graphic>
      </p:graphicFrame>
      <p:sp>
        <p:nvSpPr>
          <p:cNvPr id="193546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/>
              <a:t>Step 6 – Calculate F-test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E677-08C3-49CE-8F72-A542D81CD6A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CE9B8-C258-449C-96E7-A317C7E25DF1}" type="slidenum">
              <a:rPr lang="en-US"/>
              <a:pPr/>
              <a:t>28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ANOVA summary table and Step 7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3276600"/>
            <a:ext cx="8610600" cy="3276600"/>
          </a:xfrm>
        </p:spPr>
        <p:txBody>
          <a:bodyPr/>
          <a:lstStyle/>
          <a:p>
            <a:r>
              <a:rPr lang="en-US" dirty="0"/>
              <a:t>Remember</a:t>
            </a:r>
          </a:p>
          <a:p>
            <a:pPr lvl="1"/>
            <a:r>
              <a:rPr lang="en-US" dirty="0"/>
              <a:t>MS = SS/</a:t>
            </a:r>
            <a:r>
              <a:rPr lang="en-US" dirty="0" err="1"/>
              <a:t>df</a:t>
            </a:r>
            <a:endParaRPr lang="en-US" dirty="0"/>
          </a:p>
          <a:p>
            <a:pPr lvl="1"/>
            <a:r>
              <a:rPr lang="en-US" dirty="0"/>
              <a:t>F = MS</a:t>
            </a:r>
            <a:r>
              <a:rPr lang="en-US" baseline="-25000" dirty="0"/>
              <a:t>BG</a:t>
            </a:r>
            <a:r>
              <a:rPr lang="en-US" dirty="0"/>
              <a:t>/MS</a:t>
            </a:r>
            <a:r>
              <a:rPr lang="en-US" baseline="-25000" dirty="0"/>
              <a:t>WG</a:t>
            </a:r>
            <a:r>
              <a:rPr lang="en-US" dirty="0"/>
              <a:t> </a:t>
            </a:r>
          </a:p>
          <a:p>
            <a:r>
              <a:rPr lang="en-US" dirty="0"/>
              <a:t>Step 7 – Since </a:t>
            </a:r>
            <a:r>
              <a:rPr lang="en-US" dirty="0" smtClean="0"/>
              <a:t>______ </a:t>
            </a:r>
            <a:r>
              <a:rPr lang="en-US" dirty="0"/>
              <a:t>&gt; 3.89, reject the null hypothesis</a:t>
            </a:r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557213" y="1223963"/>
          <a:ext cx="7842250" cy="2000250"/>
        </p:xfrm>
        <a:graphic>
          <a:graphicData uri="http://schemas.openxmlformats.org/presentationml/2006/ole">
            <p:oleObj spid="_x0000_s195588" name="Worksheet" r:id="rId3" imgW="3000375" imgH="771525" progId="Excel.Shee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55EC-E0C3-4192-8E86-B01B5021DCF4}" type="slidenum">
              <a:rPr lang="en-US"/>
              <a:pPr/>
              <a:t>29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/>
              <a:t>F</a:t>
            </a:r>
            <a:r>
              <a:rPr lang="en-US"/>
              <a:t> for groups is significant.</a:t>
            </a:r>
          </a:p>
          <a:p>
            <a:pPr lvl="1"/>
            <a:r>
              <a:rPr lang="en-US"/>
              <a:t>We would obtain an </a:t>
            </a:r>
            <a:r>
              <a:rPr lang="en-US" i="1"/>
              <a:t>F</a:t>
            </a:r>
            <a:r>
              <a:rPr lang="en-US"/>
              <a:t> of this size, when </a:t>
            </a:r>
            <a:r>
              <a:rPr lang="en-US" i="1"/>
              <a:t>H</a:t>
            </a:r>
            <a:r>
              <a:rPr lang="en-US" baseline="-25000"/>
              <a:t>0</a:t>
            </a:r>
            <a:r>
              <a:rPr lang="en-US"/>
              <a:t> true, less than 5% of the time.</a:t>
            </a:r>
          </a:p>
          <a:p>
            <a:pPr lvl="1"/>
            <a:r>
              <a:rPr lang="en-US"/>
              <a:t>The difference in group means cannot be explained by random error.</a:t>
            </a:r>
          </a:p>
          <a:p>
            <a:pPr lvl="1"/>
            <a:r>
              <a:rPr lang="en-US"/>
              <a:t>The baby food brands were rated differently by the sample of babies.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08B10-4F26-48AD-8183-F2E2D24072BC}" type="slidenum">
              <a:rPr lang="en-US"/>
              <a:pPr/>
              <a:t>3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T-test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 far, we have made comparisons between a single group and population, 2-related samples and 2 independent samples</a:t>
            </a:r>
          </a:p>
          <a:p>
            <a:r>
              <a:rPr lang="en-US"/>
              <a:t>What if we want to compare more than 2 groups?  </a:t>
            </a:r>
          </a:p>
          <a:p>
            <a:r>
              <a:rPr lang="en-US"/>
              <a:t>One solution: multiple t-tests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Alternative computational approach</a:t>
            </a:r>
          </a:p>
        </p:txBody>
      </p:sp>
      <p:sp>
        <p:nvSpPr>
          <p:cNvPr id="399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92D5F0-9F35-4054-BE2D-F45DE3028F5F}" type="slidenum">
              <a:rPr lang="en-US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68E6-92FD-4137-A036-4A858CE03D29}" type="slidenum">
              <a:rPr lang="en-US"/>
              <a:pPr/>
              <a:t>31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87325"/>
            <a:ext cx="7526337" cy="1412875"/>
          </a:xfrm>
        </p:spPr>
        <p:txBody>
          <a:bodyPr/>
          <a:lstStyle/>
          <a:p>
            <a:r>
              <a:rPr lang="en-US" sz="4000"/>
              <a:t>Alternative Analysis – computational approach to SS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153400" cy="4876800"/>
          </a:xfrm>
        </p:spPr>
        <p:txBody>
          <a:bodyPr/>
          <a:lstStyle/>
          <a:p>
            <a:pPr marL="660400" indent="-660400"/>
            <a:r>
              <a:rPr lang="en-US" sz="2800" dirty="0"/>
              <a:t>Equations</a:t>
            </a:r>
          </a:p>
          <a:p>
            <a:pPr marL="660400" indent="-660400"/>
            <a:endParaRPr lang="en-US" sz="2800" dirty="0"/>
          </a:p>
          <a:p>
            <a:pPr marL="660400" indent="-660400"/>
            <a:endParaRPr lang="en-US" sz="2800" dirty="0"/>
          </a:p>
          <a:p>
            <a:pPr marL="660400" indent="-660400"/>
            <a:endParaRPr lang="en-US" sz="2800" dirty="0"/>
          </a:p>
          <a:p>
            <a:pPr marL="660400" indent="-660400"/>
            <a:endParaRPr lang="en-US" sz="2800" dirty="0"/>
          </a:p>
          <a:p>
            <a:pPr marL="660400" indent="-660400"/>
            <a:endParaRPr lang="en-US" sz="2800" dirty="0"/>
          </a:p>
          <a:p>
            <a:pPr marL="660400" indent="-660400"/>
            <a:endParaRPr lang="en-US" sz="2800" dirty="0"/>
          </a:p>
          <a:p>
            <a:pPr marL="1027113" lvl="1" indent="-577850"/>
            <a:endParaRPr lang="en-US" sz="2000" dirty="0" smtClean="0"/>
          </a:p>
          <a:p>
            <a:pPr marL="1027113" lvl="1" indent="-577850"/>
            <a:r>
              <a:rPr lang="en-US" sz="2000" dirty="0" smtClean="0"/>
              <a:t>Under </a:t>
            </a:r>
            <a:r>
              <a:rPr lang="en-US" sz="2000" dirty="0"/>
              <a:t>each part of the equations, you divide by the number of scores it took to get the number in the numerator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2277" name="Object 5"/>
          <p:cNvGraphicFramePr>
            <a:graphicFrameLocks noChangeAspect="1"/>
          </p:cNvGraphicFramePr>
          <p:nvPr/>
        </p:nvGraphicFramePr>
        <p:xfrm>
          <a:off x="1295400" y="1524000"/>
          <a:ext cx="6435725" cy="1414463"/>
        </p:xfrm>
        <a:graphic>
          <a:graphicData uri="http://schemas.openxmlformats.org/presentationml/2006/ole">
            <p:oleObj spid="_x0000_s182277" name="Equation" r:id="rId3" imgW="2209680" imgH="482400" progId="Equation.DSMT4">
              <p:embed/>
            </p:oleObj>
          </a:graphicData>
        </a:graphic>
      </p:graphicFrame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2279" name="Object 7"/>
          <p:cNvGraphicFramePr>
            <a:graphicFrameLocks noChangeAspect="1"/>
          </p:cNvGraphicFramePr>
          <p:nvPr/>
        </p:nvGraphicFramePr>
        <p:xfrm>
          <a:off x="1219200" y="2895600"/>
          <a:ext cx="4516438" cy="1452563"/>
        </p:xfrm>
        <a:graphic>
          <a:graphicData uri="http://schemas.openxmlformats.org/presentationml/2006/ole">
            <p:oleObj spid="_x0000_s182279" name="Equation" r:id="rId4" imgW="1523880" imgH="495000" progId="Equation.DSMT4">
              <p:embed/>
            </p:oleObj>
          </a:graphicData>
        </a:graphic>
      </p:graphicFrame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2281" name="Object 9"/>
          <p:cNvGraphicFramePr>
            <a:graphicFrameLocks noChangeAspect="1"/>
          </p:cNvGraphicFramePr>
          <p:nvPr/>
        </p:nvGraphicFramePr>
        <p:xfrm>
          <a:off x="1219200" y="4114800"/>
          <a:ext cx="4735513" cy="1392237"/>
        </p:xfrm>
        <a:graphic>
          <a:graphicData uri="http://schemas.openxmlformats.org/presentationml/2006/ole">
            <p:oleObj spid="_x0000_s182281" name="Equation" r:id="rId5" imgW="1688760" imgH="495000" progId="Equation.DSMT4">
              <p:embed/>
            </p:oleObj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Computational Approach Example</a:t>
            </a:r>
          </a:p>
        </p:txBody>
      </p:sp>
      <p:graphicFrame>
        <p:nvGraphicFramePr>
          <p:cNvPr id="199684" name="Object 4"/>
          <p:cNvGraphicFramePr>
            <a:graphicFrameLocks noChangeAspect="1"/>
          </p:cNvGraphicFramePr>
          <p:nvPr>
            <p:ph idx="1"/>
          </p:nvPr>
        </p:nvGraphicFramePr>
        <p:xfrm>
          <a:off x="152400" y="1219200"/>
          <a:ext cx="2611438" cy="5334000"/>
        </p:xfrm>
        <a:graphic>
          <a:graphicData uri="http://schemas.openxmlformats.org/presentationml/2006/ole">
            <p:oleObj spid="_x0000_s199684" name="Worksheet" r:id="rId3" imgW="1994968" imgH="4076717" progId="Excel.Sheet.8">
              <p:embed/>
            </p:oleObj>
          </a:graphicData>
        </a:graphic>
      </p:graphicFrame>
      <p:graphicFrame>
        <p:nvGraphicFramePr>
          <p:cNvPr id="199686" name="Object 6"/>
          <p:cNvGraphicFramePr>
            <a:graphicFrameLocks noChangeAspect="1"/>
          </p:cNvGraphicFramePr>
          <p:nvPr/>
        </p:nvGraphicFramePr>
        <p:xfrm>
          <a:off x="2933700" y="1143000"/>
          <a:ext cx="5426075" cy="887413"/>
        </p:xfrm>
        <a:graphic>
          <a:graphicData uri="http://schemas.openxmlformats.org/presentationml/2006/ole">
            <p:oleObj spid="_x0000_s199686" name="Equation" r:id="rId4" imgW="2577960" imgH="419040" progId="Equation.DSMT4">
              <p:embed/>
            </p:oleObj>
          </a:graphicData>
        </a:graphic>
      </p:graphicFrame>
      <p:graphicFrame>
        <p:nvGraphicFramePr>
          <p:cNvPr id="199687" name="Object 7"/>
          <p:cNvGraphicFramePr>
            <a:graphicFrameLocks noChangeAspect="1"/>
          </p:cNvGraphicFramePr>
          <p:nvPr/>
        </p:nvGraphicFramePr>
        <p:xfrm>
          <a:off x="2859088" y="2303463"/>
          <a:ext cx="6132512" cy="1254969"/>
        </p:xfrm>
        <a:graphic>
          <a:graphicData uri="http://schemas.openxmlformats.org/presentationml/2006/ole">
            <p:oleObj spid="_x0000_s199687" name="Equation" r:id="rId5" imgW="3441600" imgH="711000" progId="Equation.DSMT4">
              <p:embed/>
            </p:oleObj>
          </a:graphicData>
        </a:graphic>
      </p:graphicFrame>
      <p:graphicFrame>
        <p:nvGraphicFramePr>
          <p:cNvPr id="199688" name="Object 8"/>
          <p:cNvGraphicFramePr>
            <a:graphicFrameLocks noChangeAspect="1"/>
          </p:cNvGraphicFramePr>
          <p:nvPr/>
        </p:nvGraphicFramePr>
        <p:xfrm>
          <a:off x="2851150" y="3867150"/>
          <a:ext cx="5962650" cy="1771650"/>
        </p:xfrm>
        <a:graphic>
          <a:graphicData uri="http://schemas.openxmlformats.org/presentationml/2006/ole">
            <p:oleObj spid="_x0000_s199688" name="Equation" r:id="rId6" imgW="3085920" imgH="914400" progId="Equation.DSMT4">
              <p:embed/>
            </p:oleObj>
          </a:graphicData>
        </a:graphic>
      </p:graphicFrame>
      <p:sp>
        <p:nvSpPr>
          <p:cNvPr id="199689" name="Text Box 9"/>
          <p:cNvSpPr txBox="1">
            <a:spLocks noChangeArrowheads="1"/>
          </p:cNvSpPr>
          <p:nvPr/>
        </p:nvSpPr>
        <p:spPr bwMode="auto">
          <a:xfrm>
            <a:off x="3276600" y="6080125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Note: You get the same SS using this method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245225"/>
            <a:ext cx="2133600" cy="476250"/>
          </a:xfrm>
        </p:spPr>
        <p:txBody>
          <a:bodyPr/>
          <a:lstStyle/>
          <a:p>
            <a:fld id="{2A865B83-5D7C-4BC9-AAF5-3CE622024DE2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C332B-37D2-4249-BA32-BD2E4125D2C6}" type="slidenum">
              <a:rPr lang="en-US"/>
              <a:pPr/>
              <a:t>33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Unequal Sample Sizes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/>
              <a:t>With one-way, no particular problem</a:t>
            </a:r>
          </a:p>
          <a:p>
            <a:pPr lvl="1"/>
            <a:r>
              <a:rPr lang="en-US"/>
              <a:t>Multiply mean deviations by appropriate </a:t>
            </a:r>
            <a:r>
              <a:rPr lang="en-US" i="1"/>
              <a:t>n</a:t>
            </a:r>
            <a:r>
              <a:rPr lang="en-US" baseline="-25000"/>
              <a:t>i</a:t>
            </a:r>
            <a:r>
              <a:rPr lang="en-US"/>
              <a:t> as you go</a:t>
            </a:r>
          </a:p>
          <a:p>
            <a:pPr lvl="1"/>
            <a:r>
              <a:rPr lang="en-US"/>
              <a:t>The problem is more complex with more complex designs, as shown in next chapter.</a:t>
            </a:r>
          </a:p>
          <a:p>
            <a:pPr lvl="1"/>
            <a:r>
              <a:rPr lang="en-US"/>
              <a:t>Equal samples only simplify the equation because when </a:t>
            </a:r>
            <a:r>
              <a:rPr lang="en-US" i="1"/>
              <a:t>n</a:t>
            </a:r>
            <a:r>
              <a:rPr lang="en-US" baseline="-25000"/>
              <a:t>1</a:t>
            </a:r>
            <a:r>
              <a:rPr lang="en-US"/>
              <a:t>= </a:t>
            </a:r>
            <a:r>
              <a:rPr lang="en-US" i="1"/>
              <a:t>n</a:t>
            </a:r>
            <a:r>
              <a:rPr lang="en-US" baseline="-25000"/>
              <a:t>2 </a:t>
            </a:r>
            <a:r>
              <a:rPr lang="en-US"/>
              <a:t>=… = </a:t>
            </a:r>
            <a:r>
              <a:rPr lang="en-US" i="1"/>
              <a:t>n</a:t>
            </a:r>
            <a:r>
              <a:rPr lang="en-US" baseline="-25000"/>
              <a:t>g</a:t>
            </a:r>
          </a:p>
        </p:txBody>
      </p:sp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1630363" y="5715000"/>
          <a:ext cx="6188075" cy="879475"/>
        </p:xfrm>
        <a:graphic>
          <a:graphicData uri="http://schemas.openxmlformats.org/presentationml/2006/ole">
            <p:oleObj spid="_x0000_s110596" name="Equation" r:id="rId4" imgW="2145960" imgH="304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Multiple comparisons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84C555-488A-454F-8513-962EF1240E7C}" type="slidenum">
              <a:rPr lang="en-US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946F-A350-4C1D-A7D1-630135B1F0C3}" type="slidenum">
              <a:rPr lang="en-US"/>
              <a:pPr/>
              <a:t>35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Comparisons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Significant </a:t>
            </a:r>
            <a:r>
              <a:rPr lang="en-US" i="1"/>
              <a:t>F</a:t>
            </a:r>
            <a:r>
              <a:rPr lang="en-US"/>
              <a:t> only shows that not all groups are equal</a:t>
            </a:r>
          </a:p>
          <a:p>
            <a:pPr lvl="1"/>
            <a:r>
              <a:rPr lang="en-US"/>
              <a:t>We want to know what groups are different.</a:t>
            </a:r>
          </a:p>
          <a:p>
            <a:r>
              <a:rPr lang="en-US"/>
              <a:t>Such procedures are designed to control familywise error rate.</a:t>
            </a:r>
          </a:p>
          <a:p>
            <a:pPr lvl="1"/>
            <a:r>
              <a:rPr lang="en-US"/>
              <a:t>Familywise error rate defined</a:t>
            </a:r>
          </a:p>
          <a:p>
            <a:pPr lvl="1"/>
            <a:r>
              <a:rPr lang="en-US"/>
              <a:t>Contrast with per comparison error rate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2CF2-D415-4F7F-90BD-DC301D20238A}" type="slidenum">
              <a:rPr lang="en-US"/>
              <a:pPr/>
              <a:t>36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Error Rates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tests reduce significance level (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) for each </a:t>
            </a:r>
            <a:r>
              <a:rPr lang="en-US" i="1"/>
              <a:t>t</a:t>
            </a:r>
            <a:r>
              <a:rPr lang="en-US"/>
              <a:t>  test.</a:t>
            </a:r>
          </a:p>
          <a:p>
            <a:r>
              <a:rPr lang="en-US"/>
              <a:t>The more tests we run the more likely we are to make Type I error.</a:t>
            </a:r>
          </a:p>
          <a:p>
            <a:pPr lvl="1"/>
            <a:r>
              <a:rPr lang="en-US"/>
              <a:t>Good reason to hold down number of tests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Tukey</a:t>
            </a:r>
            <a:br>
              <a:rPr lang="en-US" smtClean="0"/>
            </a:br>
            <a:r>
              <a:rPr lang="en-US" smtClean="0"/>
              <a:t>Honestly Significant Difference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honestly significant difference (HSD) controls for all possible pairwise comparisons</a:t>
            </a:r>
          </a:p>
          <a:p>
            <a:pPr eaLnBrk="1" hangingPunct="1"/>
            <a:r>
              <a:rPr lang="en-US" smtClean="0"/>
              <a:t>The Critical Difference (CD) computed using the HSD approach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04B6E8-4087-451F-BA31-D44D519ED9D2}" type="slidenum">
              <a:rPr lang="en-US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Tukey</a:t>
            </a:r>
            <a:br>
              <a:rPr lang="en-US" smtClean="0"/>
            </a:br>
            <a:r>
              <a:rPr lang="en-US" smtClean="0"/>
              <a:t>Honestly Significant Difference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152400" y="1646238"/>
            <a:ext cx="8915400" cy="4830762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2800" smtClean="0"/>
              <a:t>where q is the studentized range statistic (table), MS</a:t>
            </a:r>
            <a:r>
              <a:rPr lang="en-US" sz="2800" baseline="-25000" smtClean="0"/>
              <a:t>error</a:t>
            </a:r>
            <a:r>
              <a:rPr lang="en-US" sz="2800" smtClean="0"/>
              <a:t> is from the ANOVA and n</a:t>
            </a:r>
            <a:r>
              <a:rPr lang="en-US" sz="2800" baseline="-25000" smtClean="0"/>
              <a:t>A </a:t>
            </a:r>
            <a:r>
              <a:rPr lang="en-US" sz="2800" smtClean="0"/>
              <a:t>is equal n for both groups</a:t>
            </a:r>
          </a:p>
          <a:p>
            <a:pPr eaLnBrk="1" hangingPunct="1"/>
            <a:endParaRPr lang="en-US" sz="2800" baseline="-25000" smtClean="0"/>
          </a:p>
          <a:p>
            <a:pPr eaLnBrk="1" hangingPunct="1"/>
            <a:endParaRPr lang="en-US" sz="2800" baseline="-25000" smtClean="0"/>
          </a:p>
          <a:p>
            <a:pPr eaLnBrk="1" hangingPunct="1"/>
            <a:endParaRPr lang="en-US" sz="2800" baseline="-25000" smtClean="0"/>
          </a:p>
          <a:p>
            <a:pPr eaLnBrk="1" hangingPunct="1"/>
            <a:endParaRPr lang="en-US" sz="2800" baseline="-25000" smtClean="0"/>
          </a:p>
          <a:p>
            <a:pPr eaLnBrk="1" hangingPunct="1"/>
            <a:r>
              <a:rPr lang="en-US" sz="2800" smtClean="0"/>
              <a:t>for the unequal n case</a:t>
            </a:r>
          </a:p>
        </p:txBody>
      </p:sp>
      <p:sp>
        <p:nvSpPr>
          <p:cNvPr id="143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700F9-6422-4152-B9FB-B30CDA754A5B}" type="slidenum">
              <a:rPr lang="en-US"/>
              <a:pPr/>
              <a:t>38</a:t>
            </a:fld>
            <a:endParaRPr lang="en-US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81000" y="1676400"/>
          <a:ext cx="2819400" cy="1290638"/>
        </p:xfrm>
        <a:graphic>
          <a:graphicData uri="http://schemas.openxmlformats.org/presentationml/2006/ole">
            <p:oleObj spid="_x0000_s227330" name="Equation" r:id="rId3" imgW="1054080" imgH="482400" progId="Equation.DSMT4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457200" y="4267200"/>
          <a:ext cx="4784725" cy="1447800"/>
        </p:xfrm>
        <a:graphic>
          <a:graphicData uri="http://schemas.openxmlformats.org/presentationml/2006/ole">
            <p:oleObj spid="_x0000_s227331" name="Equation" r:id="rId4" imgW="1930320" imgH="58392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Tukey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Comparing Beechnut and Gerber</a:t>
            </a:r>
          </a:p>
          <a:p>
            <a:pPr lvl="1" eaLnBrk="1" hangingPunct="1"/>
            <a:r>
              <a:rPr lang="en-US" smtClean="0"/>
              <a:t>To compute the CD value we need to first find the value for q</a:t>
            </a:r>
          </a:p>
          <a:p>
            <a:pPr lvl="1" eaLnBrk="1" hangingPunct="1"/>
            <a:r>
              <a:rPr lang="en-US" smtClean="0"/>
              <a:t>q depends on alpha, the total number of groups and the DF for error.</a:t>
            </a:r>
          </a:p>
          <a:p>
            <a:pPr lvl="1" eaLnBrk="1" hangingPunct="1"/>
            <a:r>
              <a:rPr lang="en-US" smtClean="0"/>
              <a:t>We have 3 total groups, alpha = .05 and the DF for error is 12</a:t>
            </a:r>
          </a:p>
          <a:p>
            <a:pPr lvl="1" eaLnBrk="1" hangingPunct="1"/>
            <a:r>
              <a:rPr lang="en-US" smtClean="0"/>
              <a:t>q = 3.77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330FA-4B9B-49B2-930C-F3379448C4B7}" type="slidenum">
              <a:rPr lang="en-US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96760-A19E-4B4C-96A0-32C646EFEAAD}" type="slidenum">
              <a:rPr lang="en-US"/>
              <a:pPr/>
              <a:t>4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T-test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3 groups, you would perform 3 t-tests</a:t>
            </a:r>
          </a:p>
          <a:p>
            <a:r>
              <a:rPr lang="en-US"/>
              <a:t>Not so bad, but what if you had 10 groups?</a:t>
            </a:r>
          </a:p>
          <a:p>
            <a:r>
              <a:rPr lang="en-US"/>
              <a:t>You would need 45 comparisons to analyze all pairs</a:t>
            </a:r>
          </a:p>
          <a:p>
            <a:r>
              <a:rPr lang="en-US"/>
              <a:t>That’s right </a:t>
            </a:r>
            <a:r>
              <a:rPr lang="en-US" b="1" i="1" u="sng"/>
              <a:t>45!!!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Tukey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With a q of 3.77 just plug it in to the formula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This give us the minimum mean difference</a:t>
            </a:r>
          </a:p>
          <a:p>
            <a:pPr eaLnBrk="1" hangingPunct="1"/>
            <a:r>
              <a:rPr lang="en-US" smtClean="0"/>
              <a:t>The difference between gerber and beechnut is 3.8, the difference is significant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A62995-8280-486A-AD56-E96880EF8794}" type="slidenum">
              <a:rPr lang="en-US"/>
              <a:pPr/>
              <a:t>40</a:t>
            </a:fld>
            <a:endParaRPr lang="en-US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2290763"/>
          <a:ext cx="6353175" cy="1290637"/>
        </p:xfrm>
        <a:graphic>
          <a:graphicData uri="http://schemas.openxmlformats.org/presentationml/2006/ole">
            <p:oleObj spid="_x0000_s228354" name="Equation" r:id="rId3" imgW="2374560" imgH="4824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1C58-EE2D-434A-BCD2-DE68B42C105B}" type="slidenum">
              <a:rPr lang="en-US"/>
              <a:pPr/>
              <a:t>41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Fisher’s LSD Procedure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/>
              <a:t>Requires significant overall </a:t>
            </a:r>
            <a:r>
              <a:rPr lang="en-US" i="1"/>
              <a:t>F,</a:t>
            </a:r>
            <a:r>
              <a:rPr lang="en-US"/>
              <a:t> or no tests</a:t>
            </a:r>
          </a:p>
          <a:p>
            <a:r>
              <a:rPr lang="en-US"/>
              <a:t>Run standard </a:t>
            </a:r>
            <a:r>
              <a:rPr lang="en-US" i="1"/>
              <a:t>t</a:t>
            </a:r>
            <a:r>
              <a:rPr lang="en-US"/>
              <a:t>  tests between pairs of groups.</a:t>
            </a:r>
          </a:p>
          <a:p>
            <a:pPr lvl="1"/>
            <a:r>
              <a:rPr lang="en-US"/>
              <a:t>Often we replace </a:t>
            </a:r>
            <a:r>
              <a:rPr lang="en-US" i="1"/>
              <a:t>s</a:t>
            </a:r>
            <a:r>
              <a:rPr lang="en-US" baseline="30000"/>
              <a:t>2</a:t>
            </a:r>
            <a:r>
              <a:rPr lang="en-US" baseline="-25000"/>
              <a:t>pooled</a:t>
            </a:r>
            <a:r>
              <a:rPr lang="en-US"/>
              <a:t> with MS</a:t>
            </a:r>
            <a:r>
              <a:rPr lang="en-US" baseline="-25000"/>
              <a:t>error</a:t>
            </a:r>
            <a:r>
              <a:rPr lang="en-US"/>
              <a:t> from overall analysis</a:t>
            </a:r>
          </a:p>
          <a:p>
            <a:pPr lvl="2"/>
            <a:r>
              <a:rPr lang="en-US"/>
              <a:t>It is really just a pooled error term, but with more degrees of freedom (pooled across all treatment groups)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F5C-0FCB-4DB8-B64F-79FE23EC1103}" type="slidenum">
              <a:rPr lang="en-US"/>
              <a:pPr/>
              <a:t>42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Fisher’s LSD Procedure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/>
              <a:t>Comparing Beechnut and Gerber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</a:t>
            </a:r>
            <a:r>
              <a:rPr lang="en-US" baseline="-25000" dirty="0" err="1"/>
              <a:t>cv</a:t>
            </a:r>
            <a:r>
              <a:rPr lang="en-US" dirty="0"/>
              <a:t>(5+5-2=8)</a:t>
            </a:r>
            <a:r>
              <a:rPr lang="en-US" baseline="-25000" dirty="0">
                <a:sym typeface="Symbol" pitchFamily="18" charset="2"/>
              </a:rPr>
              <a:t> = .05</a:t>
            </a:r>
            <a:r>
              <a:rPr lang="en-US" dirty="0">
                <a:sym typeface="Symbol" pitchFamily="18" charset="2"/>
              </a:rPr>
              <a:t> = 1.860</a:t>
            </a:r>
          </a:p>
          <a:p>
            <a:r>
              <a:rPr lang="en-US" dirty="0">
                <a:sym typeface="Symbol" pitchFamily="18" charset="2"/>
              </a:rPr>
              <a:t>Since 3.55 &gt; 1.860, the 2 groups are significantly different.</a:t>
            </a:r>
            <a:endParaRPr lang="en-US" baseline="-25000" dirty="0">
              <a:sym typeface="Symbol" pitchFamily="18" charset="2"/>
            </a:endParaRPr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990600" y="2108200"/>
          <a:ext cx="7543800" cy="2311400"/>
        </p:xfrm>
        <a:graphic>
          <a:graphicData uri="http://schemas.openxmlformats.org/presentationml/2006/ole">
            <p:oleObj spid="_x0000_s223236" name="Equation" r:id="rId4" imgW="3149280" imgH="96516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4E704-5A50-4375-8C11-4CD51AA531F6}" type="slidenum">
              <a:rPr lang="en-US"/>
              <a:pPr/>
              <a:t>43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Bonferroni </a:t>
            </a:r>
            <a:r>
              <a:rPr lang="en-US" i="1"/>
              <a:t>t</a:t>
            </a:r>
            <a:r>
              <a:rPr lang="en-US"/>
              <a:t> Test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/>
              <a:t>Run </a:t>
            </a:r>
            <a:r>
              <a:rPr lang="en-US" i="1"/>
              <a:t>t</a:t>
            </a:r>
            <a:r>
              <a:rPr lang="en-US"/>
              <a:t>  tests between pairs of groups, as usual</a:t>
            </a:r>
          </a:p>
          <a:p>
            <a:pPr lvl="1"/>
            <a:r>
              <a:rPr lang="en-US"/>
              <a:t>Hold down number of </a:t>
            </a:r>
            <a:r>
              <a:rPr lang="en-US" i="1"/>
              <a:t>t</a:t>
            </a:r>
            <a:r>
              <a:rPr lang="en-US"/>
              <a:t> tests</a:t>
            </a:r>
          </a:p>
          <a:p>
            <a:pPr lvl="1"/>
            <a:r>
              <a:rPr lang="en-US"/>
              <a:t>Reject if </a:t>
            </a:r>
            <a:r>
              <a:rPr lang="en-US" i="1"/>
              <a:t>t</a:t>
            </a:r>
            <a:r>
              <a:rPr lang="en-US"/>
              <a:t> exceeds critical value in Bonferroni table</a:t>
            </a:r>
          </a:p>
          <a:p>
            <a:r>
              <a:rPr lang="en-US"/>
              <a:t>Works by using a more strict value of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for each comparison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C751-0970-408A-8BD7-B9B564014BD1}" type="slidenum">
              <a:rPr lang="en-US"/>
              <a:pPr/>
              <a:t>44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Bonferroni </a:t>
            </a:r>
            <a:r>
              <a:rPr lang="en-US" i="1"/>
              <a:t>t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/>
              <a:t>Critical value of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for each test set at .05/</a:t>
            </a:r>
            <a:r>
              <a:rPr lang="en-US" i="1"/>
              <a:t>c</a:t>
            </a:r>
            <a:r>
              <a:rPr lang="en-US"/>
              <a:t>, where </a:t>
            </a:r>
            <a:r>
              <a:rPr lang="en-US" i="1"/>
              <a:t>c</a:t>
            </a:r>
            <a:r>
              <a:rPr lang="en-US"/>
              <a:t> = number of tests run</a:t>
            </a:r>
          </a:p>
          <a:p>
            <a:pPr lvl="1"/>
            <a:r>
              <a:rPr lang="en-US"/>
              <a:t>Assuming familywise </a:t>
            </a:r>
            <a:r>
              <a:rPr lang="en-US">
                <a:latin typeface="Symbol" pitchFamily="18" charset="2"/>
              </a:rPr>
              <a:t>a</a:t>
            </a:r>
            <a:r>
              <a:rPr lang="en-US"/>
              <a:t> = .05</a:t>
            </a:r>
          </a:p>
          <a:p>
            <a:pPr lvl="1"/>
            <a:r>
              <a:rPr lang="en-US"/>
              <a:t>e. g. with 3 tests, each </a:t>
            </a:r>
            <a:r>
              <a:rPr lang="en-US" i="1"/>
              <a:t>t</a:t>
            </a:r>
            <a:r>
              <a:rPr lang="en-US"/>
              <a:t> must be significant at .05/3 = .0167 level.</a:t>
            </a:r>
          </a:p>
          <a:p>
            <a:r>
              <a:rPr lang="en-US"/>
              <a:t>With computer printout, just make sure calculated probability &lt; .05/</a:t>
            </a:r>
            <a:r>
              <a:rPr lang="en-US" i="1"/>
              <a:t>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5A03-0250-4E81-8CD6-9E650FBF4C7E}" type="slidenum">
              <a:rPr lang="en-US"/>
              <a:pPr/>
              <a:t>45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/>
              <a:t>Assumptions for Analysis of Variance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Assume:</a:t>
            </a:r>
          </a:p>
          <a:p>
            <a:pPr lvl="1"/>
            <a:r>
              <a:rPr lang="en-US"/>
              <a:t>Observations normally distributed within each </a:t>
            </a:r>
            <a:r>
              <a:rPr lang="en-US" i="1"/>
              <a:t>population</a:t>
            </a:r>
            <a:endParaRPr lang="en-US"/>
          </a:p>
          <a:p>
            <a:pPr lvl="1"/>
            <a:r>
              <a:rPr lang="en-US"/>
              <a:t>Population variances are equal</a:t>
            </a:r>
          </a:p>
          <a:p>
            <a:pPr lvl="2"/>
            <a:r>
              <a:rPr lang="en-US"/>
              <a:t>Homogeneity of variance or homoscedasticity</a:t>
            </a:r>
          </a:p>
          <a:p>
            <a:pPr lvl="1"/>
            <a:r>
              <a:rPr lang="en-US"/>
              <a:t>Observations are independent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assumptions</a:t>
            </a:r>
          </a:p>
        </p:txBody>
      </p:sp>
      <p:sp>
        <p:nvSpPr>
          <p:cNvPr id="4915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6E33DB-89AF-4523-9FAF-261DE63CB1F6}" type="slidenum">
              <a:rPr lang="en-US"/>
              <a:pPr/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D3E-DF36-48E1-A42D-D255D1E3A848}" type="slidenum">
              <a:rPr lang="en-US"/>
              <a:pPr/>
              <a:t>47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Analysis of variance is generally robust to first two</a:t>
            </a:r>
          </a:p>
          <a:p>
            <a:pPr lvl="1"/>
            <a:r>
              <a:rPr lang="en-US"/>
              <a:t>A robust test is one that is not greatly affected by violations of assumptions.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size</a:t>
            </a:r>
          </a:p>
        </p:txBody>
      </p:sp>
      <p:sp>
        <p:nvSpPr>
          <p:cNvPr id="5222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E67443-DC57-4B3D-92BA-5A3464DFA5A5}" type="slidenum">
              <a:rPr lang="en-US"/>
              <a:pPr/>
              <a:t>48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F5AA-56E6-407E-B1DE-0FE9DFB88B02}" type="slidenum">
              <a:rPr lang="en-US"/>
              <a:pPr/>
              <a:t>49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Magnitude of Effect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r>
              <a:rPr lang="en-US" dirty="0"/>
              <a:t>Eta squared (</a:t>
            </a:r>
            <a:r>
              <a:rPr lang="en-US" dirty="0">
                <a:latin typeface="Symbol" pitchFamily="18" charset="2"/>
              </a:rPr>
              <a:t>h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Easy to calculate</a:t>
            </a:r>
          </a:p>
          <a:p>
            <a:pPr lvl="1"/>
            <a:r>
              <a:rPr lang="en-US" dirty="0"/>
              <a:t>Somewhat biased on the high side</a:t>
            </a:r>
          </a:p>
          <a:p>
            <a:pPr lvl="1"/>
            <a:r>
              <a:rPr lang="en-US" dirty="0"/>
              <a:t>Formula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Percent of variation in the data that can be attributed to treatment differences</a:t>
            </a:r>
          </a:p>
        </p:txBody>
      </p:sp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2819400" y="3581400"/>
          <a:ext cx="3048000" cy="1787525"/>
        </p:xfrm>
        <a:graphic>
          <a:graphicData uri="http://schemas.openxmlformats.org/presentationml/2006/ole">
            <p:oleObj spid="_x0000_s120837" name="Equation" r:id="rId4" imgW="736560" imgH="431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E5D-6570-4B4C-9D63-FE11760CCB29}" type="slidenum">
              <a:rPr lang="en-US"/>
              <a:pPr/>
              <a:t>5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Danger of Multiple t-Tests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Each time you conduct a t-test on a single set of data, what is the probability of rejecting a true null hypothesis?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Assume that H</a:t>
            </a:r>
            <a:r>
              <a:rPr lang="en-US" sz="3200" baseline="-25000" dirty="0"/>
              <a:t>0</a:t>
            </a:r>
            <a:r>
              <a:rPr lang="en-US" sz="3200" dirty="0"/>
              <a:t> </a:t>
            </a:r>
            <a:r>
              <a:rPr lang="en-US" sz="3200" b="1" u="sng" dirty="0"/>
              <a:t>is true</a:t>
            </a:r>
            <a:r>
              <a:rPr lang="en-US" sz="3200" dirty="0"/>
              <a:t>. You are conducting 45 tests on the same set of data. How many rejections will you have?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Roughly 2 or 3 false rejections!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So, multiple t-tests on the same set of data artificially inflate </a:t>
            </a:r>
            <a:r>
              <a:rPr lang="en-US" sz="3200" dirty="0">
                <a:sym typeface="Symbol" pitchFamily="18" charset="2"/>
              </a:rPr>
              <a:t>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BDA1-7723-425D-83D4-8A05E09AA9AB}" type="slidenum">
              <a:rPr lang="en-US"/>
              <a:pPr/>
              <a:t>50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Magnitude of Effect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/>
              <a:t>Omega squared (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30000"/>
              <a:t>2</a:t>
            </a:r>
            <a:r>
              <a:rPr lang="en-US"/>
              <a:t>)</a:t>
            </a:r>
          </a:p>
          <a:p>
            <a:pPr lvl="1"/>
            <a:r>
              <a:rPr lang="en-US"/>
              <a:t>Much less biased than </a:t>
            </a:r>
            <a:r>
              <a:rPr lang="en-US">
                <a:latin typeface="Symbol" pitchFamily="18" charset="2"/>
              </a:rPr>
              <a:t>h</a:t>
            </a:r>
            <a:r>
              <a:rPr lang="en-US" baseline="30000"/>
              <a:t>2</a:t>
            </a:r>
            <a:endParaRPr lang="en-US"/>
          </a:p>
          <a:p>
            <a:pPr lvl="1"/>
            <a:r>
              <a:rPr lang="en-US"/>
              <a:t>Not as intuitive</a:t>
            </a:r>
          </a:p>
          <a:p>
            <a:pPr lvl="1"/>
            <a:r>
              <a:rPr lang="en-US"/>
              <a:t>We adjust both numerator and denominator with MS</a:t>
            </a:r>
            <a:r>
              <a:rPr lang="en-US" baseline="-25000"/>
              <a:t>error</a:t>
            </a:r>
            <a:r>
              <a:rPr lang="en-US"/>
              <a:t> </a:t>
            </a:r>
          </a:p>
          <a:p>
            <a:pPr lvl="1"/>
            <a:r>
              <a:rPr lang="en-US"/>
              <a:t>Formula</a:t>
            </a:r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535113" y="4700588"/>
          <a:ext cx="6378575" cy="1778000"/>
        </p:xfrm>
        <a:graphic>
          <a:graphicData uri="http://schemas.openxmlformats.org/presentationml/2006/ole">
            <p:oleObj spid="_x0000_s121860" name="Equation" r:id="rId4" imgW="1549080" imgH="43164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AA1C-BD45-4873-97E1-1BC7F1FCDD9E}" type="slidenum">
              <a:rPr lang="en-US"/>
              <a:pPr/>
              <a:t>51</a:t>
            </a:fld>
            <a:endParaRPr lang="en-US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543800" cy="5486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h</a:t>
            </a:r>
            <a:r>
              <a:rPr lang="en-US" baseline="30000" dirty="0"/>
              <a:t>2</a:t>
            </a:r>
            <a:r>
              <a:rPr lang="en-US" dirty="0"/>
              <a:t> = .</a:t>
            </a:r>
            <a:r>
              <a:rPr lang="en-US" dirty="0" smtClean="0"/>
              <a:t>52: 52% </a:t>
            </a:r>
            <a:r>
              <a:rPr lang="en-US" dirty="0"/>
              <a:t>of variability in </a:t>
            </a:r>
            <a:r>
              <a:rPr lang="en-US" dirty="0" smtClean="0"/>
              <a:t>preference </a:t>
            </a:r>
            <a:r>
              <a:rPr lang="en-US" dirty="0"/>
              <a:t>can be accounted for by </a:t>
            </a:r>
            <a:r>
              <a:rPr lang="en-US" dirty="0" smtClean="0"/>
              <a:t>brand of baby food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baseline="30000" dirty="0"/>
              <a:t>2</a:t>
            </a:r>
            <a:r>
              <a:rPr lang="en-US" dirty="0"/>
              <a:t> = .</a:t>
            </a:r>
            <a:r>
              <a:rPr lang="en-US" dirty="0" smtClean="0"/>
              <a:t>42: </a:t>
            </a:r>
            <a:r>
              <a:rPr lang="en-US" dirty="0"/>
              <a:t>This is a less biased estimate, and note that it is </a:t>
            </a:r>
            <a:r>
              <a:rPr lang="en-US" dirty="0" smtClean="0"/>
              <a:t>20% </a:t>
            </a:r>
            <a:r>
              <a:rPr lang="en-US" dirty="0"/>
              <a:t>smaller.</a:t>
            </a:r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1176338" y="1246188"/>
          <a:ext cx="6791325" cy="1925637"/>
        </p:xfrm>
        <a:graphic>
          <a:graphicData uri="http://schemas.openxmlformats.org/presentationml/2006/ole">
            <p:oleObj spid="_x0000_s122884" name="Equation" r:id="rId4" imgW="3136680" imgH="888840" progId="Equation.DSMT4">
              <p:embed/>
            </p:oleObj>
          </a:graphicData>
        </a:graphic>
      </p:graphicFrame>
      <p:sp>
        <p:nvSpPr>
          <p:cNvPr id="1228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ymbol" pitchFamily="18" charset="2"/>
              </a:rPr>
              <a:t>h</a:t>
            </a:r>
            <a:r>
              <a:rPr lang="en-US" baseline="30000" dirty="0"/>
              <a:t>2</a:t>
            </a:r>
            <a:r>
              <a:rPr lang="en-US" dirty="0"/>
              <a:t> and </a:t>
            </a:r>
            <a:r>
              <a:rPr lang="en-US" dirty="0">
                <a:latin typeface="Symbol" pitchFamily="18" charset="2"/>
              </a:rPr>
              <a:t>w</a:t>
            </a:r>
            <a:r>
              <a:rPr lang="en-US" baseline="30000" dirty="0"/>
              <a:t>2</a:t>
            </a:r>
            <a:r>
              <a:rPr lang="en-US" dirty="0"/>
              <a:t> for </a:t>
            </a:r>
            <a:r>
              <a:rPr lang="en-US" dirty="0" smtClean="0"/>
              <a:t>Baby Food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18F2-CDE8-4164-986B-E8C75525A2CC}" type="slidenum">
              <a:rPr lang="en-US"/>
              <a:pPr/>
              <a:t>52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Measures of Effect Size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dirty="0"/>
              <a:t>We can use the same kinds of measures we talked about with </a:t>
            </a:r>
            <a:r>
              <a:rPr lang="en-US" i="1" dirty="0"/>
              <a:t>t</a:t>
            </a:r>
            <a:r>
              <a:rPr lang="en-US" dirty="0"/>
              <a:t> tests (e.g. </a:t>
            </a:r>
            <a:r>
              <a:rPr lang="en-US" i="1" dirty="0"/>
              <a:t>d</a:t>
            </a:r>
            <a:r>
              <a:rPr lang="en-US" dirty="0"/>
              <a:t> and </a:t>
            </a:r>
            <a:r>
              <a:rPr lang="en-US" i="1" dirty="0" smtClean="0">
                <a:sym typeface="Symbol" pitchFamily="18" charset="2"/>
              </a:rPr>
              <a:t>d-hat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>
              <a:sym typeface="Symbol" pitchFamily="18" charset="2"/>
            </a:endParaRPr>
          </a:p>
          <a:p>
            <a:r>
              <a:rPr lang="en-US" dirty="0"/>
              <a:t>Usually makes most sense to talk about 2 groups at a time or effect size between the largest and smallest groups, etc.</a:t>
            </a:r>
          </a:p>
          <a:p>
            <a:r>
              <a:rPr lang="en-US" dirty="0"/>
              <a:t>And there are methods for converting </a:t>
            </a:r>
            <a:r>
              <a:rPr lang="en-US" i="1" dirty="0">
                <a:sym typeface="Symbol" pitchFamily="18" charset="2"/>
              </a:rPr>
              <a:t></a:t>
            </a:r>
            <a:r>
              <a:rPr lang="en-US" i="1" baseline="30000" dirty="0">
                <a:sym typeface="Symbol" pitchFamily="18" charset="2"/>
              </a:rPr>
              <a:t>2</a:t>
            </a:r>
            <a:r>
              <a:rPr lang="en-US" i="1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to </a:t>
            </a:r>
            <a:r>
              <a:rPr lang="en-US" i="1" dirty="0">
                <a:sym typeface="Symbol" pitchFamily="18" charset="2"/>
              </a:rPr>
              <a:t>d </a:t>
            </a:r>
            <a:r>
              <a:rPr lang="en-US" dirty="0">
                <a:sym typeface="Symbol" pitchFamily="18" charset="2"/>
              </a:rPr>
              <a:t>and vice versa</a:t>
            </a:r>
            <a:endParaRPr lang="en-US" i="1" dirty="0">
              <a:sym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81750"/>
            <a:ext cx="2895600" cy="476250"/>
          </a:xfrm>
        </p:spPr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A1438-5F27-4130-B1AB-9AFB918E4796}" type="slidenum">
              <a:rPr lang="en-US"/>
              <a:pPr/>
              <a:t>6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/>
              <a:t>Summary: The Problems With Multiple t-Tests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876800"/>
          </a:xfrm>
        </p:spPr>
        <p:txBody>
          <a:bodyPr/>
          <a:lstStyle/>
          <a:p>
            <a:r>
              <a:rPr lang="en-US" sz="3200" b="1"/>
              <a:t>Inefficient </a:t>
            </a:r>
            <a:r>
              <a:rPr lang="en-US" sz="3200"/>
              <a:t>- too many comparisons when we have even modest numbers of groups.</a:t>
            </a:r>
          </a:p>
          <a:p>
            <a:r>
              <a:rPr lang="en-US" sz="3200" b="1"/>
              <a:t>Imprecise </a:t>
            </a:r>
            <a:r>
              <a:rPr lang="en-US" sz="3200"/>
              <a:t>- cannot discern patterns or trends of differences in subsets of groups.</a:t>
            </a:r>
          </a:p>
          <a:p>
            <a:r>
              <a:rPr lang="en-US" sz="3200" b="1"/>
              <a:t>Inaccurate </a:t>
            </a:r>
            <a:r>
              <a:rPr lang="en-US" sz="3200"/>
              <a:t>- multiple tests on the same set of data artificially inflate </a:t>
            </a:r>
            <a:r>
              <a:rPr lang="en-US" sz="3200">
                <a:sym typeface="Symbol" pitchFamily="18" charset="2"/>
              </a:rPr>
              <a:t></a:t>
            </a:r>
          </a:p>
          <a:p>
            <a:r>
              <a:rPr lang="en-US" sz="3200"/>
              <a:t>What is needed: a single test for the overall difference among all means </a:t>
            </a:r>
          </a:p>
          <a:p>
            <a:pPr>
              <a:buFontTx/>
              <a:buNone/>
            </a:pPr>
            <a:r>
              <a:rPr lang="en-US" sz="3200"/>
              <a:t>	e.g. ANOVA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Logic of the analysis of variance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9AEA91-0A65-4D01-B0F8-9064B939CF0F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CDB4A-07A6-482C-9B2F-B711A283A918}" type="slidenum">
              <a:rPr lang="en-US"/>
              <a:pPr/>
              <a:t>8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/>
              <a:t>Logic of the Analysis of Variance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543800" cy="3657600"/>
          </a:xfrm>
        </p:spPr>
        <p:txBody>
          <a:bodyPr/>
          <a:lstStyle/>
          <a:p>
            <a:r>
              <a:rPr lang="en-US"/>
              <a:t>Null hypothesis  </a:t>
            </a:r>
            <a:r>
              <a:rPr lang="en-US" i="1"/>
              <a:t>h</a:t>
            </a:r>
            <a:r>
              <a:rPr lang="en-US" baseline="-25000"/>
              <a:t>0</a:t>
            </a:r>
            <a:r>
              <a:rPr lang="en-US"/>
              <a:t>: Population means equal</a:t>
            </a:r>
          </a:p>
          <a:p>
            <a:pPr lvl="1">
              <a:buFontTx/>
              <a:buNone/>
            </a:pPr>
            <a:r>
              <a:rPr lang="en-US">
                <a:latin typeface="Symbol" pitchFamily="18" charset="2"/>
              </a:rPr>
              <a:t>m</a:t>
            </a:r>
            <a:r>
              <a:rPr lang="en-US" baseline="-25000"/>
              <a:t>1</a:t>
            </a:r>
            <a:r>
              <a:rPr lang="en-US"/>
              <a:t> = </a:t>
            </a:r>
            <a:r>
              <a:rPr lang="en-US">
                <a:latin typeface="Symbol" pitchFamily="18" charset="2"/>
              </a:rPr>
              <a:t>m</a:t>
            </a:r>
            <a:r>
              <a:rPr lang="en-US" baseline="-25000">
                <a:latin typeface="Symbol" pitchFamily="18" charset="2"/>
              </a:rPr>
              <a:t>2</a:t>
            </a:r>
            <a:r>
              <a:rPr lang="en-US">
                <a:latin typeface="Symbol" pitchFamily="18" charset="2"/>
              </a:rPr>
              <a:t> </a:t>
            </a:r>
            <a:r>
              <a:rPr lang="en-US"/>
              <a:t>=</a:t>
            </a:r>
            <a:r>
              <a:rPr lang="en-US">
                <a:latin typeface="Symbol" pitchFamily="18" charset="2"/>
              </a:rPr>
              <a:t> m</a:t>
            </a:r>
            <a:r>
              <a:rPr lang="en-US" baseline="-25000">
                <a:latin typeface="Symbol" pitchFamily="18" charset="2"/>
              </a:rPr>
              <a:t>3</a:t>
            </a:r>
            <a:r>
              <a:rPr lang="en-US">
                <a:latin typeface="Symbol" pitchFamily="18" charset="2"/>
              </a:rPr>
              <a:t> </a:t>
            </a:r>
            <a:r>
              <a:rPr lang="en-US"/>
              <a:t>=</a:t>
            </a:r>
            <a:r>
              <a:rPr lang="en-US">
                <a:latin typeface="Symbol" pitchFamily="18" charset="2"/>
              </a:rPr>
              <a:t> m</a:t>
            </a:r>
            <a:r>
              <a:rPr lang="en-US" baseline="-25000">
                <a:latin typeface="Symbol" pitchFamily="18" charset="2"/>
              </a:rPr>
              <a:t>4</a:t>
            </a:r>
            <a:endParaRPr lang="en-US"/>
          </a:p>
          <a:p>
            <a:r>
              <a:rPr lang="en-US"/>
              <a:t>Alternative hypothesis: </a:t>
            </a:r>
            <a:r>
              <a:rPr lang="en-US" i="1"/>
              <a:t>h</a:t>
            </a:r>
            <a:r>
              <a:rPr lang="en-US" baseline="-25000"/>
              <a:t>1</a:t>
            </a:r>
            <a:r>
              <a:rPr lang="en-US"/>
              <a:t>  </a:t>
            </a:r>
          </a:p>
          <a:p>
            <a:pPr lvl="1"/>
            <a:r>
              <a:rPr lang="en-US"/>
              <a:t>Not all population means equal.</a:t>
            </a:r>
            <a:endParaRPr lang="en-US">
              <a:latin typeface="Symbol" pitchFamily="18" charset="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32A6-34D9-4F15-AB34-B83BFBEC9CBE}" type="slidenum">
              <a:rPr lang="en-US"/>
              <a:pPr/>
              <a:t>9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Create a measure of variability among group means</a:t>
            </a:r>
          </a:p>
          <a:p>
            <a:pPr lvl="1"/>
            <a:r>
              <a:rPr lang="en-US"/>
              <a:t>MS</a:t>
            </a:r>
            <a:r>
              <a:rPr lang="en-US" baseline="-25000"/>
              <a:t>BetweenGroups</a:t>
            </a:r>
            <a:r>
              <a:rPr lang="en-US"/>
              <a:t> AKA </a:t>
            </a:r>
            <a:r>
              <a:rPr lang="en-US" i="1"/>
              <a:t>s</a:t>
            </a:r>
            <a:r>
              <a:rPr lang="en-US" baseline="30000"/>
              <a:t>2</a:t>
            </a:r>
            <a:r>
              <a:rPr lang="en-US" baseline="-25000"/>
              <a:t>BetweenGroups</a:t>
            </a:r>
          </a:p>
          <a:p>
            <a:r>
              <a:rPr lang="en-US"/>
              <a:t>Create a measure of variability within groups</a:t>
            </a:r>
          </a:p>
          <a:p>
            <a:pPr lvl="1"/>
            <a:r>
              <a:rPr lang="en-US"/>
              <a:t>MS</a:t>
            </a:r>
            <a:r>
              <a:rPr lang="en-US" baseline="-25000"/>
              <a:t>WithinGroups</a:t>
            </a:r>
            <a:r>
              <a:rPr lang="en-US"/>
              <a:t> AKA </a:t>
            </a:r>
            <a:r>
              <a:rPr lang="en-US" i="1"/>
              <a:t>s</a:t>
            </a:r>
            <a:r>
              <a:rPr lang="en-US" baseline="30000"/>
              <a:t>2</a:t>
            </a:r>
            <a:r>
              <a:rPr lang="en-US" baseline="-25000"/>
              <a:t>WithinGroups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dstripe">
  <a:themeElements>
    <a:clrScheme name="redstrip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redstri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dstri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redstripe</Template>
  <TotalTime>1679</TotalTime>
  <Words>1943</Words>
  <Application>Microsoft PowerPoint</Application>
  <PresentationFormat>On-screen Show (4:3)</PresentationFormat>
  <Paragraphs>335</Paragraphs>
  <Slides>52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redstripe</vt:lpstr>
      <vt:lpstr>Equation</vt:lpstr>
      <vt:lpstr>Visio</vt:lpstr>
      <vt:lpstr>Document</vt:lpstr>
      <vt:lpstr>Worksheet</vt:lpstr>
      <vt:lpstr>One-way Between Groups Analysis of Variance</vt:lpstr>
      <vt:lpstr>Major Points</vt:lpstr>
      <vt:lpstr>T-test</vt:lpstr>
      <vt:lpstr>T-test</vt:lpstr>
      <vt:lpstr>The Danger of Multiple t-Tests</vt:lpstr>
      <vt:lpstr>Summary: The Problems With Multiple t-Tests</vt:lpstr>
      <vt:lpstr>Logic of the analysis of variance</vt:lpstr>
      <vt:lpstr>Logic of the Analysis of Variance</vt:lpstr>
      <vt:lpstr>Logic</vt:lpstr>
      <vt:lpstr>Logic</vt:lpstr>
      <vt:lpstr>“So, why is it called analysis of variance anyway?”</vt:lpstr>
      <vt:lpstr>“Why is it called analysis of variance anyway?”</vt:lpstr>
      <vt:lpstr>Logic of ANOVA</vt:lpstr>
      <vt:lpstr>calculations</vt:lpstr>
      <vt:lpstr>Sums of Squares</vt:lpstr>
      <vt:lpstr>Degrees of Freedom (df )</vt:lpstr>
      <vt:lpstr>Mean Square (i.e. Variance)</vt:lpstr>
      <vt:lpstr>F-test</vt:lpstr>
      <vt:lpstr>F-test</vt:lpstr>
      <vt:lpstr>F-test</vt:lpstr>
      <vt:lpstr>F-test</vt:lpstr>
      <vt:lpstr>F distribution</vt:lpstr>
      <vt:lpstr>1-way between groups Anova example</vt:lpstr>
      <vt:lpstr>Example</vt:lpstr>
      <vt:lpstr>Hypothesis Testing</vt:lpstr>
      <vt:lpstr>Step 6 – Calculate F-test</vt:lpstr>
      <vt:lpstr>Step 6 – Calculate F-test</vt:lpstr>
      <vt:lpstr>ANOVA summary table and Step 7</vt:lpstr>
      <vt:lpstr>Conclusions</vt:lpstr>
      <vt:lpstr>Alternative computational approach</vt:lpstr>
      <vt:lpstr>Alternative Analysis – computational approach to SS</vt:lpstr>
      <vt:lpstr>Computational Approach Example</vt:lpstr>
      <vt:lpstr>Unequal Sample Sizes</vt:lpstr>
      <vt:lpstr>Multiple comparisons</vt:lpstr>
      <vt:lpstr>Multiple Comparisons</vt:lpstr>
      <vt:lpstr>More on Error Rates</vt:lpstr>
      <vt:lpstr>Tukey Honestly Significant Difference</vt:lpstr>
      <vt:lpstr>Tukey Honestly Significant Difference</vt:lpstr>
      <vt:lpstr>Tukey</vt:lpstr>
      <vt:lpstr>Tukey</vt:lpstr>
      <vt:lpstr>Fisher’s LSD Procedure</vt:lpstr>
      <vt:lpstr>Fisher’s LSD Procedure</vt:lpstr>
      <vt:lpstr>Bonferroni t Test</vt:lpstr>
      <vt:lpstr>Bonferroni t</vt:lpstr>
      <vt:lpstr>Assumptions for Analysis of Variance</vt:lpstr>
      <vt:lpstr>assumptions</vt:lpstr>
      <vt:lpstr>Assumptions</vt:lpstr>
      <vt:lpstr>Effect size</vt:lpstr>
      <vt:lpstr>Magnitude of Effect</vt:lpstr>
      <vt:lpstr>Magnitude of Effect</vt:lpstr>
      <vt:lpstr>h2 and w2 for Baby Food</vt:lpstr>
      <vt:lpstr>Other Measures of Effect Size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One-Way ANOVA</dc:title>
  <dc:creator>Ainsworth</dc:creator>
  <cp:lastModifiedBy>Andrew Ainsworth</cp:lastModifiedBy>
  <cp:revision>55</cp:revision>
  <cp:lastPrinted>1998-05-22T20:03:28Z</cp:lastPrinted>
  <dcterms:created xsi:type="dcterms:W3CDTF">1998-05-04T13:04:29Z</dcterms:created>
  <dcterms:modified xsi:type="dcterms:W3CDTF">2008-01-17T22:18:37Z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