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58" r:id="rId12"/>
    <p:sldId id="259" r:id="rId13"/>
    <p:sldId id="261" r:id="rId14"/>
    <p:sldId id="260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302" r:id="rId23"/>
    <p:sldId id="299" r:id="rId24"/>
    <p:sldId id="300" r:id="rId25"/>
    <p:sldId id="301" r:id="rId26"/>
    <p:sldId id="269" r:id="rId27"/>
    <p:sldId id="271" r:id="rId28"/>
    <p:sldId id="294" r:id="rId29"/>
    <p:sldId id="270" r:id="rId30"/>
    <p:sldId id="281" r:id="rId31"/>
    <p:sldId id="272" r:id="rId32"/>
    <p:sldId id="273" r:id="rId33"/>
    <p:sldId id="274" r:id="rId34"/>
    <p:sldId id="295" r:id="rId35"/>
    <p:sldId id="296" r:id="rId36"/>
    <p:sldId id="303" r:id="rId37"/>
    <p:sldId id="298" r:id="rId38"/>
    <p:sldId id="275" r:id="rId39"/>
    <p:sldId id="276" r:id="rId40"/>
    <p:sldId id="277" r:id="rId4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4" autoAdjust="0"/>
    <p:restoredTop sz="94617" autoAdjust="0"/>
  </p:normalViewPr>
  <p:slideViewPr>
    <p:cSldViewPr>
      <p:cViewPr varScale="1">
        <p:scale>
          <a:sx n="74" d="100"/>
          <a:sy n="74" d="100"/>
        </p:scale>
        <p:origin x="-486" y="-102"/>
      </p:cViewPr>
      <p:guideLst>
        <p:guide orient="horz" pos="19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6"/>
    </p:cViewPr>
  </p:sorterViewPr>
  <p:notesViewPr>
    <p:cSldViewPr>
      <p:cViewPr varScale="1">
        <p:scale>
          <a:sx n="55" d="100"/>
          <a:sy n="55" d="100"/>
        </p:scale>
        <p:origin x="-1170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1E3CEE6C-95E4-427B-A8FD-B9184EFA13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D4414AF5-5F60-40D9-B763-849D1EF0CC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318EF-3778-4472-ACA1-29D2A193ECE4}" type="slidenum">
              <a:rPr lang="en-US"/>
              <a:pPr/>
              <a:t>3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D05F7-15B1-45C3-8CB6-CDD22AA236B6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B0EB3-8998-4723-AB60-8BD9C43D1C1F}" type="slidenum">
              <a:rPr lang="en-US"/>
              <a:pPr/>
              <a:t>5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7B93F-E2FB-4385-B3B7-D0A509C1B434}" type="slidenum">
              <a:rPr lang="en-US"/>
              <a:pPr/>
              <a:t>6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9CDF4-331F-4A17-BFCE-C5F181064487}" type="slidenum">
              <a:rPr lang="en-US"/>
              <a:pPr/>
              <a:t>8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45582-66AC-4DC1-9B65-8C20E1C1C001}" type="slidenum">
              <a:rPr lang="en-US"/>
              <a:pPr/>
              <a:t>9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F0368-7CEB-4DE5-BFE3-795C780A3DC8}" type="slidenum">
              <a:rPr lang="en-US"/>
              <a:pPr/>
              <a:t>10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5AFDE-C265-4007-AAF5-2FD4744C8564}" type="slidenum">
              <a:rPr lang="en-US"/>
              <a:pPr/>
              <a:t>19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>
                <a:latin typeface="Times" pitchFamily="18" charset="0"/>
              </a:rPr>
              <a:t>Bushman, B.J. (1998) Priming effects of media violence on the accessibility of aggressive constructs in memory. </a:t>
            </a:r>
            <a:r>
              <a:rPr lang="en-US" i="1">
                <a:latin typeface="Times" pitchFamily="18" charset="0"/>
              </a:rPr>
              <a:t>Personality and Social Psychology Bulletin, 24</a:t>
            </a:r>
            <a:r>
              <a:rPr lang="en-US">
                <a:latin typeface="Times" pitchFamily="18" charset="0"/>
              </a:rPr>
              <a:t>, 537-545.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5F264-2D34-4172-844B-39A57847197B}" type="slidenum">
              <a:rPr lang="en-US"/>
              <a:pPr/>
              <a:t>28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AC16B-2462-4237-910A-6B210D729F10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D8A18-6C77-46F7-8756-866D998719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2931A-6EF8-431C-88E3-67D75F978824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5EEE8-0D14-43EA-887F-AF257BB49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D1E917-563A-4989-B354-DC84ECBDBC95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16C12-FEB3-4062-A440-3C13FC349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A1859-2A89-47A8-9666-C8F502914351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A86F0B-9A51-40AC-9EFB-35701167D1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A3A64C-12F9-41CD-B614-F78A629EC514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6351F-FE64-41A9-BA97-1816AAF56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0605C-EABD-492A-8480-D3AF2523A13D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29930-C0C5-4968-A4B8-D9EDF289A7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F0F1A-5983-4F0B-A196-70340E5AC580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7D9F-A49B-4C8D-BB65-624FE5965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F4DDA-8F63-463C-8955-93A6DB9765F7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F88EB-EAC2-4078-9AAD-F2A570EB5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C15B2D-FF7C-4F0E-8FCA-43EC37E730EF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A455F-17C6-48D2-9FB8-E35C24249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75EC3B-1F34-4EAD-B149-35F5F7233C1E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5144E-08FC-4275-B37D-91EF5083B4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04FF5D-7C07-4F8E-9C39-9C7FF88264D7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88EEA-B278-4392-BD0F-3A430141E7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48F093-37F1-4DE1-845B-6F53D38E07C9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82AD8-D26B-40E1-BD9F-634EA74188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D4CCD5D-172B-4FDF-86A6-BAAE683518AB}" type="datetime1">
              <a:rPr lang="en-US" smtClean="0"/>
              <a:pPr/>
              <a:t>1/17/2008</a:t>
            </a:fld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33FAD8-DFD5-4027-A195-430FC27E7F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722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6" name="Rectangle 10"/>
          <p:cNvSpPr>
            <a:spLocks noChangeArrowheads="1"/>
          </p:cNvSpPr>
          <p:nvPr userDrawn="1"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6000" b="1">
                <a:solidFill>
                  <a:schemeClr val="tx2"/>
                </a:solidFill>
                <a:latin typeface="Times New Roman" pitchFamily="18" charset="0"/>
              </a:rPr>
              <a:t>Power and Effect Size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371600"/>
          </a:xfrm>
          <a:noFill/>
          <a:ln/>
        </p:spPr>
        <p:txBody>
          <a:bodyPr/>
          <a:lstStyle/>
          <a:p>
            <a:pPr algn="r"/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 algn="r"/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pPr algn="r"/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4FE0-058F-4D30-A904-4E983BD7C5B4}" type="slidenum">
              <a:rPr lang="en-US"/>
              <a:pPr/>
              <a:t>10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 &amp; Two-Tailed Example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One-tailed test</a:t>
            </a:r>
          </a:p>
          <a:p>
            <a:pPr lvl="1"/>
            <a:r>
              <a:rPr lang="en-US"/>
              <a:t>Reject null if IQPLUS group shows an increase in IQ</a:t>
            </a:r>
          </a:p>
          <a:p>
            <a:pPr lvl="2"/>
            <a:r>
              <a:rPr lang="en-US" sz="2700"/>
              <a:t>Probably wouldn’t expect a reduction and therefore no point guarding against it.</a:t>
            </a:r>
          </a:p>
          <a:p>
            <a:r>
              <a:rPr lang="en-US"/>
              <a:t>Two-tailed test</a:t>
            </a:r>
          </a:p>
          <a:p>
            <a:pPr lvl="1"/>
            <a:r>
              <a:rPr lang="en-US"/>
              <a:t>Reject null if IQPLUS group has a mean that is substantially higher or lower.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0287-8BFD-4C61-BC02-9A396723CA74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Power?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Probability of rejecting a false </a:t>
            </a:r>
            <a:r>
              <a:rPr lang="en-US" i="1"/>
              <a:t>H</a:t>
            </a:r>
            <a:r>
              <a:rPr lang="en-US" baseline="-25000"/>
              <a:t>0</a:t>
            </a:r>
            <a:endParaRPr lang="en-US"/>
          </a:p>
          <a:p>
            <a:r>
              <a:rPr lang="en-US"/>
              <a:t>Probability that you’ll find difference that’s really there</a:t>
            </a:r>
          </a:p>
          <a:p>
            <a:r>
              <a:rPr lang="en-US"/>
              <a:t>1 - 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, where 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 = probability of Type II error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45D-307D-4BF8-8A14-E74654270FB0}" type="slidenum">
              <a:rPr lang="en-US"/>
              <a:pPr/>
              <a:t>12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1638"/>
            <a:ext cx="7315200" cy="952500"/>
          </a:xfrm>
        </p:spPr>
        <p:txBody>
          <a:bodyPr/>
          <a:lstStyle/>
          <a:p>
            <a:r>
              <a:rPr lang="en-US"/>
              <a:t>What Controls Power?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676400"/>
            <a:ext cx="7543800" cy="3652838"/>
          </a:xfrm>
        </p:spPr>
        <p:txBody>
          <a:bodyPr/>
          <a:lstStyle/>
          <a:p>
            <a:r>
              <a:rPr lang="en-US"/>
              <a:t>The significance level (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)</a:t>
            </a:r>
          </a:p>
          <a:p>
            <a:r>
              <a:rPr lang="en-US"/>
              <a:t>True difference between null and alternative hypotheses</a:t>
            </a:r>
          </a:p>
          <a:p>
            <a:pPr lvl="1">
              <a:buFontTx/>
              <a:buNone/>
            </a:pPr>
            <a:r>
              <a:rPr lang="en-US">
                <a:latin typeface="Symbol" pitchFamily="18" charset="2"/>
              </a:rPr>
              <a:t>m</a:t>
            </a:r>
            <a:r>
              <a:rPr lang="en-US" baseline="-25000"/>
              <a:t>1</a:t>
            </a:r>
            <a:r>
              <a:rPr lang="en-US"/>
              <a:t> - </a:t>
            </a:r>
            <a:r>
              <a:rPr lang="en-US">
                <a:latin typeface="Symbol" pitchFamily="18" charset="2"/>
              </a:rPr>
              <a:t>m</a:t>
            </a:r>
            <a:r>
              <a:rPr lang="en-US" baseline="-25000"/>
              <a:t>2</a:t>
            </a:r>
            <a:endParaRPr lang="en-US"/>
          </a:p>
          <a:p>
            <a:r>
              <a:rPr lang="en-US"/>
              <a:t>Sample size</a:t>
            </a:r>
          </a:p>
          <a:p>
            <a:r>
              <a:rPr lang="en-US"/>
              <a:t>Population variance</a:t>
            </a:r>
          </a:p>
          <a:p>
            <a:r>
              <a:rPr lang="en-US"/>
              <a:t>The particular test being used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C457-922C-4F0C-8EB3-233F25D0BEE9}" type="slidenum">
              <a:rPr lang="en-US"/>
              <a:pPr/>
              <a:t>13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465138"/>
            <a:ext cx="7470775" cy="952500"/>
          </a:xfrm>
        </p:spPr>
        <p:txBody>
          <a:bodyPr/>
          <a:lstStyle/>
          <a:p>
            <a:pPr algn="l"/>
            <a:r>
              <a:rPr lang="en-US"/>
              <a:t>Distributions Under </a:t>
            </a:r>
            <a:r>
              <a:rPr lang="en-US">
                <a:latin typeface="Symbol" pitchFamily="18" charset="2"/>
              </a:rPr>
              <a:t>m</a:t>
            </a:r>
            <a:r>
              <a:rPr lang="en-US" baseline="-25000"/>
              <a:t>1</a:t>
            </a:r>
            <a:r>
              <a:rPr lang="en-US"/>
              <a:t> and </a:t>
            </a:r>
            <a:r>
              <a:rPr lang="en-US">
                <a:latin typeface="Symbol" pitchFamily="18" charset="2"/>
              </a:rPr>
              <a:t>m</a:t>
            </a:r>
            <a:r>
              <a:rPr lang="en-US" baseline="-25000"/>
              <a:t>0</a:t>
            </a:r>
          </a:p>
        </p:txBody>
      </p:sp>
      <p:pic>
        <p:nvPicPr>
          <p:cNvPr id="103428" name="Picture 4" descr="dav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76400"/>
            <a:ext cx="6019800" cy="4532313"/>
          </a:xfrm>
          <a:prstGeom prst="rect">
            <a:avLst/>
          </a:prstGeom>
          <a:solidFill>
            <a:srgbClr val="FFFFCC"/>
          </a:solidFill>
        </p:spPr>
      </p:pic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1905000" y="4800600"/>
            <a:ext cx="5486400" cy="762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0C53-E855-4A0B-9B50-E8EE5B8F2282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/>
              <a:t>The degree to which the null is false</a:t>
            </a:r>
          </a:p>
          <a:p>
            <a:pPr lvl="1"/>
            <a:r>
              <a:rPr lang="en-US"/>
              <a:t>Depends on distance between </a:t>
            </a:r>
            <a:r>
              <a:rPr lang="en-US">
                <a:latin typeface="Symbol" pitchFamily="18" charset="2"/>
              </a:rPr>
              <a:t>m</a:t>
            </a:r>
            <a:r>
              <a:rPr lang="en-US" baseline="-25000">
                <a:latin typeface="Symbol" pitchFamily="18" charset="2"/>
              </a:rPr>
              <a:t>1</a:t>
            </a:r>
            <a:r>
              <a:rPr lang="en-US">
                <a:latin typeface="Symbol" pitchFamily="18" charset="2"/>
              </a:rPr>
              <a:t> </a:t>
            </a:r>
            <a:r>
              <a:rPr lang="en-US"/>
              <a:t>and</a:t>
            </a:r>
            <a:r>
              <a:rPr lang="en-US">
                <a:latin typeface="Symbol" pitchFamily="18" charset="2"/>
              </a:rPr>
              <a:t> m</a:t>
            </a:r>
            <a:r>
              <a:rPr lang="en-US" baseline="-25000">
                <a:latin typeface="Symbol" pitchFamily="18" charset="2"/>
              </a:rPr>
              <a:t>2</a:t>
            </a:r>
          </a:p>
          <a:p>
            <a:pPr lvl="1"/>
            <a:r>
              <a:rPr lang="en-US"/>
              <a:t>Also depends on standard error (of mean or of difference between means)</a:t>
            </a:r>
          </a:p>
          <a:p>
            <a:pPr lvl="1"/>
            <a:endParaRPr lang="en-US"/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664327" y="3706812"/>
          <a:ext cx="8022473" cy="2465387"/>
        </p:xfrm>
        <a:graphic>
          <a:graphicData uri="http://schemas.openxmlformats.org/presentationml/2006/ole">
            <p:oleObj spid="_x0000_s102404" name="Equation" r:id="rId3" imgW="2844720" imgH="8762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E554B-AF10-4102-B00D-007B5D0AA656}" type="slidenum">
              <a:rPr lang="en-US"/>
              <a:pPr/>
              <a:t>15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happened to </a:t>
            </a:r>
            <a:r>
              <a:rPr lang="en-US" i="1"/>
              <a:t>n</a:t>
            </a:r>
            <a:r>
              <a:rPr lang="en-US"/>
              <a:t>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2005013"/>
            <a:ext cx="7759700" cy="3878262"/>
          </a:xfrm>
        </p:spPr>
        <p:txBody>
          <a:bodyPr/>
          <a:lstStyle/>
          <a:p>
            <a:r>
              <a:rPr lang="en-US"/>
              <a:t>It doesn’t relate to how different the two population means are.</a:t>
            </a:r>
          </a:p>
          <a:p>
            <a:r>
              <a:rPr lang="en-US"/>
              <a:t>It controls power, but not effect size.</a:t>
            </a:r>
          </a:p>
          <a:p>
            <a:r>
              <a:rPr lang="en-US"/>
              <a:t>We will add it in later.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C8088-BCAF-4C8A-895F-CFD42DBB2B68}" type="slidenum">
              <a:rPr lang="en-US"/>
              <a:pPr/>
              <a:t>16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Effect Size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Judge your effect size by:</a:t>
            </a:r>
          </a:p>
          <a:p>
            <a:pPr lvl="1"/>
            <a:r>
              <a:rPr lang="en-US"/>
              <a:t>Past research</a:t>
            </a:r>
          </a:p>
          <a:p>
            <a:pPr lvl="1"/>
            <a:r>
              <a:rPr lang="en-US"/>
              <a:t>What you consider important</a:t>
            </a:r>
          </a:p>
          <a:p>
            <a:pPr lvl="1"/>
            <a:r>
              <a:rPr lang="en-US"/>
              <a:t>Cohen’s conventions</a:t>
            </a:r>
          </a:p>
          <a:p>
            <a:endParaRPr lang="en-US"/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2833688" y="4122738"/>
          <a:ext cx="3236912" cy="2233612"/>
        </p:xfrm>
        <a:graphic>
          <a:graphicData uri="http://schemas.openxmlformats.org/presentationml/2006/ole">
            <p:oleObj spid="_x0000_s105476" name="Document" r:id="rId3" imgW="3434775" imgH="2262638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07D7E-9200-4DD9-905E-0FA99B7B0AD9}" type="slidenum">
              <a:rPr lang="en-US"/>
              <a:pPr/>
              <a:t>17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Combining Effect Size and </a:t>
            </a:r>
            <a:r>
              <a:rPr lang="en-US" i="1"/>
              <a:t>n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put them together and then evaluate power from the result.</a:t>
            </a:r>
          </a:p>
          <a:p>
            <a:r>
              <a:rPr lang="en-US"/>
              <a:t>General formula for Delta</a:t>
            </a:r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where </a:t>
            </a: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is some function of </a:t>
            </a:r>
            <a:r>
              <a:rPr lang="en-US" i="1"/>
              <a:t>n </a:t>
            </a:r>
            <a:r>
              <a:rPr lang="en-US"/>
              <a:t>that will depend on the type of design</a:t>
            </a:r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3171825" y="3787775"/>
          <a:ext cx="2266950" cy="601663"/>
        </p:xfrm>
        <a:graphic>
          <a:graphicData uri="http://schemas.openxmlformats.org/presentationml/2006/ole">
            <p:oleObj spid="_x0000_s106500" name="Equation" r:id="rId3" imgW="761760" imgH="2030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AF48-9C23-44E7-8D0F-6B00CB760D1F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/>
              <a:t>Power for One-Sample or Related samples </a:t>
            </a:r>
            <a:r>
              <a:rPr lang="en-US" sz="4000" i="1"/>
              <a:t>t</a:t>
            </a:r>
            <a:endParaRPr lang="en-US" sz="40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First calculate delta with:</a:t>
            </a:r>
            <a:br>
              <a:rPr lang="en-US" sz="3200" dirty="0"/>
            </a:br>
            <a:endParaRPr lang="en-US" sz="3200" dirty="0"/>
          </a:p>
          <a:p>
            <a:endParaRPr lang="en-US" sz="32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where </a:t>
            </a:r>
            <a:r>
              <a:rPr lang="en-US" sz="2800" i="1" dirty="0"/>
              <a:t>n</a:t>
            </a:r>
            <a:r>
              <a:rPr lang="en-US" sz="2800" dirty="0"/>
              <a:t> = size of sample, and </a:t>
            </a:r>
            <a:r>
              <a:rPr lang="en-US" sz="2800" dirty="0">
                <a:latin typeface="Symbol" pitchFamily="18" charset="2"/>
              </a:rPr>
              <a:t>d </a:t>
            </a:r>
            <a:r>
              <a:rPr lang="en-US" sz="2800" dirty="0"/>
              <a:t>and </a:t>
            </a:r>
            <a:r>
              <a:rPr lang="en-US" sz="2800" dirty="0">
                <a:latin typeface="Symbol" pitchFamily="18" charset="2"/>
              </a:rPr>
              <a:t>g</a:t>
            </a:r>
            <a:r>
              <a:rPr lang="en-US" sz="2800" dirty="0"/>
              <a:t> as above</a:t>
            </a:r>
          </a:p>
          <a:p>
            <a:r>
              <a:rPr lang="en-US" sz="3200" dirty="0"/>
              <a:t>Look power up in table using </a:t>
            </a:r>
            <a:r>
              <a:rPr lang="en-US" sz="3200" dirty="0">
                <a:latin typeface="Symbol" pitchFamily="18" charset="2"/>
              </a:rPr>
              <a:t>d</a:t>
            </a:r>
            <a:r>
              <a:rPr lang="en-US" sz="3200" dirty="0"/>
              <a:t> and significance level (</a:t>
            </a:r>
            <a:r>
              <a:rPr lang="en-US" sz="3200" dirty="0">
                <a:latin typeface="Symbol" pitchFamily="18" charset="2"/>
              </a:rPr>
              <a:t>a</a:t>
            </a:r>
            <a:r>
              <a:rPr lang="en-US" sz="3200" dirty="0"/>
              <a:t>)</a:t>
            </a:r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2438400" y="2286000"/>
          <a:ext cx="3581400" cy="1393371"/>
        </p:xfrm>
        <a:graphic>
          <a:graphicData uri="http://schemas.openxmlformats.org/presentationml/2006/ole">
            <p:oleObj spid="_x0000_s107524" name="Equation" r:id="rId3" imgW="583920" imgH="2286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D4BE-A470-4FF1-B7B0-2BABB9626A60}" type="slidenum">
              <a:rPr lang="en-US"/>
              <a:pPr/>
              <a:t>19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/>
              <a:t>Power for Single Sample </a:t>
            </a:r>
            <a:br>
              <a:rPr lang="en-US" sz="4000"/>
            </a:br>
            <a:r>
              <a:rPr lang="en-US" sz="4000"/>
              <a:t>IQPLUS Study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2895600"/>
          </a:xfrm>
        </p:spPr>
        <p:txBody>
          <a:bodyPr/>
          <a:lstStyle/>
          <a:p>
            <a:r>
              <a:rPr lang="en-US" sz="3200" dirty="0"/>
              <a:t>One sample </a:t>
            </a:r>
            <a:r>
              <a:rPr lang="en-US" sz="3200" i="1" dirty="0"/>
              <a:t>z</a:t>
            </a:r>
            <a:r>
              <a:rPr lang="en-US" sz="3200" dirty="0"/>
              <a:t> and </a:t>
            </a:r>
            <a:r>
              <a:rPr lang="en-US" sz="3200" i="1" dirty="0"/>
              <a:t>t</a:t>
            </a:r>
            <a:endParaRPr lang="en-US" sz="3200" dirty="0"/>
          </a:p>
          <a:p>
            <a:pPr lvl="1"/>
            <a:r>
              <a:rPr lang="en-US" sz="2800" dirty="0"/>
              <a:t>Compared IQPLUS group with population mean = 100, sigma = 10</a:t>
            </a:r>
          </a:p>
          <a:p>
            <a:pPr lvl="1"/>
            <a:r>
              <a:rPr lang="en-US" sz="2800" dirty="0"/>
              <a:t>Used 25 subjects</a:t>
            </a:r>
          </a:p>
          <a:p>
            <a:pPr lvl="1"/>
            <a:r>
              <a:rPr lang="en-US" sz="2800" dirty="0"/>
              <a:t>We got a sample mean of 106 and s = 7.78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79200" name="Object 0"/>
          <p:cNvGraphicFramePr>
            <a:graphicFrameLocks noChangeAspect="1"/>
          </p:cNvGraphicFramePr>
          <p:nvPr/>
        </p:nvGraphicFramePr>
        <p:xfrm>
          <a:off x="1431925" y="3962400"/>
          <a:ext cx="6386513" cy="2178050"/>
        </p:xfrm>
        <a:graphic>
          <a:graphicData uri="http://schemas.openxmlformats.org/presentationml/2006/ole">
            <p:oleObj spid="_x0000_s179200" name="Equation" r:id="rId4" imgW="2450880" imgH="83808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168A-D42D-472E-B120-F82FC235F14A}" type="slidenum">
              <a:rPr lang="en-US"/>
              <a:pPr/>
              <a:t>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/>
              <a:t>Review</a:t>
            </a:r>
          </a:p>
          <a:p>
            <a:r>
              <a:rPr lang="en-US"/>
              <a:t>What is power?</a:t>
            </a:r>
          </a:p>
          <a:p>
            <a:r>
              <a:rPr lang="en-US"/>
              <a:t>What controls power?</a:t>
            </a:r>
          </a:p>
          <a:p>
            <a:r>
              <a:rPr lang="en-US"/>
              <a:t>Effect size</a:t>
            </a:r>
          </a:p>
          <a:p>
            <a:r>
              <a:rPr lang="en-US"/>
              <a:t>Power for one sample </a:t>
            </a:r>
            <a:r>
              <a:rPr lang="en-US" i="1"/>
              <a:t>t</a:t>
            </a:r>
          </a:p>
          <a:p>
            <a:r>
              <a:rPr lang="en-US"/>
              <a:t>Power for related-samples</a:t>
            </a:r>
            <a:r>
              <a:rPr lang="en-US" i="1"/>
              <a:t> t</a:t>
            </a:r>
            <a:endParaRPr lang="en-US"/>
          </a:p>
          <a:p>
            <a:r>
              <a:rPr lang="en-US"/>
              <a:t>Power for two sample </a:t>
            </a:r>
            <a:r>
              <a:rPr lang="en-US" i="1"/>
              <a:t>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96E7-9927-4306-B9B3-D079AC33AFB7}" type="slidenum">
              <a:rPr lang="en-US"/>
              <a:pPr/>
              <a:t>20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IQPLUS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we don’t know sigma 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  </a:t>
            </a:r>
            <a:r>
              <a:rPr lang="en-US" dirty="0" smtClean="0"/>
              <a:t> </a:t>
            </a:r>
            <a:r>
              <a:rPr lang="en-US" dirty="0"/>
              <a:t>= 0.77 </a:t>
            </a:r>
          </a:p>
          <a:p>
            <a:pPr lvl="1"/>
            <a:r>
              <a:rPr lang="en-US" i="1" dirty="0"/>
              <a:t> n</a:t>
            </a:r>
            <a:r>
              <a:rPr lang="en-US" dirty="0"/>
              <a:t> = 25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>
                <a:sym typeface="Symbol" pitchFamily="18" charset="2"/>
              </a:rPr>
              <a:t>We are testing at 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>
                <a:sym typeface="Symbol" pitchFamily="18" charset="2"/>
              </a:rPr>
              <a:t> = .05</a:t>
            </a:r>
          </a:p>
          <a:p>
            <a:pPr lvl="1"/>
            <a:r>
              <a:rPr lang="en-US" dirty="0">
                <a:sym typeface="Symbol" pitchFamily="18" charset="2"/>
              </a:rPr>
              <a:t>Use Appendix </a:t>
            </a:r>
            <a:r>
              <a:rPr lang="en-US" dirty="0" smtClean="0">
                <a:sym typeface="Symbol" pitchFamily="18" charset="2"/>
              </a:rPr>
              <a:t>D.5</a:t>
            </a:r>
            <a:endParaRPr lang="en-US" dirty="0">
              <a:sym typeface="Symbol" pitchFamily="18" charset="2"/>
            </a:endParaRPr>
          </a:p>
        </p:txBody>
      </p:sp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1295400" y="3352800"/>
          <a:ext cx="4648200" cy="638175"/>
        </p:xfrm>
        <a:graphic>
          <a:graphicData uri="http://schemas.openxmlformats.org/presentationml/2006/ole">
            <p:oleObj spid="_x0000_s109573" name="Equation" r:id="rId3" imgW="166356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2133600"/>
          <a:ext cx="400050" cy="618259"/>
        </p:xfrm>
        <a:graphic>
          <a:graphicData uri="http://schemas.openxmlformats.org/presentationml/2006/ole">
            <p:oleObj spid="_x0000_s109574" name="Equation" r:id="rId4" imgW="139680" imgH="2156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D909-2E36-44B4-8803-44756F44C9E6}" type="slidenum">
              <a:rPr lang="en-US"/>
              <a:pPr/>
              <a:t>21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</a:t>
            </a:r>
            <a:r>
              <a:rPr lang="en-US" dirty="0" smtClean="0"/>
              <a:t>D.5</a:t>
            </a:r>
            <a:endParaRPr lang="en-US" dirty="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5867400" y="1981200"/>
            <a:ext cx="2286000" cy="11874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This table is severely abbreviated.</a:t>
            </a:r>
          </a:p>
        </p:txBody>
      </p:sp>
      <p:sp>
        <p:nvSpPr>
          <p:cNvPr id="110598" name="AutoShape 6"/>
          <p:cNvSpPr>
            <a:spLocks/>
          </p:cNvSpPr>
          <p:nvPr/>
        </p:nvSpPr>
        <p:spPr bwMode="auto">
          <a:xfrm>
            <a:off x="6019800" y="4003675"/>
            <a:ext cx="2438400" cy="841375"/>
          </a:xfrm>
          <a:prstGeom prst="borderCallout2">
            <a:avLst>
              <a:gd name="adj1" fmla="val 13583"/>
              <a:gd name="adj2" fmla="val -3125"/>
              <a:gd name="adj3" fmla="val 13583"/>
              <a:gd name="adj4" fmla="val -3125"/>
              <a:gd name="adj5" fmla="val 133398"/>
              <a:gd name="adj6" fmla="val -120963"/>
            </a:avLst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 type="none" w="sm" len="sm"/>
            <a:tailEnd type="triangl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Power for </a:t>
            </a:r>
          </a:p>
          <a:p>
            <a:pPr eaLnBrk="0" hangingPunct="0"/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3.85, </a:t>
            </a:r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a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.05</a:t>
            </a:r>
            <a:endParaRPr lang="en-US" sz="2400" i="1">
              <a:latin typeface="Times New Roman" pitchFamily="18" charset="0"/>
            </a:endParaRPr>
          </a:p>
        </p:txBody>
      </p:sp>
      <p:graphicFrame>
        <p:nvGraphicFramePr>
          <p:cNvPr id="180224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609600" y="1295400"/>
          <a:ext cx="4800600" cy="4710113"/>
        </p:xfrm>
        <a:graphic>
          <a:graphicData uri="http://schemas.openxmlformats.org/presentationml/2006/ole">
            <p:oleObj spid="_x0000_s180224" name="Worksheet" r:id="rId3" imgW="3220087" imgH="3159303" progId="Excel.Sheet.8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1F6A-08CA-4F06-81CA-3ED0F1DC947D}" type="slidenum">
              <a:rPr lang="en-US"/>
              <a:pPr/>
              <a:t>22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we can trust our estimates in the IQPLUS study then if this study were run repeatedly, 97% of the time the result would be significant.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16740-23A5-4521-9443-2D1450D27532}" type="slidenum">
              <a:rPr lang="en-US"/>
              <a:pPr/>
              <a:t>23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sz="4000"/>
              <a:t>How Many Subjects Do I Really Need (Single/Related Sample(s))?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Run calculations backward</a:t>
            </a:r>
          </a:p>
          <a:p>
            <a:pPr lvl="1"/>
            <a:r>
              <a:rPr lang="en-US" dirty="0"/>
              <a:t>Start with anticipated effect size </a:t>
            </a:r>
            <a:r>
              <a:rPr lang="en-US" dirty="0" smtClean="0"/>
              <a:t>(</a:t>
            </a:r>
            <a:r>
              <a:rPr lang="en-US" dirty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   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Determine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 required for power = .80.</a:t>
            </a:r>
          </a:p>
          <a:p>
            <a:pPr lvl="2"/>
            <a:r>
              <a:rPr lang="en-US" dirty="0"/>
              <a:t>Why .80?</a:t>
            </a:r>
          </a:p>
          <a:p>
            <a:pPr lvl="1"/>
            <a:r>
              <a:rPr lang="en-US" dirty="0"/>
              <a:t>Calculate </a:t>
            </a:r>
            <a:r>
              <a:rPr lang="en-US" i="1" dirty="0"/>
              <a:t>n</a:t>
            </a:r>
            <a:endParaRPr lang="en-US" dirty="0"/>
          </a:p>
          <a:p>
            <a:r>
              <a:rPr lang="en-US" dirty="0"/>
              <a:t>What if we wanted to rerun the IQPLUS study, and wanted power = .80?</a:t>
            </a:r>
          </a:p>
        </p:txBody>
      </p:sp>
      <p:graphicFrame>
        <p:nvGraphicFramePr>
          <p:cNvPr id="194561" name="Object 1"/>
          <p:cNvGraphicFramePr>
            <a:graphicFrameLocks noChangeAspect="1"/>
          </p:cNvGraphicFramePr>
          <p:nvPr/>
        </p:nvGraphicFramePr>
        <p:xfrm>
          <a:off x="7219950" y="2209800"/>
          <a:ext cx="400050" cy="617538"/>
        </p:xfrm>
        <a:graphic>
          <a:graphicData uri="http://schemas.openxmlformats.org/presentationml/2006/ole">
            <p:oleObj spid="_x0000_s194561" name="Equation" r:id="rId3" imgW="139680" imgH="215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6BA5-5169-450F-A5C4-3DE5ED8A7785}" type="slidenum">
              <a:rPr lang="en-US"/>
              <a:pPr/>
              <a:t>24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</a:t>
            </a:r>
            <a:r>
              <a:rPr lang="en-US" i="1"/>
              <a:t>n</a:t>
            </a:r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estimated </a:t>
            </a:r>
            <a:r>
              <a:rPr lang="en-US" dirty="0" smtClean="0"/>
              <a:t>   = </a:t>
            </a:r>
            <a:r>
              <a:rPr lang="en-US" dirty="0"/>
              <a:t>.77</a:t>
            </a:r>
          </a:p>
          <a:p>
            <a:r>
              <a:rPr lang="en-US" dirty="0"/>
              <a:t>Complete Appendix </a:t>
            </a:r>
            <a:r>
              <a:rPr lang="en-US" dirty="0" smtClean="0"/>
              <a:t>D.5 </a:t>
            </a:r>
            <a:r>
              <a:rPr lang="en-US" dirty="0"/>
              <a:t>shows we need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 = 2.80</a:t>
            </a:r>
          </a:p>
          <a:p>
            <a:r>
              <a:rPr lang="en-US" dirty="0"/>
              <a:t>Calculations on next slide</a:t>
            </a:r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3714750" y="1474636"/>
          <a:ext cx="476250" cy="735164"/>
        </p:xfrm>
        <a:graphic>
          <a:graphicData uri="http://schemas.openxmlformats.org/presentationml/2006/ole">
            <p:oleObj spid="_x0000_s193537" name="Equation" r:id="rId3" imgW="139680" imgH="215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A3D2-3DCF-4621-A2FB-B32E101E45D6}" type="slidenum">
              <a:rPr lang="en-US"/>
              <a:pPr/>
              <a:t>25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4175"/>
            <a:ext cx="8001000" cy="1216025"/>
          </a:xfrm>
        </p:spPr>
        <p:txBody>
          <a:bodyPr/>
          <a:lstStyle/>
          <a:p>
            <a:r>
              <a:rPr lang="en-US"/>
              <a:t>IQPLUS </a:t>
            </a:r>
            <a:r>
              <a:rPr lang="en-US" i="1"/>
              <a:t>n</a:t>
            </a:r>
            <a:endParaRPr lang="en-US"/>
          </a:p>
        </p:txBody>
      </p:sp>
      <p:graphicFrame>
        <p:nvGraphicFramePr>
          <p:cNvPr id="175107" name="Object 3"/>
          <p:cNvGraphicFramePr>
            <a:graphicFrameLocks noChangeAspect="1"/>
          </p:cNvGraphicFramePr>
          <p:nvPr/>
        </p:nvGraphicFramePr>
        <p:xfrm>
          <a:off x="228600" y="1539875"/>
          <a:ext cx="8696325" cy="4437063"/>
        </p:xfrm>
        <a:graphic>
          <a:graphicData uri="http://schemas.openxmlformats.org/presentationml/2006/ole">
            <p:oleObj spid="_x0000_s175107" name="Equation" r:id="rId3" imgW="3733560" imgH="1904760" progId="Equation.DSMT4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9226-05F6-4526-B31B-311644866F52}" type="slidenum">
              <a:rPr lang="en-US"/>
              <a:pPr/>
              <a:t>26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/>
              <a:t>Power for Two Independent Groups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813" y="1843088"/>
            <a:ext cx="7758112" cy="3878262"/>
          </a:xfrm>
        </p:spPr>
        <p:txBody>
          <a:bodyPr/>
          <a:lstStyle/>
          <a:p>
            <a:r>
              <a:rPr lang="en-US"/>
              <a:t>What changes from preceding?</a:t>
            </a:r>
          </a:p>
          <a:p>
            <a:pPr lvl="1"/>
            <a:r>
              <a:rPr lang="en-US"/>
              <a:t>Effect size deals with two sample means</a:t>
            </a:r>
          </a:p>
          <a:p>
            <a:pPr lvl="1"/>
            <a:r>
              <a:rPr lang="en-US"/>
              <a:t>Take into account both values of </a:t>
            </a:r>
            <a:r>
              <a:rPr lang="en-US" i="1"/>
              <a:t>n</a:t>
            </a:r>
            <a:endParaRPr lang="en-US"/>
          </a:p>
          <a:p>
            <a:r>
              <a:rPr lang="en-US"/>
              <a:t>Effect size</a:t>
            </a:r>
          </a:p>
        </p:txBody>
      </p:sp>
      <p:graphicFrame>
        <p:nvGraphicFramePr>
          <p:cNvPr id="181248" name="Object 0"/>
          <p:cNvGraphicFramePr>
            <a:graphicFrameLocks noChangeAspect="1"/>
          </p:cNvGraphicFramePr>
          <p:nvPr/>
        </p:nvGraphicFramePr>
        <p:xfrm>
          <a:off x="1130300" y="4816475"/>
          <a:ext cx="6337300" cy="1660525"/>
        </p:xfrm>
        <a:graphic>
          <a:graphicData uri="http://schemas.openxmlformats.org/presentationml/2006/ole">
            <p:oleObj spid="_x0000_s181248" name="Equation" r:id="rId3" imgW="1739880" imgH="4572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5FFA-8797-4734-B97C-833F69C3E792}" type="slidenum">
              <a:rPr lang="en-US"/>
              <a:pPr/>
              <a:t>27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/>
              <a:t>We could </a:t>
            </a:r>
            <a:r>
              <a:rPr lang="en-US" dirty="0" smtClean="0"/>
              <a:t>calculate </a:t>
            </a:r>
            <a:r>
              <a:rPr lang="en-US" i="1" dirty="0" smtClean="0"/>
              <a:t>d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directly </a:t>
            </a:r>
            <a:r>
              <a:rPr lang="en-US" dirty="0"/>
              <a:t>if we knew populations.</a:t>
            </a:r>
          </a:p>
          <a:p>
            <a:r>
              <a:rPr lang="en-US" dirty="0"/>
              <a:t>We could estimate from previous data.</a:t>
            </a:r>
          </a:p>
          <a:p>
            <a:r>
              <a:rPr lang="en-US" dirty="0"/>
              <a:t>Here we will calculate using Violent Video Games example</a:t>
            </a:r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p:oleObj spid="_x0000_s113668" name="Equation" r:id="rId3" imgW="114120" imgH="215640" progId="Equation.3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CAA-A741-405E-B320-469A5A8F1D63}" type="slidenum">
              <a:rPr lang="en-US"/>
              <a:pPr/>
              <a:t>28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Violent Videos Games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410200"/>
          </a:xfrm>
        </p:spPr>
        <p:txBody>
          <a:bodyPr/>
          <a:lstStyle/>
          <a:p>
            <a:r>
              <a:rPr lang="en-US" sz="3200" dirty="0"/>
              <a:t>Two independent randomly selected/assigned groups</a:t>
            </a:r>
          </a:p>
          <a:p>
            <a:pPr lvl="1"/>
            <a:r>
              <a:rPr lang="en-US" sz="2800" b="1" u="sng" dirty="0"/>
              <a:t>GTA</a:t>
            </a:r>
            <a:r>
              <a:rPr lang="en-US" sz="2800" dirty="0"/>
              <a:t> (violent: 8 subjects) VS. </a:t>
            </a:r>
            <a:r>
              <a:rPr lang="en-US" sz="2800" b="1" u="sng" dirty="0"/>
              <a:t>NBA 2K7</a:t>
            </a:r>
            <a:r>
              <a:rPr lang="en-US" sz="2800" dirty="0"/>
              <a:t> (non-violent: 10 subjects)</a:t>
            </a:r>
          </a:p>
          <a:p>
            <a:pPr lvl="1"/>
            <a:r>
              <a:rPr lang="en-US" sz="2800" dirty="0"/>
              <a:t>We want to compare mean number of aggressive behaviors following game play</a:t>
            </a:r>
          </a:p>
          <a:p>
            <a:pPr lvl="1"/>
            <a:r>
              <a:rPr lang="en-US" sz="2800" dirty="0"/>
              <a:t>GTA had a mean of 10.25 and s = 1.669</a:t>
            </a:r>
          </a:p>
          <a:p>
            <a:pPr lvl="1"/>
            <a:r>
              <a:rPr lang="en-US" sz="2800" dirty="0"/>
              <a:t>NBA 2K7 had a mean of 8.4 and s = 1.647</a:t>
            </a:r>
          </a:p>
          <a:p>
            <a:pPr lvl="1"/>
            <a:r>
              <a:rPr lang="en-US" sz="2800" dirty="0"/>
              <a:t>s</a:t>
            </a:r>
            <a:r>
              <a:rPr lang="en-US" sz="2800" baseline="30000" dirty="0"/>
              <a:t>2</a:t>
            </a:r>
            <a:r>
              <a:rPr lang="en-US" sz="2800" baseline="-25000" dirty="0"/>
              <a:t>pooled</a:t>
            </a:r>
            <a:r>
              <a:rPr lang="en-US" sz="2800" dirty="0"/>
              <a:t> = 2.745, so s</a:t>
            </a:r>
            <a:r>
              <a:rPr lang="en-US" sz="2800" baseline="-25000" dirty="0"/>
              <a:t>pooled </a:t>
            </a:r>
            <a:r>
              <a:rPr lang="en-US" sz="2800" dirty="0"/>
              <a:t>= 1.657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EC15-CA98-466A-A118-523CC34F5281}" type="slidenum">
              <a:rPr lang="en-US"/>
              <a:pPr/>
              <a:t>29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Independent Groups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Then calculate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 from effect size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12644" name="Object 4"/>
          <p:cNvGraphicFramePr>
            <a:graphicFrameLocks noChangeAspect="1"/>
          </p:cNvGraphicFramePr>
          <p:nvPr/>
        </p:nvGraphicFramePr>
        <p:xfrm>
          <a:off x="2743200" y="2512851"/>
          <a:ext cx="3276600" cy="2440149"/>
        </p:xfrm>
        <a:graphic>
          <a:graphicData uri="http://schemas.openxmlformats.org/presentationml/2006/ole">
            <p:oleObj spid="_x0000_s112644" name="Equation" r:id="rId3" imgW="596880" imgH="444240" progId="Equation.DSMT4">
              <p:embed/>
            </p:oleObj>
          </a:graphicData>
        </a:graphic>
      </p:graphicFrame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85800" y="52578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Note: The above formula assumes that the 2 groups have equal n</a:t>
            </a:r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7467600" y="1524000"/>
          <a:ext cx="457200" cy="705758"/>
        </p:xfrm>
        <a:graphic>
          <a:graphicData uri="http://schemas.openxmlformats.org/presentationml/2006/ole">
            <p:oleObj spid="_x0000_s112645" name="Equation" r:id="rId4" imgW="139680" imgH="21564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0C2E-A02E-431E-9515-F6E59FE0B7E6}" type="slidenum">
              <a:rPr lang="en-US"/>
              <a:pPr/>
              <a:t>3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Concepts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Concepts critical to hypothesis testing</a:t>
            </a:r>
          </a:p>
          <a:p>
            <a:pPr lvl="1"/>
            <a:r>
              <a:rPr lang="en-US"/>
              <a:t>Decision</a:t>
            </a:r>
          </a:p>
          <a:p>
            <a:pPr lvl="1"/>
            <a:r>
              <a:rPr lang="en-US"/>
              <a:t>Type I error</a:t>
            </a:r>
          </a:p>
          <a:p>
            <a:pPr lvl="1"/>
            <a:r>
              <a:rPr lang="en-US"/>
              <a:t>Type II error</a:t>
            </a:r>
          </a:p>
          <a:p>
            <a:pPr lvl="1"/>
            <a:r>
              <a:rPr lang="en-US"/>
              <a:t>Critical values</a:t>
            </a:r>
          </a:p>
          <a:p>
            <a:pPr lvl="1"/>
            <a:r>
              <a:rPr lang="en-US"/>
              <a:t>One- and two-tailed tests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2BFE-D554-43FB-A391-596551A8AE29}" type="slidenum">
              <a:rPr lang="en-US"/>
              <a:pPr/>
              <a:t>30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Independent Groups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Our data do not have equal n, but </a:t>
            </a:r>
            <a:r>
              <a:rPr lang="en-US" b="1" u="sng" dirty="0"/>
              <a:t>let’s pretend they do</a:t>
            </a:r>
            <a:r>
              <a:rPr lang="en-US" dirty="0"/>
              <a:t> for a moment (both 10)</a:t>
            </a:r>
          </a:p>
          <a:p>
            <a:r>
              <a:rPr lang="en-US" dirty="0"/>
              <a:t>For our data</a:t>
            </a:r>
          </a:p>
          <a:p>
            <a:endParaRPr lang="en-US" dirty="0"/>
          </a:p>
        </p:txBody>
      </p:sp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971550" y="3505200"/>
          <a:ext cx="6973888" cy="2662238"/>
        </p:xfrm>
        <a:graphic>
          <a:graphicData uri="http://schemas.openxmlformats.org/presentationml/2006/ole">
            <p:oleObj spid="_x0000_s124933" name="Equation" r:id="rId3" imgW="2197080" imgH="83808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DFCF-E1B4-4C8B-92DF-578CCDE37FA5}" type="slidenum">
              <a:rPr lang="en-US"/>
              <a:pPr/>
              <a:t>31</a:t>
            </a:fld>
            <a:endParaRPr lang="en-US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838200" y="457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Appendix </a:t>
            </a:r>
            <a:r>
              <a:rPr lang="en-US" sz="4400" dirty="0" smtClean="0">
                <a:solidFill>
                  <a:schemeClr val="tx2"/>
                </a:solidFill>
              </a:rPr>
              <a:t>D.5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5867400" y="1981200"/>
            <a:ext cx="2286000" cy="11874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This table is severely abbreviated.</a:t>
            </a:r>
          </a:p>
        </p:txBody>
      </p:sp>
      <p:sp>
        <p:nvSpPr>
          <p:cNvPr id="114695" name="AutoShape 7"/>
          <p:cNvSpPr>
            <a:spLocks/>
          </p:cNvSpPr>
          <p:nvPr/>
        </p:nvSpPr>
        <p:spPr bwMode="auto">
          <a:xfrm>
            <a:off x="5791200" y="3352800"/>
            <a:ext cx="2171700" cy="1206500"/>
          </a:xfrm>
          <a:prstGeom prst="borderCallout2">
            <a:avLst>
              <a:gd name="adj1" fmla="val 9472"/>
              <a:gd name="adj2" fmla="val -3509"/>
              <a:gd name="adj3" fmla="val 9472"/>
              <a:gd name="adj4" fmla="val -3509"/>
              <a:gd name="adj5" fmla="val 23685"/>
              <a:gd name="adj6" fmla="val -101241"/>
            </a:avLst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 type="none" w="sm" len="sm"/>
            <a:tailEnd type="triangl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Power for </a:t>
            </a:r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2.5, </a:t>
            </a:r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a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.05</a:t>
            </a:r>
          </a:p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Estimate = .71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2667000" y="3505200"/>
            <a:ext cx="990600" cy="533400"/>
          </a:xfrm>
          <a:prstGeom prst="ellipse">
            <a:avLst/>
          </a:prstGeom>
          <a:solidFill>
            <a:srgbClr val="FFFFCC">
              <a:alpha val="50000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4703" name="Object 15"/>
          <p:cNvGraphicFramePr>
            <a:graphicFrameLocks noChangeAspect="1"/>
          </p:cNvGraphicFramePr>
          <p:nvPr>
            <p:ph/>
          </p:nvPr>
        </p:nvGraphicFramePr>
        <p:xfrm>
          <a:off x="752475" y="1447800"/>
          <a:ext cx="4810125" cy="4721225"/>
        </p:xfrm>
        <a:graphic>
          <a:graphicData uri="http://schemas.openxmlformats.org/presentationml/2006/ole">
            <p:oleObj spid="_x0000_s114703" name="Worksheet" r:id="rId3" imgW="3220087" imgH="3159303" progId="Excel.Sheet.8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124D1-0B24-47B8-955A-38073505A584}" type="slidenum">
              <a:rPr lang="en-US"/>
              <a:pPr/>
              <a:t>32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we had equal n and we can trust our estimates in the violent video game study then if this study were run repeatedly, 71% of the time the result would be significant.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932C-826E-4810-BF55-84A423A71644}" type="slidenum">
              <a:rPr lang="en-US"/>
              <a:pPr/>
              <a:t>33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Unequal Sample Sizes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sz="3200"/>
              <a:t>With unequal samples use harmonic mean of sample sizes</a:t>
            </a:r>
          </a:p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Where k is the number of groups (i.e. 2), n</a:t>
            </a:r>
            <a:r>
              <a:rPr lang="en-US" sz="3200" baseline="-25000"/>
              <a:t>i</a:t>
            </a:r>
            <a:r>
              <a:rPr lang="en-US" sz="3200"/>
              <a:t> is each group size</a:t>
            </a:r>
          </a:p>
          <a:p>
            <a:r>
              <a:rPr lang="en-US" sz="3200"/>
              <a:t>Standard arithmetic average will work well if </a:t>
            </a:r>
            <a:r>
              <a:rPr lang="en-US" sz="3200" i="1"/>
              <a:t>n </a:t>
            </a:r>
            <a:r>
              <a:rPr lang="en-US" sz="3200"/>
              <a:t>’s are close.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4572000" y="2133600"/>
          <a:ext cx="2057400" cy="1952625"/>
        </p:xfrm>
        <a:graphic>
          <a:graphicData uri="http://schemas.openxmlformats.org/presentationml/2006/ole">
            <p:oleObj spid="_x0000_s116740" name="Equation" r:id="rId3" imgW="1231560" imgH="11682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8698-A2E0-4A88-A366-0AEE2791ADF4}" type="slidenum">
              <a:rPr lang="en-US"/>
              <a:pPr/>
              <a:t>34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Independent Groups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Our data </a:t>
            </a:r>
            <a:r>
              <a:rPr lang="en-US" b="1" u="sng"/>
              <a:t>do not</a:t>
            </a:r>
            <a:r>
              <a:rPr lang="en-US"/>
              <a:t> have equal n, so we need to find the harmonic mean</a:t>
            </a:r>
          </a:p>
          <a:p>
            <a:r>
              <a:rPr lang="en-US"/>
              <a:t>For our data</a:t>
            </a:r>
          </a:p>
          <a:p>
            <a:endParaRPr lang="en-US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914400" y="3581400"/>
          <a:ext cx="6813550" cy="1976438"/>
        </p:xfrm>
        <a:graphic>
          <a:graphicData uri="http://schemas.openxmlformats.org/presentationml/2006/ole">
            <p:oleObj spid="_x0000_s168964" name="Equation" r:id="rId3" imgW="2145960" imgH="62208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3A7-6621-42ED-95B5-76DCEF68AD1F}" type="slidenum">
              <a:rPr lang="en-US"/>
              <a:pPr/>
              <a:t>35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Independent Groups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Our data </a:t>
            </a:r>
            <a:r>
              <a:rPr lang="en-US" b="1" u="sng"/>
              <a:t>do not</a:t>
            </a:r>
            <a:r>
              <a:rPr lang="en-US"/>
              <a:t> have equal n, so…</a:t>
            </a:r>
          </a:p>
          <a:p>
            <a:r>
              <a:rPr lang="en-US"/>
              <a:t>For our data</a:t>
            </a:r>
          </a:p>
          <a:p>
            <a:endParaRPr lang="en-US"/>
          </a:p>
        </p:txBody>
      </p:sp>
      <p:graphicFrame>
        <p:nvGraphicFramePr>
          <p:cNvPr id="169988" name="Object 4"/>
          <p:cNvGraphicFramePr>
            <a:graphicFrameLocks noChangeAspect="1"/>
          </p:cNvGraphicFramePr>
          <p:nvPr/>
        </p:nvGraphicFramePr>
        <p:xfrm>
          <a:off x="487363" y="3048000"/>
          <a:ext cx="8170123" cy="2819400"/>
        </p:xfrm>
        <a:graphic>
          <a:graphicData uri="http://schemas.openxmlformats.org/presentationml/2006/ole">
            <p:oleObj spid="_x0000_s169988" name="Equation" r:id="rId3" imgW="2501640" imgH="86328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DFCF-E1B4-4C8B-92DF-578CCDE37FA5}" type="slidenum">
              <a:rPr lang="en-US"/>
              <a:pPr/>
              <a:t>36</a:t>
            </a:fld>
            <a:endParaRPr lang="en-US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838200" y="457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Appendix </a:t>
            </a:r>
            <a:r>
              <a:rPr lang="en-US" sz="4400" dirty="0" smtClean="0">
                <a:solidFill>
                  <a:schemeClr val="tx2"/>
                </a:solidFill>
              </a:rPr>
              <a:t>D.5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5867400" y="1981200"/>
            <a:ext cx="2286000" cy="11874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This table is severely abbreviated.</a:t>
            </a:r>
          </a:p>
        </p:txBody>
      </p:sp>
      <p:graphicFrame>
        <p:nvGraphicFramePr>
          <p:cNvPr id="114703" name="Object 15"/>
          <p:cNvGraphicFramePr>
            <a:graphicFrameLocks noChangeAspect="1"/>
          </p:cNvGraphicFramePr>
          <p:nvPr>
            <p:ph/>
          </p:nvPr>
        </p:nvGraphicFramePr>
        <p:xfrm>
          <a:off x="752475" y="1447800"/>
          <a:ext cx="4810125" cy="4721225"/>
        </p:xfrm>
        <a:graphic>
          <a:graphicData uri="http://schemas.openxmlformats.org/presentationml/2006/ole">
            <p:oleObj spid="_x0000_s207874" name="Worksheet" r:id="rId3" imgW="3220087" imgH="3159303" progId="Excel.Sheet.8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6286500" y="3517900"/>
            <a:ext cx="2171700" cy="1206500"/>
          </a:xfrm>
          <a:prstGeom prst="borderCallout2">
            <a:avLst>
              <a:gd name="adj1" fmla="val 9472"/>
              <a:gd name="adj2" fmla="val -3509"/>
              <a:gd name="adj3" fmla="val 9472"/>
              <a:gd name="adj4" fmla="val -3509"/>
              <a:gd name="adj5" fmla="val -15792"/>
              <a:gd name="adj6" fmla="val -127852"/>
            </a:avLst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 type="none" w="sm" len="sm"/>
            <a:tailEnd type="triangl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Power for </a:t>
            </a:r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2.4, </a:t>
            </a:r>
            <a:r>
              <a:rPr lang="en-US" sz="2400" i="1">
                <a:solidFill>
                  <a:srgbClr val="000000"/>
                </a:solidFill>
                <a:latin typeface="Symbol" pitchFamily="18" charset="2"/>
              </a:rPr>
              <a:t>a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 = .05</a:t>
            </a:r>
          </a:p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Estimate = .67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14600" y="3060700"/>
            <a:ext cx="990600" cy="533400"/>
          </a:xfrm>
          <a:prstGeom prst="ellipse">
            <a:avLst/>
          </a:prstGeom>
          <a:solidFill>
            <a:srgbClr val="FFFFCC">
              <a:alpha val="50000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C9D5-6FDB-4B71-ACF4-1DFD0BD30BA8}" type="slidenum">
              <a:rPr lang="en-US"/>
              <a:pPr/>
              <a:t>37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we we can trust our estimates in the violent video game study then if this study were run repeatedly, 67% of the time the result would be significant.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401A-E3D7-44F3-9DFF-5A8B70CBA0DB}" type="slidenum">
              <a:rPr lang="en-US"/>
              <a:pPr/>
              <a:t>38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sz="4000"/>
              <a:t>How Many Subjects Do I Really Need (Independent Samples)?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Run calculations backward</a:t>
            </a:r>
          </a:p>
          <a:p>
            <a:pPr lvl="1"/>
            <a:r>
              <a:rPr lang="en-US" dirty="0"/>
              <a:t>Start with anticipated effect size 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    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Determine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 required for power = .80.</a:t>
            </a:r>
          </a:p>
          <a:p>
            <a:pPr lvl="2"/>
            <a:r>
              <a:rPr lang="en-US" dirty="0"/>
              <a:t>Why .80?</a:t>
            </a:r>
          </a:p>
          <a:p>
            <a:pPr lvl="1"/>
            <a:r>
              <a:rPr lang="en-US" dirty="0"/>
              <a:t>Calculate </a:t>
            </a:r>
            <a:r>
              <a:rPr lang="en-US" i="1" dirty="0"/>
              <a:t>n</a:t>
            </a:r>
            <a:endParaRPr lang="en-US" dirty="0"/>
          </a:p>
          <a:p>
            <a:r>
              <a:rPr lang="en-US" dirty="0"/>
              <a:t>What if we wanted to rerun the violent video game study, and wanted power = .80?</a:t>
            </a:r>
          </a:p>
        </p:txBody>
      </p:sp>
      <p:graphicFrame>
        <p:nvGraphicFramePr>
          <p:cNvPr id="205825" name="Object 1"/>
          <p:cNvGraphicFramePr>
            <a:graphicFrameLocks noChangeAspect="1"/>
          </p:cNvGraphicFramePr>
          <p:nvPr/>
        </p:nvGraphicFramePr>
        <p:xfrm>
          <a:off x="7239000" y="2209800"/>
          <a:ext cx="400050" cy="617538"/>
        </p:xfrm>
        <a:graphic>
          <a:graphicData uri="http://schemas.openxmlformats.org/presentationml/2006/ole">
            <p:oleObj spid="_x0000_s205825" name="Equation" r:id="rId3" imgW="139680" imgH="215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D801-09B0-4B47-8720-B1434629052E}" type="slidenum">
              <a:rPr lang="en-US"/>
              <a:pPr/>
              <a:t>39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</a:t>
            </a:r>
            <a:r>
              <a:rPr lang="en-US" i="1"/>
              <a:t>n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estimated </a:t>
            </a:r>
            <a:r>
              <a:rPr lang="en-US" dirty="0" smtClean="0">
                <a:latin typeface="Symbol" pitchFamily="18" charset="2"/>
              </a:rPr>
              <a:t>   </a:t>
            </a:r>
            <a:r>
              <a:rPr lang="en-US" dirty="0" smtClean="0"/>
              <a:t> </a:t>
            </a:r>
            <a:r>
              <a:rPr lang="en-US" dirty="0"/>
              <a:t>= 1.116</a:t>
            </a:r>
          </a:p>
          <a:p>
            <a:r>
              <a:rPr lang="en-US" dirty="0"/>
              <a:t>Complete Appendix E.5 shows we need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 = 2.80</a:t>
            </a:r>
          </a:p>
          <a:p>
            <a:r>
              <a:rPr lang="en-US" dirty="0"/>
              <a:t>Calculations on next slide</a:t>
            </a:r>
          </a:p>
        </p:txBody>
      </p:sp>
      <p:graphicFrame>
        <p:nvGraphicFramePr>
          <p:cNvPr id="204801" name="Object 1"/>
          <p:cNvGraphicFramePr>
            <a:graphicFrameLocks noChangeAspect="1"/>
          </p:cNvGraphicFramePr>
          <p:nvPr/>
        </p:nvGraphicFramePr>
        <p:xfrm>
          <a:off x="3733800" y="1447800"/>
          <a:ext cx="533400" cy="823384"/>
        </p:xfrm>
        <a:graphic>
          <a:graphicData uri="http://schemas.openxmlformats.org/presentationml/2006/ole">
            <p:oleObj spid="_x0000_s204801" name="Equation" r:id="rId3" imgW="139680" imgH="215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314F5-1655-456E-8F41-44B0B1B2DED3}" type="slidenum">
              <a:rPr lang="en-US"/>
              <a:pPr/>
              <a:t>4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we test a hypothesis we draw a conclusion; either correct or incorrect.</a:t>
            </a:r>
          </a:p>
          <a:p>
            <a:pPr lvl="1"/>
            <a:r>
              <a:rPr lang="en-US"/>
              <a:t>Type I error</a:t>
            </a:r>
          </a:p>
          <a:p>
            <a:pPr lvl="2"/>
            <a:r>
              <a:rPr lang="en-US" sz="2700"/>
              <a:t>Reject the null hypothesis when it is actually correct.</a:t>
            </a:r>
          </a:p>
          <a:p>
            <a:pPr lvl="1"/>
            <a:r>
              <a:rPr lang="en-US"/>
              <a:t>Type II error</a:t>
            </a:r>
          </a:p>
          <a:p>
            <a:pPr lvl="2"/>
            <a:r>
              <a:rPr lang="en-US" sz="2700"/>
              <a:t>Retain the null hypothesis when it is actually false.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009C-5699-4D11-9737-32E64378C179}" type="slidenum">
              <a:rPr lang="en-US"/>
              <a:pPr/>
              <a:t>40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682625"/>
          </a:xfrm>
        </p:spPr>
        <p:txBody>
          <a:bodyPr/>
          <a:lstStyle/>
          <a:p>
            <a:r>
              <a:rPr lang="en-US" sz="4000"/>
              <a:t>Violent Video Games </a:t>
            </a:r>
            <a:r>
              <a:rPr lang="en-US" sz="4000" i="1"/>
              <a:t>n</a:t>
            </a:r>
            <a:endParaRPr lang="en-US" sz="4000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295400" y="1020764"/>
          <a:ext cx="6477000" cy="5236788"/>
        </p:xfrm>
        <a:graphic>
          <a:graphicData uri="http://schemas.openxmlformats.org/presentationml/2006/ole">
            <p:oleObj spid="_x0000_s119811" name="Equation" r:id="rId3" imgW="3251160" imgH="2628720" progId="Equation.DSMT4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31D81-9FA9-46AF-A1C2-C4206A4B594E}" type="slidenum">
              <a:rPr lang="en-US"/>
              <a:pPr/>
              <a:t>5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I Errors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757737"/>
          </a:xfrm>
        </p:spPr>
        <p:txBody>
          <a:bodyPr/>
          <a:lstStyle/>
          <a:p>
            <a:r>
              <a:rPr lang="en-US"/>
              <a:t>Null Hypothesis really is true</a:t>
            </a:r>
          </a:p>
          <a:p>
            <a:r>
              <a:rPr lang="en-US"/>
              <a:t>We conclude the null is false.</a:t>
            </a:r>
          </a:p>
          <a:p>
            <a:r>
              <a:rPr lang="en-US"/>
              <a:t>This is a Type I error</a:t>
            </a:r>
          </a:p>
          <a:p>
            <a:pPr lvl="1"/>
            <a:r>
              <a:rPr lang="en-US"/>
              <a:t>Probability set at alpha (</a:t>
            </a:r>
            <a:r>
              <a:rPr lang="en-US">
                <a:sym typeface="Symbol" pitchFamily="18" charset="2"/>
              </a:rPr>
              <a:t>)</a:t>
            </a:r>
          </a:p>
          <a:p>
            <a:pPr lvl="2"/>
            <a:r>
              <a:rPr lang="en-US" sz="2700">
                <a:sym typeface="Symbol" pitchFamily="18" charset="2"/>
              </a:rPr>
              <a:t> usually at .05</a:t>
            </a:r>
          </a:p>
          <a:p>
            <a:pPr lvl="1"/>
            <a:r>
              <a:rPr lang="en-US">
                <a:sym typeface="Symbol" pitchFamily="18" charset="2"/>
              </a:rPr>
              <a:t>Therefore, probability of Type I error = .05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0D50-D6B9-4E5D-A2F3-E4361C9B9269}" type="slidenum">
              <a:rPr lang="en-US"/>
              <a:pPr/>
              <a:t>6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II Errors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Alternative Hypothesis is true</a:t>
            </a:r>
          </a:p>
          <a:p>
            <a:pPr>
              <a:lnSpc>
                <a:spcPct val="90000"/>
              </a:lnSpc>
            </a:pPr>
            <a:r>
              <a:rPr lang="en-US"/>
              <a:t>We conclude that the null is true</a:t>
            </a:r>
          </a:p>
          <a:p>
            <a:pPr>
              <a:lnSpc>
                <a:spcPct val="90000"/>
              </a:lnSpc>
            </a:pPr>
            <a:r>
              <a:rPr lang="en-US"/>
              <a:t>This is also an error (Type II)</a:t>
            </a:r>
          </a:p>
          <a:p>
            <a:pPr lvl="1">
              <a:lnSpc>
                <a:spcPct val="90000"/>
              </a:lnSpc>
            </a:pPr>
            <a:r>
              <a:rPr lang="en-US"/>
              <a:t>Probability denoted beta (</a:t>
            </a:r>
            <a:r>
              <a:rPr lang="en-US">
                <a:sym typeface="Symbol" pitchFamily="18" charset="2"/>
              </a:rPr>
              <a:t>)</a:t>
            </a:r>
          </a:p>
          <a:p>
            <a:pPr lvl="2">
              <a:lnSpc>
                <a:spcPct val="85000"/>
              </a:lnSpc>
            </a:pPr>
            <a:r>
              <a:rPr lang="en-US"/>
              <a:t>We can’t set beta easily.</a:t>
            </a:r>
          </a:p>
          <a:p>
            <a:pPr lvl="2">
              <a:lnSpc>
                <a:spcPct val="85000"/>
              </a:lnSpc>
            </a:pPr>
            <a:r>
              <a:rPr lang="en-US"/>
              <a:t>We’ll talk about this issue later.</a:t>
            </a:r>
          </a:p>
          <a:p>
            <a:pPr>
              <a:lnSpc>
                <a:spcPct val="90000"/>
              </a:lnSpc>
            </a:pPr>
            <a:r>
              <a:rPr lang="en-US"/>
              <a:t>Power = (1 - </a:t>
            </a:r>
            <a:r>
              <a:rPr lang="en-US">
                <a:sym typeface="Symbol" pitchFamily="18" charset="2"/>
              </a:rPr>
              <a:t>) = probability of correctly rejecting false null hypothesis.</a:t>
            </a:r>
            <a:r>
              <a:rPr lang="en-US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39-F577-423E-BAC7-BA19E251188A}" type="slidenum">
              <a:rPr lang="en-US"/>
              <a:pPr/>
              <a:t>7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Confusion Matrix</a:t>
            </a:r>
          </a:p>
        </p:txBody>
      </p:sp>
      <p:graphicFrame>
        <p:nvGraphicFramePr>
          <p:cNvPr id="154628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55588" y="1885950"/>
          <a:ext cx="8355012" cy="3676650"/>
        </p:xfrm>
        <a:graphic>
          <a:graphicData uri="http://schemas.openxmlformats.org/presentationml/2006/ole">
            <p:oleObj spid="_x0000_s154628" name="Document" r:id="rId3" imgW="4083010" imgH="1796318" progId="Word.Document.8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6E0E-A5DA-43AD-94AC-C67BA2B15F5E}" type="slidenum">
              <a:rPr lang="en-US"/>
              <a:pPr/>
              <a:t>8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Values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These represent the point at which we decide to reject null hypothesis.</a:t>
            </a:r>
          </a:p>
          <a:p>
            <a:r>
              <a:rPr lang="en-US"/>
              <a:t>e.g. We might decide to reject null when (</a:t>
            </a:r>
            <a:r>
              <a:rPr lang="en-US" i="1"/>
              <a:t>p</a:t>
            </a:r>
            <a:r>
              <a:rPr lang="en-US"/>
              <a:t>|null) </a:t>
            </a:r>
            <a:r>
              <a:rPr lang="en-US" u="sng"/>
              <a:t>&lt;</a:t>
            </a:r>
            <a:r>
              <a:rPr lang="en-US"/>
              <a:t> .05.</a:t>
            </a:r>
          </a:p>
          <a:p>
            <a:pPr lvl="1"/>
            <a:r>
              <a:rPr lang="en-US"/>
              <a:t>In the null distribution there is some value with </a:t>
            </a:r>
            <a:r>
              <a:rPr lang="en-US" i="1"/>
              <a:t>p</a:t>
            </a:r>
            <a:r>
              <a:rPr lang="en-US"/>
              <a:t> = .05</a:t>
            </a:r>
          </a:p>
          <a:p>
            <a:pPr lvl="1"/>
            <a:r>
              <a:rPr lang="en-US"/>
              <a:t>We reject when we exceed that value.</a:t>
            </a:r>
          </a:p>
          <a:p>
            <a:pPr lvl="1"/>
            <a:r>
              <a:rPr lang="en-US"/>
              <a:t>That value is called the </a:t>
            </a:r>
            <a:r>
              <a:rPr lang="en-US" b="1" i="1" u="sng"/>
              <a:t>critical value</a:t>
            </a:r>
            <a:r>
              <a:rPr lang="en-US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501B-29AC-4C4F-BDDE-F09102C61F1B}" type="slidenum">
              <a:rPr lang="en-US"/>
              <a:pPr/>
              <a:t>9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 and Two-Tailed Tests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Two-tailed test rejects null when obtained value too extreme in </a:t>
            </a:r>
            <a:r>
              <a:rPr lang="en-US" i="1"/>
              <a:t>either</a:t>
            </a:r>
            <a:r>
              <a:rPr lang="en-US"/>
              <a:t> direction</a:t>
            </a:r>
          </a:p>
          <a:p>
            <a:pPr lvl="1"/>
            <a:r>
              <a:rPr lang="en-US"/>
              <a:t>Decide on this before collecting data.</a:t>
            </a:r>
          </a:p>
          <a:p>
            <a:r>
              <a:rPr lang="en-US"/>
              <a:t>One-tailed test rejects null if obtained value is too low (or too high)</a:t>
            </a:r>
          </a:p>
          <a:p>
            <a:pPr lvl="1"/>
            <a:r>
              <a:rPr lang="en-US"/>
              <a:t>We only set aside one direction for rejection.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1491</Words>
  <Application>Microsoft PowerPoint</Application>
  <PresentationFormat>On-screen Show (4:3)</PresentationFormat>
  <Paragraphs>272</Paragraphs>
  <Slides>40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Default Design</vt:lpstr>
      <vt:lpstr>Document</vt:lpstr>
      <vt:lpstr>Equation</vt:lpstr>
      <vt:lpstr>Worksheet</vt:lpstr>
      <vt:lpstr>Slide 1</vt:lpstr>
      <vt:lpstr>Major Points</vt:lpstr>
      <vt:lpstr>Important Concepts</vt:lpstr>
      <vt:lpstr>Decisions</vt:lpstr>
      <vt:lpstr>Type I Errors</vt:lpstr>
      <vt:lpstr>Type II Errors</vt:lpstr>
      <vt:lpstr>Confusion Matrix</vt:lpstr>
      <vt:lpstr>Critical Values</vt:lpstr>
      <vt:lpstr>One- and Two-Tailed Tests</vt:lpstr>
      <vt:lpstr>One- &amp; Two-Tailed Example</vt:lpstr>
      <vt:lpstr>What Is Power?</vt:lpstr>
      <vt:lpstr>What Controls Power?</vt:lpstr>
      <vt:lpstr>Distributions Under m1 and m0</vt:lpstr>
      <vt:lpstr>Effect Size</vt:lpstr>
      <vt:lpstr>What happened to n?</vt:lpstr>
      <vt:lpstr>Estimating Effect Size</vt:lpstr>
      <vt:lpstr>Combining Effect Size and n</vt:lpstr>
      <vt:lpstr>Power for One-Sample or Related samples t</vt:lpstr>
      <vt:lpstr>Power for Single Sample  IQPLUS Study</vt:lpstr>
      <vt:lpstr>IQPLUS</vt:lpstr>
      <vt:lpstr>Appendix D.5</vt:lpstr>
      <vt:lpstr>Conclusions</vt:lpstr>
      <vt:lpstr>How Many Subjects Do I Really Need (Single/Related Sample(s))?</vt:lpstr>
      <vt:lpstr>Calculating n</vt:lpstr>
      <vt:lpstr>IQPLUS n</vt:lpstr>
      <vt:lpstr>Power for Two Independent Groups</vt:lpstr>
      <vt:lpstr>Estimating d </vt:lpstr>
      <vt:lpstr>Example: Violent Videos Games</vt:lpstr>
      <vt:lpstr>Two Independent Groups</vt:lpstr>
      <vt:lpstr>Two Independent Groups</vt:lpstr>
      <vt:lpstr>Slide 31</vt:lpstr>
      <vt:lpstr>Conclusions</vt:lpstr>
      <vt:lpstr>Unequal Sample Sizes</vt:lpstr>
      <vt:lpstr>Two Independent Groups</vt:lpstr>
      <vt:lpstr>Two Independent Groups</vt:lpstr>
      <vt:lpstr>Slide 36</vt:lpstr>
      <vt:lpstr>Conclusions</vt:lpstr>
      <vt:lpstr>How Many Subjects Do I Really Need (Independent Samples)?</vt:lpstr>
      <vt:lpstr>Calculating n</vt:lpstr>
      <vt:lpstr>Violent Video Games n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Effect Size</dc:title>
  <dc:creator>Ainsworth</dc:creator>
  <cp:lastModifiedBy>Andrew Ainsworth</cp:lastModifiedBy>
  <cp:revision>29</cp:revision>
  <cp:lastPrinted>1998-03-21T21:58:57Z</cp:lastPrinted>
  <dcterms:created xsi:type="dcterms:W3CDTF">1998-05-03T21:02:28Z</dcterms:created>
  <dcterms:modified xsi:type="dcterms:W3CDTF">2008-01-17T22:41:29Z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