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88" r:id="rId1"/>
  </p:sldMasterIdLst>
  <p:notesMasterIdLst>
    <p:notesMasterId r:id="rId41"/>
  </p:notesMasterIdLst>
  <p:handoutMasterIdLst>
    <p:handoutMasterId r:id="rId42"/>
  </p:handoutMasterIdLst>
  <p:sldIdLst>
    <p:sldId id="256" r:id="rId2"/>
    <p:sldId id="258" r:id="rId3"/>
    <p:sldId id="287" r:id="rId4"/>
    <p:sldId id="283" r:id="rId5"/>
    <p:sldId id="288" r:id="rId6"/>
    <p:sldId id="284" r:id="rId7"/>
    <p:sldId id="289" r:id="rId8"/>
    <p:sldId id="286" r:id="rId9"/>
    <p:sldId id="291" r:id="rId10"/>
    <p:sldId id="292" r:id="rId11"/>
    <p:sldId id="290" r:id="rId12"/>
    <p:sldId id="293" r:id="rId13"/>
    <p:sldId id="294" r:id="rId14"/>
    <p:sldId id="295" r:id="rId15"/>
    <p:sldId id="296" r:id="rId16"/>
    <p:sldId id="307" r:id="rId17"/>
    <p:sldId id="297" r:id="rId18"/>
    <p:sldId id="299" r:id="rId19"/>
    <p:sldId id="298" r:id="rId20"/>
    <p:sldId id="300" r:id="rId21"/>
    <p:sldId id="259" r:id="rId22"/>
    <p:sldId id="301" r:id="rId23"/>
    <p:sldId id="302" r:id="rId24"/>
    <p:sldId id="303" r:id="rId25"/>
    <p:sldId id="304" r:id="rId26"/>
    <p:sldId id="260" r:id="rId27"/>
    <p:sldId id="261" r:id="rId28"/>
    <p:sldId id="265" r:id="rId29"/>
    <p:sldId id="270" r:id="rId30"/>
    <p:sldId id="305" r:id="rId31"/>
    <p:sldId id="306" r:id="rId32"/>
    <p:sldId id="278" r:id="rId33"/>
    <p:sldId id="280" r:id="rId34"/>
    <p:sldId id="281" r:id="rId35"/>
    <p:sldId id="282" r:id="rId36"/>
    <p:sldId id="272" r:id="rId37"/>
    <p:sldId id="279" r:id="rId38"/>
    <p:sldId id="273" r:id="rId39"/>
    <p:sldId id="274" r:id="rId40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FF0066"/>
    <a:srgbClr val="009FD8"/>
    <a:srgbClr val="0DA7B3"/>
    <a:srgbClr val="06BABA"/>
    <a:srgbClr val="0099CC"/>
    <a:srgbClr val="FFFFCC"/>
    <a:srgbClr val="FFFF6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4" autoAdjust="0"/>
    <p:restoredTop sz="94617" autoAdjust="0"/>
  </p:normalViewPr>
  <p:slideViewPr>
    <p:cSldViewPr>
      <p:cViewPr varScale="1">
        <p:scale>
          <a:sx n="74" d="100"/>
          <a:sy n="74" d="100"/>
        </p:scale>
        <p:origin x="-10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170" y="-90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5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emf"/><Relationship Id="rId4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 i="1">
                <a:latin typeface="Times New Roman" pitchFamily="18" charset="0"/>
              </a:defRPr>
            </a:lvl1pPr>
          </a:lstStyle>
          <a:p>
            <a:fld id="{83497E42-C3ED-41B7-AB5A-B312AA75404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0"/>
            <a:r>
              <a:rPr lang="en-US" smtClean="0"/>
              <a:t>Second level</a:t>
            </a:r>
          </a:p>
          <a:p>
            <a:pPr lvl="0"/>
            <a:r>
              <a:rPr lang="en-US" smtClean="0"/>
              <a:t>Third level</a:t>
            </a:r>
          </a:p>
          <a:p>
            <a:pPr lvl="0"/>
            <a:r>
              <a:rPr lang="en-US" smtClean="0"/>
              <a:t>Fourth level</a:t>
            </a:r>
          </a:p>
          <a:p>
            <a:pPr lvl="0"/>
            <a:r>
              <a:rPr lang="en-US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>
                <a:latin typeface="Times New Roman" pitchFamily="18" charset="0"/>
              </a:defRPr>
            </a:lvl1pPr>
          </a:lstStyle>
          <a:p>
            <a:fld id="{A672356E-9076-4E92-A003-3D4128EA76D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BEAC4E-6C39-402C-B19A-F4017A540450}" type="slidenum">
              <a:rPr lang="en-US"/>
              <a:pPr/>
              <a:t>2</a:t>
            </a:fld>
            <a:endParaRPr lang="en-US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35DC18-6A32-43DD-94A0-5167784D345E}" type="slidenum">
              <a:rPr lang="en-US"/>
              <a:pPr/>
              <a:t>21</a:t>
            </a:fld>
            <a:endParaRPr lang="en-US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211CDA4-ED11-4C71-BEE9-D0FBD12624FD}" type="datetime1">
              <a:rPr lang="en-US" smtClean="0"/>
              <a:t>1/17/2008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CCFAB8C-3006-4CC9-965D-0AC86301B4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EDD0-FB3D-4794-99C2-A259A2F09C4B}" type="datetime1">
              <a:rPr lang="en-US" smtClean="0"/>
              <a:t>1/17/2008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1E336-DCC9-48C7-B3A5-9A74703FF5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64365-39F8-4137-9674-909E14C7D8B1}" type="datetime1">
              <a:rPr lang="en-US" smtClean="0"/>
              <a:t>1/17/2008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9405A-F9A2-48C8-9878-CDB4E394AB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A4B3A78-5210-4033-AE22-9E13B75FFBF0}" type="datetime1">
              <a:rPr lang="en-US" smtClean="0"/>
              <a:t>1/17/2008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9FA97DE-AF12-4742-8A4F-17BF721BBC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0444333-74C8-49AF-90FA-5FB5347C507D}" type="datetime1">
              <a:rPr lang="en-US" smtClean="0"/>
              <a:t>1/17/2008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E03F6FE-2F09-4911-BC06-3F17C06FAD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D5BBC-E55C-4696-8E5E-159CB6387973}" type="datetime1">
              <a:rPr lang="en-US" smtClean="0"/>
              <a:t>1/17/2008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BDD86-026C-42F3-9F8A-A2D3C484A6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4A30B-7D0D-42A0-98A0-FBA80A867213}" type="datetime1">
              <a:rPr lang="en-US" smtClean="0"/>
              <a:t>1/17/2008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A2999-7836-4063-B705-82007B0216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6CBD2-2D89-49CC-88DF-AF6533EA1305}" type="datetime1">
              <a:rPr lang="en-US" smtClean="0"/>
              <a:t>1/17/2008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0DCA0-AD40-4422-92DE-C72EBA77D9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4B5FA40-80B6-40DF-9B3B-62C81315E2DA}" type="datetime1">
              <a:rPr lang="en-US" smtClean="0"/>
              <a:t>1/17/2008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B4F6477-D74D-4B28-A343-86760D1328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7C08335-7495-4973-AECC-BBBFB67DE134}" type="datetime1">
              <a:rPr lang="en-US" smtClean="0"/>
              <a:t>1/17/2008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A40444A-EED1-4D6B-8D32-3C7B5D465D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619EB-C4BF-4ACC-9132-31FDC5164466}" type="datetime1">
              <a:rPr lang="en-US" smtClean="0"/>
              <a:t>1/17/2008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63E03-783C-4E39-A578-EBA9F1B7CC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1B6CD-BE76-4602-8537-B061E152239A}" type="datetime1">
              <a:rPr lang="en-US" smtClean="0"/>
              <a:t>1/17/2008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454D2-3DED-43A2-9E59-8EFFDE7C3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8A9E5-CCA3-4629-9229-B7DDC4E41A05}" type="datetime1">
              <a:rPr lang="en-US" smtClean="0"/>
              <a:t>1/17/2008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9BBEF-DFEC-4E89-B220-9DDDB1DF25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1F3025E-2CE7-49E9-9564-86906AE82DC3}" type="datetime1">
              <a:rPr lang="en-US" smtClean="0"/>
              <a:t>1/17/2008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3394F77-0E6F-420E-B143-865D80DEE9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7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2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24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26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30.bin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34.bin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1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1066800" y="1828800"/>
            <a:ext cx="7772400" cy="1752600"/>
          </a:xfrm>
        </p:spPr>
        <p:txBody>
          <a:bodyPr/>
          <a:lstStyle/>
          <a:p>
            <a:pPr algn="l">
              <a:lnSpc>
                <a:spcPct val="105000"/>
              </a:lnSpc>
            </a:pPr>
            <a:r>
              <a:rPr lang="en-US" dirty="0"/>
              <a:t>Hypothesis Tests: </a:t>
            </a:r>
            <a:br>
              <a:rPr lang="en-US" dirty="0"/>
            </a:br>
            <a:r>
              <a:rPr lang="en-US" dirty="0"/>
              <a:t>Two Independent Samples</a:t>
            </a:r>
          </a:p>
        </p:txBody>
      </p:sp>
      <p:sp>
        <p:nvSpPr>
          <p:cNvPr id="9831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/>
          <a:p>
            <a:pPr algn="r"/>
            <a:r>
              <a:rPr lang="en-US" dirty="0" smtClean="0">
                <a:sym typeface="Symbol" pitchFamily="18" charset="2"/>
              </a:rPr>
              <a:t>Cal State Northridge</a:t>
            </a:r>
          </a:p>
          <a:p>
            <a:pPr algn="r"/>
            <a:r>
              <a:rPr lang="en-US" dirty="0" smtClean="0">
                <a:sym typeface="Symbol" pitchFamily="18" charset="2"/>
              </a:rPr>
              <a:t></a:t>
            </a:r>
            <a:r>
              <a:rPr lang="en-US" dirty="0">
                <a:sym typeface="Symbol" pitchFamily="18" charset="2"/>
              </a:rPr>
              <a:t>320</a:t>
            </a:r>
          </a:p>
          <a:p>
            <a:pPr algn="r"/>
            <a:r>
              <a:rPr lang="en-US" dirty="0" smtClean="0">
                <a:sym typeface="Symbol" pitchFamily="18" charset="2"/>
              </a:rPr>
              <a:t>Andrew Ainsworth PhD</a:t>
            </a:r>
            <a:endParaRPr lang="en-US" dirty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Sampling Distribution of the Difference Between Means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175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Variability (variance sum rule)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variance of the sum or difference of 2 independent samples is equal to the sum of their variances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BD7B8-9BE1-465C-A12D-473FC5B7F863}" type="slidenum">
              <a:rPr lang="en-US"/>
              <a:pPr/>
              <a:t>10</a:t>
            </a:fld>
            <a:endParaRPr lang="en-US"/>
          </a:p>
        </p:txBody>
      </p:sp>
      <p:graphicFrame>
        <p:nvGraphicFramePr>
          <p:cNvPr id="160772" name="Object 4"/>
          <p:cNvGraphicFramePr>
            <a:graphicFrameLocks noChangeAspect="1"/>
          </p:cNvGraphicFramePr>
          <p:nvPr/>
        </p:nvGraphicFramePr>
        <p:xfrm>
          <a:off x="533400" y="3505200"/>
          <a:ext cx="8077200" cy="3205162"/>
        </p:xfrm>
        <a:graphic>
          <a:graphicData uri="http://schemas.openxmlformats.org/presentationml/2006/ole">
            <p:oleObj spid="_x0000_s160772" name="Equation" r:id="rId3" imgW="3200400" imgH="1269720" progId="Equation.DSMT4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11352"/>
            <a:ext cx="8229600" cy="1069848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Sampling Distribution of the Difference Between Means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731B7-80A7-4548-BE07-CEE25E051DE3}" type="slidenum">
              <a:rPr lang="en-US"/>
              <a:pPr/>
              <a:t>11</a:t>
            </a:fld>
            <a:endParaRPr lang="en-US"/>
          </a:p>
        </p:txBody>
      </p:sp>
      <p:sp>
        <p:nvSpPr>
          <p:cNvPr id="149512" name="Rectangle 8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6200" y="1905000"/>
            <a:ext cx="8229600" cy="685800"/>
          </a:xfrm>
        </p:spPr>
        <p:txBody>
          <a:bodyPr/>
          <a:lstStyle/>
          <a:p>
            <a:r>
              <a:rPr lang="en-US" dirty="0"/>
              <a:t>Sampling distribution of </a:t>
            </a:r>
          </a:p>
        </p:txBody>
      </p:sp>
      <p:graphicFrame>
        <p:nvGraphicFramePr>
          <p:cNvPr id="149521" name="Object 17"/>
          <p:cNvGraphicFramePr>
            <a:graphicFrameLocks noChangeAspect="1"/>
          </p:cNvGraphicFramePr>
          <p:nvPr>
            <p:ph sz="half" idx="4294967295"/>
          </p:nvPr>
        </p:nvGraphicFramePr>
        <p:xfrm>
          <a:off x="838200" y="2209800"/>
          <a:ext cx="7466013" cy="4494212"/>
        </p:xfrm>
        <a:graphic>
          <a:graphicData uri="http://schemas.openxmlformats.org/presentationml/2006/ole">
            <p:oleObj spid="_x0000_s149521" name="Chart" r:id="rId3" imgW="4905375" imgH="2952750" progId="Excel.Sheet.8">
              <p:embed/>
            </p:oleObj>
          </a:graphicData>
        </a:graphic>
      </p:graphicFrame>
      <p:sp>
        <p:nvSpPr>
          <p:cNvPr id="149523" name="Text Box 19"/>
          <p:cNvSpPr txBox="1">
            <a:spLocks noChangeArrowheads="1"/>
          </p:cNvSpPr>
          <p:nvPr/>
        </p:nvSpPr>
        <p:spPr bwMode="auto">
          <a:xfrm>
            <a:off x="3810000" y="6173788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ym typeface="Symbol" pitchFamily="18" charset="2"/>
              </a:rPr>
              <a:t></a:t>
            </a:r>
            <a:r>
              <a:rPr lang="en-US" sz="2400" baseline="-25000">
                <a:sym typeface="Symbol" pitchFamily="18" charset="2"/>
              </a:rPr>
              <a:t>1</a:t>
            </a:r>
            <a:r>
              <a:rPr lang="en-US" sz="2400">
                <a:sym typeface="Symbol" pitchFamily="18" charset="2"/>
              </a:rPr>
              <a:t> - </a:t>
            </a:r>
            <a:r>
              <a:rPr lang="en-US" sz="2400" baseline="-25000">
                <a:sym typeface="Symbol" pitchFamily="18" charset="2"/>
              </a:rPr>
              <a:t>2</a:t>
            </a:r>
            <a:endParaRPr lang="en-US" sz="2400">
              <a:sym typeface="Symbol" pitchFamily="18" charset="2"/>
            </a:endParaRPr>
          </a:p>
        </p:txBody>
      </p:sp>
      <p:graphicFrame>
        <p:nvGraphicFramePr>
          <p:cNvPr id="149524" name="Object 20"/>
          <p:cNvGraphicFramePr>
            <a:graphicFrameLocks noChangeAspect="1"/>
          </p:cNvGraphicFramePr>
          <p:nvPr/>
        </p:nvGraphicFramePr>
        <p:xfrm>
          <a:off x="5867400" y="2393950"/>
          <a:ext cx="1752600" cy="1265238"/>
        </p:xfrm>
        <a:graphic>
          <a:graphicData uri="http://schemas.openxmlformats.org/presentationml/2006/ole">
            <p:oleObj spid="_x0000_s149524" name="Equation" r:id="rId4" imgW="685800" imgH="495000" progId="Equation.DSMT4">
              <p:embed/>
            </p:oleObj>
          </a:graphicData>
        </a:graphic>
      </p:graphicFrame>
      <p:sp>
        <p:nvSpPr>
          <p:cNvPr id="149525" name="Line 21"/>
          <p:cNvSpPr>
            <a:spLocks noChangeShapeType="1"/>
          </p:cNvSpPr>
          <p:nvPr/>
        </p:nvSpPr>
        <p:spPr bwMode="auto">
          <a:xfrm flipH="1">
            <a:off x="5029200" y="3659188"/>
            <a:ext cx="1066800" cy="14478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sm" len="sm"/>
            <a:tailEnd type="triangle" w="lg" len="med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149526" name="Object 22"/>
          <p:cNvGraphicFramePr>
            <a:graphicFrameLocks noChangeAspect="1"/>
          </p:cNvGraphicFramePr>
          <p:nvPr/>
        </p:nvGraphicFramePr>
        <p:xfrm>
          <a:off x="4572000" y="1828800"/>
          <a:ext cx="1371600" cy="636587"/>
        </p:xfrm>
        <a:graphic>
          <a:graphicData uri="http://schemas.openxmlformats.org/presentationml/2006/ole">
            <p:oleObj spid="_x0000_s149526" name="Equation" r:id="rId5" imgW="520560" imgH="241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Converting Mean Differences into Z-Scores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In any normal distribution with a known mean and standard deviation, we can calculate z-scores to estimate probabilities.</a:t>
            </a:r>
          </a:p>
          <a:p>
            <a:pPr>
              <a:lnSpc>
                <a:spcPct val="90000"/>
              </a:lnSpc>
            </a:pPr>
            <a:endParaRPr lang="en-US" sz="3200" dirty="0"/>
          </a:p>
          <a:p>
            <a:pPr>
              <a:lnSpc>
                <a:spcPct val="90000"/>
              </a:lnSpc>
            </a:pPr>
            <a:endParaRPr lang="en-US" sz="3200" dirty="0"/>
          </a:p>
          <a:p>
            <a:pPr>
              <a:lnSpc>
                <a:spcPct val="90000"/>
              </a:lnSpc>
            </a:pP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3200" dirty="0"/>
              <a:t>What if we don’t know the </a:t>
            </a:r>
            <a:r>
              <a:rPr lang="en-US" sz="3200" i="1" dirty="0">
                <a:sym typeface="Symbol" pitchFamily="18" charset="2"/>
              </a:rPr>
              <a:t></a:t>
            </a:r>
            <a:r>
              <a:rPr lang="en-US" sz="3200" dirty="0">
                <a:sym typeface="Symbol" pitchFamily="18" charset="2"/>
              </a:rPr>
              <a:t>’s?  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sym typeface="Symbol" pitchFamily="18" charset="2"/>
              </a:rPr>
              <a:t>You got it, we guess with </a:t>
            </a:r>
            <a:r>
              <a:rPr lang="en-US" sz="3200" i="1" dirty="0">
                <a:sym typeface="Symbol" pitchFamily="18" charset="2"/>
              </a:rPr>
              <a:t>s</a:t>
            </a:r>
            <a:r>
              <a:rPr lang="en-US" sz="3200" dirty="0">
                <a:sym typeface="Symbol" pitchFamily="18" charset="2"/>
              </a:rPr>
              <a:t>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909FA-8CED-4A28-BB26-3A0B43BBE33A}" type="slidenum">
              <a:rPr lang="en-US"/>
              <a:pPr/>
              <a:t>12</a:t>
            </a:fld>
            <a:endParaRPr lang="en-US"/>
          </a:p>
        </p:txBody>
      </p:sp>
      <p:graphicFrame>
        <p:nvGraphicFramePr>
          <p:cNvPr id="161796" name="Object 4"/>
          <p:cNvGraphicFramePr>
            <a:graphicFrameLocks noChangeAspect="1"/>
          </p:cNvGraphicFramePr>
          <p:nvPr/>
        </p:nvGraphicFramePr>
        <p:xfrm>
          <a:off x="2057400" y="3778250"/>
          <a:ext cx="4876800" cy="1479550"/>
        </p:xfrm>
        <a:graphic>
          <a:graphicData uri="http://schemas.openxmlformats.org/presentationml/2006/ole">
            <p:oleObj spid="_x0000_s161796" name="Equation" r:id="rId3" imgW="1549080" imgH="469800" progId="Equation.DSMT4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668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Converting Mean Differences into </a:t>
            </a:r>
            <a:br>
              <a:rPr lang="en-US" sz="4000" dirty="0"/>
            </a:br>
            <a:r>
              <a:rPr lang="en-US" sz="4000" i="1" dirty="0"/>
              <a:t>t</a:t>
            </a:r>
            <a:r>
              <a:rPr lang="en-US" sz="4000" dirty="0"/>
              <a:t>-scores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362200"/>
            <a:ext cx="8229600" cy="3886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We can use           </a:t>
            </a:r>
            <a:r>
              <a:rPr lang="en-US" dirty="0" smtClean="0"/>
              <a:t>       to </a:t>
            </a:r>
            <a:r>
              <a:rPr lang="en-US" dirty="0"/>
              <a:t>estimate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If,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variances of the samples are roughly equal (homogeneity of variance)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We estimate the common variance by pooling (averaging)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BBDAD-34F8-4E33-8EB6-17D675DEB435}" type="slidenum">
              <a:rPr lang="en-US"/>
              <a:pPr/>
              <a:t>13</a:t>
            </a:fld>
            <a:endParaRPr lang="en-US"/>
          </a:p>
        </p:txBody>
      </p:sp>
      <p:graphicFrame>
        <p:nvGraphicFramePr>
          <p:cNvPr id="162820" name="Object 4"/>
          <p:cNvGraphicFramePr>
            <a:graphicFrameLocks noChangeAspect="1"/>
          </p:cNvGraphicFramePr>
          <p:nvPr/>
        </p:nvGraphicFramePr>
        <p:xfrm>
          <a:off x="2062163" y="2940050"/>
          <a:ext cx="4795837" cy="1479550"/>
        </p:xfrm>
        <a:graphic>
          <a:graphicData uri="http://schemas.openxmlformats.org/presentationml/2006/ole">
            <p:oleObj spid="_x0000_s162820" name="Equation" r:id="rId3" imgW="1523880" imgH="469800" progId="Equation.DSMT4">
              <p:embed/>
            </p:oleObj>
          </a:graphicData>
        </a:graphic>
      </p:graphicFrame>
      <p:graphicFrame>
        <p:nvGraphicFramePr>
          <p:cNvPr id="162821" name="Object 5"/>
          <p:cNvGraphicFramePr>
            <a:graphicFrameLocks noChangeAspect="1"/>
          </p:cNvGraphicFramePr>
          <p:nvPr/>
        </p:nvGraphicFramePr>
        <p:xfrm>
          <a:off x="2819400" y="1955800"/>
          <a:ext cx="1295400" cy="863600"/>
        </p:xfrm>
        <a:graphic>
          <a:graphicData uri="http://schemas.openxmlformats.org/presentationml/2006/ole">
            <p:oleObj spid="_x0000_s162821" name="Equation" r:id="rId4" imgW="380880" imgH="253800" progId="Equation.DSMT4">
              <p:embed/>
            </p:oleObj>
          </a:graphicData>
        </a:graphic>
      </p:graphicFrame>
      <p:graphicFrame>
        <p:nvGraphicFramePr>
          <p:cNvPr id="162822" name="Object 6"/>
          <p:cNvGraphicFramePr>
            <a:graphicFrameLocks noChangeAspect="1"/>
          </p:cNvGraphicFramePr>
          <p:nvPr/>
        </p:nvGraphicFramePr>
        <p:xfrm>
          <a:off x="6172200" y="1990725"/>
          <a:ext cx="1371600" cy="828675"/>
        </p:xfrm>
        <a:graphic>
          <a:graphicData uri="http://schemas.openxmlformats.org/presentationml/2006/ole">
            <p:oleObj spid="_x0000_s162822" name="Equation" r:id="rId5" imgW="419040" imgH="253800" progId="Equation.DSMT4">
              <p:embed/>
            </p:oleObj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Homogeneity of Variance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We assume that the variances are equal because:</a:t>
            </a:r>
          </a:p>
          <a:p>
            <a:pPr lvl="1"/>
            <a:r>
              <a:rPr lang="en-US"/>
              <a:t>If they’re from the same population they should be equal (approximately)</a:t>
            </a:r>
          </a:p>
          <a:p>
            <a:pPr lvl="1"/>
            <a:r>
              <a:rPr lang="en-US"/>
              <a:t>If they’re from different populations they need to be similar enough for us to justify comparing them (“apples to oranges” and all that)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90B87-6326-4229-AA54-B1868131990F}" type="slidenum">
              <a:rPr lang="en-US"/>
              <a:pPr/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Pooling Variances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09800"/>
            <a:ext cx="8229600" cy="3581400"/>
          </a:xfrm>
        </p:spPr>
        <p:txBody>
          <a:bodyPr/>
          <a:lstStyle/>
          <a:p>
            <a:r>
              <a:rPr lang="en-US" dirty="0"/>
              <a:t>So far, we have taken 1 sample estimate (e.g. mean, SD, variance) and used it as our best estimate of the corresponding population parameter</a:t>
            </a:r>
          </a:p>
          <a:p>
            <a:r>
              <a:rPr lang="en-US" dirty="0"/>
              <a:t>Now we have 2 samples, the average of the 2 sample statistics is a better estimate of the parameter than either alone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8A097-6A27-4DE9-89D7-E18A7F77BD5F}" type="slidenum">
              <a:rPr lang="en-US"/>
              <a:pPr/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Pooling Variances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86000"/>
            <a:ext cx="8229600" cy="3352800"/>
          </a:xfrm>
        </p:spPr>
        <p:txBody>
          <a:bodyPr/>
          <a:lstStyle/>
          <a:p>
            <a:r>
              <a:rPr lang="en-US" dirty="0"/>
              <a:t>Also, if there are 2 groups and one groups is larger than it should “give” more to the average estimate (because it is a better estimate itself)</a:t>
            </a:r>
          </a:p>
          <a:p>
            <a:r>
              <a:rPr lang="en-US" dirty="0"/>
              <a:t>Assuming equal variances and pooling allows us to use an estimate of the population that is smaller than if we did not assume they were equal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5DB8A-D0FC-4DF6-A954-5E022ACB870D}" type="slidenum">
              <a:rPr lang="en-US"/>
              <a:pPr/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Calculating Pooled Variance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55837"/>
            <a:ext cx="8458200" cy="4525963"/>
          </a:xfrm>
        </p:spPr>
        <p:txBody>
          <a:bodyPr/>
          <a:lstStyle/>
          <a:p>
            <a:r>
              <a:rPr lang="en-US"/>
              <a:t>Remembering that</a:t>
            </a:r>
          </a:p>
          <a:p>
            <a:endParaRPr lang="en-US"/>
          </a:p>
          <a:p>
            <a:pPr>
              <a:buFontTx/>
              <a:buNone/>
            </a:pPr>
            <a:r>
              <a:rPr lang="en-US" sz="2800"/>
              <a:t>s</a:t>
            </a:r>
            <a:r>
              <a:rPr lang="en-US" sz="2800" baseline="-25000"/>
              <a:t>p</a:t>
            </a:r>
            <a:r>
              <a:rPr lang="en-US" sz="2800" baseline="30000"/>
              <a:t>2</a:t>
            </a:r>
            <a:r>
              <a:rPr lang="en-US" sz="2800"/>
              <a:t> is the pooled estimate: we pool SS and df to get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4DA22-FDA4-4B84-B80B-6FC1CBCCF925}" type="slidenum">
              <a:rPr lang="en-US"/>
              <a:pPr/>
              <a:t>17</a:t>
            </a:fld>
            <a:endParaRPr lang="en-US"/>
          </a:p>
        </p:txBody>
      </p:sp>
      <p:graphicFrame>
        <p:nvGraphicFramePr>
          <p:cNvPr id="165893" name="Object 5"/>
          <p:cNvGraphicFramePr>
            <a:graphicFrameLocks noChangeAspect="1"/>
          </p:cNvGraphicFramePr>
          <p:nvPr/>
        </p:nvGraphicFramePr>
        <p:xfrm>
          <a:off x="4876800" y="2078037"/>
          <a:ext cx="2514600" cy="1092200"/>
        </p:xfrm>
        <a:graphic>
          <a:graphicData uri="http://schemas.openxmlformats.org/presentationml/2006/ole">
            <p:oleObj spid="_x0000_s165893" name="Equation" r:id="rId3" imgW="965160" imgH="419040" progId="Equation.DSMT4">
              <p:embed/>
            </p:oleObj>
          </a:graphicData>
        </a:graphic>
      </p:graphicFrame>
      <p:graphicFrame>
        <p:nvGraphicFramePr>
          <p:cNvPr id="165895" name="Object 7"/>
          <p:cNvGraphicFramePr>
            <a:graphicFrameLocks noChangeAspect="1"/>
          </p:cNvGraphicFramePr>
          <p:nvPr/>
        </p:nvGraphicFramePr>
        <p:xfrm>
          <a:off x="304800" y="4770437"/>
          <a:ext cx="8610600" cy="1176338"/>
        </p:xfrm>
        <a:graphic>
          <a:graphicData uri="http://schemas.openxmlformats.org/presentationml/2006/ole">
            <p:oleObj spid="_x0000_s165895" name="Equation" r:id="rId4" imgW="3441600" imgH="469800" progId="Equation.DSMT4">
              <p:embed/>
            </p:oleObj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Calculating Pooled Variance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10030-C747-4BA6-801A-11618CD7D58D}" type="slidenum">
              <a:rPr lang="en-US"/>
              <a:pPr/>
              <a:t>18</a:t>
            </a:fld>
            <a:endParaRPr lang="en-US"/>
          </a:p>
        </p:txBody>
      </p:sp>
      <p:graphicFrame>
        <p:nvGraphicFramePr>
          <p:cNvPr id="167941" name="Object 5"/>
          <p:cNvGraphicFramePr>
            <a:graphicFrameLocks noChangeAspect="1"/>
          </p:cNvGraphicFramePr>
          <p:nvPr/>
        </p:nvGraphicFramePr>
        <p:xfrm>
          <a:off x="2590800" y="2379663"/>
          <a:ext cx="3657600" cy="1658937"/>
        </p:xfrm>
        <a:graphic>
          <a:graphicData uri="http://schemas.openxmlformats.org/presentationml/2006/ole">
            <p:oleObj spid="_x0000_s167941" name="Equation" r:id="rId3" imgW="952200" imgH="431640" progId="Equation.DSMT4">
              <p:embed/>
            </p:oleObj>
          </a:graphicData>
        </a:graphic>
      </p:graphicFrame>
      <p:graphicFrame>
        <p:nvGraphicFramePr>
          <p:cNvPr id="167942" name="Object 6"/>
          <p:cNvGraphicFramePr>
            <a:graphicFrameLocks noChangeAspect="1"/>
          </p:cNvGraphicFramePr>
          <p:nvPr/>
        </p:nvGraphicFramePr>
        <p:xfrm>
          <a:off x="457200" y="4462463"/>
          <a:ext cx="3810000" cy="2166937"/>
        </p:xfrm>
        <a:graphic>
          <a:graphicData uri="http://schemas.openxmlformats.org/presentationml/2006/ole">
            <p:oleObj spid="_x0000_s167942" name="Equation" r:id="rId4" imgW="1295280" imgH="736560" progId="Equation.DSMT4">
              <p:embed/>
            </p:oleObj>
          </a:graphicData>
        </a:graphic>
      </p:graphicFrame>
      <p:graphicFrame>
        <p:nvGraphicFramePr>
          <p:cNvPr id="167943" name="Object 7"/>
          <p:cNvGraphicFramePr>
            <a:graphicFrameLocks noChangeAspect="1"/>
          </p:cNvGraphicFramePr>
          <p:nvPr/>
        </p:nvGraphicFramePr>
        <p:xfrm>
          <a:off x="5562600" y="4495800"/>
          <a:ext cx="2895600" cy="2095500"/>
        </p:xfrm>
        <a:graphic>
          <a:graphicData uri="http://schemas.openxmlformats.org/presentationml/2006/ole">
            <p:oleObj spid="_x0000_s167943" name="Equation" r:id="rId5" imgW="965160" imgH="698400" progId="Equation.DSMT4">
              <p:embed/>
            </p:oleObj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Calculating Pooled Variance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33600"/>
            <a:ext cx="8458200" cy="3810000"/>
          </a:xfrm>
        </p:spPr>
        <p:txBody>
          <a:bodyPr/>
          <a:lstStyle/>
          <a:p>
            <a:r>
              <a:rPr lang="en-US" dirty="0"/>
              <a:t>When sample sizes are equal (</a:t>
            </a:r>
            <a:r>
              <a:rPr lang="en-US" i="1" dirty="0"/>
              <a:t>n</a:t>
            </a:r>
            <a:r>
              <a:rPr lang="en-US" baseline="-25000" dirty="0"/>
              <a:t>1</a:t>
            </a:r>
            <a:r>
              <a:rPr lang="en-US" dirty="0"/>
              <a:t> = </a:t>
            </a:r>
            <a:r>
              <a:rPr lang="en-US" i="1" dirty="0"/>
              <a:t>n</a:t>
            </a:r>
            <a:r>
              <a:rPr lang="en-US" baseline="-25000" dirty="0"/>
              <a:t>2</a:t>
            </a:r>
            <a:r>
              <a:rPr lang="en-US" dirty="0"/>
              <a:t>) it is simply the average of the 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When unequal </a:t>
            </a:r>
            <a:r>
              <a:rPr lang="en-US" i="1" dirty="0"/>
              <a:t>n</a:t>
            </a:r>
            <a:r>
              <a:rPr lang="en-US" dirty="0"/>
              <a:t> we need a weighted average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61D40-2035-4AE7-A1E1-469D4E94C1AB}" type="slidenum">
              <a:rPr lang="en-US"/>
              <a:pPr/>
              <a:t>19</a:t>
            </a:fld>
            <a:endParaRPr lang="en-US"/>
          </a:p>
        </p:txBody>
      </p:sp>
      <p:graphicFrame>
        <p:nvGraphicFramePr>
          <p:cNvPr id="166916" name="Object 4"/>
          <p:cNvGraphicFramePr>
            <a:graphicFrameLocks noChangeAspect="1"/>
          </p:cNvGraphicFramePr>
          <p:nvPr/>
        </p:nvGraphicFramePr>
        <p:xfrm>
          <a:off x="4648200" y="2627312"/>
          <a:ext cx="2743200" cy="1411288"/>
        </p:xfrm>
        <a:graphic>
          <a:graphicData uri="http://schemas.openxmlformats.org/presentationml/2006/ole">
            <p:oleObj spid="_x0000_s166916" name="Equation" r:id="rId3" imgW="863280" imgH="444240" progId="Equation.DSMT4">
              <p:embed/>
            </p:oleObj>
          </a:graphicData>
        </a:graphic>
      </p:graphicFrame>
      <p:graphicFrame>
        <p:nvGraphicFramePr>
          <p:cNvPr id="166917" name="Object 5"/>
          <p:cNvGraphicFramePr>
            <a:graphicFrameLocks noChangeAspect="1"/>
          </p:cNvGraphicFramePr>
          <p:nvPr/>
        </p:nvGraphicFramePr>
        <p:xfrm>
          <a:off x="1828800" y="4724400"/>
          <a:ext cx="5105400" cy="1470025"/>
        </p:xfrm>
        <a:graphic>
          <a:graphicData uri="http://schemas.openxmlformats.org/presentationml/2006/ole">
            <p:oleObj spid="_x0000_s166917" name="Equation" r:id="rId4" imgW="1587240" imgH="457200" progId="Equation.DSMT4">
              <p:embed/>
            </p:oleObj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38200"/>
          </a:xfrm>
        </p:spPr>
        <p:txBody>
          <a:bodyPr/>
          <a:lstStyle/>
          <a:p>
            <a:r>
              <a:rPr lang="en-US" dirty="0"/>
              <a:t>Major Points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8458200" cy="5257800"/>
          </a:xfrm>
        </p:spPr>
        <p:txBody>
          <a:bodyPr/>
          <a:lstStyle/>
          <a:p>
            <a:r>
              <a:rPr lang="en-US" sz="4000" dirty="0"/>
              <a:t>What are independent samples?</a:t>
            </a:r>
          </a:p>
          <a:p>
            <a:r>
              <a:rPr lang="en-US" sz="4000" dirty="0"/>
              <a:t>Distribution of differences between means</a:t>
            </a:r>
          </a:p>
          <a:p>
            <a:r>
              <a:rPr lang="en-US" sz="4000" dirty="0"/>
              <a:t>An example </a:t>
            </a:r>
          </a:p>
          <a:p>
            <a:r>
              <a:rPr lang="en-US" sz="4000" dirty="0"/>
              <a:t>Heterogeneity of Variance</a:t>
            </a:r>
          </a:p>
          <a:p>
            <a:r>
              <a:rPr lang="en-US" sz="4000" dirty="0"/>
              <a:t>Effect size</a:t>
            </a:r>
          </a:p>
          <a:p>
            <a:r>
              <a:rPr lang="en-US" sz="4000" dirty="0"/>
              <a:t>Confidence limits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B09CE-080D-4F0A-87D5-A7AF4B69D5A6}" type="slidenum">
              <a:rPr lang="en-US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Psy</a:t>
            </a:r>
            <a:r>
              <a:rPr lang="en-US" dirty="0" smtClean="0"/>
              <a:t> 320 - Cal State Northridge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Calculating SE for the Differences Between Means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856038"/>
            <a:ext cx="8229600" cy="2925762"/>
          </a:xfrm>
        </p:spPr>
        <p:txBody>
          <a:bodyPr/>
          <a:lstStyle/>
          <a:p>
            <a:r>
              <a:rPr lang="en-US"/>
              <a:t>Once we calculate the pooled variance we just substitute it in for the sigmas earlier</a:t>
            </a:r>
          </a:p>
          <a:p>
            <a:r>
              <a:rPr lang="en-US"/>
              <a:t>If </a:t>
            </a:r>
            <a:r>
              <a:rPr lang="en-US" i="1"/>
              <a:t>n</a:t>
            </a:r>
            <a:r>
              <a:rPr lang="en-US" baseline="-25000"/>
              <a:t>1</a:t>
            </a:r>
            <a:r>
              <a:rPr lang="en-US"/>
              <a:t> = </a:t>
            </a:r>
            <a:r>
              <a:rPr lang="en-US" i="1"/>
              <a:t>n</a:t>
            </a:r>
            <a:r>
              <a:rPr lang="en-US" baseline="-25000"/>
              <a:t>2</a:t>
            </a:r>
            <a:r>
              <a:rPr lang="en-US"/>
              <a:t> then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6E4B3-85C8-422F-B73E-714978117995}" type="slidenum">
              <a:rPr lang="en-US"/>
              <a:pPr/>
              <a:t>20</a:t>
            </a:fld>
            <a:endParaRPr lang="en-US"/>
          </a:p>
        </p:txBody>
      </p:sp>
      <p:graphicFrame>
        <p:nvGraphicFramePr>
          <p:cNvPr id="168964" name="Object 4"/>
          <p:cNvGraphicFramePr>
            <a:graphicFrameLocks noChangeAspect="1"/>
          </p:cNvGraphicFramePr>
          <p:nvPr/>
        </p:nvGraphicFramePr>
        <p:xfrm>
          <a:off x="2743200" y="2362200"/>
          <a:ext cx="3429000" cy="1597025"/>
        </p:xfrm>
        <a:graphic>
          <a:graphicData uri="http://schemas.openxmlformats.org/presentationml/2006/ole">
            <p:oleObj spid="_x0000_s168964" name="Equation" r:id="rId3" imgW="1117440" imgH="520560" progId="Equation.DSMT4">
              <p:embed/>
            </p:oleObj>
          </a:graphicData>
        </a:graphic>
      </p:graphicFrame>
      <p:graphicFrame>
        <p:nvGraphicFramePr>
          <p:cNvPr id="168965" name="Object 5"/>
          <p:cNvGraphicFramePr>
            <a:graphicFrameLocks noChangeAspect="1"/>
          </p:cNvGraphicFramePr>
          <p:nvPr/>
        </p:nvGraphicFramePr>
        <p:xfrm>
          <a:off x="914400" y="5334000"/>
          <a:ext cx="4724400" cy="1335088"/>
        </p:xfrm>
        <a:graphic>
          <a:graphicData uri="http://schemas.openxmlformats.org/presentationml/2006/ole">
            <p:oleObj spid="_x0000_s168965" name="Equation" r:id="rId4" imgW="1841400" imgH="520560" progId="Equation.DSMT4">
              <p:embed/>
            </p:oleObj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Violent Videos Games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362200"/>
            <a:ext cx="8610600" cy="3810000"/>
          </a:xfrm>
        </p:spPr>
        <p:txBody>
          <a:bodyPr/>
          <a:lstStyle/>
          <a:p>
            <a:r>
              <a:rPr lang="en-US" dirty="0"/>
              <a:t>Does playing violent video games increase aggressive behavior</a:t>
            </a:r>
          </a:p>
          <a:p>
            <a:r>
              <a:rPr lang="en-US" dirty="0"/>
              <a:t>Two independent randomly selected/assigned groups</a:t>
            </a:r>
          </a:p>
          <a:p>
            <a:pPr lvl="1"/>
            <a:r>
              <a:rPr lang="en-US" b="1" u="sng" dirty="0"/>
              <a:t>Grand Theft Auto: San Andreas</a:t>
            </a:r>
            <a:r>
              <a:rPr lang="en-US" dirty="0"/>
              <a:t> (violent: 8 subjects) VS. </a:t>
            </a:r>
            <a:r>
              <a:rPr lang="en-US" b="1" u="sng" dirty="0"/>
              <a:t>NBA 2K7</a:t>
            </a:r>
            <a:r>
              <a:rPr lang="en-US" dirty="0"/>
              <a:t> (non-violent: 10 subjects)</a:t>
            </a:r>
          </a:p>
          <a:p>
            <a:pPr lvl="1"/>
            <a:r>
              <a:rPr lang="en-US" dirty="0"/>
              <a:t>We want to compare mean number of aggressive behaviors following game play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F60F4-83DC-4C2E-BCF7-55B453BABB02}" type="slidenum">
              <a:rPr lang="en-US"/>
              <a:pPr/>
              <a:t>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Hypotheses (Steps 1 and 2)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33600"/>
            <a:ext cx="8229600" cy="4572000"/>
          </a:xfrm>
        </p:spPr>
        <p:txBody>
          <a:bodyPr/>
          <a:lstStyle/>
          <a:p>
            <a:r>
              <a:rPr lang="en-US" dirty="0"/>
              <a:t>2-tailed</a:t>
            </a:r>
          </a:p>
          <a:p>
            <a:pPr lvl="1"/>
            <a:r>
              <a:rPr lang="en-US" dirty="0"/>
              <a:t>h</a:t>
            </a:r>
            <a:r>
              <a:rPr lang="en-US" baseline="-25000" dirty="0"/>
              <a:t>0</a:t>
            </a:r>
            <a:r>
              <a:rPr lang="en-US" dirty="0"/>
              <a:t>: </a:t>
            </a:r>
            <a:r>
              <a:rPr lang="en-US" dirty="0">
                <a:sym typeface="Symbol" pitchFamily="18" charset="2"/>
              </a:rPr>
              <a:t></a:t>
            </a:r>
            <a:r>
              <a:rPr lang="en-US" baseline="-25000" dirty="0">
                <a:sym typeface="Symbol" pitchFamily="18" charset="2"/>
              </a:rPr>
              <a:t>1</a:t>
            </a:r>
            <a:r>
              <a:rPr lang="en-US" dirty="0">
                <a:sym typeface="Symbol" pitchFamily="18" charset="2"/>
              </a:rPr>
              <a:t> - </a:t>
            </a:r>
            <a:r>
              <a:rPr lang="en-US" baseline="-25000" dirty="0">
                <a:sym typeface="Symbol" pitchFamily="18" charset="2"/>
              </a:rPr>
              <a:t>2</a:t>
            </a:r>
            <a:r>
              <a:rPr lang="en-US" dirty="0">
                <a:sym typeface="Symbol" pitchFamily="18" charset="2"/>
              </a:rPr>
              <a:t> = 0 or Type of video game has no impact on aggressive behaviors</a:t>
            </a:r>
          </a:p>
          <a:p>
            <a:pPr lvl="1"/>
            <a:r>
              <a:rPr lang="en-US" dirty="0"/>
              <a:t>h</a:t>
            </a:r>
            <a:r>
              <a:rPr lang="en-US" baseline="-25000" dirty="0"/>
              <a:t>1</a:t>
            </a:r>
            <a:r>
              <a:rPr lang="en-US" dirty="0"/>
              <a:t>: </a:t>
            </a:r>
            <a:r>
              <a:rPr lang="en-US" dirty="0">
                <a:sym typeface="Symbol" pitchFamily="18" charset="2"/>
              </a:rPr>
              <a:t></a:t>
            </a:r>
            <a:r>
              <a:rPr lang="en-US" baseline="-25000" dirty="0">
                <a:sym typeface="Symbol" pitchFamily="18" charset="2"/>
              </a:rPr>
              <a:t>1</a:t>
            </a:r>
            <a:r>
              <a:rPr lang="en-US" dirty="0">
                <a:sym typeface="Symbol" pitchFamily="18" charset="2"/>
              </a:rPr>
              <a:t> - </a:t>
            </a:r>
            <a:r>
              <a:rPr lang="en-US" baseline="-25000" dirty="0">
                <a:sym typeface="Symbol" pitchFamily="18" charset="2"/>
              </a:rPr>
              <a:t>2</a:t>
            </a:r>
            <a:r>
              <a:rPr lang="en-US" dirty="0">
                <a:sym typeface="Symbol" pitchFamily="18" charset="2"/>
              </a:rPr>
              <a:t>  0 or Type of video game has an impact on aggressive behaviors</a:t>
            </a:r>
          </a:p>
          <a:p>
            <a:r>
              <a:rPr lang="en-US" dirty="0">
                <a:sym typeface="Symbol" pitchFamily="18" charset="2"/>
              </a:rPr>
              <a:t>1-tailed</a:t>
            </a:r>
          </a:p>
          <a:p>
            <a:pPr lvl="1"/>
            <a:r>
              <a:rPr lang="en-US" dirty="0"/>
              <a:t>h</a:t>
            </a:r>
            <a:r>
              <a:rPr lang="en-US" baseline="-25000" dirty="0"/>
              <a:t>0</a:t>
            </a:r>
            <a:r>
              <a:rPr lang="en-US" dirty="0"/>
              <a:t>: </a:t>
            </a:r>
            <a:r>
              <a:rPr lang="en-US" dirty="0">
                <a:sym typeface="Symbol" pitchFamily="18" charset="2"/>
              </a:rPr>
              <a:t></a:t>
            </a:r>
            <a:r>
              <a:rPr lang="en-US" baseline="-25000" dirty="0">
                <a:sym typeface="Symbol" pitchFamily="18" charset="2"/>
              </a:rPr>
              <a:t>1</a:t>
            </a:r>
            <a:r>
              <a:rPr lang="en-US" dirty="0">
                <a:sym typeface="Symbol" pitchFamily="18" charset="2"/>
              </a:rPr>
              <a:t> - </a:t>
            </a:r>
            <a:r>
              <a:rPr lang="en-US" baseline="-25000" dirty="0">
                <a:sym typeface="Symbol" pitchFamily="18" charset="2"/>
              </a:rPr>
              <a:t>2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>
                <a:cs typeface="Arial" charset="0"/>
                <a:sym typeface="Symbol" pitchFamily="18" charset="2"/>
              </a:rPr>
              <a:t>≤</a:t>
            </a:r>
            <a:r>
              <a:rPr lang="en-US" dirty="0">
                <a:sym typeface="Symbol" pitchFamily="18" charset="2"/>
              </a:rPr>
              <a:t> 0 or GTA leads to the same or less aggressive behaviors as NBA</a:t>
            </a:r>
          </a:p>
          <a:p>
            <a:pPr lvl="1"/>
            <a:r>
              <a:rPr lang="en-US" dirty="0"/>
              <a:t>h</a:t>
            </a:r>
            <a:r>
              <a:rPr lang="en-US" baseline="-25000" dirty="0"/>
              <a:t>1</a:t>
            </a:r>
            <a:r>
              <a:rPr lang="en-US" dirty="0"/>
              <a:t>: </a:t>
            </a:r>
            <a:r>
              <a:rPr lang="en-US" dirty="0">
                <a:sym typeface="Symbol" pitchFamily="18" charset="2"/>
              </a:rPr>
              <a:t></a:t>
            </a:r>
            <a:r>
              <a:rPr lang="en-US" baseline="-25000" dirty="0">
                <a:sym typeface="Symbol" pitchFamily="18" charset="2"/>
              </a:rPr>
              <a:t>1</a:t>
            </a:r>
            <a:r>
              <a:rPr lang="en-US" dirty="0">
                <a:sym typeface="Symbol" pitchFamily="18" charset="2"/>
              </a:rPr>
              <a:t> - </a:t>
            </a:r>
            <a:r>
              <a:rPr lang="en-US" baseline="-25000" dirty="0">
                <a:sym typeface="Symbol" pitchFamily="18" charset="2"/>
              </a:rPr>
              <a:t>2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>
                <a:cs typeface="Arial" charset="0"/>
                <a:sym typeface="Symbol" pitchFamily="18" charset="2"/>
              </a:rPr>
              <a:t>&gt;</a:t>
            </a:r>
            <a:r>
              <a:rPr lang="en-US" dirty="0">
                <a:sym typeface="Symbol" pitchFamily="18" charset="2"/>
              </a:rPr>
              <a:t> 0 or GTA leads to more aggressive behaviors than NBA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47C7E-58B4-4596-AA1F-715C48624B93}" type="slidenum">
              <a:rPr lang="en-US"/>
              <a:pPr/>
              <a:t>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Distribution, Test and Alpha</a:t>
            </a:r>
            <a:br>
              <a:rPr lang="en-US" sz="4000"/>
            </a:br>
            <a:r>
              <a:rPr lang="en-US" sz="4000"/>
              <a:t>(Steps 3 and 4)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We don’t know </a:t>
            </a:r>
            <a:r>
              <a:rPr lang="en-US">
                <a:sym typeface="Symbol" pitchFamily="18" charset="2"/>
              </a:rPr>
              <a:t> for either group, so we cannot perform a Z-test</a:t>
            </a:r>
          </a:p>
          <a:p>
            <a:r>
              <a:rPr lang="en-US">
                <a:sym typeface="Symbol" pitchFamily="18" charset="2"/>
              </a:rPr>
              <a:t>We have to estimate  with s so it is a t-test (t distribution)</a:t>
            </a:r>
          </a:p>
          <a:p>
            <a:r>
              <a:rPr lang="en-US">
                <a:sym typeface="Symbol" pitchFamily="18" charset="2"/>
              </a:rPr>
              <a:t>There are 2 independent groups</a:t>
            </a:r>
          </a:p>
          <a:p>
            <a:r>
              <a:rPr lang="en-US">
                <a:sym typeface="Symbol" pitchFamily="18" charset="2"/>
              </a:rPr>
              <a:t>So, an independent samples t-test</a:t>
            </a:r>
          </a:p>
          <a:p>
            <a:r>
              <a:rPr lang="en-US">
                <a:sym typeface="Symbol" pitchFamily="18" charset="2"/>
              </a:rPr>
              <a:t>Assume alpha = .05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12B5B-6E7E-4D32-BE45-173ABFC57FEF}" type="slidenum">
              <a:rPr lang="en-US"/>
              <a:pPr/>
              <a:t>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Decision Rule (Step 5)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458200" cy="4724400"/>
          </a:xfrm>
        </p:spPr>
        <p:txBody>
          <a:bodyPr/>
          <a:lstStyle/>
          <a:p>
            <a:r>
              <a:rPr lang="en-US" sz="3200" i="1" dirty="0" err="1"/>
              <a:t>df</a:t>
            </a:r>
            <a:r>
              <a:rPr lang="en-US" sz="3200" baseline="-25000" dirty="0" err="1"/>
              <a:t>total</a:t>
            </a:r>
            <a:r>
              <a:rPr lang="en-US" sz="3200" dirty="0"/>
              <a:t> = (</a:t>
            </a:r>
            <a:r>
              <a:rPr lang="en-US" sz="3200" i="1" dirty="0"/>
              <a:t>n</a:t>
            </a:r>
            <a:r>
              <a:rPr lang="en-US" sz="3200" i="1" baseline="-25000" dirty="0"/>
              <a:t>1</a:t>
            </a:r>
            <a:r>
              <a:rPr lang="en-US" sz="3200" i="1" dirty="0"/>
              <a:t> </a:t>
            </a:r>
            <a:r>
              <a:rPr lang="en-US" sz="3200" dirty="0"/>
              <a:t>– 1) + (</a:t>
            </a:r>
            <a:r>
              <a:rPr lang="en-US" sz="3200" i="1" dirty="0"/>
              <a:t>n</a:t>
            </a:r>
            <a:r>
              <a:rPr lang="en-US" sz="3200" baseline="-25000" dirty="0"/>
              <a:t>2</a:t>
            </a:r>
            <a:r>
              <a:rPr lang="en-US" sz="3200" dirty="0"/>
              <a:t> – 1) = </a:t>
            </a:r>
            <a:r>
              <a:rPr lang="en-US" sz="3200" i="1" dirty="0"/>
              <a:t>n</a:t>
            </a:r>
            <a:r>
              <a:rPr lang="en-US" sz="3200" baseline="-25000" dirty="0"/>
              <a:t>1</a:t>
            </a:r>
            <a:r>
              <a:rPr lang="en-US" sz="3200" dirty="0"/>
              <a:t> + </a:t>
            </a:r>
            <a:r>
              <a:rPr lang="en-US" sz="3200" i="1" dirty="0"/>
              <a:t>n</a:t>
            </a:r>
            <a:r>
              <a:rPr lang="en-US" sz="3200" baseline="-25000" dirty="0"/>
              <a:t>2</a:t>
            </a:r>
            <a:r>
              <a:rPr lang="en-US" sz="3200" dirty="0"/>
              <a:t> – 2</a:t>
            </a:r>
          </a:p>
          <a:p>
            <a:pPr lvl="1"/>
            <a:r>
              <a:rPr lang="en-US" sz="2800" dirty="0"/>
              <a:t>Group 1 has 8 subjects – </a:t>
            </a:r>
            <a:r>
              <a:rPr lang="en-US" sz="2800" dirty="0" err="1"/>
              <a:t>df</a:t>
            </a:r>
            <a:r>
              <a:rPr lang="en-US" sz="2800" dirty="0"/>
              <a:t> = 8 – 1= 7</a:t>
            </a:r>
          </a:p>
          <a:p>
            <a:pPr lvl="1"/>
            <a:r>
              <a:rPr lang="en-US" sz="2800" dirty="0"/>
              <a:t>Group 2 has 10 subjects – </a:t>
            </a:r>
            <a:r>
              <a:rPr lang="en-US" sz="2800" dirty="0" err="1"/>
              <a:t>df</a:t>
            </a:r>
            <a:r>
              <a:rPr lang="en-US" sz="2800" dirty="0"/>
              <a:t> = 10 – 1 = 9</a:t>
            </a:r>
          </a:p>
          <a:p>
            <a:r>
              <a:rPr lang="en-US" sz="3200" i="1" dirty="0" err="1"/>
              <a:t>df</a:t>
            </a:r>
            <a:r>
              <a:rPr lang="en-US" sz="3200" baseline="-25000" dirty="0" err="1"/>
              <a:t>total</a:t>
            </a:r>
            <a:r>
              <a:rPr lang="en-US" sz="3200" dirty="0"/>
              <a:t> = (</a:t>
            </a:r>
            <a:r>
              <a:rPr lang="en-US" sz="3200" i="1" dirty="0"/>
              <a:t>n</a:t>
            </a:r>
            <a:r>
              <a:rPr lang="en-US" sz="3200" i="1" baseline="-25000" dirty="0"/>
              <a:t>1</a:t>
            </a:r>
            <a:r>
              <a:rPr lang="en-US" sz="3200" i="1" dirty="0"/>
              <a:t> </a:t>
            </a:r>
            <a:r>
              <a:rPr lang="en-US" sz="3200" dirty="0"/>
              <a:t>– 1) + (</a:t>
            </a:r>
            <a:r>
              <a:rPr lang="en-US" sz="3200" i="1" dirty="0"/>
              <a:t>n</a:t>
            </a:r>
            <a:r>
              <a:rPr lang="en-US" sz="3200" baseline="-25000" dirty="0"/>
              <a:t>2</a:t>
            </a:r>
            <a:r>
              <a:rPr lang="en-US" sz="3200" dirty="0"/>
              <a:t> – 1) = 7 + 9 = 16 </a:t>
            </a:r>
            <a:r>
              <a:rPr lang="en-US" sz="3200" b="1" u="sng" dirty="0"/>
              <a:t>OR</a:t>
            </a:r>
            <a:r>
              <a:rPr lang="en-US" sz="3200" dirty="0"/>
              <a:t> </a:t>
            </a:r>
            <a:r>
              <a:rPr lang="en-US" sz="3200" i="1" dirty="0" err="1"/>
              <a:t>df</a:t>
            </a:r>
            <a:r>
              <a:rPr lang="en-US" sz="3200" baseline="-25000" dirty="0" err="1"/>
              <a:t>total</a:t>
            </a:r>
            <a:r>
              <a:rPr lang="en-US" sz="3200" dirty="0"/>
              <a:t> = </a:t>
            </a:r>
            <a:r>
              <a:rPr lang="en-US" sz="3200" i="1" dirty="0"/>
              <a:t>n</a:t>
            </a:r>
            <a:r>
              <a:rPr lang="en-US" sz="3200" baseline="-25000" dirty="0"/>
              <a:t>1</a:t>
            </a:r>
            <a:r>
              <a:rPr lang="en-US" sz="3200" dirty="0"/>
              <a:t> + </a:t>
            </a:r>
            <a:r>
              <a:rPr lang="en-US" sz="3200" i="1" dirty="0"/>
              <a:t>n</a:t>
            </a:r>
            <a:r>
              <a:rPr lang="en-US" sz="3200" baseline="-25000" dirty="0"/>
              <a:t>2</a:t>
            </a:r>
            <a:r>
              <a:rPr lang="en-US" sz="3200" dirty="0"/>
              <a:t> – 2 = 8 + 10 – 2 = 16</a:t>
            </a:r>
            <a:endParaRPr lang="en-US" sz="3200" i="1" dirty="0"/>
          </a:p>
          <a:p>
            <a:r>
              <a:rPr lang="en-US" sz="3200" dirty="0"/>
              <a:t>1-tailed</a:t>
            </a:r>
            <a:r>
              <a:rPr lang="en-US" sz="3200" i="1" dirty="0"/>
              <a:t> t</a:t>
            </a:r>
            <a:r>
              <a:rPr lang="en-US" sz="3200" baseline="-25000" dirty="0"/>
              <a:t>.05</a:t>
            </a:r>
            <a:r>
              <a:rPr lang="en-US" sz="3200" dirty="0"/>
              <a:t>(16) = </a:t>
            </a:r>
            <a:r>
              <a:rPr lang="en-US" sz="3200" dirty="0" smtClean="0"/>
              <a:t>____; </a:t>
            </a:r>
            <a:r>
              <a:rPr lang="en-US" sz="3200" dirty="0"/>
              <a:t>If t</a:t>
            </a:r>
            <a:r>
              <a:rPr lang="en-US" sz="3200" baseline="-25000" dirty="0"/>
              <a:t>o</a:t>
            </a:r>
            <a:r>
              <a:rPr lang="en-US" sz="3200" dirty="0"/>
              <a:t> &gt; </a:t>
            </a:r>
            <a:r>
              <a:rPr lang="en-US" sz="3200" dirty="0" smtClean="0"/>
              <a:t>____ </a:t>
            </a:r>
            <a:r>
              <a:rPr lang="en-US" sz="3200" dirty="0"/>
              <a:t>reject 1-tailed</a:t>
            </a:r>
            <a:endParaRPr lang="en-US" sz="3200" i="1" dirty="0"/>
          </a:p>
          <a:p>
            <a:r>
              <a:rPr lang="en-US" sz="3200" dirty="0"/>
              <a:t>2-tailed </a:t>
            </a:r>
            <a:r>
              <a:rPr lang="en-US" sz="3200" i="1" dirty="0"/>
              <a:t>t</a:t>
            </a:r>
            <a:r>
              <a:rPr lang="en-US" sz="3200" baseline="-25000" dirty="0"/>
              <a:t>.05</a:t>
            </a:r>
            <a:r>
              <a:rPr lang="en-US" sz="3200" dirty="0"/>
              <a:t>(16) = </a:t>
            </a:r>
            <a:r>
              <a:rPr lang="en-US" sz="3200" dirty="0" smtClean="0"/>
              <a:t>____; </a:t>
            </a:r>
            <a:r>
              <a:rPr lang="en-US" sz="3200" dirty="0"/>
              <a:t>If t</a:t>
            </a:r>
            <a:r>
              <a:rPr lang="en-US" sz="3200" baseline="-25000" dirty="0"/>
              <a:t>o</a:t>
            </a:r>
            <a:r>
              <a:rPr lang="en-US" sz="3200" dirty="0"/>
              <a:t> &gt; </a:t>
            </a:r>
            <a:r>
              <a:rPr lang="en-US" sz="3200" dirty="0" smtClean="0"/>
              <a:t>____ </a:t>
            </a:r>
            <a:r>
              <a:rPr lang="en-US" sz="3200" dirty="0"/>
              <a:t>reject </a:t>
            </a:r>
          </a:p>
          <a:p>
            <a:pPr>
              <a:buFontTx/>
              <a:buNone/>
            </a:pPr>
            <a:r>
              <a:rPr lang="en-US" sz="3200" dirty="0"/>
              <a:t>	2-tailed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E184E-EFE2-4E01-9E6F-5965457B1F2A}" type="slidenum">
              <a:rPr lang="en-US"/>
              <a:pPr/>
              <a:t>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72200" y="2667000"/>
            <a:ext cx="2743200" cy="1143000"/>
          </a:xfrm>
        </p:spPr>
        <p:txBody>
          <a:bodyPr>
            <a:normAutofit fontScale="90000"/>
          </a:bodyPr>
          <a:lstStyle/>
          <a:p>
            <a:r>
              <a:rPr lang="en-US" sz="4000" i="1"/>
              <a:t>t </a:t>
            </a:r>
            <a:r>
              <a:rPr lang="en-US" sz="4000"/>
              <a:t>Distribution</a:t>
            </a:r>
          </a:p>
        </p:txBody>
      </p:sp>
      <p:graphicFrame>
        <p:nvGraphicFramePr>
          <p:cNvPr id="174083" name="Object 3"/>
          <p:cNvGraphicFramePr>
            <a:graphicFrameLocks noChangeAspect="1"/>
          </p:cNvGraphicFramePr>
          <p:nvPr>
            <p:ph idx="1"/>
          </p:nvPr>
        </p:nvGraphicFramePr>
        <p:xfrm>
          <a:off x="428625" y="152400"/>
          <a:ext cx="5010150" cy="6553200"/>
        </p:xfrm>
        <a:graphic>
          <a:graphicData uri="http://schemas.openxmlformats.org/presentationml/2006/ole">
            <p:oleObj spid="_x0000_s174083" name="Worksheet" r:id="rId3" imgW="3377015" imgH="4416473" progId="Excel.Sheet.8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3A399-50EF-495E-8711-FDECDB954415}" type="slidenum">
              <a:rPr lang="en-US">
                <a:solidFill>
                  <a:schemeClr val="tx1"/>
                </a:solidFill>
              </a:rPr>
              <a:pPr/>
              <a:t>25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4084" name="Oval 4"/>
          <p:cNvSpPr>
            <a:spLocks noChangeArrowheads="1"/>
          </p:cNvSpPr>
          <p:nvPr/>
        </p:nvSpPr>
        <p:spPr bwMode="auto">
          <a:xfrm>
            <a:off x="2362200" y="4343400"/>
            <a:ext cx="838200" cy="304800"/>
          </a:xfrm>
          <a:prstGeom prst="ellipse">
            <a:avLst/>
          </a:prstGeom>
          <a:solidFill>
            <a:srgbClr val="FFFF00">
              <a:alpha val="39999"/>
            </a:srgbClr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085" name="Oval 5"/>
          <p:cNvSpPr>
            <a:spLocks noChangeArrowheads="1"/>
          </p:cNvSpPr>
          <p:nvPr/>
        </p:nvSpPr>
        <p:spPr bwMode="auto">
          <a:xfrm>
            <a:off x="1600200" y="4343400"/>
            <a:ext cx="838200" cy="304800"/>
          </a:xfrm>
          <a:prstGeom prst="ellipse">
            <a:avLst/>
          </a:prstGeom>
          <a:solidFill>
            <a:srgbClr val="FFFF00">
              <a:alpha val="39999"/>
            </a:srgbClr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143000"/>
            <a:ext cx="8229600" cy="1066800"/>
          </a:xfrm>
        </p:spPr>
        <p:txBody>
          <a:bodyPr/>
          <a:lstStyle/>
          <a:p>
            <a:r>
              <a:rPr lang="en-US" dirty="0"/>
              <a:t>Calculate </a:t>
            </a:r>
            <a:r>
              <a:rPr lang="en-US" i="1" dirty="0"/>
              <a:t>t</a:t>
            </a:r>
            <a:r>
              <a:rPr lang="en-US" baseline="-25000" dirty="0"/>
              <a:t>o</a:t>
            </a:r>
            <a:r>
              <a:rPr lang="en-US" i="1" dirty="0"/>
              <a:t> </a:t>
            </a:r>
            <a:r>
              <a:rPr lang="en-US" dirty="0"/>
              <a:t>(Step 6)</a:t>
            </a:r>
          </a:p>
        </p:txBody>
      </p:sp>
      <p:graphicFrame>
        <p:nvGraphicFramePr>
          <p:cNvPr id="103433" name="Object 9"/>
          <p:cNvGraphicFramePr>
            <a:graphicFrameLocks noChangeAspect="1"/>
          </p:cNvGraphicFramePr>
          <p:nvPr>
            <p:ph idx="1"/>
          </p:nvPr>
        </p:nvGraphicFramePr>
        <p:xfrm>
          <a:off x="5181600" y="1066800"/>
          <a:ext cx="3449390" cy="5562600"/>
        </p:xfrm>
        <a:graphic>
          <a:graphicData uri="http://schemas.openxmlformats.org/presentationml/2006/ole">
            <p:oleObj spid="_x0000_s103433" name="Worksheet" r:id="rId3" imgW="2086238" imgH="3363372" progId="Excel.Sheet.8">
              <p:embed/>
            </p:oleObj>
          </a:graphicData>
        </a:graphic>
      </p:graphicFrame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B7639-AE74-48C5-821E-9930A24F88D0}" type="slidenum">
              <a:rPr lang="en-US"/>
              <a:pPr/>
              <a:t>26</a:t>
            </a:fld>
            <a:endParaRPr lang="en-US"/>
          </a:p>
        </p:txBody>
      </p:sp>
      <p:sp>
        <p:nvSpPr>
          <p:cNvPr id="103432" name="Text Box 8"/>
          <p:cNvSpPr txBox="1">
            <a:spLocks noChangeArrowheads="1"/>
          </p:cNvSpPr>
          <p:nvPr/>
        </p:nvSpPr>
        <p:spPr bwMode="auto">
          <a:xfrm>
            <a:off x="990600" y="3276600"/>
            <a:ext cx="2209800" cy="9144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/>
              <a:t>Data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Calculate </a:t>
            </a:r>
            <a:r>
              <a:rPr lang="en-US" i="1"/>
              <a:t>t</a:t>
            </a:r>
            <a:r>
              <a:rPr lang="en-US" baseline="-25000"/>
              <a:t>o</a:t>
            </a:r>
            <a:r>
              <a:rPr lang="en-US" i="1"/>
              <a:t> </a:t>
            </a:r>
            <a:r>
              <a:rPr lang="en-US"/>
              <a:t>(Step 6)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514600"/>
            <a:ext cx="8534400" cy="2514600"/>
          </a:xfrm>
        </p:spPr>
        <p:txBody>
          <a:bodyPr/>
          <a:lstStyle/>
          <a:p>
            <a:r>
              <a:rPr lang="en-US" dirty="0"/>
              <a:t>We have means of 10.25 (GTA) and 8.4 (NBA), but both of these are </a:t>
            </a:r>
            <a:r>
              <a:rPr lang="en-US" i="1" dirty="0"/>
              <a:t>sample</a:t>
            </a:r>
            <a:r>
              <a:rPr lang="en-US" dirty="0"/>
              <a:t> means.</a:t>
            </a:r>
          </a:p>
          <a:p>
            <a:r>
              <a:rPr lang="en-US" dirty="0"/>
              <a:t>We want to test differences between sample means.</a:t>
            </a:r>
          </a:p>
          <a:p>
            <a:pPr lvl="1"/>
            <a:r>
              <a:rPr lang="en-US" dirty="0"/>
              <a:t>Not between a sample and a population mean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ECA63-8B63-473C-8A0A-13D1BF9C8E0B}" type="slidenum">
              <a:rPr lang="en-US"/>
              <a:pPr/>
              <a:t>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Calculate </a:t>
            </a:r>
            <a:r>
              <a:rPr lang="en-US" i="1"/>
              <a:t>t</a:t>
            </a:r>
            <a:r>
              <a:rPr lang="en-US" baseline="-25000"/>
              <a:t>o</a:t>
            </a:r>
            <a:r>
              <a:rPr lang="en-US" i="1"/>
              <a:t> </a:t>
            </a:r>
            <a:r>
              <a:rPr lang="en-US"/>
              <a:t>(Step 6)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 i="1"/>
              <a:t>t</a:t>
            </a:r>
            <a:r>
              <a:rPr lang="en-US"/>
              <a:t> for 2 groups is: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But under the null </a:t>
            </a:r>
            <a:r>
              <a:rPr lang="en-US">
                <a:sym typeface="Symbol" pitchFamily="18" charset="2"/>
              </a:rPr>
              <a:t>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 - </a:t>
            </a:r>
            <a:r>
              <a:rPr lang="en-US" baseline="-25000">
                <a:sym typeface="Symbol" pitchFamily="18" charset="2"/>
              </a:rPr>
              <a:t>2</a:t>
            </a:r>
            <a:r>
              <a:rPr lang="en-US">
                <a:sym typeface="Symbol" pitchFamily="18" charset="2"/>
              </a:rPr>
              <a:t> = 0, so: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6A48B-F237-4119-A81D-1CF1E61C35B6}" type="slidenum">
              <a:rPr lang="en-US"/>
              <a:pPr/>
              <a:t>28</a:t>
            </a:fld>
            <a:endParaRPr lang="en-US"/>
          </a:p>
        </p:txBody>
      </p:sp>
      <p:graphicFrame>
        <p:nvGraphicFramePr>
          <p:cNvPr id="109572" name="Object 4"/>
          <p:cNvGraphicFramePr>
            <a:graphicFrameLocks noChangeAspect="1"/>
          </p:cNvGraphicFramePr>
          <p:nvPr/>
        </p:nvGraphicFramePr>
        <p:xfrm>
          <a:off x="3200400" y="2740025"/>
          <a:ext cx="4953000" cy="1527175"/>
        </p:xfrm>
        <a:graphic>
          <a:graphicData uri="http://schemas.openxmlformats.org/presentationml/2006/ole">
            <p:oleObj spid="_x0000_s109572" name="Equation" r:id="rId3" imgW="1523880" imgH="469800" progId="Equation.DSMT4">
              <p:embed/>
            </p:oleObj>
          </a:graphicData>
        </a:graphic>
      </p:graphicFrame>
      <p:graphicFrame>
        <p:nvGraphicFramePr>
          <p:cNvPr id="109575" name="Object 7"/>
          <p:cNvGraphicFramePr>
            <a:graphicFrameLocks noChangeAspect="1"/>
          </p:cNvGraphicFramePr>
          <p:nvPr/>
        </p:nvGraphicFramePr>
        <p:xfrm>
          <a:off x="914400" y="4922838"/>
          <a:ext cx="3276600" cy="1782762"/>
        </p:xfrm>
        <a:graphic>
          <a:graphicData uri="http://schemas.openxmlformats.org/presentationml/2006/ole">
            <p:oleObj spid="_x0000_s109575" name="Equation" r:id="rId4" imgW="863280" imgH="469800" progId="Equation.DSMT4">
              <p:embed/>
            </p:oleObj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Calculate </a:t>
            </a:r>
            <a:r>
              <a:rPr lang="en-US" i="1"/>
              <a:t>t</a:t>
            </a:r>
            <a:r>
              <a:rPr lang="en-US" baseline="-25000"/>
              <a:t>o</a:t>
            </a:r>
            <a:r>
              <a:rPr lang="en-US" i="1"/>
              <a:t> </a:t>
            </a:r>
            <a:r>
              <a:rPr lang="en-US"/>
              <a:t>(Step 6)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438400"/>
            <a:ext cx="8229600" cy="1371600"/>
          </a:xfrm>
        </p:spPr>
        <p:txBody>
          <a:bodyPr/>
          <a:lstStyle/>
          <a:p>
            <a:r>
              <a:rPr lang="en-US" dirty="0"/>
              <a:t>We need to calculate         </a:t>
            </a:r>
            <a:r>
              <a:rPr lang="en-US" dirty="0" smtClean="0"/>
              <a:t>      and </a:t>
            </a:r>
            <a:r>
              <a:rPr lang="en-US" dirty="0"/>
              <a:t>to do that we need to first calculate 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C6FE2-25BF-428B-9C38-62078CFCE9CD}" type="slidenum">
              <a:rPr lang="en-US"/>
              <a:pPr/>
              <a:t>29</a:t>
            </a:fld>
            <a:endParaRPr lang="en-US"/>
          </a:p>
        </p:txBody>
      </p:sp>
      <p:graphicFrame>
        <p:nvGraphicFramePr>
          <p:cNvPr id="114693" name="Object 5"/>
          <p:cNvGraphicFramePr>
            <a:graphicFrameLocks noChangeAspect="1"/>
          </p:cNvGraphicFramePr>
          <p:nvPr/>
        </p:nvGraphicFramePr>
        <p:xfrm>
          <a:off x="4483100" y="4006850"/>
          <a:ext cx="176213" cy="368300"/>
        </p:xfrm>
        <a:graphic>
          <a:graphicData uri="http://schemas.openxmlformats.org/presentationml/2006/ole">
            <p:oleObj spid="_x0000_s114693" name="Equation" r:id="rId3" imgW="177480" imgH="368280" progId="Equation.3">
              <p:embed/>
            </p:oleObj>
          </a:graphicData>
        </a:graphic>
      </p:graphicFrame>
      <p:graphicFrame>
        <p:nvGraphicFramePr>
          <p:cNvPr id="114694" name="Object 6"/>
          <p:cNvGraphicFramePr>
            <a:graphicFrameLocks noChangeAspect="1"/>
          </p:cNvGraphicFramePr>
          <p:nvPr/>
        </p:nvGraphicFramePr>
        <p:xfrm>
          <a:off x="238125" y="3800475"/>
          <a:ext cx="8745538" cy="2578100"/>
        </p:xfrm>
        <a:graphic>
          <a:graphicData uri="http://schemas.openxmlformats.org/presentationml/2006/ole">
            <p:oleObj spid="_x0000_s114694" name="Equation" r:id="rId4" imgW="3098520" imgH="914400" progId="Equation.DSMT4">
              <p:embed/>
            </p:oleObj>
          </a:graphicData>
        </a:graphic>
      </p:graphicFrame>
      <p:graphicFrame>
        <p:nvGraphicFramePr>
          <p:cNvPr id="114696" name="Object 8"/>
          <p:cNvGraphicFramePr>
            <a:graphicFrameLocks noChangeAspect="1"/>
          </p:cNvGraphicFramePr>
          <p:nvPr/>
        </p:nvGraphicFramePr>
        <p:xfrm>
          <a:off x="4191000" y="2209800"/>
          <a:ext cx="1219200" cy="812800"/>
        </p:xfrm>
        <a:graphic>
          <a:graphicData uri="http://schemas.openxmlformats.org/presentationml/2006/ole">
            <p:oleObj spid="_x0000_s114696" name="Equation" r:id="rId5" imgW="380880" imgH="253800" progId="Equation.DSMT4">
              <p:embed/>
            </p:oleObj>
          </a:graphicData>
        </a:graphic>
      </p:graphicFrame>
      <p:graphicFrame>
        <p:nvGraphicFramePr>
          <p:cNvPr id="114697" name="Object 9"/>
          <p:cNvGraphicFramePr>
            <a:graphicFrameLocks noChangeAspect="1"/>
          </p:cNvGraphicFramePr>
          <p:nvPr/>
        </p:nvGraphicFramePr>
        <p:xfrm>
          <a:off x="4419600" y="2895600"/>
          <a:ext cx="493713" cy="762000"/>
        </p:xfrm>
        <a:graphic>
          <a:graphicData uri="http://schemas.openxmlformats.org/presentationml/2006/ole">
            <p:oleObj spid="_x0000_s114697" name="Equation" r:id="rId6" imgW="164880" imgH="253800" progId="Equation.DSMT4">
              <p:embed/>
            </p:oleObj>
          </a:graphicData>
        </a:graphic>
      </p:graphicFrame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Independent Samples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4000"/>
              <a:t>Samples are independent if the participants in each sample are not related in any way</a:t>
            </a:r>
          </a:p>
          <a:p>
            <a:r>
              <a:rPr lang="en-US" sz="4000"/>
              <a:t>Samples can be considered independent for 2 basic reasons</a:t>
            </a:r>
          </a:p>
          <a:p>
            <a:pPr lvl="1"/>
            <a:r>
              <a:rPr lang="en-US" sz="3600"/>
              <a:t>First, samples randomly selected from 2 separate populations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A16A0-2CD0-4707-9FD3-1FA02B7EB2BD}" type="slidenum">
              <a:rPr lang="en-US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r>
              <a:rPr lang="en-US" dirty="0"/>
              <a:t>Calculate </a:t>
            </a:r>
            <a:r>
              <a:rPr lang="en-US" i="1" dirty="0"/>
              <a:t>t</a:t>
            </a:r>
            <a:r>
              <a:rPr lang="en-US" baseline="-25000" dirty="0"/>
              <a:t>o</a:t>
            </a:r>
            <a:r>
              <a:rPr lang="en-US" i="1" dirty="0"/>
              <a:t> </a:t>
            </a:r>
            <a:r>
              <a:rPr lang="en-US" dirty="0"/>
              <a:t>(Step 6)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1371600"/>
          </a:xfrm>
        </p:spPr>
        <p:txBody>
          <a:bodyPr/>
          <a:lstStyle/>
          <a:p>
            <a:r>
              <a:rPr lang="en-US" dirty="0"/>
              <a:t>Since       is </a:t>
            </a:r>
            <a:r>
              <a:rPr lang="en-US" dirty="0" smtClean="0"/>
              <a:t>_____</a:t>
            </a:r>
            <a:r>
              <a:rPr lang="en-US" dirty="0" smtClean="0"/>
              <a:t> </a:t>
            </a:r>
            <a:r>
              <a:rPr lang="en-US" dirty="0"/>
              <a:t>we can insert this into the          equation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22E5D-8376-4E42-8361-3A6B3A54E696}" type="slidenum">
              <a:rPr lang="en-US"/>
              <a:pPr/>
              <a:t>30</a:t>
            </a:fld>
            <a:endParaRPr lang="en-US"/>
          </a:p>
        </p:txBody>
      </p:sp>
      <p:graphicFrame>
        <p:nvGraphicFramePr>
          <p:cNvPr id="178180" name="Object 4"/>
          <p:cNvGraphicFramePr>
            <a:graphicFrameLocks noChangeAspect="1"/>
          </p:cNvGraphicFramePr>
          <p:nvPr/>
        </p:nvGraphicFramePr>
        <p:xfrm>
          <a:off x="4483100" y="3244850"/>
          <a:ext cx="176213" cy="368300"/>
        </p:xfrm>
        <a:graphic>
          <a:graphicData uri="http://schemas.openxmlformats.org/presentationml/2006/ole">
            <p:oleObj spid="_x0000_s178180" name="Equation" r:id="rId3" imgW="177480" imgH="368280" progId="Equation.3">
              <p:embed/>
            </p:oleObj>
          </a:graphicData>
        </a:graphic>
      </p:graphicFrame>
      <p:graphicFrame>
        <p:nvGraphicFramePr>
          <p:cNvPr id="178181" name="Object 5"/>
          <p:cNvGraphicFramePr>
            <a:graphicFrameLocks noChangeAspect="1"/>
          </p:cNvGraphicFramePr>
          <p:nvPr/>
        </p:nvGraphicFramePr>
        <p:xfrm>
          <a:off x="1192213" y="2554288"/>
          <a:ext cx="6737350" cy="4227512"/>
        </p:xfrm>
        <a:graphic>
          <a:graphicData uri="http://schemas.openxmlformats.org/presentationml/2006/ole">
            <p:oleObj spid="_x0000_s178181" name="Equation" r:id="rId4" imgW="2387520" imgH="1498320" progId="Equation.DSMT4">
              <p:embed/>
            </p:oleObj>
          </a:graphicData>
        </a:graphic>
      </p:graphicFrame>
      <p:graphicFrame>
        <p:nvGraphicFramePr>
          <p:cNvPr id="178182" name="Object 6"/>
          <p:cNvGraphicFramePr>
            <a:graphicFrameLocks noChangeAspect="1"/>
          </p:cNvGraphicFramePr>
          <p:nvPr/>
        </p:nvGraphicFramePr>
        <p:xfrm>
          <a:off x="2362200" y="1854200"/>
          <a:ext cx="1219200" cy="812800"/>
        </p:xfrm>
        <a:graphic>
          <a:graphicData uri="http://schemas.openxmlformats.org/presentationml/2006/ole">
            <p:oleObj spid="_x0000_s178182" name="Equation" r:id="rId5" imgW="380880" imgH="253800" progId="Equation.DSMT4">
              <p:embed/>
            </p:oleObj>
          </a:graphicData>
        </a:graphic>
      </p:graphicFrame>
      <p:graphicFrame>
        <p:nvGraphicFramePr>
          <p:cNvPr id="178183" name="Object 7"/>
          <p:cNvGraphicFramePr>
            <a:graphicFrameLocks noChangeAspect="1"/>
          </p:cNvGraphicFramePr>
          <p:nvPr/>
        </p:nvGraphicFramePr>
        <p:xfrm>
          <a:off x="1828800" y="1371600"/>
          <a:ext cx="493713" cy="762000"/>
        </p:xfrm>
        <a:graphic>
          <a:graphicData uri="http://schemas.openxmlformats.org/presentationml/2006/ole">
            <p:oleObj spid="_x0000_s178183" name="Equation" r:id="rId6" imgW="164880" imgH="253800" progId="Equation.DSMT4">
              <p:embed/>
            </p:oleObj>
          </a:graphicData>
        </a:graphic>
      </p:graphicFrame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Make your decision</a:t>
            </a:r>
            <a:br>
              <a:rPr lang="en-US" sz="4000"/>
            </a:br>
            <a:r>
              <a:rPr lang="en-US" sz="4000"/>
              <a:t>(Step 7)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Since </a:t>
            </a:r>
            <a:r>
              <a:rPr lang="en-US" dirty="0" smtClean="0"/>
              <a:t>____ </a:t>
            </a:r>
            <a:r>
              <a:rPr lang="en-US" dirty="0"/>
              <a:t>&gt; </a:t>
            </a:r>
            <a:r>
              <a:rPr lang="en-US" dirty="0" smtClean="0"/>
              <a:t>____ we </a:t>
            </a:r>
            <a:r>
              <a:rPr lang="en-US" dirty="0"/>
              <a:t>would reject the null hypothesis under a 2-tailed test</a:t>
            </a:r>
          </a:p>
          <a:p>
            <a:r>
              <a:rPr lang="en-US" dirty="0"/>
              <a:t>Since </a:t>
            </a:r>
            <a:r>
              <a:rPr lang="en-US" dirty="0" smtClean="0"/>
              <a:t>____ </a:t>
            </a:r>
            <a:r>
              <a:rPr lang="en-US" dirty="0"/>
              <a:t>&gt; </a:t>
            </a:r>
            <a:r>
              <a:rPr lang="en-US" dirty="0" smtClean="0"/>
              <a:t>____ </a:t>
            </a:r>
            <a:r>
              <a:rPr lang="en-US" dirty="0"/>
              <a:t>we would reject the null hypothesis under a 1-tailed test</a:t>
            </a:r>
          </a:p>
          <a:p>
            <a:r>
              <a:rPr lang="en-US" dirty="0"/>
              <a:t>There is evidence that violent video games increase aggressive behaviors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CCB-EFD2-4D1F-90BA-DC71FC200378}" type="slidenum">
              <a:rPr lang="en-US"/>
              <a:pPr/>
              <a:t>31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r>
              <a:rPr lang="en-US" dirty="0"/>
              <a:t>Heterogeneous Variances</a:t>
            </a:r>
          </a:p>
        </p:txBody>
      </p:sp>
      <p:sp>
        <p:nvSpPr>
          <p:cNvPr id="123907" name="Rectangle 1027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dirty="0"/>
              <a:t>Refers to case of unequal population variances</a:t>
            </a:r>
          </a:p>
          <a:p>
            <a:r>
              <a:rPr lang="en-US" dirty="0"/>
              <a:t>We don’t pool the sample variances just add them</a:t>
            </a:r>
          </a:p>
          <a:p>
            <a:r>
              <a:rPr lang="en-US" dirty="0"/>
              <a:t>We adjust </a:t>
            </a:r>
            <a:r>
              <a:rPr lang="en-US" i="1" dirty="0" err="1"/>
              <a:t>df</a:t>
            </a:r>
            <a:r>
              <a:rPr lang="en-US" dirty="0"/>
              <a:t> and look </a:t>
            </a:r>
            <a:r>
              <a:rPr lang="en-US" i="1" dirty="0"/>
              <a:t>t</a:t>
            </a:r>
            <a:r>
              <a:rPr lang="en-US" dirty="0"/>
              <a:t> up in tables for adjusted </a:t>
            </a:r>
            <a:r>
              <a:rPr lang="en-US" i="1" dirty="0" err="1"/>
              <a:t>df</a:t>
            </a:r>
            <a:endParaRPr lang="en-US" dirty="0"/>
          </a:p>
          <a:p>
            <a:r>
              <a:rPr lang="en-US" dirty="0"/>
              <a:t>For adjustment use Minimum </a:t>
            </a:r>
          </a:p>
          <a:p>
            <a:pPr>
              <a:buFontTx/>
              <a:buNone/>
            </a:pPr>
            <a:r>
              <a:rPr lang="en-US" i="1" dirty="0"/>
              <a:t>	</a:t>
            </a:r>
            <a:r>
              <a:rPr lang="en-US" i="1" dirty="0" err="1"/>
              <a:t>df</a:t>
            </a:r>
            <a:r>
              <a:rPr lang="en-US" dirty="0"/>
              <a:t> = smaller </a:t>
            </a:r>
            <a:r>
              <a:rPr lang="en-US" i="1" dirty="0"/>
              <a:t>n</a:t>
            </a:r>
            <a:r>
              <a:rPr lang="en-US" dirty="0"/>
              <a:t> - 1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79DCE-5CDF-4912-A28E-6524FD280048}" type="slidenum">
              <a:rPr lang="en-US"/>
              <a:pPr/>
              <a:t>32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r>
              <a:rPr lang="en-US" dirty="0"/>
              <a:t>Effect Size for Two Groups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/>
              <a:t>Extension of what we already know.</a:t>
            </a:r>
          </a:p>
          <a:p>
            <a:r>
              <a:rPr lang="en-US"/>
              <a:t>We can often simply express the effect as the difference between means (e.g. 1.85)</a:t>
            </a:r>
          </a:p>
          <a:p>
            <a:r>
              <a:rPr lang="en-US"/>
              <a:t>We can scale the difference by the size of the standard deviation.</a:t>
            </a:r>
          </a:p>
          <a:p>
            <a:pPr lvl="1"/>
            <a:r>
              <a:rPr lang="en-US"/>
              <a:t>Gives </a:t>
            </a:r>
            <a:r>
              <a:rPr lang="en-US" b="1" i="1"/>
              <a:t>d</a:t>
            </a:r>
            <a:r>
              <a:rPr lang="en-US" b="1"/>
              <a:t> </a:t>
            </a:r>
            <a:r>
              <a:rPr lang="en-US"/>
              <a:t>(aka Cohen’s </a:t>
            </a:r>
            <a:r>
              <a:rPr lang="en-US" i="1"/>
              <a:t>d</a:t>
            </a:r>
            <a:r>
              <a:rPr lang="en-US"/>
              <a:t>)</a:t>
            </a:r>
          </a:p>
          <a:p>
            <a:pPr lvl="1"/>
            <a:r>
              <a:rPr lang="en-US"/>
              <a:t>Which standard deviation?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8516-E32A-4FC3-B44C-A54A9030123B}" type="slidenum">
              <a:rPr lang="en-US"/>
              <a:pPr/>
              <a:t>33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8229600" cy="1069848"/>
          </a:xfrm>
        </p:spPr>
        <p:txBody>
          <a:bodyPr/>
          <a:lstStyle/>
          <a:p>
            <a:r>
              <a:rPr lang="en-US" dirty="0"/>
              <a:t>Effect Size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72943-AE99-4DD9-A1EF-CE1294755105}" type="slidenum">
              <a:rPr lang="en-US"/>
              <a:pPr/>
              <a:t>34</a:t>
            </a:fld>
            <a:endParaRPr lang="en-US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09600" y="1874838"/>
            <a:ext cx="8077200" cy="4525962"/>
          </a:xfrm>
        </p:spPr>
        <p:txBody>
          <a:bodyPr/>
          <a:lstStyle/>
          <a:p>
            <a:r>
              <a:rPr lang="en-US" dirty="0"/>
              <a:t>Use either standard deviation or their pooled average.</a:t>
            </a:r>
          </a:p>
          <a:p>
            <a:pPr lvl="1"/>
            <a:r>
              <a:rPr lang="en-US" dirty="0"/>
              <a:t>We will pool because neither has any claim to priority.</a:t>
            </a:r>
          </a:p>
          <a:p>
            <a:pPr lvl="1"/>
            <a:r>
              <a:rPr lang="en-US" dirty="0"/>
              <a:t>Pooled </a:t>
            </a:r>
            <a:r>
              <a:rPr lang="en-US" dirty="0" err="1"/>
              <a:t>st</a:t>
            </a:r>
            <a:r>
              <a:rPr lang="en-US" dirty="0"/>
              <a:t>. dev. =            </a:t>
            </a:r>
          </a:p>
        </p:txBody>
      </p:sp>
      <p:graphicFrame>
        <p:nvGraphicFramePr>
          <p:cNvPr id="128005" name="Object 5"/>
          <p:cNvGraphicFramePr>
            <a:graphicFrameLocks noChangeAspect="1"/>
          </p:cNvGraphicFramePr>
          <p:nvPr/>
        </p:nvGraphicFramePr>
        <p:xfrm>
          <a:off x="3810000" y="3473450"/>
          <a:ext cx="2743200" cy="641350"/>
        </p:xfrm>
        <a:graphic>
          <a:graphicData uri="http://schemas.openxmlformats.org/presentationml/2006/ole">
            <p:oleObj spid="_x0000_s128005" name="Equation" r:id="rId3" imgW="97776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069848"/>
          </a:xfrm>
        </p:spPr>
        <p:txBody>
          <a:bodyPr/>
          <a:lstStyle/>
          <a:p>
            <a:r>
              <a:rPr lang="en-US" dirty="0"/>
              <a:t>Effect Size, cont.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D9500-94FF-4D0B-AF84-BDE328BAA05D}" type="slidenum">
              <a:rPr lang="en-US"/>
              <a:pPr/>
              <a:t>35</a:t>
            </a:fld>
            <a:endParaRPr lang="en-US"/>
          </a:p>
        </p:txBody>
      </p:sp>
      <p:graphicFrame>
        <p:nvGraphicFramePr>
          <p:cNvPr id="129035" name="Object 11"/>
          <p:cNvGraphicFramePr>
            <a:graphicFrameLocks noChangeAspect="1"/>
          </p:cNvGraphicFramePr>
          <p:nvPr>
            <p:ph sz="half" idx="4294967295"/>
          </p:nvPr>
        </p:nvGraphicFramePr>
        <p:xfrm>
          <a:off x="839787" y="1295400"/>
          <a:ext cx="6856413" cy="3136900"/>
        </p:xfrm>
        <a:graphic>
          <a:graphicData uri="http://schemas.openxmlformats.org/presentationml/2006/ole">
            <p:oleObj spid="_x0000_s129035" name="Equation" r:id="rId3" imgW="1942920" imgH="888840" progId="Equation.DSMT4">
              <p:embed/>
            </p:oleObj>
          </a:graphicData>
        </a:graphic>
      </p:graphicFrame>
      <p:sp>
        <p:nvSpPr>
          <p:cNvPr id="129031" name="Rectangle 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5800" y="3352800"/>
            <a:ext cx="8458200" cy="3124200"/>
          </a:xfrm>
        </p:spPr>
        <p:txBody>
          <a:bodyPr/>
          <a:lstStyle/>
          <a:p>
            <a:endParaRPr lang="en-US" sz="3200"/>
          </a:p>
          <a:p>
            <a:endParaRPr lang="en-US" sz="3200"/>
          </a:p>
          <a:p>
            <a:r>
              <a:rPr lang="en-US" sz="3200"/>
              <a:t>This difference is approximately 1.12 standard deviations</a:t>
            </a:r>
          </a:p>
          <a:p>
            <a:r>
              <a:rPr lang="en-US" sz="3200"/>
              <a:t>This is a very large effect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Confidence Limits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36C25-88E2-465D-912E-CBDC3AB30962}" type="slidenum">
              <a:rPr lang="en-US"/>
              <a:pPr/>
              <a:t>36</a:t>
            </a:fld>
            <a:endParaRPr lang="en-US"/>
          </a:p>
        </p:txBody>
      </p:sp>
      <p:graphicFrame>
        <p:nvGraphicFramePr>
          <p:cNvPr id="177154" name="Object 2"/>
          <p:cNvGraphicFramePr>
            <a:graphicFrameLocks noChangeAspect="1"/>
          </p:cNvGraphicFramePr>
          <p:nvPr/>
        </p:nvGraphicFramePr>
        <p:xfrm>
          <a:off x="409575" y="2505075"/>
          <a:ext cx="8477250" cy="3743325"/>
        </p:xfrm>
        <a:graphic>
          <a:graphicData uri="http://schemas.openxmlformats.org/presentationml/2006/ole">
            <p:oleObj spid="_x0000_s177154" name="Equation" r:id="rId3" imgW="2298600" imgH="1015920" progId="Equation.DSMT4">
              <p:embed/>
            </p:oleObj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Confidence Limits</a:t>
            </a:r>
          </a:p>
        </p:txBody>
      </p:sp>
      <p:sp>
        <p:nvSpPr>
          <p:cNvPr id="124931" name="Rectangle 1027"/>
          <p:cNvSpPr>
            <a:spLocks noGrp="1" noChangeArrowheads="1"/>
          </p:cNvSpPr>
          <p:nvPr>
            <p:ph idx="1"/>
          </p:nvPr>
        </p:nvSpPr>
        <p:spPr>
          <a:xfrm>
            <a:off x="228600" y="2209800"/>
            <a:ext cx="8686800" cy="4724400"/>
          </a:xfrm>
        </p:spPr>
        <p:txBody>
          <a:bodyPr/>
          <a:lstStyle/>
          <a:p>
            <a:r>
              <a:rPr lang="en-US" i="1" dirty="0"/>
              <a:t>p </a:t>
            </a:r>
            <a:r>
              <a:rPr lang="en-US" dirty="0"/>
              <a:t>= .95 that </a:t>
            </a:r>
            <a:r>
              <a:rPr lang="en-US" dirty="0" smtClean="0"/>
              <a:t>based on the sample values the interval </a:t>
            </a:r>
            <a:r>
              <a:rPr lang="en-US" i="1" dirty="0"/>
              <a:t>formed in this way</a:t>
            </a:r>
            <a:r>
              <a:rPr lang="en-US" dirty="0"/>
              <a:t> includes the true value of </a:t>
            </a:r>
            <a:r>
              <a:rPr lang="en-US" dirty="0">
                <a:sym typeface="Symbol" pitchFamily="18" charset="2"/>
              </a:rPr>
              <a:t></a:t>
            </a:r>
            <a:r>
              <a:rPr lang="en-US" baseline="-25000" dirty="0">
                <a:sym typeface="Symbol" pitchFamily="18" charset="2"/>
              </a:rPr>
              <a:t>1</a:t>
            </a:r>
            <a:r>
              <a:rPr lang="en-US" dirty="0">
                <a:sym typeface="Symbol" pitchFamily="18" charset="2"/>
              </a:rPr>
              <a:t> - </a:t>
            </a:r>
            <a:r>
              <a:rPr lang="en-US" baseline="-25000" dirty="0">
                <a:sym typeface="Symbol" pitchFamily="18" charset="2"/>
              </a:rPr>
              <a:t>2</a:t>
            </a:r>
            <a:endParaRPr lang="en-US" dirty="0">
              <a:sym typeface="Symbol" pitchFamily="18" charset="2"/>
            </a:endParaRPr>
          </a:p>
          <a:p>
            <a:r>
              <a:rPr lang="en-US" dirty="0" smtClean="0">
                <a:sym typeface="Symbol" pitchFamily="18" charset="2"/>
              </a:rPr>
              <a:t>The probability </a:t>
            </a:r>
            <a:r>
              <a:rPr lang="en-US" dirty="0">
                <a:sym typeface="Symbol" pitchFamily="18" charset="2"/>
              </a:rPr>
              <a:t>that interval includes </a:t>
            </a:r>
            <a:r>
              <a:rPr lang="en-US" baseline="-25000" dirty="0">
                <a:sym typeface="Symbol" pitchFamily="18" charset="2"/>
              </a:rPr>
              <a:t>1</a:t>
            </a:r>
            <a:r>
              <a:rPr lang="en-US" dirty="0">
                <a:sym typeface="Symbol" pitchFamily="18" charset="2"/>
              </a:rPr>
              <a:t> - </a:t>
            </a:r>
            <a:r>
              <a:rPr lang="en-US" baseline="-25000" dirty="0">
                <a:sym typeface="Symbol" pitchFamily="18" charset="2"/>
              </a:rPr>
              <a:t>2 </a:t>
            </a:r>
            <a:r>
              <a:rPr lang="en-US" dirty="0">
                <a:sym typeface="Symbol" pitchFamily="18" charset="2"/>
              </a:rPr>
              <a:t>given the value of</a:t>
            </a:r>
          </a:p>
          <a:p>
            <a:r>
              <a:rPr lang="en-US" dirty="0">
                <a:sym typeface="Symbol" pitchFamily="18" charset="2"/>
              </a:rPr>
              <a:t>Does 0 fall in the interval?  What does that mean?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8F20F-A158-4CF1-9295-5CEDD0A77398}" type="slidenum">
              <a:rPr lang="en-US"/>
              <a:pPr/>
              <a:t>37</a:t>
            </a:fld>
            <a:endParaRPr lang="en-US"/>
          </a:p>
        </p:txBody>
      </p:sp>
      <p:graphicFrame>
        <p:nvGraphicFramePr>
          <p:cNvPr id="124932" name="Object 1028"/>
          <p:cNvGraphicFramePr>
            <a:graphicFrameLocks noChangeAspect="1"/>
          </p:cNvGraphicFramePr>
          <p:nvPr/>
        </p:nvGraphicFramePr>
        <p:xfrm>
          <a:off x="2667000" y="3505200"/>
          <a:ext cx="1447800" cy="671512"/>
        </p:xfrm>
        <a:graphic>
          <a:graphicData uri="http://schemas.openxmlformats.org/presentationml/2006/ole">
            <p:oleObj spid="_x0000_s124932" name="Equation" r:id="rId3" imgW="520560" imgH="241200" progId="Equation.DSMT4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Computer Example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438400"/>
            <a:ext cx="8458200" cy="3429000"/>
          </a:xfrm>
        </p:spPr>
        <p:txBody>
          <a:bodyPr/>
          <a:lstStyle/>
          <a:p>
            <a:r>
              <a:rPr lang="en-US" dirty="0"/>
              <a:t>SPSS reproduces the </a:t>
            </a:r>
            <a:r>
              <a:rPr lang="en-US" i="1" dirty="0"/>
              <a:t>t</a:t>
            </a:r>
            <a:r>
              <a:rPr lang="en-US" dirty="0"/>
              <a:t> value and the confidence limits.</a:t>
            </a:r>
          </a:p>
          <a:p>
            <a:r>
              <a:rPr lang="en-US" dirty="0"/>
              <a:t>All other statistics are the same as well.</a:t>
            </a:r>
          </a:p>
          <a:p>
            <a:r>
              <a:rPr lang="en-US" dirty="0"/>
              <a:t>Note different </a:t>
            </a:r>
            <a:r>
              <a:rPr lang="en-US" i="1" dirty="0" err="1"/>
              <a:t>df</a:t>
            </a:r>
            <a:r>
              <a:rPr lang="en-US" dirty="0"/>
              <a:t> depending on homogeneity of variance. </a:t>
            </a:r>
          </a:p>
          <a:p>
            <a:r>
              <a:rPr lang="en-US" dirty="0"/>
              <a:t>Remember: Don’t pool if heterogeneity</a:t>
            </a:r>
          </a:p>
          <a:p>
            <a:pPr lvl="2"/>
            <a:r>
              <a:rPr lang="en-US" dirty="0"/>
              <a:t>and modify degrees of freedom	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E8037-5CD4-4393-ACB5-0FFD6986C565}" type="slidenum">
              <a:rPr lang="en-US"/>
              <a:pPr/>
              <a:t>38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53644-49F6-45C8-9693-2EF62404397F}" type="slidenum">
              <a:rPr lang="en-US"/>
              <a:pPr/>
              <a:t>39</a:t>
            </a:fld>
            <a:endParaRPr lang="en-US"/>
          </a:p>
        </p:txBody>
      </p:sp>
      <p:sp>
        <p:nvSpPr>
          <p:cNvPr id="118793" name="Rectangle 103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/>
              <a:t>SPSS output</a:t>
            </a:r>
          </a:p>
        </p:txBody>
      </p:sp>
      <p:pic>
        <p:nvPicPr>
          <p:cNvPr id="118790" name="Picture 103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447800"/>
            <a:ext cx="6781800" cy="1635125"/>
          </a:xfrm>
          <a:prstGeom prst="rect">
            <a:avLst/>
          </a:prstGeom>
          <a:noFill/>
        </p:spPr>
      </p:pic>
      <p:pic>
        <p:nvPicPr>
          <p:cNvPr id="118789" name="Picture 102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3429000"/>
            <a:ext cx="8991600" cy="2819400"/>
          </a:xfrm>
          <a:prstGeom prst="rect">
            <a:avLst/>
          </a:prstGeom>
          <a:noFill/>
        </p:spPr>
      </p:pic>
      <p:sp>
        <p:nvSpPr>
          <p:cNvPr id="118792" name="Rectangle 1032"/>
          <p:cNvSpPr>
            <a:spLocks noChangeArrowheads="1"/>
          </p:cNvSpPr>
          <p:nvPr/>
        </p:nvSpPr>
        <p:spPr bwMode="auto">
          <a:xfrm>
            <a:off x="0" y="2962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r>
              <a:rPr lang="en-US"/>
              <a:t>Independent Samples</a:t>
            </a:r>
          </a:p>
        </p:txBody>
      </p:sp>
      <p:graphicFrame>
        <p:nvGraphicFramePr>
          <p:cNvPr id="132100" name="Object 4"/>
          <p:cNvGraphicFramePr>
            <a:graphicFrameLocks noChangeAspect="1"/>
          </p:cNvGraphicFramePr>
          <p:nvPr>
            <p:ph idx="1"/>
          </p:nvPr>
        </p:nvGraphicFramePr>
        <p:xfrm>
          <a:off x="2303463" y="2613025"/>
          <a:ext cx="4535487" cy="3597275"/>
        </p:xfrm>
        <a:graphic>
          <a:graphicData uri="http://schemas.openxmlformats.org/presentationml/2006/ole">
            <p:oleObj spid="_x0000_s132100" name="Visio" r:id="rId3" imgW="4535043" imgH="3597783" progId="Visio.Drawing.11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A3595-3A8B-4747-B6AE-8506FF7FBD0F}" type="slidenum">
              <a:rPr lang="en-US"/>
              <a:pPr/>
              <a:t>4</a:t>
            </a:fld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219200"/>
            <a:ext cx="8153400" cy="4906963"/>
          </a:xfrm>
        </p:spPr>
        <p:txBody>
          <a:bodyPr/>
          <a:lstStyle/>
          <a:p>
            <a:r>
              <a:rPr lang="en-US" sz="3200" dirty="0"/>
              <a:t>Getting Independent Samples</a:t>
            </a:r>
          </a:p>
          <a:p>
            <a:pPr lvl="1"/>
            <a:r>
              <a:rPr lang="en-US" sz="2800" dirty="0"/>
              <a:t>Method #1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Independent Samples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4000"/>
              <a:t>Samples can be considered independent for 2 basic reasons</a:t>
            </a:r>
          </a:p>
          <a:p>
            <a:pPr lvl="1"/>
            <a:r>
              <a:rPr lang="en-US" sz="3600"/>
              <a:t>Second, participants are randomly selected from a single population </a:t>
            </a:r>
          </a:p>
          <a:p>
            <a:pPr lvl="1"/>
            <a:r>
              <a:rPr lang="en-US" sz="3600"/>
              <a:t>Subjects are then randomly assigned to one of 2 samples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503CD-6651-409D-B333-A4C85C3DE7C4}" type="slidenum">
              <a:rPr lang="en-US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/>
          <a:lstStyle/>
          <a:p>
            <a:r>
              <a:rPr lang="en-US" dirty="0"/>
              <a:t>Independent Samples</a:t>
            </a:r>
          </a:p>
        </p:txBody>
      </p:sp>
      <p:graphicFrame>
        <p:nvGraphicFramePr>
          <p:cNvPr id="142342" name="Object 6"/>
          <p:cNvGraphicFramePr>
            <a:graphicFrameLocks noGrp="1" noChangeAspect="1"/>
          </p:cNvGraphicFramePr>
          <p:nvPr>
            <p:ph idx="1"/>
          </p:nvPr>
        </p:nvGraphicFramePr>
        <p:xfrm>
          <a:off x="2646363" y="2513013"/>
          <a:ext cx="3849687" cy="4192587"/>
        </p:xfrm>
        <a:graphic>
          <a:graphicData uri="http://schemas.openxmlformats.org/presentationml/2006/ole">
            <p:oleObj spid="_x0000_s142342" name="Visio" r:id="rId3" imgW="3849243" imgH="4192143" progId="Visio.Drawing.11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04164-D8E7-4FC2-B59E-130691CF20E2}" type="slidenum">
              <a:rPr lang="en-US"/>
              <a:pPr/>
              <a:t>6</a:t>
            </a:fld>
            <a:endParaRPr lang="en-US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38200" y="1295400"/>
            <a:ext cx="8305800" cy="4525963"/>
          </a:xfrm>
        </p:spPr>
        <p:txBody>
          <a:bodyPr/>
          <a:lstStyle/>
          <a:p>
            <a:r>
              <a:rPr lang="en-US" sz="3200" dirty="0"/>
              <a:t>Getting Independent Samples</a:t>
            </a:r>
          </a:p>
          <a:p>
            <a:pPr lvl="1"/>
            <a:r>
              <a:rPr lang="en-US" sz="2800" dirty="0"/>
              <a:t>Method #2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/>
          <a:lstStyle/>
          <a:p>
            <a:r>
              <a:rPr lang="en-US" dirty="0"/>
              <a:t>Sampling Distributions Again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5334000"/>
          </a:xfrm>
        </p:spPr>
        <p:txBody>
          <a:bodyPr/>
          <a:lstStyle/>
          <a:p>
            <a:r>
              <a:rPr lang="en-US" sz="3200" dirty="0"/>
              <a:t>If we draw all possible </a:t>
            </a:r>
            <a:r>
              <a:rPr lang="en-US" sz="3200" i="1" dirty="0"/>
              <a:t>pairs </a:t>
            </a:r>
            <a:r>
              <a:rPr lang="en-US" sz="3200" dirty="0"/>
              <a:t>of independent samples of size </a:t>
            </a:r>
            <a:r>
              <a:rPr lang="en-US" sz="3200" i="1" dirty="0"/>
              <a:t>n</a:t>
            </a:r>
            <a:r>
              <a:rPr lang="en-US" sz="3200" baseline="-25000" dirty="0"/>
              <a:t>1</a:t>
            </a:r>
            <a:r>
              <a:rPr lang="en-US" sz="3200" dirty="0"/>
              <a:t> and </a:t>
            </a:r>
            <a:r>
              <a:rPr lang="en-US" sz="3200" i="1" dirty="0"/>
              <a:t>n</a:t>
            </a:r>
            <a:r>
              <a:rPr lang="en-US" sz="3200" baseline="-25000" dirty="0"/>
              <a:t>2</a:t>
            </a:r>
            <a:r>
              <a:rPr lang="en-US" sz="3200" dirty="0"/>
              <a:t>, respectively, from two populations.</a:t>
            </a:r>
          </a:p>
          <a:p>
            <a:r>
              <a:rPr lang="en-US" sz="3200" dirty="0"/>
              <a:t>Calculate a mean    </a:t>
            </a:r>
            <a:r>
              <a:rPr lang="en-US" sz="3200" dirty="0" smtClean="0"/>
              <a:t> and      in </a:t>
            </a:r>
            <a:r>
              <a:rPr lang="en-US" sz="3200" dirty="0"/>
              <a:t>each one.</a:t>
            </a:r>
          </a:p>
          <a:p>
            <a:r>
              <a:rPr lang="en-US" sz="3200" dirty="0"/>
              <a:t>Record the difference between these values.</a:t>
            </a:r>
          </a:p>
          <a:p>
            <a:r>
              <a:rPr lang="en-US" sz="3200" dirty="0"/>
              <a:t>What have we created?</a:t>
            </a:r>
          </a:p>
          <a:p>
            <a:r>
              <a:rPr lang="en-US" sz="3200" dirty="0"/>
              <a:t>The Sampling Distribution of the Difference Between Means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3F284-723C-4C32-81F9-53F899F244DA}" type="slidenum">
              <a:rPr lang="en-US"/>
              <a:pPr/>
              <a:t>7</a:t>
            </a:fld>
            <a:endParaRPr lang="en-US"/>
          </a:p>
        </p:txBody>
      </p:sp>
      <p:graphicFrame>
        <p:nvGraphicFramePr>
          <p:cNvPr id="148484" name="Object 4"/>
          <p:cNvGraphicFramePr>
            <a:graphicFrameLocks noChangeAspect="1"/>
          </p:cNvGraphicFramePr>
          <p:nvPr/>
        </p:nvGraphicFramePr>
        <p:xfrm>
          <a:off x="3949700" y="2895600"/>
          <a:ext cx="512763" cy="609600"/>
        </p:xfrm>
        <a:graphic>
          <a:graphicData uri="http://schemas.openxmlformats.org/presentationml/2006/ole">
            <p:oleObj spid="_x0000_s148484" name="Equation" r:id="rId3" imgW="203040" imgH="241200" progId="Equation.DSMT4">
              <p:embed/>
            </p:oleObj>
          </a:graphicData>
        </a:graphic>
      </p:graphicFrame>
      <p:graphicFrame>
        <p:nvGraphicFramePr>
          <p:cNvPr id="148485" name="Object 5"/>
          <p:cNvGraphicFramePr>
            <a:graphicFrameLocks noChangeAspect="1"/>
          </p:cNvGraphicFramePr>
          <p:nvPr/>
        </p:nvGraphicFramePr>
        <p:xfrm>
          <a:off x="5168900" y="2895600"/>
          <a:ext cx="546100" cy="609600"/>
        </p:xfrm>
        <a:graphic>
          <a:graphicData uri="http://schemas.openxmlformats.org/presentationml/2006/ole">
            <p:oleObj spid="_x0000_s148485" name="Equation" r:id="rId4" imgW="215640" imgH="241200" progId="Equation.DSMT4">
              <p:embed/>
            </p:oleObj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835152"/>
            <a:ext cx="8229600" cy="1069848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Sampling Distribution of the Difference Between Means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4B29B-BC7E-4AD8-9FC2-2A55DFE31A4A}" type="slidenum">
              <a:rPr lang="en-US"/>
              <a:pPr/>
              <a:t>8</a:t>
            </a:fld>
            <a:endParaRPr lang="en-US"/>
          </a:p>
        </p:txBody>
      </p:sp>
      <p:sp>
        <p:nvSpPr>
          <p:cNvPr id="145413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953000" y="2438400"/>
            <a:ext cx="4038600" cy="3810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Mean of sampling distribution     is </a:t>
            </a:r>
            <a:r>
              <a:rPr lang="en-US" sz="3200" dirty="0">
                <a:sym typeface="Symbol" pitchFamily="18" charset="2"/>
              </a:rPr>
              <a:t></a:t>
            </a:r>
            <a:r>
              <a:rPr lang="en-US" sz="3200" baseline="-25000" dirty="0">
                <a:sym typeface="Symbol" pitchFamily="18" charset="2"/>
              </a:rPr>
              <a:t>1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Mean of sampling distribution     is </a:t>
            </a:r>
            <a:r>
              <a:rPr lang="en-US" sz="3200" dirty="0">
                <a:sym typeface="Symbol" pitchFamily="18" charset="2"/>
              </a:rPr>
              <a:t></a:t>
            </a:r>
            <a:r>
              <a:rPr lang="en-US" sz="3200" baseline="-25000" dirty="0">
                <a:sym typeface="Symbol" pitchFamily="18" charset="2"/>
              </a:rPr>
              <a:t>2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So, the mean of a sampling distribution            is </a:t>
            </a:r>
            <a:r>
              <a:rPr lang="en-US" sz="3200" dirty="0">
                <a:sym typeface="Symbol" pitchFamily="18" charset="2"/>
              </a:rPr>
              <a:t></a:t>
            </a:r>
            <a:r>
              <a:rPr lang="en-US" sz="3200" baseline="-25000" dirty="0">
                <a:sym typeface="Symbol" pitchFamily="18" charset="2"/>
              </a:rPr>
              <a:t>1</a:t>
            </a:r>
            <a:r>
              <a:rPr lang="en-US" sz="3200" dirty="0">
                <a:sym typeface="Symbol" pitchFamily="18" charset="2"/>
              </a:rPr>
              <a:t>- </a:t>
            </a:r>
            <a:r>
              <a:rPr lang="en-US" sz="3200" baseline="-25000" dirty="0">
                <a:sym typeface="Symbol" pitchFamily="18" charset="2"/>
              </a:rPr>
              <a:t>2</a:t>
            </a:r>
          </a:p>
        </p:txBody>
      </p:sp>
      <p:graphicFrame>
        <p:nvGraphicFramePr>
          <p:cNvPr id="145412" name="Object 4"/>
          <p:cNvGraphicFramePr>
            <a:graphicFrameLocks noChangeAspect="1"/>
          </p:cNvGraphicFramePr>
          <p:nvPr>
            <p:ph sz="half" idx="4294967295"/>
          </p:nvPr>
        </p:nvGraphicFramePr>
        <p:xfrm>
          <a:off x="685800" y="2259013"/>
          <a:ext cx="4038600" cy="4294187"/>
        </p:xfrm>
        <a:graphic>
          <a:graphicData uri="http://schemas.openxmlformats.org/presentationml/2006/ole">
            <p:oleObj spid="_x0000_s145412" name="Visio" r:id="rId3" imgW="7026021" imgH="7470267" progId="Visio.Drawing.11">
              <p:embed/>
            </p:oleObj>
          </a:graphicData>
        </a:graphic>
      </p:graphicFrame>
      <p:graphicFrame>
        <p:nvGraphicFramePr>
          <p:cNvPr id="145414" name="Object 6"/>
          <p:cNvGraphicFramePr>
            <a:graphicFrameLocks noChangeAspect="1"/>
          </p:cNvGraphicFramePr>
          <p:nvPr/>
        </p:nvGraphicFramePr>
        <p:xfrm>
          <a:off x="7564437" y="2895600"/>
          <a:ext cx="512763" cy="609600"/>
        </p:xfrm>
        <a:graphic>
          <a:graphicData uri="http://schemas.openxmlformats.org/presentationml/2006/ole">
            <p:oleObj spid="_x0000_s145414" name="Equation" r:id="rId4" imgW="203040" imgH="241200" progId="Equation.DSMT4">
              <p:embed/>
            </p:oleObj>
          </a:graphicData>
        </a:graphic>
      </p:graphicFrame>
      <p:graphicFrame>
        <p:nvGraphicFramePr>
          <p:cNvPr id="145415" name="Object 7"/>
          <p:cNvGraphicFramePr>
            <a:graphicFrameLocks noChangeAspect="1"/>
          </p:cNvGraphicFramePr>
          <p:nvPr/>
        </p:nvGraphicFramePr>
        <p:xfrm>
          <a:off x="7531100" y="3810000"/>
          <a:ext cx="546100" cy="609600"/>
        </p:xfrm>
        <a:graphic>
          <a:graphicData uri="http://schemas.openxmlformats.org/presentationml/2006/ole">
            <p:oleObj spid="_x0000_s145415" name="Equation" r:id="rId5" imgW="215640" imgH="241200" progId="Equation.DSMT4">
              <p:embed/>
            </p:oleObj>
          </a:graphicData>
        </a:graphic>
      </p:graphicFrame>
      <p:graphicFrame>
        <p:nvGraphicFramePr>
          <p:cNvPr id="145416" name="Object 8"/>
          <p:cNvGraphicFramePr>
            <a:graphicFrameLocks noChangeAspect="1"/>
          </p:cNvGraphicFramePr>
          <p:nvPr/>
        </p:nvGraphicFramePr>
        <p:xfrm>
          <a:off x="7543800" y="5105400"/>
          <a:ext cx="1371600" cy="636587"/>
        </p:xfrm>
        <a:graphic>
          <a:graphicData uri="http://schemas.openxmlformats.org/presentationml/2006/ole">
            <p:oleObj spid="_x0000_s145416" name="Equation" r:id="rId6" imgW="520560" imgH="241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Sampling Distribution of the Difference Between Means</a:t>
            </a:r>
          </a:p>
        </p:txBody>
      </p:sp>
      <p:sp>
        <p:nvSpPr>
          <p:cNvPr id="153606" name="Rectangle 6"/>
          <p:cNvSpPr>
            <a:spLocks noGrp="1" noChangeArrowheads="1"/>
          </p:cNvSpPr>
          <p:nvPr>
            <p:ph idx="1"/>
          </p:nvPr>
        </p:nvSpPr>
        <p:spPr>
          <a:xfrm>
            <a:off x="457200" y="2286000"/>
            <a:ext cx="8229600" cy="3352800"/>
          </a:xfrm>
        </p:spPr>
        <p:txBody>
          <a:bodyPr/>
          <a:lstStyle/>
          <a:p>
            <a:r>
              <a:rPr lang="en-US" dirty="0"/>
              <a:t>Shape</a:t>
            </a:r>
          </a:p>
          <a:p>
            <a:pPr lvl="1"/>
            <a:r>
              <a:rPr lang="en-US" dirty="0"/>
              <a:t>approximately normal if</a:t>
            </a:r>
          </a:p>
          <a:p>
            <a:pPr lvl="2"/>
            <a:r>
              <a:rPr lang="en-US" dirty="0"/>
              <a:t>both populations are approximately normal</a:t>
            </a:r>
          </a:p>
          <a:p>
            <a:pPr lvl="1"/>
            <a:r>
              <a:rPr lang="en-US" dirty="0"/>
              <a:t>or</a:t>
            </a:r>
          </a:p>
          <a:p>
            <a:pPr lvl="2"/>
            <a:r>
              <a:rPr lang="en-US" dirty="0"/>
              <a:t>N</a:t>
            </a:r>
            <a:r>
              <a:rPr lang="en-US" baseline="-25000" dirty="0"/>
              <a:t>1</a:t>
            </a:r>
            <a:r>
              <a:rPr lang="en-US" dirty="0"/>
              <a:t> and N</a:t>
            </a:r>
            <a:r>
              <a:rPr lang="en-US" baseline="-25000" dirty="0"/>
              <a:t>2</a:t>
            </a:r>
            <a:r>
              <a:rPr lang="en-US" dirty="0"/>
              <a:t> are reasonably large.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5C69B-6889-40EB-8A21-EED609185B91}" type="slidenum">
              <a:rPr lang="en-US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1708</TotalTime>
  <Words>1545</Words>
  <Application>Microsoft PowerPoint</Application>
  <PresentationFormat>On-screen Show (4:3)</PresentationFormat>
  <Paragraphs>243</Paragraphs>
  <Slides>39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5</vt:i4>
      </vt:variant>
      <vt:variant>
        <vt:lpstr>Slide Titles</vt:lpstr>
      </vt:variant>
      <vt:variant>
        <vt:i4>39</vt:i4>
      </vt:variant>
    </vt:vector>
  </HeadingPairs>
  <TitlesOfParts>
    <vt:vector size="45" baseType="lpstr">
      <vt:lpstr>Urban</vt:lpstr>
      <vt:lpstr>Visio</vt:lpstr>
      <vt:lpstr>Equation</vt:lpstr>
      <vt:lpstr>Chart</vt:lpstr>
      <vt:lpstr>Worksheet</vt:lpstr>
      <vt:lpstr>MathType 5.0 Equation</vt:lpstr>
      <vt:lpstr>Hypothesis Tests:  Two Independent Samples</vt:lpstr>
      <vt:lpstr>Major Points</vt:lpstr>
      <vt:lpstr>Independent Samples</vt:lpstr>
      <vt:lpstr>Independent Samples</vt:lpstr>
      <vt:lpstr>Independent Samples</vt:lpstr>
      <vt:lpstr>Independent Samples</vt:lpstr>
      <vt:lpstr>Sampling Distributions Again</vt:lpstr>
      <vt:lpstr>Sampling Distribution of the Difference Between Means</vt:lpstr>
      <vt:lpstr>Sampling Distribution of the Difference Between Means</vt:lpstr>
      <vt:lpstr>Sampling Distribution of the Difference Between Means</vt:lpstr>
      <vt:lpstr>Sampling Distribution of the Difference Between Means</vt:lpstr>
      <vt:lpstr>Converting Mean Differences into Z-Scores</vt:lpstr>
      <vt:lpstr>Converting Mean Differences into  t-scores</vt:lpstr>
      <vt:lpstr>Homogeneity of Variance</vt:lpstr>
      <vt:lpstr>Pooling Variances</vt:lpstr>
      <vt:lpstr>Pooling Variances</vt:lpstr>
      <vt:lpstr>Calculating Pooled Variance</vt:lpstr>
      <vt:lpstr>Calculating Pooled Variance</vt:lpstr>
      <vt:lpstr>Calculating Pooled Variance</vt:lpstr>
      <vt:lpstr>Calculating SE for the Differences Between Means</vt:lpstr>
      <vt:lpstr>Example: Violent Videos Games</vt:lpstr>
      <vt:lpstr>Hypotheses (Steps 1 and 2)</vt:lpstr>
      <vt:lpstr>Distribution, Test and Alpha (Steps 3 and 4)</vt:lpstr>
      <vt:lpstr>Decision Rule (Step 5)</vt:lpstr>
      <vt:lpstr>t Distribution</vt:lpstr>
      <vt:lpstr>Calculate to (Step 6)</vt:lpstr>
      <vt:lpstr>Calculate to (Step 6)</vt:lpstr>
      <vt:lpstr>Calculate to (Step 6)</vt:lpstr>
      <vt:lpstr>Calculate to (Step 6)</vt:lpstr>
      <vt:lpstr>Calculate to (Step 6)</vt:lpstr>
      <vt:lpstr>Make your decision (Step 7)</vt:lpstr>
      <vt:lpstr>Heterogeneous Variances</vt:lpstr>
      <vt:lpstr>Effect Size for Two Groups</vt:lpstr>
      <vt:lpstr>Effect Size</vt:lpstr>
      <vt:lpstr>Effect Size, cont.</vt:lpstr>
      <vt:lpstr>Confidence Limits</vt:lpstr>
      <vt:lpstr>Confidence Limits</vt:lpstr>
      <vt:lpstr>Computer Example</vt:lpstr>
      <vt:lpstr>SPSS output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Independent Samples</dc:title>
  <dc:creator>Ainsworth</dc:creator>
  <cp:lastModifiedBy>Andrew Ainsworth</cp:lastModifiedBy>
  <cp:revision>27</cp:revision>
  <cp:lastPrinted>1998-03-21T21:58:57Z</cp:lastPrinted>
  <dcterms:created xsi:type="dcterms:W3CDTF">1998-05-03T18:53:31Z</dcterms:created>
  <dcterms:modified xsi:type="dcterms:W3CDTF">2008-01-17T22:08:45Z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David.Howell@uvm.edu</vt:lpwstr>
  </property>
  <property fmtid="{D5CDD505-2E9C-101B-9397-08002B2CF9AE}" pid="8" name="HomePage">
    <vt:lpwstr>www.uvm.edu/~dhowell/StatPages/StatHomePage.html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C:\FrontPage Webs\Content\gradstat\Psych341\Lectures\Class13</vt:lpwstr>
  </property>
</Properties>
</file>