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0" r:id="rId4"/>
    <p:sldId id="258" r:id="rId5"/>
    <p:sldId id="282" r:id="rId6"/>
    <p:sldId id="281" r:id="rId7"/>
    <p:sldId id="283" r:id="rId8"/>
    <p:sldId id="259" r:id="rId9"/>
    <p:sldId id="260" r:id="rId10"/>
    <p:sldId id="261" r:id="rId11"/>
    <p:sldId id="278" r:id="rId12"/>
    <p:sldId id="262" r:id="rId13"/>
    <p:sldId id="279" r:id="rId14"/>
    <p:sldId id="276" r:id="rId15"/>
    <p:sldId id="277" r:id="rId16"/>
    <p:sldId id="263" r:id="rId17"/>
    <p:sldId id="264" r:id="rId18"/>
    <p:sldId id="265" r:id="rId19"/>
    <p:sldId id="266" r:id="rId20"/>
    <p:sldId id="270" r:id="rId21"/>
    <p:sldId id="267" r:id="rId22"/>
    <p:sldId id="273" r:id="rId23"/>
    <p:sldId id="274" r:id="rId24"/>
    <p:sldId id="275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170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1">
                <a:latin typeface="Times New Roman" pitchFamily="18" charset="0"/>
              </a:defRPr>
            </a:lvl1pPr>
          </a:lstStyle>
          <a:p>
            <a:fld id="{CAC06162-1479-4766-85DC-9EC08C3BD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B4D3BF8F-EB9F-454D-ADB5-FF01B0356E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A7571-9AD3-4674-B395-19BC28309FA8}" type="slidenum">
              <a:rPr lang="en-US"/>
              <a:pPr/>
              <a:t>10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18" charset="0"/>
              </a:rPr>
              <a:t>Foa, E.B., Rothbaum, B.O., Riggs, D.S., &amp; Murdock, T.B. (1991). Treatment of posttraumatic stress disorder in rape victims: A comparison between cognitive-behavioral procedures and counseling. </a:t>
            </a:r>
            <a:r>
              <a:rPr lang="en-US" i="1">
                <a:latin typeface="Times" pitchFamily="18" charset="0"/>
              </a:rPr>
              <a:t>Journal of Consulting and Clinical Psychology, 59</a:t>
            </a:r>
            <a:r>
              <a:rPr lang="en-US">
                <a:latin typeface="Times" pitchFamily="18" charset="0"/>
              </a:rPr>
              <a:t>, 715-723.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6B0A-EA1C-46FA-AC20-AE4653AE8C83}" type="datetime1">
              <a:rPr lang="en-US" smtClean="0"/>
              <a:t>1/17/2008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5113D8-7305-4570-972A-8EACCD4C6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CA65D-4D18-416B-90C2-BD7BA5304286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31B8-EF21-4DDE-BDAC-7A2E3F788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E934E-EB40-4A0B-8A09-114D86268ECD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042-2A72-4384-8AF2-1A3D4177F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4325A3-B075-4727-9E2A-0656494F0622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7E5256B-58D6-4B7C-A958-04EB8E9CF1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1C7D-F8EE-46F4-9F05-43BD7E849068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3DE1-4A28-405F-8CC7-21969D5DF3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3006-D614-4028-99D5-3C38C735BF43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F65DA4-D73A-4AE1-8D3B-C99F94C4F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7FDF-7EF5-46E6-97BC-1D9201244113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46C7-127C-4D19-AD84-6E65FA8B4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1470-13D1-45A1-A7AD-E0041F9D7F77}" type="datetime1">
              <a:rPr lang="en-US" smtClean="0"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A259A-509A-4F21-BA4B-7094E77B38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9A82A-EB7E-4CBF-BE83-FCEE32880683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B526-C12B-4AAE-8813-4EEB6479F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9F5B-B753-45C6-972A-E12AAB3D3A61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4A8D-BD5D-4706-87D6-19EF7270EA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A798-A933-4B60-A8E8-6241A16678CB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C822-812C-4240-84D3-62B69C9195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91644-E86D-4C20-8AC0-2434067DB5E4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FC5B75-BC74-4B10-888B-EC1744F0F8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AC87E5-7FD0-4A4F-AB59-1AC966B5B059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169E88-6FD7-44ED-AEB9-717F33021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ransition spd="med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239000" cy="175432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Times New Roman" pitchFamily="18" charset="0"/>
              </a:rPr>
              <a:t>Hypothesis Tests: </a:t>
            </a:r>
          </a:p>
          <a:p>
            <a:r>
              <a:rPr lang="en-US" sz="5400" dirty="0">
                <a:solidFill>
                  <a:schemeClr val="bg1"/>
                </a:solidFill>
                <a:latin typeface="Times New Roman" pitchFamily="18" charset="0"/>
              </a:rPr>
              <a:t>Two Related Samples</a:t>
            </a:r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76600"/>
            <a:ext cx="7391400" cy="2438400"/>
          </a:xfrm>
        </p:spPr>
        <p:txBody>
          <a:bodyPr/>
          <a:lstStyle/>
          <a:p>
            <a:pPr algn="r"/>
            <a:r>
              <a:rPr lang="en-US" dirty="0">
                <a:sym typeface="Symbol" pitchFamily="18" charset="2"/>
              </a:rPr>
              <a:t>AKA Dependent Samples Tests</a:t>
            </a:r>
          </a:p>
          <a:p>
            <a:pPr algn="r"/>
            <a:r>
              <a:rPr lang="en-US" dirty="0">
                <a:sym typeface="Symbol" pitchFamily="18" charset="2"/>
              </a:rPr>
              <a:t>AKA Matched-Pairs Tests</a:t>
            </a:r>
          </a:p>
          <a:p>
            <a:pPr algn="r"/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 algn="r"/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pPr algn="r"/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5B4B-42D0-46DE-BDAE-CEF6D79C7327}" type="slidenum">
              <a:rPr lang="en-US"/>
              <a:pPr/>
              <a:t>10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76400"/>
            <a:ext cx="8686800" cy="4419600"/>
          </a:xfrm>
        </p:spPr>
        <p:txBody>
          <a:bodyPr/>
          <a:lstStyle/>
          <a:p>
            <a:r>
              <a:rPr lang="en-US" sz="3600"/>
              <a:t>Therapy for rape victims</a:t>
            </a:r>
          </a:p>
          <a:p>
            <a:pPr lvl="1"/>
            <a:r>
              <a:rPr lang="en-US" sz="3200"/>
              <a:t>Foa, Rothbaum, Riggs, &amp; Murdock (1991)</a:t>
            </a:r>
          </a:p>
          <a:p>
            <a:r>
              <a:rPr lang="en-US" sz="3600"/>
              <a:t>One group received Supportive Counseling</a:t>
            </a:r>
          </a:p>
          <a:p>
            <a:r>
              <a:rPr lang="en-US" sz="3600"/>
              <a:t>Measured post-traumatic stress disorder symptoms before and after therapy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/>
              <a:t>Hypotheses?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C9EC-55FB-46B6-BE91-1095A3B402BE}" type="slidenum">
              <a:rPr lang="en-US"/>
              <a:pPr/>
              <a:t>11</a:t>
            </a:fld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0: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symptoms/before</a:t>
            </a:r>
            <a:r>
              <a:rPr lang="en-US" sz="3600">
                <a:sym typeface="Symbol" pitchFamily="18" charset="2"/>
              </a:rPr>
              <a:t> </a:t>
            </a:r>
            <a:r>
              <a:rPr lang="en-US" sz="3600">
                <a:cs typeface="Arial" charset="0"/>
                <a:sym typeface="Symbol" pitchFamily="18" charset="2"/>
              </a:rPr>
              <a:t>≤ </a:t>
            </a:r>
            <a:r>
              <a:rPr lang="en-US" sz="3600">
                <a:sym typeface="Symbol" pitchFamily="18" charset="2"/>
              </a:rPr>
              <a:t></a:t>
            </a:r>
            <a:r>
              <a:rPr lang="en-US" sz="3600" baseline="-25000">
                <a:sym typeface="Symbol" pitchFamily="18" charset="2"/>
              </a:rPr>
              <a:t>symptoms/after</a:t>
            </a:r>
            <a:r>
              <a:rPr lang="en-US" sz="3600">
                <a:sym typeface="Symbol" pitchFamily="18" charset="2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1: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symptoms/before</a:t>
            </a:r>
            <a:r>
              <a:rPr lang="en-US" sz="3600">
                <a:sym typeface="Symbol" pitchFamily="18" charset="2"/>
              </a:rPr>
              <a:t> </a:t>
            </a:r>
            <a:r>
              <a:rPr lang="en-US" sz="3600">
                <a:cs typeface="Arial" charset="0"/>
                <a:sym typeface="Symbol" pitchFamily="18" charset="2"/>
              </a:rPr>
              <a:t>&gt; </a:t>
            </a:r>
            <a:r>
              <a:rPr lang="en-US" sz="3600">
                <a:sym typeface="Symbol" pitchFamily="18" charset="2"/>
              </a:rPr>
              <a:t></a:t>
            </a:r>
            <a:r>
              <a:rPr lang="en-US" sz="3600" baseline="-25000">
                <a:sym typeface="Symbol" pitchFamily="18" charset="2"/>
              </a:rPr>
              <a:t>symptoms/after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>
                <a:sym typeface="Symbol" pitchFamily="18" charset="2"/>
              </a:rPr>
              <a:t>OR</a:t>
            </a:r>
          </a:p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0: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symptoms/before</a:t>
            </a:r>
            <a:r>
              <a:rPr lang="en-US" sz="3600">
                <a:sym typeface="Symbol" pitchFamily="18" charset="2"/>
              </a:rPr>
              <a:t> - </a:t>
            </a:r>
            <a:r>
              <a:rPr lang="en-US" sz="3600" baseline="-25000">
                <a:sym typeface="Symbol" pitchFamily="18" charset="2"/>
              </a:rPr>
              <a:t>symptoms/after</a:t>
            </a:r>
            <a:r>
              <a:rPr lang="en-US" sz="3600">
                <a:sym typeface="Symbol" pitchFamily="18" charset="2"/>
              </a:rPr>
              <a:t> </a:t>
            </a:r>
            <a:r>
              <a:rPr lang="en-US" sz="3600">
                <a:cs typeface="Arial" charset="0"/>
                <a:sym typeface="Symbol" pitchFamily="18" charset="2"/>
              </a:rPr>
              <a:t>≤ 0</a:t>
            </a:r>
            <a:endParaRPr lang="en-US" sz="36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1: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symptoms/before</a:t>
            </a:r>
            <a:r>
              <a:rPr lang="en-US" sz="3600">
                <a:sym typeface="Symbol" pitchFamily="18" charset="2"/>
              </a:rPr>
              <a:t> </a:t>
            </a:r>
            <a:r>
              <a:rPr lang="en-US" sz="3600">
                <a:cs typeface="Arial" charset="0"/>
                <a:sym typeface="Symbol" pitchFamily="18" charset="2"/>
              </a:rPr>
              <a:t>- </a:t>
            </a:r>
            <a:r>
              <a:rPr lang="en-US" sz="3600">
                <a:sym typeface="Symbol" pitchFamily="18" charset="2"/>
              </a:rPr>
              <a:t></a:t>
            </a:r>
            <a:r>
              <a:rPr lang="en-US" sz="3600" baseline="-25000">
                <a:sym typeface="Symbol" pitchFamily="18" charset="2"/>
              </a:rPr>
              <a:t>symptoms/after </a:t>
            </a:r>
            <a:r>
              <a:rPr lang="en-US" sz="3600">
                <a:sym typeface="Symbol" pitchFamily="18" charset="2"/>
              </a:rPr>
              <a:t>&gt; 0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>
                <a:sym typeface="Symbol" pitchFamily="18" charset="2"/>
              </a:rPr>
              <a:t>OR</a:t>
            </a:r>
          </a:p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0: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(symptoms/before - symptoms/after)</a:t>
            </a:r>
            <a:r>
              <a:rPr lang="en-US" sz="3600">
                <a:sym typeface="Symbol" pitchFamily="18" charset="2"/>
              </a:rPr>
              <a:t> </a:t>
            </a:r>
            <a:r>
              <a:rPr lang="en-US" sz="3600">
                <a:cs typeface="Arial" charset="0"/>
                <a:sym typeface="Symbol" pitchFamily="18" charset="2"/>
              </a:rPr>
              <a:t>≤ 0</a:t>
            </a:r>
            <a:endParaRPr lang="en-US" sz="36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3600">
                <a:sym typeface="Symbol" pitchFamily="18" charset="2"/>
              </a:rPr>
              <a:t>H</a:t>
            </a:r>
            <a:r>
              <a:rPr lang="en-US" sz="3600" baseline="-25000">
                <a:sym typeface="Symbol" pitchFamily="18" charset="2"/>
              </a:rPr>
              <a:t>1:</a:t>
            </a:r>
            <a:r>
              <a:rPr lang="en-US" sz="3600">
                <a:sym typeface="Symbol" pitchFamily="18" charset="2"/>
              </a:rPr>
              <a:t> </a:t>
            </a:r>
            <a:r>
              <a:rPr lang="en-US" sz="3600" baseline="-25000">
                <a:sym typeface="Symbol" pitchFamily="18" charset="2"/>
              </a:rPr>
              <a:t>(symptoms/before - symptoms/after) </a:t>
            </a:r>
            <a:r>
              <a:rPr lang="en-US" sz="3600">
                <a:sym typeface="Symbol" pitchFamily="18" charset="2"/>
              </a:rPr>
              <a:t>&gt;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/>
              <a:t>Supportive Therapy for PTSD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0F6A-C53A-43F6-BEC5-1BBE62A7DB33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141597" name="Object 285"/>
          <p:cNvGraphicFramePr>
            <a:graphicFrameLocks noChangeAspect="1"/>
          </p:cNvGraphicFramePr>
          <p:nvPr>
            <p:ph sz="quarter" idx="1"/>
          </p:nvPr>
        </p:nvGraphicFramePr>
        <p:xfrm>
          <a:off x="1219200" y="1295400"/>
          <a:ext cx="5016500" cy="5257800"/>
        </p:xfrm>
        <a:graphic>
          <a:graphicData uri="http://schemas.openxmlformats.org/presentationml/2006/ole">
            <p:oleObj spid="_x0000_s141597" name="Worksheet" r:id="rId3" imgW="2796562" imgH="2932198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/>
              <a:t>Supportive Therapy for PTSD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4D99-2426-4386-80D0-358AE03581FB}" type="slidenum">
              <a:rPr lang="en-US"/>
              <a:pPr/>
              <a:t>13</a:t>
            </a:fld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r>
              <a:rPr lang="en-US" sz="3600"/>
              <a:t>We want to compare the means to see if the mean after is significantly larger than the mean before</a:t>
            </a:r>
          </a:p>
          <a:p>
            <a:r>
              <a:rPr lang="en-US" sz="3600"/>
              <a:t>However, we can’t perform the test this way (reasons I’ll explain in the next chapter)</a:t>
            </a:r>
          </a:p>
          <a:p>
            <a:r>
              <a:rPr lang="en-US" sz="3600"/>
              <a:t>Since scores in the 2 conditions come from the same people we can use that to our advantage </a:t>
            </a:r>
            <a:r>
              <a:rPr lang="en-US"/>
              <a:t>(subtract post from pre)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/>
              <a:t>Calculating a difference score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8297-5FB7-4E15-B1F3-0478D71161DA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504950" y="1062038"/>
          <a:ext cx="6415088" cy="5249862"/>
        </p:xfrm>
        <a:graphic>
          <a:graphicData uri="http://schemas.openxmlformats.org/presentationml/2006/ole">
            <p:oleObj spid="_x0000_s145412" name="Worksheet" r:id="rId3" imgW="3714750" imgH="3028950" progId="Excel.Sheet.8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/>
              <a:t>Supportive Therapy for PTSD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6C3B-C404-4CD2-A7C2-8E76154B3122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341438" y="1062038"/>
          <a:ext cx="2979737" cy="5249862"/>
        </p:xfrm>
        <a:graphic>
          <a:graphicData uri="http://schemas.openxmlformats.org/presentationml/2006/ole">
            <p:oleObj spid="_x0000_s146436" name="Worksheet" r:id="rId3" imgW="1733550" imgH="3028950" progId="Excel.Sheet.8">
              <p:embed/>
            </p:oleObj>
          </a:graphicData>
        </a:graphic>
      </p:graphicFrame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4724400" y="1066800"/>
            <a:ext cx="4191000" cy="4664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We now have a single sample problem identical to chapter 12.</a:t>
            </a:r>
          </a:p>
          <a:p>
            <a:pPr>
              <a:spcBef>
                <a:spcPct val="50000"/>
              </a:spcBef>
            </a:pPr>
            <a:r>
              <a:rPr lang="en-US" sz="4000" dirty="0"/>
              <a:t>These are change scores for each person.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315200" cy="1143000"/>
          </a:xfrm>
        </p:spPr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6FDB-9723-4810-B9DE-8F3E6051F61D}" type="slidenum">
              <a:rPr lang="en-US"/>
              <a:pPr/>
              <a:t>16</a:t>
            </a:fld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0"/>
            <a:ext cx="8458200" cy="5486400"/>
          </a:xfrm>
        </p:spPr>
        <p:txBody>
          <a:bodyPr/>
          <a:lstStyle/>
          <a:p>
            <a:r>
              <a:rPr lang="en-US" sz="3600" dirty="0"/>
              <a:t>The Supportive Counseling group decreased number of symptoms</a:t>
            </a:r>
          </a:p>
          <a:p>
            <a:r>
              <a:rPr lang="en-US" sz="3600" dirty="0"/>
              <a:t>Was this enough of a change to be significant?</a:t>
            </a:r>
          </a:p>
          <a:p>
            <a:r>
              <a:rPr lang="en-US" sz="3600" dirty="0"/>
              <a:t>Before and After scores are not independent.</a:t>
            </a:r>
          </a:p>
          <a:p>
            <a:pPr lvl="1"/>
            <a:r>
              <a:rPr lang="en-US" sz="3200" dirty="0"/>
              <a:t>See raw data (subjects high stayed high, etc</a:t>
            </a:r>
            <a:r>
              <a:rPr lang="en-US" sz="3200" dirty="0" smtClean="0"/>
              <a:t>.)</a:t>
            </a:r>
          </a:p>
          <a:p>
            <a:pPr lvl="1"/>
            <a:r>
              <a:rPr lang="en-US" sz="3200" dirty="0" smtClean="0"/>
              <a:t>Scores are from the same person measured twice so </a:t>
            </a:r>
            <a:r>
              <a:rPr lang="en-US" sz="3200" dirty="0" smtClean="0"/>
              <a:t>obviously </a:t>
            </a:r>
            <a:r>
              <a:rPr lang="en-US" sz="3200" dirty="0"/>
              <a:t>dependent </a:t>
            </a:r>
            <a:r>
              <a:rPr lang="en-US" sz="3200" dirty="0" smtClean="0"/>
              <a:t>samples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9B8D-1E49-452C-91A8-A8FE2B0BE6E6}" type="slidenum">
              <a:rPr lang="en-US"/>
              <a:pPr/>
              <a:t>17</a:t>
            </a:fld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sz="3600"/>
              <a:t>If no change, mean of differences should be zero</a:t>
            </a:r>
          </a:p>
          <a:p>
            <a:pPr lvl="1"/>
            <a:r>
              <a:rPr lang="en-US" sz="3200"/>
              <a:t>So, test the obtained mean of </a:t>
            </a:r>
            <a:r>
              <a:rPr lang="en-US" sz="3200" i="1"/>
              <a:t>difference </a:t>
            </a:r>
            <a:r>
              <a:rPr lang="en-US" sz="3200"/>
              <a:t>scores (we’ll call </a:t>
            </a:r>
            <a:r>
              <a:rPr lang="en-US" sz="3200" i="1"/>
              <a:t>D</a:t>
            </a:r>
            <a:r>
              <a:rPr lang="en-US" sz="3200"/>
              <a:t>) against </a:t>
            </a:r>
            <a:r>
              <a:rPr lang="en-US" sz="3200">
                <a:latin typeface="Symbol" pitchFamily="18" charset="2"/>
              </a:rPr>
              <a:t>m</a:t>
            </a:r>
            <a:r>
              <a:rPr lang="en-US" sz="3200"/>
              <a:t> = 0.</a:t>
            </a:r>
          </a:p>
          <a:p>
            <a:pPr lvl="1"/>
            <a:r>
              <a:rPr lang="en-US" sz="3200"/>
              <a:t>Then, use same test as in Chapter 12.</a:t>
            </a:r>
          </a:p>
          <a:p>
            <a:r>
              <a:rPr lang="en-US" sz="3600"/>
              <a:t>We don’t know </a:t>
            </a:r>
            <a:r>
              <a:rPr lang="en-US" sz="3600">
                <a:latin typeface="Symbol" pitchFamily="18" charset="2"/>
              </a:rPr>
              <a:t>s</a:t>
            </a:r>
            <a:r>
              <a:rPr lang="en-US" sz="3600"/>
              <a:t>, so use </a:t>
            </a:r>
            <a:r>
              <a:rPr lang="en-US" sz="3600" i="1"/>
              <a:t>s</a:t>
            </a:r>
            <a:r>
              <a:rPr lang="en-US" sz="3600"/>
              <a:t> and solve for </a:t>
            </a:r>
            <a:r>
              <a:rPr lang="en-US" sz="3600" i="1"/>
              <a:t>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t</a:t>
            </a:r>
            <a:r>
              <a:rPr lang="en-US" i="1" baseline="-25000"/>
              <a:t>D</a:t>
            </a:r>
            <a:r>
              <a:rPr lang="en-US"/>
              <a:t>  test</a:t>
            </a:r>
            <a:endParaRPr lang="en-US" i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3DE52-CEB9-4925-94CA-89DA478BC7C5}" type="slidenum">
              <a:rPr lang="en-US"/>
              <a:pPr/>
              <a:t>18</a:t>
            </a:fld>
            <a:endParaRPr lang="en-US"/>
          </a:p>
        </p:txBody>
      </p:sp>
      <p:sp>
        <p:nvSpPr>
          <p:cNvPr id="112650" name="Rectangle 10"/>
          <p:cNvSpPr>
            <a:spLocks noGrp="1" noChangeArrowheads="1"/>
          </p:cNvSpPr>
          <p:nvPr>
            <p:ph sz="quarter" idx="1"/>
          </p:nvPr>
        </p:nvSpPr>
        <p:spPr>
          <a:xfrm>
            <a:off x="609600" y="5638800"/>
            <a:ext cx="4191000" cy="685800"/>
          </a:xfrm>
        </p:spPr>
        <p:txBody>
          <a:bodyPr/>
          <a:lstStyle/>
          <a:p>
            <a:r>
              <a:rPr lang="en-US" i="1" dirty="0" err="1"/>
              <a:t>df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dirty="0"/>
              <a:t> - 1 = </a:t>
            </a:r>
            <a:r>
              <a:rPr lang="en-US" dirty="0" smtClean="0"/>
              <a:t>___ </a:t>
            </a:r>
            <a:r>
              <a:rPr lang="en-US" dirty="0"/>
              <a:t>- 1 = </a:t>
            </a:r>
            <a:r>
              <a:rPr lang="en-US" dirty="0" smtClean="0"/>
              <a:t>___</a:t>
            </a:r>
            <a:endParaRPr lang="en-US" dirty="0"/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604838" y="1392991"/>
          <a:ext cx="8081962" cy="4322009"/>
        </p:xfrm>
        <a:graphic>
          <a:graphicData uri="http://schemas.openxmlformats.org/presentationml/2006/ole">
            <p:oleObj spid="_x0000_s112645" name="Equation" r:id="rId3" imgW="2463480" imgH="144756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315200" cy="609600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t</a:t>
            </a:r>
            <a:r>
              <a:rPr lang="en-US" dirty="0"/>
              <a:t>  test</a:t>
            </a:r>
            <a:endParaRPr lang="en-US" i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6A884-28F5-4866-899D-93F243F3DA57}" type="slidenum">
              <a:rPr lang="en-US"/>
              <a:pPr/>
              <a:t>19</a:t>
            </a:fld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r>
              <a:rPr lang="en-US" sz="3600" dirty="0"/>
              <a:t>8 </a:t>
            </a:r>
            <a:r>
              <a:rPr lang="en-US" sz="3600" dirty="0" err="1"/>
              <a:t>df</a:t>
            </a:r>
            <a:r>
              <a:rPr lang="en-US" sz="3600" dirty="0"/>
              <a:t>, </a:t>
            </a:r>
            <a:r>
              <a:rPr lang="en-US" sz="3600" dirty="0">
                <a:sym typeface="Symbol" pitchFamily="18" charset="2"/>
              </a:rPr>
              <a:t> = .05, 1-tailed  </a:t>
            </a:r>
            <a:r>
              <a:rPr lang="en-US" sz="3600" dirty="0" err="1">
                <a:sym typeface="Symbol" pitchFamily="18" charset="2"/>
              </a:rPr>
              <a:t>t</a:t>
            </a:r>
            <a:r>
              <a:rPr lang="en-US" sz="3600" baseline="-25000" dirty="0" err="1">
                <a:sym typeface="Symbol" pitchFamily="18" charset="2"/>
              </a:rPr>
              <a:t>crit</a:t>
            </a:r>
            <a:r>
              <a:rPr lang="en-US" sz="3600" dirty="0"/>
              <a:t> = </a:t>
            </a:r>
            <a:r>
              <a:rPr lang="en-US" sz="3600" dirty="0" smtClean="0"/>
              <a:t>_____</a:t>
            </a:r>
            <a:endParaRPr lang="en-US" sz="3600" dirty="0"/>
          </a:p>
          <a:p>
            <a:r>
              <a:rPr lang="en-US" sz="3600" dirty="0"/>
              <a:t>We calculated </a:t>
            </a:r>
            <a:r>
              <a:rPr lang="en-US" sz="3600" i="1" dirty="0"/>
              <a:t>t</a:t>
            </a:r>
            <a:r>
              <a:rPr lang="en-US" sz="3600" dirty="0"/>
              <a:t> = </a:t>
            </a:r>
            <a:r>
              <a:rPr lang="en-US" sz="3600" dirty="0" smtClean="0"/>
              <a:t>_____</a:t>
            </a:r>
            <a:endParaRPr lang="en-US" sz="3600" dirty="0"/>
          </a:p>
          <a:p>
            <a:r>
              <a:rPr lang="en-US" sz="3600" dirty="0"/>
              <a:t>Since </a:t>
            </a:r>
            <a:r>
              <a:rPr lang="en-US" sz="3600" dirty="0" smtClean="0"/>
              <a:t>____ </a:t>
            </a:r>
            <a:r>
              <a:rPr lang="en-US" sz="3600" dirty="0"/>
              <a:t>&gt; </a:t>
            </a:r>
            <a:r>
              <a:rPr lang="en-US" sz="3600" dirty="0" smtClean="0"/>
              <a:t>____, </a:t>
            </a:r>
            <a:r>
              <a:rPr lang="en-US" sz="3600" dirty="0"/>
              <a:t>reject </a:t>
            </a:r>
            <a:r>
              <a:rPr lang="en-US" sz="3600" i="1" dirty="0"/>
              <a:t>H</a:t>
            </a:r>
            <a:r>
              <a:rPr lang="en-US" sz="3600" baseline="-25000" dirty="0"/>
              <a:t>0</a:t>
            </a:r>
            <a:endParaRPr lang="en-US" sz="3600" dirty="0"/>
          </a:p>
          <a:p>
            <a:r>
              <a:rPr lang="en-US" sz="3600" dirty="0"/>
              <a:t>Conclude that the mean number of symptoms after therapy was less than mean number before therapy.</a:t>
            </a:r>
          </a:p>
          <a:p>
            <a:r>
              <a:rPr lang="en-US" sz="3600" dirty="0"/>
              <a:t>Supportive counseling seems to help reduce symptoms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E1B1-58E4-4BF3-8B66-E859BD3D97B3}" type="slidenum">
              <a:rPr lang="en-US"/>
              <a:pPr/>
              <a:t>2</a:t>
            </a:fld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en-US" sz="3600"/>
              <a:t>Related samples? Matched Samples?</a:t>
            </a:r>
          </a:p>
          <a:p>
            <a:r>
              <a:rPr lang="en-US" sz="3600"/>
              <a:t>Difference scores?</a:t>
            </a:r>
          </a:p>
          <a:p>
            <a:r>
              <a:rPr lang="en-US" sz="3600"/>
              <a:t>An example</a:t>
            </a:r>
          </a:p>
          <a:p>
            <a:r>
              <a:rPr lang="en-US" sz="3600" i="1"/>
              <a:t>t</a:t>
            </a:r>
            <a:r>
              <a:rPr lang="en-US" sz="3600"/>
              <a:t> tests on difference scores</a:t>
            </a:r>
          </a:p>
          <a:p>
            <a:r>
              <a:rPr lang="en-US" sz="3600"/>
              <a:t>Advantages and disadvantages</a:t>
            </a:r>
          </a:p>
          <a:p>
            <a:r>
              <a:rPr lang="en-US" sz="3600"/>
              <a:t>Effect size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SPSS Printout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64FC-ADDE-4BED-8C38-08E9ADE366C7}" type="slidenum">
              <a:rPr lang="en-US"/>
              <a:pPr/>
              <a:t>20</a:t>
            </a:fld>
            <a:endParaRPr lang="en-US"/>
          </a:p>
        </p:txBody>
      </p:sp>
      <p:pic>
        <p:nvPicPr>
          <p:cNvPr id="11981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052763"/>
            <a:ext cx="46482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267200"/>
            <a:ext cx="8382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1447800"/>
            <a:ext cx="48768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762000"/>
          </a:xfrm>
        </p:spPr>
        <p:txBody>
          <a:bodyPr/>
          <a:lstStyle/>
          <a:p>
            <a:r>
              <a:rPr lang="en-US"/>
              <a:t>Related/Dependent Samples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D62D-DEEF-418C-8C11-DE9C4D15FACD}" type="slidenum">
              <a:rPr lang="en-US"/>
              <a:pPr/>
              <a:t>21</a:t>
            </a:fld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066800"/>
            <a:ext cx="8382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Eliminate subject-to-subject variability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Control for extraneous variables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Need fewer subjects</a:t>
            </a:r>
          </a:p>
          <a:p>
            <a:pPr>
              <a:lnSpc>
                <a:spcPct val="90000"/>
              </a:lnSpc>
            </a:pPr>
            <a:r>
              <a:rPr lang="en-US" sz="36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Order effects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Carry-over effects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Subjects no longer naive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Change may just be a function of time</a:t>
            </a:r>
          </a:p>
          <a:p>
            <a:pPr lvl="1">
              <a:lnSpc>
                <a:spcPct val="90000"/>
              </a:lnSpc>
            </a:pPr>
            <a:r>
              <a:rPr lang="en-US" sz="3200"/>
              <a:t>Sometimes not logically possible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 Again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027-6E8D-4677-9BC5-F34076694350}" type="slidenum">
              <a:rPr lang="en-US"/>
              <a:pPr/>
              <a:t>22</a:t>
            </a:fld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We could simply report the difference in means.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Difference = 8.22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But the units of measurement have no particular meaning to </a:t>
            </a:r>
            <a:r>
              <a:rPr lang="en-US" sz="3200" dirty="0" smtClean="0"/>
              <a:t>us - Is </a:t>
            </a:r>
            <a:r>
              <a:rPr lang="en-US" sz="3200" dirty="0"/>
              <a:t>8.22 large?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We could “scale” the difference by the size of the standard deviation.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	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AF2-79D2-468A-AB3D-BBD86DAB21C0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128006" name="Object 6" descr="d"/>
          <p:cNvGraphicFramePr>
            <a:graphicFrameLocks noChangeAspect="1"/>
          </p:cNvGraphicFramePr>
          <p:nvPr>
            <p:ph sz="quarter" idx="1"/>
          </p:nvPr>
        </p:nvGraphicFramePr>
        <p:xfrm>
          <a:off x="990600" y="1600200"/>
          <a:ext cx="6942138" cy="3155950"/>
        </p:xfrm>
        <a:graphic>
          <a:graphicData uri="http://schemas.openxmlformats.org/presentationml/2006/ole">
            <p:oleObj spid="_x0000_s128006" name="Equation" r:id="rId3" imgW="1955520" imgH="888840" progId="Equation.DSMT4">
              <p:embed/>
            </p:oleObj>
          </a:graphicData>
        </a:graphic>
      </p:graphicFrame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228600" y="5105400"/>
            <a:ext cx="8686800" cy="100488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Note: This effect size </a:t>
            </a:r>
            <a:r>
              <a:rPr lang="en-US" sz="2400" i="1"/>
              <a:t>d</a:t>
            </a:r>
            <a:r>
              <a:rPr lang="en-US" sz="2400"/>
              <a:t> is not the same thing as </a:t>
            </a:r>
            <a:r>
              <a:rPr lang="en-US" sz="2400" i="1"/>
              <a:t>D</a:t>
            </a:r>
            <a:r>
              <a:rPr lang="en-US" sz="2400"/>
              <a:t> (difference)</a:t>
            </a:r>
          </a:p>
          <a:p>
            <a:pPr algn="ctr">
              <a:spcBef>
                <a:spcPct val="50000"/>
              </a:spcBef>
            </a:pPr>
            <a:r>
              <a:rPr lang="en-US" sz="2400"/>
              <a:t>It’s called </a:t>
            </a:r>
            <a:r>
              <a:rPr lang="en-US" sz="2400" i="1"/>
              <a:t>d </a:t>
            </a:r>
            <a:r>
              <a:rPr lang="en-US" sz="2400"/>
              <a:t>here because it is in reference to Cohen’s </a:t>
            </a:r>
            <a:r>
              <a:rPr lang="en-US" sz="2400" i="1"/>
              <a:t>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8B08-229F-49EF-BC78-D7D9B5A63E2C}" type="slidenum">
              <a:rPr lang="en-US"/>
              <a:pPr/>
              <a:t>24</a:t>
            </a:fld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sz="3600"/>
              <a:t>The difference is approximately 2 standard deviations, which is very large.</a:t>
            </a:r>
          </a:p>
          <a:p>
            <a:r>
              <a:rPr lang="en-US" sz="3600"/>
              <a:t>Why use standard deviation of Before scores?</a:t>
            </a:r>
          </a:p>
          <a:p>
            <a:r>
              <a:rPr lang="en-US" sz="3600"/>
              <a:t>Notice that we substituted statistics for parameters.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/>
              <a:t>Review: Hypothesis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77580-4A32-442D-A1E8-7C1455DEAAFB}" type="slidenum">
              <a:rPr lang="en-US"/>
              <a:pPr/>
              <a:t>3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State Null Hypothesis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Alternative Hypothesis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/>
              <a:t>Decide on </a:t>
            </a:r>
            <a:r>
              <a:rPr lang="en-US" sz="3600" dirty="0">
                <a:sym typeface="Symbol" pitchFamily="18" charset="2"/>
              </a:rPr>
              <a:t> (usually .05)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Decide on type of test (distribution; </a:t>
            </a:r>
            <a:r>
              <a:rPr lang="en-US" sz="3600" i="1" dirty="0">
                <a:sym typeface="Symbol" pitchFamily="18" charset="2"/>
              </a:rPr>
              <a:t>z</a:t>
            </a:r>
            <a:r>
              <a:rPr lang="en-US" sz="3600" dirty="0">
                <a:sym typeface="Symbol" pitchFamily="18" charset="2"/>
              </a:rPr>
              <a:t>, </a:t>
            </a:r>
            <a:r>
              <a:rPr lang="en-US" sz="3600" i="1" dirty="0">
                <a:sym typeface="Symbol" pitchFamily="18" charset="2"/>
              </a:rPr>
              <a:t>t</a:t>
            </a:r>
            <a:r>
              <a:rPr lang="en-US" sz="3600" dirty="0">
                <a:sym typeface="Symbol" pitchFamily="18" charset="2"/>
              </a:rPr>
              <a:t>, etc.)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Find critical value &amp; state decision rule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Calculate test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dirty="0">
                <a:sym typeface="Symbol" pitchFamily="18" charset="2"/>
              </a:rPr>
              <a:t>Apply decision rule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Related/Dependent Samples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857E-0BC2-40FE-AA39-0F374C64DB08}" type="slidenum">
              <a:rPr lang="en-US"/>
              <a:pPr/>
              <a:t>4</a:t>
            </a:fld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sz="3600"/>
              <a:t>Samples can be related for 2 basic reasons</a:t>
            </a:r>
          </a:p>
          <a:p>
            <a:r>
              <a:rPr lang="en-US" sz="3600"/>
              <a:t>First, they are the same people in both samples</a:t>
            </a:r>
          </a:p>
          <a:p>
            <a:pPr lvl="1"/>
            <a:r>
              <a:rPr lang="en-US" sz="3200"/>
              <a:t>This is usually called either repeated measures or within subjects design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Related/Dependent Samples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8867-3E31-45CC-B765-3276A4064DCD}" type="slidenum">
              <a:rPr lang="en-US"/>
              <a:pPr/>
              <a:t>5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sz="3600"/>
              <a:t>Samples can be related for 2 basic reasons</a:t>
            </a:r>
          </a:p>
          <a:p>
            <a:r>
              <a:rPr lang="en-US" sz="3600"/>
              <a:t>Second, individuals in the two sample are so similar they are essentially the same person</a:t>
            </a:r>
          </a:p>
          <a:p>
            <a:pPr lvl="1"/>
            <a:r>
              <a:rPr lang="en-US" sz="3200"/>
              <a:t>Often called a matched-pairs design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/>
              <a:t>Related/Dependent Samples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7772400" cy="4114800"/>
          </a:xfrm>
        </p:spPr>
        <p:txBody>
          <a:bodyPr/>
          <a:lstStyle/>
          <a:p>
            <a:r>
              <a:rPr lang="en-US" sz="3600" dirty="0"/>
              <a:t>Repeated Measures</a:t>
            </a:r>
          </a:p>
          <a:p>
            <a:r>
              <a:rPr lang="en-US" sz="3600" dirty="0"/>
              <a:t>The same participants give us data on two measures</a:t>
            </a:r>
          </a:p>
          <a:p>
            <a:pPr lvl="1"/>
            <a:r>
              <a:rPr lang="en-US" sz="3200" dirty="0"/>
              <a:t>e.g. Before and After treatment</a:t>
            </a:r>
          </a:p>
          <a:p>
            <a:pPr lvl="1"/>
            <a:r>
              <a:rPr lang="en-US" sz="3200" dirty="0"/>
              <a:t>IQ levels before IQPLUS, IQ levels after IQPLUS</a:t>
            </a: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43000" y="4495800"/>
          <a:ext cx="6553200" cy="1601788"/>
        </p:xfrm>
        <a:graphic>
          <a:graphicData uri="http://schemas.openxmlformats.org/presentationml/2006/ole">
            <p:oleObj spid="_x0000_s153604" name="Visio" r:id="rId3" imgW="3872103" imgH="946023" progId="Visio.Drawing.11">
              <p:embed/>
            </p:oleObj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8DB6-4806-4326-BAAF-4C4C7E6FA27A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/>
              <a:t>Related/Dependent Samples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8534400" cy="3048000"/>
          </a:xfrm>
        </p:spPr>
        <p:txBody>
          <a:bodyPr/>
          <a:lstStyle/>
          <a:p>
            <a:r>
              <a:rPr lang="en-US" sz="3600"/>
              <a:t>Matched-Pairs Design</a:t>
            </a:r>
          </a:p>
          <a:p>
            <a:r>
              <a:rPr lang="en-US" sz="3600"/>
              <a:t>Two-separate groups of participants; but each individual in sample 1 is matched (on aspects other than DV) with an individual in sample 2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3429000"/>
          <a:ext cx="4418013" cy="2651125"/>
        </p:xfrm>
        <a:graphic>
          <a:graphicData uri="http://schemas.openxmlformats.org/presentationml/2006/ole">
            <p:oleObj spid="_x0000_s155652" name="Visio" r:id="rId3" imgW="3826383" imgH="2294763" progId="Visio.Drawing.11">
              <p:embed/>
            </p:oleObj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7B60-A33A-4859-9A6F-869AF26A4814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/>
              <a:t>Related/Dependent Samples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65092-E088-4360-A1FF-2F7218E277E4}" type="slidenum">
              <a:rPr lang="en-US"/>
              <a:pPr/>
              <a:t>8</a:t>
            </a:fld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86800" cy="5486400"/>
          </a:xfrm>
        </p:spPr>
        <p:txBody>
          <a:bodyPr/>
          <a:lstStyle/>
          <a:p>
            <a:r>
              <a:rPr lang="en-US" sz="3600"/>
              <a:t>With dependent samples, someone high on one measure is probably high on other.</a:t>
            </a:r>
          </a:p>
          <a:p>
            <a:r>
              <a:rPr lang="en-US" sz="3600"/>
              <a:t>Scores in the two samples are highly correlated</a:t>
            </a:r>
          </a:p>
          <a:p>
            <a:pPr lvl="1"/>
            <a:r>
              <a:rPr lang="en-US" sz="3200"/>
              <a:t>Since they are correlated cannot treat them as independent (next chapter)</a:t>
            </a:r>
          </a:p>
          <a:p>
            <a:pPr lvl="1"/>
            <a:r>
              <a:rPr lang="en-US" sz="3200"/>
              <a:t>However the scores can be manipulated (e.g. find the differences between scores)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Difference Scores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B884-AFD2-4759-B4CD-E48ECC33E88C}" type="slidenum">
              <a:rPr lang="en-US"/>
              <a:pPr/>
              <a:t>9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/>
              <a:t>Calculate difference between first and second score</a:t>
            </a:r>
          </a:p>
          <a:p>
            <a:pPr lvl="1"/>
            <a:r>
              <a:rPr lang="en-US" sz="3200"/>
              <a:t>e. g. Difference = Before - After</a:t>
            </a:r>
          </a:p>
          <a:p>
            <a:r>
              <a:rPr lang="en-US" sz="3600"/>
              <a:t>Base subsequent analysis on difference scores</a:t>
            </a:r>
          </a:p>
          <a:p>
            <a:pPr lvl="1"/>
            <a:r>
              <a:rPr lang="en-US" sz="3200"/>
              <a:t>Ignoring Before and After data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1073</TotalTime>
  <Words>985</Words>
  <Application>Microsoft PowerPoint</Application>
  <PresentationFormat>On-screen Show (4:3)</PresentationFormat>
  <Paragraphs>161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Equity</vt:lpstr>
      <vt:lpstr>Visio</vt:lpstr>
      <vt:lpstr>Worksheet</vt:lpstr>
      <vt:lpstr>Microsoft Office Excel 97-2003 Worksheet</vt:lpstr>
      <vt:lpstr>MathType 5.0 Equation</vt:lpstr>
      <vt:lpstr>Equation</vt:lpstr>
      <vt:lpstr>Slide 1</vt:lpstr>
      <vt:lpstr>Major Points</vt:lpstr>
      <vt:lpstr>Review: Hypothesis Testing</vt:lpstr>
      <vt:lpstr>Related/Dependent Samples</vt:lpstr>
      <vt:lpstr>Related/Dependent Samples</vt:lpstr>
      <vt:lpstr>Related/Dependent Samples</vt:lpstr>
      <vt:lpstr>Related/Dependent Samples</vt:lpstr>
      <vt:lpstr>Related/Dependent Samples</vt:lpstr>
      <vt:lpstr>Difference Scores</vt:lpstr>
      <vt:lpstr>An Example</vt:lpstr>
      <vt:lpstr>Hypotheses?</vt:lpstr>
      <vt:lpstr>Supportive Therapy for PTSD</vt:lpstr>
      <vt:lpstr>Supportive Therapy for PTSD</vt:lpstr>
      <vt:lpstr>Calculating a difference score</vt:lpstr>
      <vt:lpstr>Supportive Therapy for PTSD</vt:lpstr>
      <vt:lpstr>Results</vt:lpstr>
      <vt:lpstr>Results</vt:lpstr>
      <vt:lpstr>tD  test</vt:lpstr>
      <vt:lpstr>t  test</vt:lpstr>
      <vt:lpstr>SPSS Printout</vt:lpstr>
      <vt:lpstr>Related/Dependent Samples</vt:lpstr>
      <vt:lpstr>Effect Size Again</vt:lpstr>
      <vt:lpstr>Effect Size </vt:lpstr>
      <vt:lpstr>Effect Size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Related Sample</dc:title>
  <dc:creator>Ainsworth</dc:creator>
  <cp:lastModifiedBy>Andrew Ainsworth</cp:lastModifiedBy>
  <cp:revision>30</cp:revision>
  <cp:lastPrinted>1998-03-21T21:58:57Z</cp:lastPrinted>
  <dcterms:created xsi:type="dcterms:W3CDTF">1998-05-03T17:30:50Z</dcterms:created>
  <dcterms:modified xsi:type="dcterms:W3CDTF">2008-01-17T21:55:42Z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