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5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308" r:id="rId4"/>
    <p:sldId id="292" r:id="rId5"/>
    <p:sldId id="293" r:id="rId6"/>
    <p:sldId id="294" r:id="rId7"/>
    <p:sldId id="259" r:id="rId8"/>
    <p:sldId id="261" r:id="rId9"/>
    <p:sldId id="262" r:id="rId10"/>
    <p:sldId id="264" r:id="rId11"/>
    <p:sldId id="265" r:id="rId12"/>
    <p:sldId id="266" r:id="rId13"/>
    <p:sldId id="295" r:id="rId14"/>
    <p:sldId id="296" r:id="rId15"/>
    <p:sldId id="271" r:id="rId16"/>
    <p:sldId id="268" r:id="rId17"/>
    <p:sldId id="269" r:id="rId18"/>
    <p:sldId id="272" r:id="rId19"/>
    <p:sldId id="273" r:id="rId20"/>
    <p:sldId id="274" r:id="rId21"/>
    <p:sldId id="297" r:id="rId22"/>
    <p:sldId id="275" r:id="rId23"/>
    <p:sldId id="276" r:id="rId24"/>
    <p:sldId id="302" r:id="rId25"/>
    <p:sldId id="298" r:id="rId26"/>
    <p:sldId id="299" r:id="rId27"/>
    <p:sldId id="300" r:id="rId28"/>
    <p:sldId id="279" r:id="rId29"/>
    <p:sldId id="303" r:id="rId30"/>
    <p:sldId id="277" r:id="rId31"/>
    <p:sldId id="280" r:id="rId32"/>
    <p:sldId id="304" r:id="rId33"/>
    <p:sldId id="305" r:id="rId34"/>
    <p:sldId id="281" r:id="rId35"/>
    <p:sldId id="282" r:id="rId36"/>
    <p:sldId id="290" r:id="rId37"/>
    <p:sldId id="291" r:id="rId38"/>
    <p:sldId id="284" r:id="rId39"/>
    <p:sldId id="306" r:id="rId40"/>
    <p:sldId id="285" r:id="rId41"/>
    <p:sldId id="307" r:id="rId42"/>
    <p:sldId id="286" r:id="rId4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FFFFFF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4" autoAdjust="0"/>
    <p:restoredTop sz="86134" autoAdjust="0"/>
  </p:normalViewPr>
  <p:slideViewPr>
    <p:cSldViewPr>
      <p:cViewPr varScale="1">
        <p:scale>
          <a:sx n="85" d="100"/>
          <a:sy n="85" d="100"/>
        </p:scale>
        <p:origin x="-9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152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420C9BF1-BDA4-4EAE-AFC3-04C9CCD530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F747B1D5-A77A-46FA-BA4C-4F7CBA5893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8A4A72-60C5-4239-961F-0C30563372E7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FF15EE-B06B-45D5-BD67-51502076F5FF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9FD89E-0ED9-4F61-BB48-FBF4E433C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9AA1-872A-4ABB-B801-55FA36689E7F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8A9B-ACB3-4434-B54B-3D0D5ED81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7831-A40B-4115-A702-AA6CEC53D9DA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77B5-1A9C-412E-A69E-B29E6A3C1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D0BB56-18CC-4B47-B1BD-D8EF07457922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8AC426-3DE5-4370-89C0-6CA8F5719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1D077A-6BED-4900-B4F3-5C20E4D30EAB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9B0845-B58F-48D0-84D1-4A3A71558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FB37C1-1AD9-4EAE-86B0-EFD0D9AFB8A9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242550-9E9B-4352-AB35-94B0EF6FD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EA60-7730-415B-803B-781197920679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948-8B81-4C7A-9BE7-38AB5D84D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025C-2446-4A86-B92E-448A6FCD17DD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152C-C02C-49BC-BCAB-9EF4B3E9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71CEAB-4181-46B9-9094-B124C65C1C01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D233B-0440-4036-A299-348F641B0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3A7-42E9-4D1C-8C01-81EE6679E8E4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7755-2081-482F-9A7D-8A7C1412D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35B769-1DB8-4F22-8F58-84879894D565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1EF276-2B8E-44C8-BA7B-096814814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2851F5-3508-4EAC-9488-85E479769DC2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1A55FD-964F-4677-8AD5-A231505872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0BCE8A-CD82-41FD-84AC-7F113607D6CF}" type="datetime1">
              <a:rPr lang="en-US" smtClean="0"/>
              <a:pPr/>
              <a:t>10/10/2008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AB573F-532B-4585-82BB-BE5EE9F3A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371600" y="29718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3200" b="1" dirty="0" smtClean="0">
                <a:sym typeface="Symbol" pitchFamily="18" charset="2"/>
              </a:rPr>
              <a:t>Cal State Northridge</a:t>
            </a:r>
          </a:p>
          <a:p>
            <a:pPr algn="r">
              <a:spcBef>
                <a:spcPct val="20000"/>
              </a:spcBef>
            </a:pPr>
            <a:r>
              <a:rPr lang="en-US" sz="3200" b="1" dirty="0" smtClean="0">
                <a:sym typeface="Symbol" pitchFamily="18" charset="2"/>
              </a:rPr>
              <a:t></a:t>
            </a:r>
            <a:r>
              <a:rPr lang="en-US" sz="3200" b="1" dirty="0">
                <a:sym typeface="Symbol" pitchFamily="18" charset="2"/>
              </a:rPr>
              <a:t>320</a:t>
            </a:r>
          </a:p>
          <a:p>
            <a:pPr algn="r">
              <a:spcBef>
                <a:spcPct val="20000"/>
              </a:spcBef>
            </a:pPr>
            <a:r>
              <a:rPr lang="en-US" sz="3200" b="1" dirty="0" smtClean="0">
                <a:sym typeface="Symbol" pitchFamily="18" charset="2"/>
              </a:rPr>
              <a:t>Andrew Ainsworth PhD</a:t>
            </a:r>
            <a:endParaRPr lang="en-US" sz="3200" b="1" dirty="0">
              <a:sym typeface="Symbol" pitchFamily="18" charset="2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533400" y="1219200"/>
            <a:ext cx="8229600" cy="17367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Hypothesis Tests: One Sample Mean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78" name="Object 1034"/>
          <p:cNvGraphicFramePr>
            <a:graphicFrameLocks noChangeAspect="1"/>
          </p:cNvGraphicFramePr>
          <p:nvPr/>
        </p:nvGraphicFramePr>
        <p:xfrm>
          <a:off x="685800" y="136525"/>
          <a:ext cx="7391400" cy="5730875"/>
        </p:xfrm>
        <a:graphic>
          <a:graphicData uri="http://schemas.openxmlformats.org/presentationml/2006/ole">
            <p:oleObj spid="_x0000_s109578" name="Picture" r:id="rId3" imgW="4320000" imgH="3456000" progId="StaticMetafile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09579" name="Text Box 1035"/>
          <p:cNvSpPr txBox="1">
            <a:spLocks noChangeArrowheads="1"/>
          </p:cNvSpPr>
          <p:nvPr/>
        </p:nvSpPr>
        <p:spPr bwMode="auto">
          <a:xfrm>
            <a:off x="990600" y="5943600"/>
            <a:ext cx="7391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What is the relationship between 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 and the SD above?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555E-101C-4E7B-8883-791A9917FC7E}" type="slidenum">
              <a:rPr lang="en-US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250"/>
            <a:ext cx="8520113" cy="874713"/>
          </a:xfrm>
        </p:spPr>
        <p:txBody>
          <a:bodyPr/>
          <a:lstStyle/>
          <a:p>
            <a:r>
              <a:rPr lang="en-US"/>
              <a:t>Sampling Distribution of the Mean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/>
              <a:t>The sampling distribution of the mean depends on</a:t>
            </a:r>
          </a:p>
          <a:p>
            <a:pPr lvl="1"/>
            <a:r>
              <a:rPr lang="en-US" sz="3200"/>
              <a:t>Mean of sampled population</a:t>
            </a:r>
          </a:p>
          <a:p>
            <a:pPr lvl="2"/>
            <a:r>
              <a:rPr lang="en-US" sz="2800"/>
              <a:t>Why?</a:t>
            </a:r>
          </a:p>
          <a:p>
            <a:pPr lvl="1"/>
            <a:r>
              <a:rPr lang="en-US" sz="3200"/>
              <a:t>St. dev. of sampled population</a:t>
            </a:r>
          </a:p>
          <a:p>
            <a:pPr lvl="2"/>
            <a:r>
              <a:rPr lang="en-US" sz="2800"/>
              <a:t>Why?</a:t>
            </a:r>
          </a:p>
          <a:p>
            <a:pPr lvl="1"/>
            <a:r>
              <a:rPr lang="en-US" sz="3200"/>
              <a:t>Size of sample</a:t>
            </a:r>
          </a:p>
          <a:p>
            <a:pPr lvl="2"/>
            <a:r>
              <a:rPr lang="en-US" sz="2800"/>
              <a:t>Why?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8C29C3-7A79-492D-AEC3-A1E0CD8DB5B9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250"/>
            <a:ext cx="8520113" cy="874713"/>
          </a:xfrm>
        </p:spPr>
        <p:txBody>
          <a:bodyPr/>
          <a:lstStyle/>
          <a:p>
            <a:r>
              <a:rPr lang="en-US"/>
              <a:t>Sampling Distribution of the mean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1" y="1557338"/>
            <a:ext cx="8458200" cy="4824412"/>
          </a:xfrm>
        </p:spPr>
        <p:txBody>
          <a:bodyPr/>
          <a:lstStyle/>
          <a:p>
            <a:r>
              <a:rPr lang="en-US" sz="3600" dirty="0"/>
              <a:t>Shape of the sampling distribution</a:t>
            </a:r>
          </a:p>
          <a:p>
            <a:pPr lvl="1"/>
            <a:r>
              <a:rPr lang="en-US" sz="3200" dirty="0"/>
              <a:t>Approaches normal</a:t>
            </a:r>
          </a:p>
          <a:p>
            <a:pPr lvl="2">
              <a:lnSpc>
                <a:spcPct val="85000"/>
              </a:lnSpc>
            </a:pPr>
            <a:r>
              <a:rPr lang="en-US" sz="2800" dirty="0"/>
              <a:t>Why?</a:t>
            </a:r>
          </a:p>
          <a:p>
            <a:pPr lvl="1"/>
            <a:r>
              <a:rPr lang="en-US" sz="3200" dirty="0"/>
              <a:t>Rate of approach depends on sample size</a:t>
            </a:r>
          </a:p>
          <a:p>
            <a:pPr lvl="2">
              <a:lnSpc>
                <a:spcPct val="85000"/>
              </a:lnSpc>
            </a:pPr>
            <a:r>
              <a:rPr lang="en-US" sz="2800" dirty="0"/>
              <a:t>Why?</a:t>
            </a:r>
          </a:p>
          <a:p>
            <a:r>
              <a:rPr lang="en-US" sz="3600" dirty="0"/>
              <a:t>Basic theorem</a:t>
            </a:r>
          </a:p>
          <a:p>
            <a:pPr lvl="1"/>
            <a:r>
              <a:rPr lang="en-US" sz="3200" dirty="0"/>
              <a:t>Central limit theorem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2E0E28-6E98-4574-9FE9-9BA72516842B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96888"/>
            <a:ext cx="8280400" cy="874712"/>
          </a:xfrm>
        </p:spPr>
        <p:txBody>
          <a:bodyPr/>
          <a:lstStyle/>
          <a:p>
            <a:r>
              <a:rPr lang="en-US"/>
              <a:t>Central Limit Theorem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7848600" cy="5257800"/>
          </a:xfrm>
        </p:spPr>
        <p:txBody>
          <a:bodyPr/>
          <a:lstStyle/>
          <a:p>
            <a:r>
              <a:rPr lang="en-US" sz="3600" b="1" dirty="0"/>
              <a:t>Central Tendency</a:t>
            </a:r>
          </a:p>
          <a:p>
            <a:pPr lvl="1"/>
            <a:r>
              <a:rPr lang="en-US" sz="3200" dirty="0"/>
              <a:t>The mean of the Sampling Distribution of the mean is denoted as </a:t>
            </a:r>
            <a:endParaRPr lang="en-US" sz="3200" dirty="0">
              <a:sym typeface="Symbol" pitchFamily="18" charset="2"/>
            </a:endParaRPr>
          </a:p>
          <a:p>
            <a:r>
              <a:rPr lang="en-US" sz="3600" b="1" dirty="0"/>
              <a:t>Dispersion</a:t>
            </a:r>
          </a:p>
          <a:p>
            <a:pPr lvl="1"/>
            <a:r>
              <a:rPr lang="en-US" sz="3200" dirty="0"/>
              <a:t>The Standard Deviation of the Sampling Distribution of the mean is called the </a:t>
            </a:r>
            <a:r>
              <a:rPr lang="en-US" sz="3200" b="1" dirty="0"/>
              <a:t>Standard Error of the Mean</a:t>
            </a:r>
            <a:r>
              <a:rPr lang="en-US" sz="3200" dirty="0"/>
              <a:t> and is denoted 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F630E6-CFF0-4CF4-9C7C-62AF810019ED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5943600" y="2590800"/>
          <a:ext cx="792163" cy="838200"/>
        </p:xfrm>
        <a:graphic>
          <a:graphicData uri="http://schemas.openxmlformats.org/presentationml/2006/ole">
            <p:oleObj spid="_x0000_s148484" name="Equation" r:id="rId3" imgW="215640" imgH="228600" progId="">
              <p:embed/>
            </p:oleObj>
          </a:graphicData>
        </a:graphic>
      </p:graphicFrame>
      <p:graphicFrame>
        <p:nvGraphicFramePr>
          <p:cNvPr id="148488" name="Object 8"/>
          <p:cNvGraphicFramePr>
            <a:graphicFrameLocks noChangeAspect="1"/>
          </p:cNvGraphicFramePr>
          <p:nvPr/>
        </p:nvGraphicFramePr>
        <p:xfrm>
          <a:off x="5715000" y="5257800"/>
          <a:ext cx="762000" cy="762000"/>
        </p:xfrm>
        <a:graphic>
          <a:graphicData uri="http://schemas.openxmlformats.org/presentationml/2006/ole">
            <p:oleObj spid="_x0000_s148488" name="Equation" r:id="rId4" imgW="228600" imgH="2286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 Limit Theorem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5913" y="1371600"/>
            <a:ext cx="8523287" cy="5257800"/>
          </a:xfrm>
        </p:spPr>
        <p:txBody>
          <a:bodyPr>
            <a:normAutofit/>
          </a:bodyPr>
          <a:lstStyle/>
          <a:p>
            <a:r>
              <a:rPr lang="en-US" sz="3600" dirty="0"/>
              <a:t>Standard Error of the Mean</a:t>
            </a:r>
          </a:p>
          <a:p>
            <a:pPr lvl="1"/>
            <a:r>
              <a:rPr lang="en-US" sz="3200" dirty="0"/>
              <a:t>We defined this manually in Chapter 8</a:t>
            </a:r>
          </a:p>
          <a:p>
            <a:pPr lvl="1"/>
            <a:r>
              <a:rPr lang="en-US" sz="3200" dirty="0"/>
              <a:t>And it can be calculated as:</a:t>
            </a:r>
            <a:endParaRPr lang="en-US" sz="3200" b="1" dirty="0"/>
          </a:p>
          <a:p>
            <a:endParaRPr lang="en-US" sz="3600" dirty="0"/>
          </a:p>
          <a:p>
            <a:r>
              <a:rPr lang="en-US" sz="3600" dirty="0"/>
              <a:t>Shape</a:t>
            </a:r>
          </a:p>
          <a:p>
            <a:pPr lvl="1"/>
            <a:r>
              <a:rPr lang="en-US" sz="3200" dirty="0"/>
              <a:t>The shape of the sampling distribution of the mean will be normal if the original population is normally distributed </a:t>
            </a:r>
            <a:r>
              <a:rPr lang="en-US" sz="3200" b="1" i="1" dirty="0"/>
              <a:t>OR</a:t>
            </a:r>
          </a:p>
          <a:p>
            <a:pPr lvl="1"/>
            <a:r>
              <a:rPr lang="en-US" sz="3200" dirty="0"/>
              <a:t>if the sample size is “reasonably large.”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D1944F-52B4-4057-B38E-2C81C5D4AD00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5715000" y="2386012"/>
          <a:ext cx="2514600" cy="1728788"/>
        </p:xfrm>
        <a:graphic>
          <a:graphicData uri="http://schemas.openxmlformats.org/presentationml/2006/ole">
            <p:oleObj spid="_x0000_s150532" name="Equation" r:id="rId3" imgW="609480" imgH="4190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Demonstration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314450"/>
            <a:ext cx="8139112" cy="5162550"/>
          </a:xfrm>
        </p:spPr>
        <p:txBody>
          <a:bodyPr/>
          <a:lstStyle/>
          <a:p>
            <a:r>
              <a:rPr lang="en-US" sz="3600" dirty="0"/>
              <a:t>Let a population be very skewed</a:t>
            </a:r>
          </a:p>
          <a:p>
            <a:r>
              <a:rPr lang="en-US" sz="3600" dirty="0"/>
              <a:t>Draw samples of size 3 and calculate means</a:t>
            </a:r>
          </a:p>
          <a:p>
            <a:r>
              <a:rPr lang="en-US" sz="3600" dirty="0"/>
              <a:t>Draw samples of size 10 and calculate means</a:t>
            </a:r>
          </a:p>
          <a:p>
            <a:r>
              <a:rPr lang="en-US" sz="3600" dirty="0"/>
              <a:t>Plot means</a:t>
            </a:r>
          </a:p>
          <a:p>
            <a:r>
              <a:rPr lang="en-US" sz="3600" dirty="0"/>
              <a:t>Note changes in means, standard deviations, and shapes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B8330C-A099-4C24-8A95-3DC75862878F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 Population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7AA4F8-A201-42A9-8A6B-984350AC9EC0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828800"/>
            <a:ext cx="5356225" cy="42846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8200" cy="37179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3525" y="3106738"/>
            <a:ext cx="4689475" cy="375126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Demonstration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557338"/>
            <a:ext cx="8215312" cy="482441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Means have stayed at 3.00 throughout</a:t>
            </a:r>
          </a:p>
          <a:p>
            <a:pPr lvl="1"/>
            <a:r>
              <a:rPr lang="en-US" sz="3200" dirty="0"/>
              <a:t>Except for minor sampling error</a:t>
            </a:r>
          </a:p>
          <a:p>
            <a:r>
              <a:rPr lang="en-US" sz="3600" dirty="0"/>
              <a:t>Standard deviations have decreased appropriately</a:t>
            </a:r>
          </a:p>
          <a:p>
            <a:r>
              <a:rPr lang="en-US" sz="3600" dirty="0"/>
              <a:t>Shape has become more normal as we move from n = 3 to n = 10</a:t>
            </a:r>
          </a:p>
          <a:p>
            <a:pPr lvl="1"/>
            <a:r>
              <a:rPr lang="en-US" sz="3200" dirty="0"/>
              <a:t>See superimposed normal distribution for reference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F4D603-3705-4ABA-BEA2-3F22FA7D140C}" type="slidenum">
              <a:rPr lang="en-US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838200"/>
          </a:xfrm>
        </p:spPr>
        <p:txBody>
          <a:bodyPr/>
          <a:lstStyle/>
          <a:p>
            <a:r>
              <a:rPr lang="en-US" dirty="0"/>
              <a:t>Testing Hypotheses: </a:t>
            </a:r>
            <a:r>
              <a:rPr lang="en-US" dirty="0">
                <a:sym typeface="Symbol" pitchFamily="18" charset="2"/>
              </a:rPr>
              <a:t> and </a:t>
            </a:r>
            <a:r>
              <a:rPr lang="en-US" dirty="0" smtClean="0">
                <a:latin typeface="Symbol" pitchFamily="18" charset="2"/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known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371600"/>
            <a:ext cx="8443912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/>
              <a:t>Called a 1-sample Z-test</a:t>
            </a:r>
            <a:endParaRPr lang="en-US" sz="4000" i="1"/>
          </a:p>
          <a:p>
            <a:r>
              <a:rPr lang="en-US" sz="3600" i="1"/>
              <a:t>H</a:t>
            </a:r>
            <a:r>
              <a:rPr lang="en-US" sz="3600" baseline="-25000"/>
              <a:t>0</a:t>
            </a:r>
            <a:r>
              <a:rPr lang="en-US" sz="3600"/>
              <a:t>: </a:t>
            </a:r>
            <a:r>
              <a:rPr lang="en-US" sz="3600">
                <a:latin typeface="Symbol" pitchFamily="18" charset="2"/>
              </a:rPr>
              <a:t>m</a:t>
            </a:r>
            <a:r>
              <a:rPr lang="en-US" sz="3600"/>
              <a:t> = 100</a:t>
            </a:r>
          </a:p>
          <a:p>
            <a:r>
              <a:rPr lang="en-US" sz="3600" i="1"/>
              <a:t>H</a:t>
            </a:r>
            <a:r>
              <a:rPr lang="en-US" sz="3600" baseline="-25000"/>
              <a:t>1</a:t>
            </a:r>
            <a:r>
              <a:rPr lang="en-US" sz="3600"/>
              <a:t>: </a:t>
            </a:r>
            <a:r>
              <a:rPr lang="en-US" sz="3600">
                <a:latin typeface="Symbol" pitchFamily="18" charset="2"/>
              </a:rPr>
              <a:t>m </a:t>
            </a:r>
            <a:r>
              <a:rPr lang="en-US" sz="3600">
                <a:sym typeface="Symbol" pitchFamily="18" charset="2"/>
              </a:rPr>
              <a:t> 100</a:t>
            </a:r>
            <a:r>
              <a:rPr lang="en-US" sz="3600">
                <a:latin typeface="Symbol" pitchFamily="18" charset="2"/>
                <a:sym typeface="Symbol" pitchFamily="18" charset="2"/>
              </a:rPr>
              <a:t> </a:t>
            </a:r>
            <a:r>
              <a:rPr lang="en-US" sz="3600">
                <a:sym typeface="Symbol" pitchFamily="18" charset="2"/>
              </a:rPr>
              <a:t>(Two-tailed)</a:t>
            </a:r>
          </a:p>
          <a:p>
            <a:r>
              <a:rPr lang="en-US" sz="3600"/>
              <a:t>Calculate </a:t>
            </a:r>
            <a:r>
              <a:rPr lang="en-US" sz="3600" i="1"/>
              <a:t>p </a:t>
            </a:r>
            <a:r>
              <a:rPr lang="en-US" sz="3600"/>
              <a:t>(sample mean) = 106 if </a:t>
            </a:r>
            <a:br>
              <a:rPr lang="en-US" sz="3600"/>
            </a:br>
            <a:r>
              <a:rPr lang="en-US" sz="3600">
                <a:latin typeface="Symbol" pitchFamily="18" charset="2"/>
              </a:rPr>
              <a:t>m</a:t>
            </a:r>
            <a:r>
              <a:rPr lang="en-US" sz="3600"/>
              <a:t> = 100</a:t>
            </a:r>
          </a:p>
          <a:p>
            <a:r>
              <a:rPr lang="en-US" sz="3600"/>
              <a:t>Use </a:t>
            </a:r>
            <a:r>
              <a:rPr lang="en-US" sz="3600" i="1"/>
              <a:t>z</a:t>
            </a:r>
            <a:r>
              <a:rPr lang="en-US" sz="3600"/>
              <a:t> from normal distribution</a:t>
            </a:r>
          </a:p>
          <a:p>
            <a:r>
              <a:rPr lang="en-US" sz="3600"/>
              <a:t>Sampling distribution would be normal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2F47FE-C002-40A9-BF01-713B9C1DE736}" type="slidenum">
              <a:rPr lang="en-US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280400" cy="874713"/>
          </a:xfrm>
        </p:spPr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914400"/>
            <a:ext cx="8443912" cy="5715000"/>
          </a:xfrm>
        </p:spPr>
        <p:txBody>
          <a:bodyPr/>
          <a:lstStyle/>
          <a:p>
            <a:r>
              <a:rPr lang="en-US" sz="3600"/>
              <a:t>Sampling distribution of the mean revisited</a:t>
            </a:r>
          </a:p>
          <a:p>
            <a:r>
              <a:rPr lang="en-US" sz="3600"/>
              <a:t>Testing hypotheses: sigma known</a:t>
            </a:r>
          </a:p>
          <a:p>
            <a:pPr lvl="1"/>
            <a:r>
              <a:rPr lang="en-US" sz="3200"/>
              <a:t>An example</a:t>
            </a:r>
          </a:p>
          <a:p>
            <a:r>
              <a:rPr lang="en-US" sz="3600"/>
              <a:t>Testing hypotheses: sigma unknown</a:t>
            </a:r>
          </a:p>
          <a:p>
            <a:pPr lvl="1"/>
            <a:r>
              <a:rPr lang="en-US" sz="3200"/>
              <a:t>An example</a:t>
            </a:r>
          </a:p>
          <a:p>
            <a:r>
              <a:rPr lang="en-US" sz="3600"/>
              <a:t>Factors affecting the test</a:t>
            </a:r>
          </a:p>
          <a:p>
            <a:r>
              <a:rPr lang="en-US" sz="3600"/>
              <a:t>Measuring the size of the effect</a:t>
            </a:r>
          </a:p>
          <a:p>
            <a:r>
              <a:rPr lang="en-US" sz="3600"/>
              <a:t>Confidence intervals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9DD517-2FEC-49FE-A750-A11FE85D319D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Using z to Test H</a:t>
            </a:r>
            <a:r>
              <a:rPr lang="en-US" sz="4000" baseline="-25000" dirty="0"/>
              <a:t>0</a:t>
            </a:r>
            <a:r>
              <a:rPr lang="en-US" sz="4000" dirty="0"/>
              <a:t> </a:t>
            </a:r>
            <a:r>
              <a:rPr lang="en-US" sz="4000" dirty="0">
                <a:sym typeface="Symbol" pitchFamily="18" charset="2"/>
              </a:rPr>
              <a:t></a:t>
            </a:r>
            <a:r>
              <a:rPr lang="en-US" sz="4000" dirty="0"/>
              <a:t> 2-tailed</a:t>
            </a:r>
            <a:r>
              <a:rPr lang="en-US" sz="4000" baseline="-25000" dirty="0">
                <a:sym typeface="Symbol" pitchFamily="18" charset="2"/>
              </a:rPr>
              <a:t> = .05</a:t>
            </a:r>
            <a:r>
              <a:rPr lang="en-US" sz="4000" dirty="0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rmAutofit/>
          </a:bodyPr>
          <a:lstStyle/>
          <a:p>
            <a:r>
              <a:rPr lang="en-US" sz="3600" dirty="0"/>
              <a:t>Calculate </a:t>
            </a:r>
            <a:r>
              <a:rPr lang="en-US" sz="3600" i="1" dirty="0"/>
              <a:t>z</a:t>
            </a:r>
          </a:p>
          <a:p>
            <a:endParaRPr lang="en-US" sz="3600" i="1" dirty="0"/>
          </a:p>
          <a:p>
            <a:endParaRPr lang="en-US" sz="3600" i="1" dirty="0"/>
          </a:p>
          <a:p>
            <a:endParaRPr lang="en-US" sz="3600" i="1" dirty="0"/>
          </a:p>
          <a:p>
            <a:r>
              <a:rPr lang="en-US" sz="3600" i="1" dirty="0"/>
              <a:t>If  </a:t>
            </a:r>
            <a:r>
              <a:rPr lang="en-US" sz="3600" dirty="0"/>
              <a:t>z</a:t>
            </a:r>
            <a:r>
              <a:rPr lang="en-US" sz="3600" i="1" dirty="0"/>
              <a:t> </a:t>
            </a:r>
            <a:r>
              <a:rPr lang="en-US" sz="3600" dirty="0"/>
              <a:t>&gt; </a:t>
            </a:r>
            <a:r>
              <a:rPr lang="en-US" sz="3600" u="sng" dirty="0"/>
              <a:t>+</a:t>
            </a:r>
            <a:r>
              <a:rPr lang="en-US" sz="3600" dirty="0"/>
              <a:t> 1.96, reject</a:t>
            </a:r>
            <a:r>
              <a:rPr lang="en-US" sz="3600" i="1" dirty="0"/>
              <a:t> H</a:t>
            </a:r>
            <a:r>
              <a:rPr lang="en-US" sz="3600" baseline="-25000" dirty="0"/>
              <a:t>0</a:t>
            </a:r>
            <a:r>
              <a:rPr lang="en-US" sz="3600" dirty="0"/>
              <a:t> (Why 1.96?)</a:t>
            </a:r>
            <a:endParaRPr lang="en-US" sz="3600" baseline="-25000" dirty="0"/>
          </a:p>
          <a:p>
            <a:r>
              <a:rPr lang="en-US" sz="3600" dirty="0" smtClean="0"/>
              <a:t>____ </a:t>
            </a:r>
            <a:r>
              <a:rPr lang="en-US" sz="3600" dirty="0"/>
              <a:t>&gt; 1.96 </a:t>
            </a:r>
          </a:p>
          <a:p>
            <a:pPr lvl="1"/>
            <a:r>
              <a:rPr lang="en-US" sz="3200" dirty="0"/>
              <a:t>The difference is significant.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C96FF8-714C-4760-94BB-4268CAFAEA63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17550" y="2081213"/>
          <a:ext cx="7785100" cy="2143125"/>
        </p:xfrm>
        <a:graphic>
          <a:graphicData uri="http://schemas.openxmlformats.org/presentationml/2006/ole">
            <p:oleObj spid="_x0000_s123908" name="Equation" r:id="rId3" imgW="2260440" imgH="6220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Using z to Test H</a:t>
            </a:r>
            <a:r>
              <a:rPr lang="en-US" sz="4000" baseline="-25000" dirty="0"/>
              <a:t>0</a:t>
            </a:r>
            <a:r>
              <a:rPr lang="en-US" sz="4000" dirty="0"/>
              <a:t> </a:t>
            </a:r>
            <a:r>
              <a:rPr lang="en-US" sz="4000" dirty="0">
                <a:sym typeface="Symbol" pitchFamily="18" charset="2"/>
              </a:rPr>
              <a:t></a:t>
            </a:r>
            <a:r>
              <a:rPr lang="en-US" sz="4000" dirty="0"/>
              <a:t> 1-tailed</a:t>
            </a:r>
            <a:r>
              <a:rPr lang="en-US" sz="4000" baseline="-25000" dirty="0">
                <a:sym typeface="Symbol" pitchFamily="18" charset="2"/>
              </a:rPr>
              <a:t> = .05</a:t>
            </a:r>
            <a:r>
              <a:rPr lang="en-US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r>
              <a:rPr lang="en-US" sz="3600" dirty="0"/>
              <a:t>Calculate </a:t>
            </a:r>
            <a:r>
              <a:rPr lang="en-US" sz="3600" i="1" dirty="0"/>
              <a:t>z </a:t>
            </a:r>
            <a:r>
              <a:rPr lang="en-US" sz="3600" dirty="0"/>
              <a:t>(from last slide)</a:t>
            </a:r>
          </a:p>
          <a:p>
            <a:r>
              <a:rPr lang="en-US" sz="3600" i="1" dirty="0"/>
              <a:t>If  </a:t>
            </a:r>
            <a:r>
              <a:rPr lang="en-US" sz="3600" dirty="0"/>
              <a:t>z</a:t>
            </a:r>
            <a:r>
              <a:rPr lang="en-US" sz="3600" i="1" dirty="0"/>
              <a:t> </a:t>
            </a:r>
            <a:r>
              <a:rPr lang="en-US" sz="3600" dirty="0"/>
              <a:t>&gt; </a:t>
            </a:r>
            <a:r>
              <a:rPr lang="en-US" sz="3600" u="sng" dirty="0"/>
              <a:t>+</a:t>
            </a:r>
            <a:r>
              <a:rPr lang="en-US" sz="3600" dirty="0"/>
              <a:t> 1.64, reject</a:t>
            </a:r>
            <a:r>
              <a:rPr lang="en-US" sz="3600" i="1" dirty="0"/>
              <a:t> H</a:t>
            </a:r>
            <a:r>
              <a:rPr lang="en-US" sz="3600" baseline="-25000" dirty="0"/>
              <a:t>0</a:t>
            </a:r>
            <a:r>
              <a:rPr lang="en-US" sz="3600" dirty="0"/>
              <a:t> (Why 1.64?)</a:t>
            </a:r>
            <a:endParaRPr lang="en-US" sz="3600" baseline="-25000" dirty="0"/>
          </a:p>
          <a:p>
            <a:r>
              <a:rPr lang="en-US" sz="3600" dirty="0" smtClean="0"/>
              <a:t>____ </a:t>
            </a:r>
            <a:r>
              <a:rPr lang="en-US" sz="3600" dirty="0"/>
              <a:t>&gt; 1.64 </a:t>
            </a:r>
          </a:p>
          <a:p>
            <a:pPr lvl="1"/>
            <a:r>
              <a:rPr lang="en-US" sz="3200" dirty="0"/>
              <a:t>The difference is significant.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228DAC-A56C-47A9-8EB3-A44019BC1247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Z-test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Compare computed </a:t>
            </a:r>
            <a:r>
              <a:rPr lang="en-US" sz="3600" i="1"/>
              <a:t>z</a:t>
            </a:r>
            <a:r>
              <a:rPr lang="en-US" sz="3600"/>
              <a:t>  to histogram of sampling distribution</a:t>
            </a:r>
          </a:p>
          <a:p>
            <a:r>
              <a:rPr lang="en-US" sz="3600"/>
              <a:t>The results should look consistent.</a:t>
            </a:r>
          </a:p>
          <a:p>
            <a:r>
              <a:rPr lang="en-US" sz="3600"/>
              <a:t>Logic of test</a:t>
            </a:r>
          </a:p>
          <a:p>
            <a:pPr lvl="1"/>
            <a:r>
              <a:rPr lang="en-US" sz="3200"/>
              <a:t>Calculate probability of getting this mean if null true.</a:t>
            </a:r>
          </a:p>
          <a:p>
            <a:pPr lvl="1"/>
            <a:r>
              <a:rPr lang="en-US" sz="3200"/>
              <a:t>Reject if that probability is too small.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4E63F0-3422-4106-8681-5E707A754612}" type="slidenum">
              <a:rPr lang="en-US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Testing Hypotheses: </a:t>
            </a:r>
            <a:r>
              <a:rPr lang="en-US" sz="4000" dirty="0">
                <a:sym typeface="Symbol" pitchFamily="18" charset="2"/>
              </a:rPr>
              <a:t> known</a:t>
            </a:r>
            <a:br>
              <a:rPr lang="en-US" sz="4000" dirty="0">
                <a:sym typeface="Symbol" pitchFamily="18" charset="2"/>
              </a:rPr>
            </a:br>
            <a:r>
              <a:rPr lang="en-US" sz="4000" dirty="0" smtClean="0">
                <a:latin typeface="Symbol" pitchFamily="18" charset="2"/>
                <a:sym typeface="Symbol"/>
              </a:rPr>
              <a:t></a:t>
            </a:r>
            <a:r>
              <a:rPr lang="en-US" sz="4000" dirty="0" smtClean="0"/>
              <a:t> </a:t>
            </a:r>
            <a:r>
              <a:rPr lang="en-US" sz="4000" dirty="0"/>
              <a:t>not known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458200" cy="4495800"/>
          </a:xfrm>
        </p:spPr>
        <p:txBody>
          <a:bodyPr>
            <a:normAutofit/>
          </a:bodyPr>
          <a:lstStyle/>
          <a:p>
            <a:r>
              <a:rPr lang="en-US" sz="3400"/>
              <a:t>Assume same example, but </a:t>
            </a:r>
            <a:r>
              <a:rPr lang="en-US" sz="3400">
                <a:latin typeface="Symbol" pitchFamily="18" charset="2"/>
              </a:rPr>
              <a:t>s</a:t>
            </a:r>
            <a:r>
              <a:rPr lang="en-US" sz="3400"/>
              <a:t> not known</a:t>
            </a:r>
          </a:p>
          <a:p>
            <a:r>
              <a:rPr lang="en-US" sz="3400"/>
              <a:t>We can make a guess at </a:t>
            </a:r>
            <a:r>
              <a:rPr lang="en-US" sz="3400">
                <a:latin typeface="Symbol" pitchFamily="18" charset="2"/>
              </a:rPr>
              <a:t>s</a:t>
            </a:r>
            <a:r>
              <a:rPr lang="en-US" sz="3400"/>
              <a:t> with </a:t>
            </a:r>
            <a:r>
              <a:rPr lang="en-US" sz="3400" i="1"/>
              <a:t>s</a:t>
            </a:r>
          </a:p>
          <a:p>
            <a:r>
              <a:rPr lang="en-US" sz="3400"/>
              <a:t>But, unless we have a large sample, </a:t>
            </a:r>
            <a:r>
              <a:rPr lang="en-US" sz="3400" i="1"/>
              <a:t>s</a:t>
            </a:r>
            <a:r>
              <a:rPr lang="en-US" sz="3400"/>
              <a:t> is likely to underestimate </a:t>
            </a:r>
            <a:r>
              <a:rPr lang="en-US" sz="3400">
                <a:latin typeface="Symbol" pitchFamily="18" charset="2"/>
              </a:rPr>
              <a:t>s (</a:t>
            </a:r>
            <a:r>
              <a:rPr lang="en-US" sz="3400"/>
              <a:t>see next slide)</a:t>
            </a:r>
          </a:p>
          <a:p>
            <a:r>
              <a:rPr lang="en-US" sz="3400"/>
              <a:t>So, a test based on the normal distribution will lead to biased results (e.g. more Type 1 errors)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6F5D9A-9D94-4CBB-9805-038DBAB2A53E}" type="slidenum">
              <a:rPr lang="en-US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 of the Variance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118C46-755A-4BC1-8D5A-72DCED233EDD}" type="slidenum">
              <a:rPr lang="en-US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pic>
        <p:nvPicPr>
          <p:cNvPr id="1710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616075"/>
            <a:ext cx="5943600" cy="47545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71012" name="AutoShape 4"/>
          <p:cNvSpPr>
            <a:spLocks/>
          </p:cNvSpPr>
          <p:nvPr/>
        </p:nvSpPr>
        <p:spPr bwMode="auto">
          <a:xfrm>
            <a:off x="2819400" y="2514600"/>
            <a:ext cx="609600" cy="280988"/>
          </a:xfrm>
          <a:prstGeom prst="borderCallout2">
            <a:avLst>
              <a:gd name="adj1" fmla="val 37500"/>
              <a:gd name="adj2" fmla="val -12500"/>
              <a:gd name="adj3" fmla="val 37500"/>
              <a:gd name="adj4" fmla="val -12500"/>
              <a:gd name="adj5" fmla="val 42708"/>
              <a:gd name="adj6" fmla="val -87500"/>
            </a:avLst>
          </a:prstGeom>
          <a:noFill/>
          <a:ln w="635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solidFill>
                  <a:schemeClr val="accent2"/>
                </a:solidFill>
                <a:latin typeface="Times New Roman" pitchFamily="18" charset="0"/>
              </a:rPr>
              <a:t>138.89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5410200" y="1900237"/>
            <a:ext cx="3048000" cy="35099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Let’s say you have a population variance = 138.89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If</a:t>
            </a:r>
            <a:r>
              <a:rPr lang="en-US" sz="2800" i="1" dirty="0">
                <a:latin typeface="Times New Roman" pitchFamily="18" charset="0"/>
              </a:rPr>
              <a:t> n</a:t>
            </a:r>
            <a:r>
              <a:rPr lang="en-US" sz="2800" dirty="0">
                <a:latin typeface="Times New Roman" pitchFamily="18" charset="0"/>
              </a:rPr>
              <a:t> = 5 and you take 10,000 samples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58.94% &lt; 138.89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Testing Hypotheses: </a:t>
            </a:r>
            <a:r>
              <a:rPr lang="en-US" sz="4000" dirty="0">
                <a:sym typeface="Symbol" pitchFamily="18" charset="2"/>
              </a:rPr>
              <a:t> known</a:t>
            </a:r>
            <a:r>
              <a:rPr lang="en-US" sz="4000">
                <a:sym typeface="Symbol" pitchFamily="18" charset="2"/>
              </a:rPr>
              <a:t/>
            </a:r>
            <a:br>
              <a:rPr lang="en-US" sz="4000">
                <a:sym typeface="Symbol" pitchFamily="18" charset="2"/>
              </a:rPr>
            </a:br>
            <a:r>
              <a:rPr lang="en-US" sz="4000" smtClean="0">
                <a:latin typeface="Symbol" pitchFamily="18" charset="2"/>
                <a:sym typeface="Symbol"/>
              </a:rPr>
              <a:t></a:t>
            </a:r>
            <a:r>
              <a:rPr lang="en-US" sz="4000" smtClean="0"/>
              <a:t> </a:t>
            </a:r>
            <a:r>
              <a:rPr lang="en-US" sz="4000" dirty="0"/>
              <a:t>not known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3600"/>
              <a:t>Since </a:t>
            </a:r>
            <a:r>
              <a:rPr lang="en-US" sz="3600" i="1"/>
              <a:t>s</a:t>
            </a:r>
            <a:r>
              <a:rPr lang="en-US" sz="3600"/>
              <a:t> is the best estimate of </a:t>
            </a:r>
            <a:r>
              <a:rPr lang="en-US" sz="3600">
                <a:latin typeface="Symbol" pitchFamily="18" charset="2"/>
              </a:rPr>
              <a:t>s; </a:t>
            </a:r>
            <a:r>
              <a:rPr lang="en-US" sz="3600"/>
              <a:t>    is the best estimate of    </a:t>
            </a:r>
          </a:p>
          <a:p>
            <a:r>
              <a:rPr lang="en-US" sz="3600"/>
              <a:t>Since Z does not work in this case we need a different distribution</a:t>
            </a:r>
          </a:p>
          <a:p>
            <a:pPr lvl="1"/>
            <a:r>
              <a:rPr lang="en-US" sz="3200"/>
              <a:t>One that is based on </a:t>
            </a:r>
            <a:r>
              <a:rPr lang="en-US" sz="3200" i="1"/>
              <a:t>s</a:t>
            </a:r>
          </a:p>
          <a:p>
            <a:pPr lvl="1"/>
            <a:r>
              <a:rPr lang="en-US" sz="3200"/>
              <a:t>Adjusts for the underestimation</a:t>
            </a:r>
          </a:p>
          <a:p>
            <a:pPr lvl="1"/>
            <a:r>
              <a:rPr lang="en-US" sz="3200"/>
              <a:t>And takes sample size (i.e. </a:t>
            </a:r>
            <a:r>
              <a:rPr lang="en-US" sz="3200" i="1"/>
              <a:t>degrees of freedom</a:t>
            </a:r>
            <a:r>
              <a:rPr lang="en-US" sz="3200"/>
              <a:t>) into account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034D05E-ACF5-458B-93F0-29A1EC8D1FD2}" type="slidenum">
              <a:rPr lang="en-US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7467600" y="1447800"/>
          <a:ext cx="698500" cy="838200"/>
        </p:xfrm>
        <a:graphic>
          <a:graphicData uri="http://schemas.openxmlformats.org/presentationml/2006/ole">
            <p:oleObj spid="_x0000_s166916" name="Equation" r:id="rId3" imgW="190440" imgH="228600" progId="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4953000" y="2057400"/>
          <a:ext cx="838200" cy="838200"/>
        </p:xfrm>
        <a:graphic>
          <a:graphicData uri="http://schemas.openxmlformats.org/presentationml/2006/ole">
            <p:oleObj spid="_x0000_s166917" name="Equation" r:id="rId4" imgW="2286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t</a:t>
            </a:r>
            <a:r>
              <a:rPr lang="en-US" dirty="0"/>
              <a:t> Distribution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r>
              <a:rPr lang="en-US" sz="3600" dirty="0"/>
              <a:t>Symmetric, mean = median = mode = 0.</a:t>
            </a:r>
          </a:p>
          <a:p>
            <a:r>
              <a:rPr lang="en-US" sz="3600" dirty="0"/>
              <a:t>Asymptotic tails</a:t>
            </a:r>
          </a:p>
          <a:p>
            <a:r>
              <a:rPr lang="en-US" sz="3600" dirty="0"/>
              <a:t>Infinite family of </a:t>
            </a:r>
            <a:r>
              <a:rPr lang="en-US" sz="3600" i="1" dirty="0"/>
              <a:t>t</a:t>
            </a:r>
            <a:r>
              <a:rPr lang="en-US" sz="3600" dirty="0"/>
              <a:t> distributions, one for every possible </a:t>
            </a:r>
            <a:r>
              <a:rPr lang="en-US" sz="3600" i="1" dirty="0" err="1"/>
              <a:t>df</a:t>
            </a:r>
            <a:r>
              <a:rPr lang="en-US" sz="3600" i="1" dirty="0"/>
              <a:t> .</a:t>
            </a:r>
          </a:p>
          <a:p>
            <a:pPr lvl="1"/>
            <a:r>
              <a:rPr lang="en-US" sz="3200" dirty="0"/>
              <a:t>For low </a:t>
            </a:r>
            <a:r>
              <a:rPr lang="en-US" sz="3200" i="1" dirty="0" err="1"/>
              <a:t>df</a:t>
            </a:r>
            <a:r>
              <a:rPr lang="en-US" sz="3200" dirty="0"/>
              <a:t>, the t distribution is more leptokurtic (e.g. spiked, thin, w/ fat tails)</a:t>
            </a:r>
          </a:p>
          <a:p>
            <a:pPr lvl="1"/>
            <a:r>
              <a:rPr lang="en-US" sz="3200" dirty="0"/>
              <a:t>For high </a:t>
            </a:r>
            <a:r>
              <a:rPr lang="en-US" sz="3200" i="1" dirty="0" err="1"/>
              <a:t>df</a:t>
            </a:r>
            <a:r>
              <a:rPr lang="en-US" sz="3200" i="1" dirty="0"/>
              <a:t>, </a:t>
            </a:r>
            <a:r>
              <a:rPr lang="en-US" sz="3200" dirty="0"/>
              <a:t>the t distribution is more normal</a:t>
            </a:r>
          </a:p>
          <a:p>
            <a:pPr lvl="1"/>
            <a:r>
              <a:rPr lang="en-US" sz="3200" dirty="0"/>
              <a:t>With </a:t>
            </a:r>
            <a:r>
              <a:rPr lang="en-US" sz="3200" i="1" dirty="0" err="1"/>
              <a:t>df</a:t>
            </a:r>
            <a:r>
              <a:rPr lang="en-US" sz="3200" i="1" dirty="0"/>
              <a:t> = </a:t>
            </a:r>
            <a:r>
              <a:rPr lang="en-US" sz="3200" dirty="0">
                <a:cs typeface="Arial" charset="0"/>
              </a:rPr>
              <a:t>∞</a:t>
            </a:r>
            <a:r>
              <a:rPr lang="en-US" sz="3200" i="1" dirty="0"/>
              <a:t>, </a:t>
            </a:r>
            <a:r>
              <a:rPr lang="en-US" sz="3200" dirty="0"/>
              <a:t>the t distribution and the z distribution are equivalent.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7B9B75-8949-4A73-B937-3BDF26562F38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/>
              <a:t>t</a:t>
            </a:r>
            <a:r>
              <a:rPr lang="en-US"/>
              <a:t> Distribution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52FC98-EC23-4459-9A40-6E5CDED5716E}" type="slidenum">
              <a:rPr lang="en-US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pic>
        <p:nvPicPr>
          <p:cNvPr id="168965" name="Picture 5" descr="Student_densite_b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7648575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Degrees of Freedom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>
            <a:normAutofit/>
          </a:bodyPr>
          <a:lstStyle/>
          <a:p>
            <a:r>
              <a:rPr lang="en-US" sz="3600" dirty="0" err="1"/>
              <a:t>Skewness</a:t>
            </a:r>
            <a:r>
              <a:rPr lang="en-US" sz="3600" dirty="0"/>
              <a:t> of sampling distribution of variance decreases as </a:t>
            </a:r>
            <a:r>
              <a:rPr lang="en-US" sz="3600" i="1" dirty="0"/>
              <a:t>n</a:t>
            </a:r>
            <a:r>
              <a:rPr lang="en-US" sz="3600" dirty="0"/>
              <a:t> increases</a:t>
            </a:r>
          </a:p>
          <a:p>
            <a:r>
              <a:rPr lang="en-US" sz="3600" i="1" dirty="0"/>
              <a:t>t</a:t>
            </a:r>
            <a:r>
              <a:rPr lang="en-US" sz="3600" dirty="0"/>
              <a:t> will differ from </a:t>
            </a:r>
            <a:r>
              <a:rPr lang="en-US" sz="3600" i="1" dirty="0"/>
              <a:t>z</a:t>
            </a:r>
            <a:r>
              <a:rPr lang="en-US" sz="3600" dirty="0"/>
              <a:t>  less as sample size increases</a:t>
            </a:r>
          </a:p>
          <a:p>
            <a:r>
              <a:rPr lang="en-US" sz="3600" dirty="0"/>
              <a:t>Therefore need to adjust </a:t>
            </a:r>
            <a:r>
              <a:rPr lang="en-US" sz="3600" i="1" dirty="0"/>
              <a:t>t</a:t>
            </a:r>
            <a:r>
              <a:rPr lang="en-US" sz="3600" dirty="0"/>
              <a:t> accordingly</a:t>
            </a:r>
          </a:p>
          <a:p>
            <a:r>
              <a:rPr lang="en-US" sz="3600" i="1" dirty="0"/>
              <a:t>Degrees of Freedom: </a:t>
            </a:r>
            <a:r>
              <a:rPr lang="en-US" sz="3600" i="1" dirty="0" err="1"/>
              <a:t>df</a:t>
            </a:r>
            <a:r>
              <a:rPr lang="en-US" sz="3600" dirty="0"/>
              <a:t> = </a:t>
            </a:r>
            <a:r>
              <a:rPr lang="en-US" sz="3600" i="1" dirty="0"/>
              <a:t>n</a:t>
            </a:r>
            <a:r>
              <a:rPr lang="en-US" sz="3600" dirty="0"/>
              <a:t> - 1</a:t>
            </a:r>
          </a:p>
          <a:p>
            <a:r>
              <a:rPr lang="en-US" sz="3600" i="1" dirty="0"/>
              <a:t>t</a:t>
            </a:r>
            <a:r>
              <a:rPr lang="en-US" sz="3600" dirty="0"/>
              <a:t> based on </a:t>
            </a:r>
            <a:r>
              <a:rPr lang="en-US" sz="3600" i="1" dirty="0" err="1"/>
              <a:t>df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8658AD-7C38-4BB1-A982-FE2AD18F94C3}" type="slidenum">
              <a:rPr lang="en-US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Testing Hypotheses: </a:t>
            </a:r>
            <a:r>
              <a:rPr lang="en-US" dirty="0">
                <a:sym typeface="Symbol" pitchFamily="18" charset="2"/>
              </a:rPr>
              <a:t> </a:t>
            </a:r>
            <a:r>
              <a:rPr lang="en-US" dirty="0" smtClean="0">
                <a:sym typeface="Symbol" pitchFamily="18" charset="2"/>
              </a:rPr>
              <a:t>known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latin typeface="Symbol" pitchFamily="18" charset="2"/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not known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371600"/>
            <a:ext cx="8443912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dirty="0"/>
              <a:t>Called a 1-sample </a:t>
            </a:r>
            <a:r>
              <a:rPr lang="en-US" sz="3600" i="1" dirty="0"/>
              <a:t>t</a:t>
            </a:r>
            <a:r>
              <a:rPr lang="en-US" sz="3600" dirty="0"/>
              <a:t>-test</a:t>
            </a:r>
            <a:endParaRPr lang="en-US" sz="4000" i="1" dirty="0"/>
          </a:p>
          <a:p>
            <a:pPr>
              <a:lnSpc>
                <a:spcPct val="90000"/>
              </a:lnSpc>
            </a:pPr>
            <a:r>
              <a:rPr lang="en-US" sz="3600" i="1" dirty="0"/>
              <a:t>H</a:t>
            </a:r>
            <a:r>
              <a:rPr lang="en-US" sz="3600" baseline="-25000" dirty="0"/>
              <a:t>0</a:t>
            </a:r>
            <a:r>
              <a:rPr lang="en-US" sz="3600" dirty="0"/>
              <a:t>: </a:t>
            </a:r>
            <a:r>
              <a:rPr lang="en-US" sz="3600" dirty="0">
                <a:latin typeface="Symbol" pitchFamily="18" charset="2"/>
              </a:rPr>
              <a:t>m</a:t>
            </a:r>
            <a:r>
              <a:rPr lang="en-US" sz="3600" dirty="0"/>
              <a:t> = 100</a:t>
            </a:r>
          </a:p>
          <a:p>
            <a:pPr>
              <a:lnSpc>
                <a:spcPct val="90000"/>
              </a:lnSpc>
            </a:pPr>
            <a:r>
              <a:rPr lang="en-US" sz="3600" i="1" dirty="0"/>
              <a:t>H</a:t>
            </a:r>
            <a:r>
              <a:rPr lang="en-US" sz="3600" baseline="-25000" dirty="0"/>
              <a:t>1</a:t>
            </a:r>
            <a:r>
              <a:rPr lang="en-US" sz="3600" dirty="0"/>
              <a:t>: </a:t>
            </a:r>
            <a:r>
              <a:rPr lang="en-US" sz="3600" dirty="0">
                <a:latin typeface="Symbol" pitchFamily="18" charset="2"/>
              </a:rPr>
              <a:t>m </a:t>
            </a:r>
            <a:r>
              <a:rPr lang="en-US" sz="3600" dirty="0">
                <a:sym typeface="Symbol" pitchFamily="18" charset="2"/>
              </a:rPr>
              <a:t> 100</a:t>
            </a:r>
            <a:r>
              <a:rPr lang="en-US" sz="3600" dirty="0">
                <a:latin typeface="Symbol" pitchFamily="18" charset="2"/>
                <a:sym typeface="Symbol" pitchFamily="18" charset="2"/>
              </a:rPr>
              <a:t> </a:t>
            </a:r>
            <a:r>
              <a:rPr lang="en-US" sz="3600" dirty="0">
                <a:sym typeface="Symbol" pitchFamily="18" charset="2"/>
              </a:rPr>
              <a:t>(Two-tailed)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Calculate </a:t>
            </a:r>
            <a:r>
              <a:rPr lang="en-US" sz="3600" i="1" dirty="0"/>
              <a:t>p </a:t>
            </a:r>
            <a:r>
              <a:rPr lang="en-US" sz="3600" dirty="0"/>
              <a:t>(sample mean) = 106 if </a:t>
            </a:r>
            <a:br>
              <a:rPr lang="en-US" sz="3600" dirty="0"/>
            </a:br>
            <a:r>
              <a:rPr lang="en-US" sz="3600" dirty="0">
                <a:latin typeface="Symbol" pitchFamily="18" charset="2"/>
              </a:rPr>
              <a:t>m</a:t>
            </a:r>
            <a:r>
              <a:rPr lang="en-US" sz="3600" dirty="0"/>
              <a:t> = 100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Use </a:t>
            </a:r>
            <a:r>
              <a:rPr lang="en-US" sz="3600" i="1" dirty="0"/>
              <a:t>t</a:t>
            </a:r>
            <a:r>
              <a:rPr lang="en-US" sz="3600" dirty="0"/>
              <a:t>-table to look up critical value using </a:t>
            </a:r>
            <a:r>
              <a:rPr lang="en-US" sz="3600" i="1" dirty="0"/>
              <a:t>degrees of freedom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Compare </a:t>
            </a:r>
            <a:r>
              <a:rPr lang="en-US" sz="3600" i="1" dirty="0" err="1"/>
              <a:t>t</a:t>
            </a:r>
            <a:r>
              <a:rPr lang="en-US" sz="3600" baseline="-25000" dirty="0" err="1"/>
              <a:t>observed</a:t>
            </a:r>
            <a:r>
              <a:rPr lang="en-US" sz="3600" i="1" dirty="0"/>
              <a:t> </a:t>
            </a:r>
            <a:r>
              <a:rPr lang="en-US" sz="3600" dirty="0"/>
              <a:t>to</a:t>
            </a:r>
            <a:r>
              <a:rPr lang="en-US" sz="3600" i="1" dirty="0"/>
              <a:t> </a:t>
            </a:r>
            <a:r>
              <a:rPr lang="en-US" sz="3600" i="1" dirty="0" err="1"/>
              <a:t>t</a:t>
            </a:r>
            <a:r>
              <a:rPr lang="en-US" sz="3600" baseline="-25000" dirty="0" err="1"/>
              <a:t>critical</a:t>
            </a:r>
            <a:r>
              <a:rPr lang="en-US" sz="3600" dirty="0"/>
              <a:t> and make decision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5C2367-1DB0-4374-8033-520BD0064B27}" type="slidenum">
              <a:rPr lang="en-US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/>
              <a:t>Review: Hypothesis </a:t>
            </a:r>
            <a:r>
              <a:rPr lang="en-US" dirty="0" smtClean="0"/>
              <a:t>Testing Steps</a:t>
            </a:r>
            <a:endParaRPr lang="en-US" dirty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State Null Hypothesis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Alternative Hypothesis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Decide on </a:t>
            </a:r>
            <a:r>
              <a:rPr lang="en-US" sz="3600" dirty="0">
                <a:sym typeface="Symbol" pitchFamily="18" charset="2"/>
              </a:rPr>
              <a:t> (usually .05)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Decide on type of test (distribution; </a:t>
            </a:r>
            <a:r>
              <a:rPr lang="en-US" sz="3600" i="1" dirty="0">
                <a:sym typeface="Symbol" pitchFamily="18" charset="2"/>
              </a:rPr>
              <a:t>z</a:t>
            </a:r>
            <a:r>
              <a:rPr lang="en-US" sz="3600" dirty="0">
                <a:sym typeface="Symbol" pitchFamily="18" charset="2"/>
              </a:rPr>
              <a:t>, </a:t>
            </a:r>
            <a:r>
              <a:rPr lang="en-US" sz="3600" i="1" dirty="0">
                <a:sym typeface="Symbol" pitchFamily="18" charset="2"/>
              </a:rPr>
              <a:t>t</a:t>
            </a:r>
            <a:r>
              <a:rPr lang="en-US" sz="3600" dirty="0">
                <a:sym typeface="Symbol" pitchFamily="18" charset="2"/>
              </a:rPr>
              <a:t>, etc.)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Find critical value &amp; state decision rule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Calculate test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Apply decision rule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9B0845-B58F-48D0-84D1-4A3A715580F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839200" cy="1143000"/>
          </a:xfrm>
        </p:spPr>
        <p:txBody>
          <a:bodyPr/>
          <a:lstStyle/>
          <a:p>
            <a:r>
              <a:rPr lang="en-US" sz="4000" dirty="0"/>
              <a:t>Using </a:t>
            </a:r>
            <a:r>
              <a:rPr lang="en-US" sz="4000" i="1" dirty="0"/>
              <a:t>t</a:t>
            </a:r>
            <a:r>
              <a:rPr lang="en-US" sz="4000" dirty="0"/>
              <a:t> to Test H</a:t>
            </a:r>
            <a:r>
              <a:rPr lang="en-US" sz="4000" baseline="-25000" dirty="0"/>
              <a:t>0</a:t>
            </a:r>
            <a:r>
              <a:rPr lang="en-US" sz="4000" dirty="0"/>
              <a:t> </a:t>
            </a:r>
            <a:r>
              <a:rPr lang="en-US" sz="4000" dirty="0">
                <a:sym typeface="Symbol" pitchFamily="18" charset="2"/>
              </a:rPr>
              <a:t></a:t>
            </a:r>
            <a:r>
              <a:rPr lang="en-US" sz="4000" dirty="0"/>
              <a:t> 2-tailed</a:t>
            </a:r>
            <a:r>
              <a:rPr lang="en-US" sz="4000" baseline="-25000" dirty="0">
                <a:sym typeface="Symbol" pitchFamily="18" charset="2"/>
              </a:rPr>
              <a:t> = .05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Same as </a:t>
            </a:r>
            <a:r>
              <a:rPr lang="en-US" sz="3600" i="1" dirty="0"/>
              <a:t>z</a:t>
            </a:r>
            <a:r>
              <a:rPr lang="en-US" sz="3600" dirty="0"/>
              <a:t> except for </a:t>
            </a:r>
            <a:r>
              <a:rPr lang="en-US" sz="3600" i="1" dirty="0"/>
              <a:t>s</a:t>
            </a:r>
            <a:r>
              <a:rPr lang="en-US" sz="3600" dirty="0"/>
              <a:t> in place of </a:t>
            </a:r>
            <a:r>
              <a:rPr lang="en-US" sz="3600" dirty="0">
                <a:latin typeface="Symbol" pitchFamily="18" charset="2"/>
              </a:rPr>
              <a:t>s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In our sample of 25, </a:t>
            </a:r>
            <a:r>
              <a:rPr lang="en-US" sz="3600" i="1" dirty="0"/>
              <a:t>s </a:t>
            </a:r>
            <a:r>
              <a:rPr lang="en-US" sz="3600" dirty="0"/>
              <a:t>= 7.78 </a:t>
            </a:r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With </a:t>
            </a:r>
            <a:r>
              <a:rPr lang="en-US" dirty="0">
                <a:sym typeface="Symbol" pitchFamily="18" charset="2"/>
              </a:rPr>
              <a:t>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3600" dirty="0"/>
              <a:t>.05, </a:t>
            </a:r>
            <a:r>
              <a:rPr lang="en-US" sz="3600" dirty="0" err="1"/>
              <a:t>df</a:t>
            </a:r>
            <a:r>
              <a:rPr lang="en-US" sz="3600" dirty="0"/>
              <a:t>=24, 2-tailed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i="1" dirty="0" err="1"/>
              <a:t>t</a:t>
            </a:r>
            <a:r>
              <a:rPr lang="en-US" sz="3600" baseline="-25000" dirty="0" err="1"/>
              <a:t>critical</a:t>
            </a:r>
            <a:r>
              <a:rPr lang="en-US" sz="3600" baseline="-25000" dirty="0"/>
              <a:t> </a:t>
            </a:r>
            <a:r>
              <a:rPr lang="en-US" sz="3600" dirty="0"/>
              <a:t>= </a:t>
            </a:r>
            <a:r>
              <a:rPr lang="en-US" sz="3600" dirty="0" smtClean="0"/>
              <a:t>_____ </a:t>
            </a:r>
            <a:r>
              <a:rPr lang="en-US" dirty="0"/>
              <a:t>(Table </a:t>
            </a:r>
            <a:r>
              <a:rPr lang="en-US" dirty="0" smtClean="0"/>
              <a:t>D.6</a:t>
            </a:r>
            <a:r>
              <a:rPr lang="en-US" dirty="0"/>
              <a:t>; see next slide)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Since </a:t>
            </a:r>
            <a:r>
              <a:rPr lang="en-US" sz="3600" dirty="0" smtClean="0"/>
              <a:t>____ </a:t>
            </a:r>
            <a:r>
              <a:rPr lang="en-US" sz="3600" dirty="0"/>
              <a:t>&gt; </a:t>
            </a:r>
            <a:r>
              <a:rPr lang="en-US" sz="3600" dirty="0" smtClean="0"/>
              <a:t>____ </a:t>
            </a:r>
            <a:r>
              <a:rPr lang="en-US" sz="3600" dirty="0"/>
              <a:t>reject </a:t>
            </a:r>
            <a:r>
              <a:rPr lang="en-US" dirty="0"/>
              <a:t>H</a:t>
            </a:r>
            <a:r>
              <a:rPr lang="en-US" baseline="-25000" dirty="0"/>
              <a:t>0</a:t>
            </a:r>
          </a:p>
        </p:txBody>
      </p:sp>
      <p:graphicFrame>
        <p:nvGraphicFramePr>
          <p:cNvPr id="17613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274763" y="2819400"/>
          <a:ext cx="6667500" cy="1625600"/>
        </p:xfrm>
        <a:graphic>
          <a:graphicData uri="http://schemas.openxmlformats.org/presentationml/2006/ole">
            <p:oleObj spid="_x0000_s176130" name="Equation" r:id="rId3" imgW="2552400" imgH="622080" progId="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257-B55F-4222-BA91-35607E26B73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685800"/>
            <a:ext cx="3124200" cy="1143000"/>
          </a:xfrm>
        </p:spPr>
        <p:txBody>
          <a:bodyPr>
            <a:normAutofit fontScale="90000"/>
          </a:bodyPr>
          <a:lstStyle/>
          <a:p>
            <a:r>
              <a:rPr lang="en-US" sz="4000" i="1" dirty="0"/>
              <a:t>t </a:t>
            </a:r>
            <a:r>
              <a:rPr lang="en-US" sz="4000" dirty="0"/>
              <a:t>Distribution</a:t>
            </a:r>
          </a:p>
        </p:txBody>
      </p:sp>
      <p:graphicFrame>
        <p:nvGraphicFramePr>
          <p:cNvPr id="128009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428625" y="152400"/>
          <a:ext cx="5010150" cy="6553200"/>
        </p:xfrm>
        <a:graphic>
          <a:graphicData uri="http://schemas.openxmlformats.org/presentationml/2006/ole">
            <p:oleObj spid="_x0000_s128009" name="Worksheet" r:id="rId3" imgW="3377015" imgH="4416473" progId="Excel.Sheet.8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1EE251-C040-47EE-A4A3-F1436047591D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75347" name="Oval 1267"/>
          <p:cNvSpPr>
            <a:spLocks noChangeArrowheads="1"/>
          </p:cNvSpPr>
          <p:nvPr/>
        </p:nvSpPr>
        <p:spPr bwMode="auto">
          <a:xfrm>
            <a:off x="2362200" y="6172200"/>
            <a:ext cx="838200" cy="304800"/>
          </a:xfrm>
          <a:prstGeom prst="ellipse">
            <a:avLst/>
          </a:prstGeom>
          <a:solidFill>
            <a:srgbClr val="FFFF00">
              <a:alpha val="39999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</a:t>
            </a:r>
            <a:r>
              <a:rPr lang="en-US" sz="3600" i="1" dirty="0"/>
              <a:t>t</a:t>
            </a:r>
            <a:r>
              <a:rPr lang="en-US" sz="3600" dirty="0"/>
              <a:t> to Test H</a:t>
            </a:r>
            <a:r>
              <a:rPr lang="en-US" sz="3600" baseline="-25000" dirty="0"/>
              <a:t>0</a:t>
            </a:r>
            <a:r>
              <a:rPr lang="en-US" sz="3600" dirty="0"/>
              <a:t> </a:t>
            </a:r>
            <a:r>
              <a:rPr lang="en-US" sz="3600" dirty="0">
                <a:sym typeface="Symbol" pitchFamily="18" charset="2"/>
              </a:rPr>
              <a:t></a:t>
            </a:r>
            <a:r>
              <a:rPr lang="en-US" sz="3600" dirty="0"/>
              <a:t> 1-tailed</a:t>
            </a:r>
            <a:r>
              <a:rPr lang="en-US" sz="3600" baseline="-25000" dirty="0">
                <a:sym typeface="Symbol" pitchFamily="18" charset="2"/>
              </a:rPr>
              <a:t> </a:t>
            </a:r>
            <a:r>
              <a:rPr lang="en-US" sz="3600" baseline="-25000" dirty="0" smtClean="0">
                <a:sym typeface="Symbol" pitchFamily="18" charset="2"/>
              </a:rPr>
              <a:t>=</a:t>
            </a:r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600" baseline="-25000" dirty="0" smtClean="0">
                <a:sym typeface="Symbol" pitchFamily="18" charset="2"/>
              </a:rPr>
              <a:t>.</a:t>
            </a:r>
            <a:r>
              <a:rPr lang="en-US" sz="3600" baseline="-25000" dirty="0">
                <a:sym typeface="Symbol" pitchFamily="18" charset="2"/>
              </a:rPr>
              <a:t>05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H</a:t>
            </a:r>
            <a:r>
              <a:rPr lang="en-US" sz="3600" baseline="-25000" dirty="0"/>
              <a:t>0</a:t>
            </a:r>
            <a:r>
              <a:rPr lang="en-US" sz="3600" dirty="0"/>
              <a:t>: </a:t>
            </a:r>
            <a:r>
              <a:rPr lang="en-US" sz="3600" dirty="0">
                <a:latin typeface="Symbol" pitchFamily="18" charset="2"/>
              </a:rPr>
              <a:t>m</a:t>
            </a:r>
            <a:r>
              <a:rPr lang="en-US" sz="3600" dirty="0"/>
              <a:t> </a:t>
            </a:r>
            <a:r>
              <a:rPr lang="en-US" sz="3600" dirty="0">
                <a:cs typeface="Arial" charset="0"/>
              </a:rPr>
              <a:t>≤</a:t>
            </a:r>
            <a:r>
              <a:rPr lang="en-US" sz="3600" dirty="0"/>
              <a:t> 100</a:t>
            </a:r>
          </a:p>
          <a:p>
            <a:r>
              <a:rPr lang="en-US" sz="3600" i="1" dirty="0"/>
              <a:t>H</a:t>
            </a:r>
            <a:r>
              <a:rPr lang="en-US" sz="3600" baseline="-25000" dirty="0"/>
              <a:t>1</a:t>
            </a:r>
            <a:r>
              <a:rPr lang="en-US" sz="3600" dirty="0"/>
              <a:t>: </a:t>
            </a:r>
            <a:r>
              <a:rPr lang="en-US" sz="3600" dirty="0">
                <a:latin typeface="Symbol" pitchFamily="18" charset="2"/>
              </a:rPr>
              <a:t>m </a:t>
            </a:r>
            <a:r>
              <a:rPr lang="en-US" sz="3600" dirty="0">
                <a:sym typeface="Symbol" pitchFamily="18" charset="2"/>
              </a:rPr>
              <a:t>&gt; 100</a:t>
            </a:r>
            <a:r>
              <a:rPr lang="en-US" sz="3600" dirty="0">
                <a:latin typeface="Symbol" pitchFamily="18" charset="2"/>
                <a:sym typeface="Symbol" pitchFamily="18" charset="2"/>
              </a:rPr>
              <a:t> </a:t>
            </a:r>
            <a:r>
              <a:rPr lang="en-US" sz="3600" dirty="0">
                <a:sym typeface="Symbol" pitchFamily="18" charset="2"/>
              </a:rPr>
              <a:t>(One-tailed)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The </a:t>
            </a:r>
            <a:r>
              <a:rPr lang="en-US" sz="3600" i="1" dirty="0" err="1"/>
              <a:t>t</a:t>
            </a:r>
            <a:r>
              <a:rPr lang="en-US" sz="3600" i="1" baseline="-25000" dirty="0" err="1"/>
              <a:t>observed</a:t>
            </a:r>
            <a:r>
              <a:rPr lang="en-US" sz="3600" dirty="0"/>
              <a:t> value is the same </a:t>
            </a:r>
            <a:r>
              <a:rPr lang="en-US" sz="3600" dirty="0">
                <a:sym typeface="Symbol" pitchFamily="18" charset="2"/>
              </a:rPr>
              <a:t></a:t>
            </a:r>
            <a:r>
              <a:rPr lang="en-US" sz="3600" dirty="0"/>
              <a:t> </a:t>
            </a:r>
            <a:r>
              <a:rPr lang="en-US" sz="3600" dirty="0" smtClean="0"/>
              <a:t>_____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With </a:t>
            </a:r>
            <a:r>
              <a:rPr lang="en-US" dirty="0">
                <a:sym typeface="Symbol" pitchFamily="18" charset="2"/>
              </a:rPr>
              <a:t>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3600" dirty="0"/>
              <a:t>.05, </a:t>
            </a:r>
            <a:r>
              <a:rPr lang="en-US" sz="3600" dirty="0" err="1"/>
              <a:t>df</a:t>
            </a:r>
            <a:r>
              <a:rPr lang="en-US" sz="3600" dirty="0"/>
              <a:t>=24, </a:t>
            </a:r>
            <a:r>
              <a:rPr lang="en-US" sz="3600" dirty="0" smtClean="0"/>
              <a:t>1-tailed </a:t>
            </a:r>
            <a:r>
              <a:rPr lang="en-US" sz="3600" i="1" dirty="0" err="1" smtClean="0"/>
              <a:t>t</a:t>
            </a:r>
            <a:r>
              <a:rPr lang="en-US" sz="3600" baseline="-25000" dirty="0" err="1" smtClean="0"/>
              <a:t>critical</a:t>
            </a:r>
            <a:r>
              <a:rPr lang="en-US" sz="3600" baseline="-25000" dirty="0" smtClean="0"/>
              <a:t> </a:t>
            </a:r>
            <a:r>
              <a:rPr lang="en-US" sz="3600" dirty="0"/>
              <a:t>= </a:t>
            </a:r>
            <a:r>
              <a:rPr lang="en-US" sz="3600" dirty="0" smtClean="0"/>
              <a:t>____ </a:t>
            </a:r>
            <a:r>
              <a:rPr lang="en-US" dirty="0"/>
              <a:t>(Table </a:t>
            </a:r>
            <a:r>
              <a:rPr lang="en-US" dirty="0" smtClean="0"/>
              <a:t>D.6</a:t>
            </a:r>
            <a:r>
              <a:rPr lang="en-US" dirty="0"/>
              <a:t>; see next slide)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Since </a:t>
            </a:r>
            <a:r>
              <a:rPr lang="en-US" sz="3600" dirty="0" smtClean="0"/>
              <a:t>_____ </a:t>
            </a:r>
            <a:r>
              <a:rPr lang="en-US" sz="3600" dirty="0"/>
              <a:t>&gt; </a:t>
            </a:r>
            <a:r>
              <a:rPr lang="en-US" sz="3600" dirty="0" smtClean="0"/>
              <a:t>_____ reject </a:t>
            </a:r>
            <a:r>
              <a:rPr lang="en-US" dirty="0"/>
              <a:t>H</a:t>
            </a:r>
            <a:r>
              <a:rPr lang="en-US" baseline="-25000" dirty="0"/>
              <a:t>0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CE15519-14BC-4E3A-978F-52BD58211BF3}" type="slidenum">
              <a:rPr lang="en-US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609600"/>
            <a:ext cx="3276600" cy="1143000"/>
          </a:xfrm>
        </p:spPr>
        <p:txBody>
          <a:bodyPr>
            <a:normAutofit fontScale="90000"/>
          </a:bodyPr>
          <a:lstStyle/>
          <a:p>
            <a:r>
              <a:rPr lang="en-US" sz="4000" i="1" dirty="0"/>
              <a:t>t </a:t>
            </a:r>
            <a:r>
              <a:rPr lang="en-US" sz="4000" dirty="0"/>
              <a:t>Distribution</a:t>
            </a:r>
          </a:p>
        </p:txBody>
      </p:sp>
      <p:graphicFrame>
        <p:nvGraphicFramePr>
          <p:cNvPr id="17817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428625" y="152400"/>
          <a:ext cx="5010150" cy="6553200"/>
        </p:xfrm>
        <a:graphic>
          <a:graphicData uri="http://schemas.openxmlformats.org/presentationml/2006/ole">
            <p:oleObj spid="_x0000_s178179" name="Worksheet" r:id="rId3" imgW="3377015" imgH="4416473" progId="Excel.Sheet.8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4BAF66-8827-4681-9798-30ECDC65A6F0}" type="slidenum">
              <a:rPr lang="en-US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1600200" y="6172200"/>
            <a:ext cx="838200" cy="304800"/>
          </a:xfrm>
          <a:prstGeom prst="ellipse">
            <a:avLst/>
          </a:prstGeom>
          <a:solidFill>
            <a:srgbClr val="FFFF00">
              <a:alpha val="39999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With </a:t>
            </a:r>
            <a:r>
              <a:rPr lang="en-US" sz="3600" i="1" dirty="0"/>
              <a:t>n</a:t>
            </a:r>
            <a:r>
              <a:rPr lang="en-US" sz="3600" dirty="0"/>
              <a:t> = 25, </a:t>
            </a:r>
            <a:r>
              <a:rPr lang="en-US" sz="3600" i="1" dirty="0" err="1"/>
              <a:t>t</a:t>
            </a:r>
            <a:r>
              <a:rPr lang="en-US" sz="3600" i="1" baseline="-25000" dirty="0" err="1"/>
              <a:t>observed</a:t>
            </a:r>
            <a:r>
              <a:rPr lang="en-US" sz="3600" i="1" dirty="0"/>
              <a:t>(</a:t>
            </a:r>
            <a:r>
              <a:rPr lang="en-US" sz="3600" dirty="0"/>
              <a:t>24) = </a:t>
            </a:r>
            <a:r>
              <a:rPr lang="en-US" sz="3600" dirty="0" smtClean="0"/>
              <a:t>_____</a:t>
            </a:r>
            <a:endParaRPr lang="en-US" sz="3600" dirty="0"/>
          </a:p>
          <a:p>
            <a:r>
              <a:rPr lang="en-US" sz="3600" dirty="0"/>
              <a:t>Because </a:t>
            </a:r>
            <a:r>
              <a:rPr lang="en-US" sz="3600" i="1" dirty="0" smtClean="0"/>
              <a:t>_____</a:t>
            </a:r>
            <a:r>
              <a:rPr lang="en-US" sz="3600" dirty="0" smtClean="0"/>
              <a:t> </a:t>
            </a:r>
            <a:r>
              <a:rPr lang="en-US" sz="3600" dirty="0"/>
              <a:t>is larger than both </a:t>
            </a:r>
            <a:r>
              <a:rPr lang="en-US" sz="3600" dirty="0" smtClean="0"/>
              <a:t>_____ </a:t>
            </a:r>
            <a:r>
              <a:rPr lang="en-US" sz="2800" dirty="0"/>
              <a:t>(1-tailed)</a:t>
            </a:r>
            <a:r>
              <a:rPr lang="en-US" sz="3600" dirty="0"/>
              <a:t> and </a:t>
            </a:r>
            <a:r>
              <a:rPr lang="en-US" sz="3600" dirty="0" smtClean="0"/>
              <a:t>_____ </a:t>
            </a:r>
            <a:r>
              <a:rPr lang="en-US" sz="2800" dirty="0" smtClean="0"/>
              <a:t>(</a:t>
            </a:r>
            <a:r>
              <a:rPr lang="en-US" sz="2800" dirty="0"/>
              <a:t>2-tailed)</a:t>
            </a:r>
            <a:r>
              <a:rPr lang="en-US" sz="3600" dirty="0"/>
              <a:t> we reject </a:t>
            </a:r>
            <a:r>
              <a:rPr lang="en-US" sz="3600" i="1" dirty="0"/>
              <a:t>H</a:t>
            </a:r>
            <a:r>
              <a:rPr lang="en-US" sz="3600" baseline="-25000" dirty="0"/>
              <a:t>0 </a:t>
            </a:r>
            <a:r>
              <a:rPr lang="en-US" sz="3600" dirty="0"/>
              <a:t>under both 1- and 2-tailed hypotheses</a:t>
            </a:r>
          </a:p>
          <a:p>
            <a:r>
              <a:rPr lang="en-US" sz="3600" dirty="0"/>
              <a:t>Conclude that taking IQPLUS leads to a higher IQ than normal.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22EC21-4A6F-43DA-B4E3-DBE7E1F9B375}" type="slidenum">
              <a:rPr lang="en-US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Affecting…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n-US" sz="3600" i="1"/>
              <a:t>t</a:t>
            </a:r>
            <a:r>
              <a:rPr lang="en-US" sz="3600"/>
              <a:t> test</a:t>
            </a:r>
          </a:p>
          <a:p>
            <a:pPr lvl="1"/>
            <a:r>
              <a:rPr lang="en-US" sz="3200"/>
              <a:t>Difference between sample and population means</a:t>
            </a:r>
          </a:p>
          <a:p>
            <a:pPr lvl="1"/>
            <a:r>
              <a:rPr lang="en-US" sz="3200"/>
              <a:t>Magnitude of sample variance</a:t>
            </a:r>
          </a:p>
          <a:p>
            <a:pPr lvl="1"/>
            <a:r>
              <a:rPr lang="en-US" sz="3200"/>
              <a:t>Sample size</a:t>
            </a:r>
          </a:p>
          <a:p>
            <a:r>
              <a:rPr lang="en-US" sz="3600"/>
              <a:t>Decision</a:t>
            </a:r>
          </a:p>
          <a:p>
            <a:pPr lvl="1"/>
            <a:r>
              <a:rPr lang="en-US" sz="3200"/>
              <a:t>Significance level </a:t>
            </a:r>
            <a:r>
              <a:rPr lang="en-US" sz="3200">
                <a:latin typeface="Symbol" pitchFamily="18" charset="2"/>
              </a:rPr>
              <a:t>a</a:t>
            </a:r>
            <a:endParaRPr lang="en-US" sz="3200"/>
          </a:p>
          <a:p>
            <a:pPr lvl="1"/>
            <a:r>
              <a:rPr lang="en-US" sz="3200"/>
              <a:t>One-tailed versus two-tailed test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8655E7-1296-451B-BB4C-615BAFA979E2}" type="slidenum">
              <a:rPr lang="en-US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Size of the Effect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We know that the difference is significant.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That doesn’t mean that it is important.</a:t>
            </a:r>
          </a:p>
          <a:p>
            <a:pPr>
              <a:lnSpc>
                <a:spcPct val="90000"/>
              </a:lnSpc>
            </a:pPr>
            <a:r>
              <a:rPr lang="en-US" sz="3600"/>
              <a:t>Population mean = 100, Sample mean = 106</a:t>
            </a:r>
          </a:p>
          <a:p>
            <a:pPr>
              <a:lnSpc>
                <a:spcPct val="90000"/>
              </a:lnSpc>
            </a:pPr>
            <a:r>
              <a:rPr lang="en-US" sz="3600"/>
              <a:t>Difference is 6 words or roughly a 6% increase.</a:t>
            </a:r>
          </a:p>
          <a:p>
            <a:pPr>
              <a:lnSpc>
                <a:spcPct val="90000"/>
              </a:lnSpc>
            </a:pPr>
            <a:r>
              <a:rPr lang="en-US" sz="3600"/>
              <a:t>Is this large?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6F383F-9C55-4812-9995-0D1F14BD9DE7}" type="slidenum">
              <a:rPr lang="en-US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600"/>
              <a:t>Later we develop this more in terms of standard deviations.</a:t>
            </a:r>
          </a:p>
          <a:p>
            <a:pPr>
              <a:lnSpc>
                <a:spcPct val="110000"/>
              </a:lnSpc>
            </a:pPr>
            <a:r>
              <a:rPr lang="en-US" sz="3600"/>
              <a:t>For Example:</a:t>
            </a:r>
          </a:p>
          <a:p>
            <a:pPr lvl="1">
              <a:lnSpc>
                <a:spcPct val="110000"/>
              </a:lnSpc>
            </a:pPr>
            <a:r>
              <a:rPr lang="en-US" sz="3200"/>
              <a:t>In our sample s = 7.78</a:t>
            </a:r>
          </a:p>
          <a:p>
            <a:pPr lvl="1">
              <a:lnSpc>
                <a:spcPct val="110000"/>
              </a:lnSpc>
            </a:pPr>
            <a:endParaRPr lang="en-US" sz="3200"/>
          </a:p>
          <a:p>
            <a:pPr lvl="1">
              <a:lnSpc>
                <a:spcPct val="110000"/>
              </a:lnSpc>
            </a:pPr>
            <a:endParaRPr lang="en-US" sz="3200"/>
          </a:p>
          <a:p>
            <a:pPr lvl="1">
              <a:lnSpc>
                <a:spcPct val="110000"/>
              </a:lnSpc>
            </a:pPr>
            <a:r>
              <a:rPr lang="en-US" sz="3200"/>
              <a:t>over 3/4 of a standard deviation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C65EF0-37BE-44A2-BA0D-F96AA5794473}" type="slidenum">
              <a:rPr lang="en-US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542925" y="4356100"/>
          <a:ext cx="8143875" cy="1206500"/>
        </p:xfrm>
        <a:graphic>
          <a:graphicData uri="http://schemas.openxmlformats.org/presentationml/2006/ole">
            <p:oleObj spid="_x0000_s139268" name="Equation" r:id="rId3" imgW="2743200" imgH="4060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Intervals on Mean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417638"/>
            <a:ext cx="8686800" cy="4906962"/>
          </a:xfrm>
        </p:spPr>
        <p:txBody>
          <a:bodyPr/>
          <a:lstStyle/>
          <a:p>
            <a:r>
              <a:rPr lang="en-US" sz="3600"/>
              <a:t>Sample mean is a point estimate</a:t>
            </a:r>
          </a:p>
          <a:p>
            <a:r>
              <a:rPr lang="en-US" sz="3600"/>
              <a:t>We want interval estimate</a:t>
            </a:r>
          </a:p>
          <a:p>
            <a:r>
              <a:rPr lang="en-US" sz="3600"/>
              <a:t>Given the sample mean we can calculate an interval that has a probability of containing the population mean </a:t>
            </a:r>
          </a:p>
          <a:p>
            <a:r>
              <a:rPr lang="en-US" sz="3600"/>
              <a:t>This can be done if </a:t>
            </a:r>
            <a:r>
              <a:rPr lang="en-US" sz="3600">
                <a:sym typeface="Symbol" pitchFamily="18" charset="2"/>
              </a:rPr>
              <a:t> is known or not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90910E-B5F6-4EE6-9C66-6666111FD992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/>
              <a:t>Confidence Intervals on Mean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19200"/>
            <a:ext cx="8686800" cy="4906963"/>
          </a:xfrm>
        </p:spPr>
        <p:txBody>
          <a:bodyPr/>
          <a:lstStyle/>
          <a:p>
            <a:r>
              <a:rPr lang="en-US" sz="3600"/>
              <a:t>If </a:t>
            </a:r>
            <a:r>
              <a:rPr lang="en-US" sz="3600">
                <a:sym typeface="Symbol" pitchFamily="18" charset="2"/>
              </a:rPr>
              <a:t> is known than the 95% CI is</a:t>
            </a:r>
          </a:p>
          <a:p>
            <a:endParaRPr lang="en-US" sz="3600">
              <a:sym typeface="Symbol" pitchFamily="18" charset="2"/>
            </a:endParaRPr>
          </a:p>
          <a:p>
            <a:endParaRPr lang="en-US" sz="3600">
              <a:sym typeface="Symbol" pitchFamily="18" charset="2"/>
            </a:endParaRPr>
          </a:p>
          <a:p>
            <a:r>
              <a:rPr lang="en-US" sz="3600"/>
              <a:t>If </a:t>
            </a:r>
            <a:r>
              <a:rPr lang="en-US" sz="3600">
                <a:sym typeface="Symbol" pitchFamily="18" charset="2"/>
              </a:rPr>
              <a:t> is </a:t>
            </a:r>
            <a:r>
              <a:rPr lang="en-US" sz="3600" i="1" u="sng">
                <a:sym typeface="Symbol" pitchFamily="18" charset="2"/>
              </a:rPr>
              <a:t>not</a:t>
            </a:r>
            <a:r>
              <a:rPr lang="en-US" sz="3600">
                <a:sym typeface="Symbol" pitchFamily="18" charset="2"/>
              </a:rPr>
              <a:t> known than the 95% CI is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FD0A9E-067B-459A-AAA7-389952D88FA1}" type="slidenum">
              <a:rPr lang="en-US"/>
              <a:pPr/>
              <a:t>39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6425" y="1971675"/>
          <a:ext cx="5416550" cy="1112838"/>
        </p:xfrm>
        <a:graphic>
          <a:graphicData uri="http://schemas.openxmlformats.org/presentationml/2006/ole">
            <p:oleObj spid="_x0000_s179204" name="Equation" r:id="rId3" imgW="1295280" imgH="266400" progId="">
              <p:embed/>
            </p:oleObj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584200" y="3935413"/>
          <a:ext cx="7797800" cy="1206500"/>
        </p:xfrm>
        <a:graphic>
          <a:graphicData uri="http://schemas.openxmlformats.org/presentationml/2006/ole">
            <p:oleObj spid="_x0000_s179207" name="Equation" r:id="rId4" imgW="1803240" imgH="27936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295400"/>
            <a:ext cx="8280400" cy="5086350"/>
          </a:xfrm>
        </p:spPr>
        <p:txBody>
          <a:bodyPr>
            <a:normAutofit/>
          </a:bodyPr>
          <a:lstStyle/>
          <a:p>
            <a:r>
              <a:rPr lang="en-US" sz="3600"/>
              <a:t>In reality, we take only </a:t>
            </a:r>
            <a:r>
              <a:rPr lang="en-US" sz="3600" b="1" i="1"/>
              <a:t>one </a:t>
            </a:r>
            <a:r>
              <a:rPr lang="en-US" sz="3600"/>
              <a:t>sample of a specific size (</a:t>
            </a:r>
            <a:r>
              <a:rPr lang="en-US" sz="3600" i="1"/>
              <a:t>N</a:t>
            </a:r>
            <a:r>
              <a:rPr lang="en-US" sz="3600"/>
              <a:t>) from a population and calculate a statistic of interest.</a:t>
            </a:r>
          </a:p>
          <a:p>
            <a:r>
              <a:rPr lang="en-US" sz="3600"/>
              <a:t>Based upon this single statistic from a single sample, we want to know:</a:t>
            </a:r>
          </a:p>
          <a:p>
            <a:pPr lvl="1"/>
            <a:r>
              <a:rPr lang="en-US" sz="3200" i="1"/>
              <a:t>“How likely is it that I could get a sample statistic of this value from a population if the corresponding population parameter was ___”</a:t>
            </a:r>
            <a:endParaRPr lang="en-US" sz="320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471951-A324-4C5D-B722-08D3B96120A4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For Our Data </a:t>
            </a:r>
            <a:br>
              <a:rPr lang="en-US" sz="4000"/>
            </a:br>
            <a:r>
              <a:rPr lang="en-US" sz="4000"/>
              <a:t>Assuming </a:t>
            </a:r>
            <a:r>
              <a:rPr lang="en-US" sz="4000">
                <a:sym typeface="Symbol" pitchFamily="18" charset="2"/>
              </a:rPr>
              <a:t> known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914401" y="1490352"/>
          <a:ext cx="6515100" cy="4065898"/>
        </p:xfrm>
        <a:graphic>
          <a:graphicData uri="http://schemas.openxmlformats.org/presentationml/2006/ole">
            <p:oleObj spid="_x0000_s133124" name="Equation" r:id="rId3" imgW="1587240" imgH="990360" progId="">
              <p:embed/>
            </p:oleObj>
          </a:graphicData>
        </a:graphic>
      </p:graphicFrame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41660D-82E0-42C8-B227-7B48FE20975B}" type="slidenum">
              <a:rPr lang="en-US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For Our Data </a:t>
            </a:r>
            <a:br>
              <a:rPr lang="en-US" sz="4000"/>
            </a:br>
            <a:r>
              <a:rPr lang="en-US" sz="4000"/>
              <a:t>Assuming </a:t>
            </a:r>
            <a:r>
              <a:rPr lang="en-US" sz="4000">
                <a:sym typeface="Symbol" pitchFamily="18" charset="2"/>
              </a:rPr>
              <a:t> not known</a:t>
            </a:r>
          </a:p>
        </p:txBody>
      </p:sp>
      <p:graphicFrame>
        <p:nvGraphicFramePr>
          <p:cNvPr id="18125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325438" y="2047875"/>
          <a:ext cx="8034337" cy="3543300"/>
        </p:xfrm>
        <a:graphic>
          <a:graphicData uri="http://schemas.openxmlformats.org/presentationml/2006/ole">
            <p:oleObj spid="_x0000_s181251" name="Equation" r:id="rId3" imgW="2476440" imgH="1091880" progId="">
              <p:embed/>
            </p:oleObj>
          </a:graphicData>
        </a:graphic>
      </p:graphicFrame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A5BB65-66BC-4D34-96CD-9DFA7C27DBBB}" type="slidenum">
              <a:rPr lang="en-US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Interval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3600"/>
              <a:t>Neither interval includes 100 - the population mean of IQ</a:t>
            </a:r>
          </a:p>
          <a:p>
            <a:r>
              <a:rPr lang="en-US" sz="3600"/>
              <a:t>Consistent with result of </a:t>
            </a:r>
            <a:r>
              <a:rPr lang="en-US" sz="3600" i="1"/>
              <a:t>t</a:t>
            </a:r>
            <a:r>
              <a:rPr lang="en-US" sz="3600"/>
              <a:t> test.</a:t>
            </a:r>
          </a:p>
          <a:p>
            <a:r>
              <a:rPr lang="en-US" sz="3600"/>
              <a:t>Confidence interval and effect size tell us about the magnitude of the effect.</a:t>
            </a:r>
          </a:p>
          <a:p>
            <a:r>
              <a:rPr lang="en-US" sz="3600"/>
              <a:t>What else can we conclude from confidence interval?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B207DB-4B8C-4C46-B440-8ACF87962B61}" type="slidenum">
              <a:rPr lang="en-US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295400"/>
            <a:ext cx="8280400" cy="5334000"/>
          </a:xfrm>
        </p:spPr>
        <p:txBody>
          <a:bodyPr>
            <a:normAutofit/>
          </a:bodyPr>
          <a:lstStyle/>
          <a:p>
            <a:r>
              <a:rPr lang="en-US" sz="3600" dirty="0"/>
              <a:t>BUT, in order to answer that question, we need to know what the entire range of values this statistic </a:t>
            </a:r>
            <a:r>
              <a:rPr lang="en-US" sz="3600" i="1" dirty="0"/>
              <a:t>could </a:t>
            </a:r>
            <a:r>
              <a:rPr lang="en-US" sz="3600" dirty="0"/>
              <a:t>be.</a:t>
            </a:r>
          </a:p>
          <a:p>
            <a:r>
              <a:rPr lang="en-US" sz="3600" dirty="0"/>
              <a:t>How can we find this out?</a:t>
            </a:r>
          </a:p>
          <a:p>
            <a:r>
              <a:rPr lang="en-US" sz="3600" dirty="0"/>
              <a:t>Draw </a:t>
            </a:r>
            <a:r>
              <a:rPr lang="en-US" sz="3600" i="1" dirty="0"/>
              <a:t>all possible </a:t>
            </a:r>
            <a:r>
              <a:rPr lang="en-US" sz="3600" dirty="0"/>
              <a:t>samples of size </a:t>
            </a:r>
            <a:r>
              <a:rPr lang="en-US" sz="3600" i="1" dirty="0"/>
              <a:t>N </a:t>
            </a:r>
            <a:r>
              <a:rPr lang="en-US" sz="3600" dirty="0"/>
              <a:t>from the population and calculate a sample statistic on </a:t>
            </a:r>
            <a:r>
              <a:rPr lang="en-US" sz="3600" i="1" dirty="0"/>
              <a:t>each of these samples (Chapter 8)</a:t>
            </a:r>
          </a:p>
          <a:p>
            <a:r>
              <a:rPr lang="en-US" sz="3600" b="1" dirty="0"/>
              <a:t>Or</a:t>
            </a:r>
            <a:r>
              <a:rPr lang="en-US" sz="3600" dirty="0"/>
              <a:t> we can calculate </a:t>
            </a:r>
            <a:r>
              <a:rPr lang="en-US" sz="3600" dirty="0" smtClean="0"/>
              <a:t>it</a:t>
            </a:r>
            <a:endParaRPr lang="en-US" sz="3600" i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8A91C-685F-4D72-84E8-2CD82F952E5F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/>
              <a:t>A distribution of </a:t>
            </a:r>
            <a:r>
              <a:rPr lang="en-US" sz="3600" i="1"/>
              <a:t>all possible </a:t>
            </a:r>
            <a:r>
              <a:rPr lang="en-US" sz="3600"/>
              <a:t>statistics calculated from </a:t>
            </a:r>
            <a:r>
              <a:rPr lang="en-US" sz="3600" i="1"/>
              <a:t>all possible </a:t>
            </a:r>
            <a:r>
              <a:rPr lang="en-US" sz="3600"/>
              <a:t>samples of size </a:t>
            </a:r>
            <a:r>
              <a:rPr lang="en-US" sz="3600" i="1"/>
              <a:t>N </a:t>
            </a:r>
            <a:r>
              <a:rPr lang="en-US" sz="3600"/>
              <a:t>drawn from a population is called a </a:t>
            </a:r>
            <a:r>
              <a:rPr lang="en-US" sz="3600" b="1"/>
              <a:t>Sampling Distribution.</a:t>
            </a:r>
          </a:p>
          <a:p>
            <a:r>
              <a:rPr lang="en-US" sz="3600"/>
              <a:t>Three things we want to know about </a:t>
            </a:r>
            <a:r>
              <a:rPr lang="en-US" sz="3600" i="1"/>
              <a:t>any </a:t>
            </a:r>
            <a:r>
              <a:rPr lang="en-US" sz="3600"/>
              <a:t>distribution?</a:t>
            </a:r>
          </a:p>
          <a:p>
            <a:pPr lvl="1"/>
            <a:r>
              <a:rPr lang="en-US" sz="3200"/>
              <a:t>– Central Tendency, Dispersion, Shape</a:t>
            </a:r>
            <a:endParaRPr lang="en-US" sz="360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2AA292-7DF9-4DEA-B6DA-9451214CF9DC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 – Back to IQPLUS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Returning to our study of IQPLUS and its affect on IQ</a:t>
            </a:r>
          </a:p>
          <a:p>
            <a:pPr>
              <a:lnSpc>
                <a:spcPct val="90000"/>
              </a:lnSpc>
            </a:pPr>
            <a:r>
              <a:rPr lang="en-US" sz="3600"/>
              <a:t>A group of 25 participants are given 30mg of IQPLUS everyday for ten days</a:t>
            </a:r>
          </a:p>
          <a:p>
            <a:pPr>
              <a:lnSpc>
                <a:spcPct val="90000"/>
              </a:lnSpc>
            </a:pPr>
            <a:r>
              <a:rPr lang="en-US" sz="3600"/>
              <a:t>At the end of 10 days the 25 participants are given the Stanford-Binet intelligence test.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89BFC7-4630-431E-97C7-CA4B9F530EF5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IQPLUS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 smtClean="0"/>
              <a:t>The mean IQ score of the 25 participants is 106 </a:t>
            </a:r>
          </a:p>
          <a:p>
            <a:pPr marL="742950" lvl="1" indent="-285750">
              <a:buNone/>
            </a:pPr>
            <a:r>
              <a:rPr lang="en-US" sz="3200" dirty="0" smtClean="0">
                <a:sym typeface="Symbol" pitchFamily="18" charset="2"/>
              </a:rPr>
              <a:t> = 100,  = 10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dirty="0" smtClean="0"/>
              <a:t>Is this increase large enough to conclude that IQPLUS was affective in increasing the participants IQ?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9230A1-22E2-4616-8DC1-F19413ECBACC}" type="slidenum">
              <a:rPr lang="en-US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476250"/>
            <a:ext cx="8596312" cy="874713"/>
          </a:xfrm>
        </p:spPr>
        <p:txBody>
          <a:bodyPr/>
          <a:lstStyle/>
          <a:p>
            <a:r>
              <a:rPr lang="en-US"/>
              <a:t>Sampling Distribution of the Mean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295400"/>
            <a:ext cx="8534400" cy="5334000"/>
          </a:xfrm>
        </p:spPr>
        <p:txBody>
          <a:bodyPr/>
          <a:lstStyle/>
          <a:p>
            <a:r>
              <a:rPr lang="en-US" sz="3600" dirty="0"/>
              <a:t>Formal solution to example given in Chapter 8.</a:t>
            </a:r>
          </a:p>
          <a:p>
            <a:r>
              <a:rPr lang="en-US" sz="3600" dirty="0"/>
              <a:t>We need to know what kinds of sample means to expect if IQPLUS has no effect.</a:t>
            </a:r>
          </a:p>
          <a:p>
            <a:pPr lvl="1"/>
            <a:r>
              <a:rPr lang="en-US" sz="3200" dirty="0" err="1"/>
              <a:t>i</a:t>
            </a:r>
            <a:r>
              <a:rPr lang="en-US" sz="3200" dirty="0"/>
              <a:t>. e. What kinds of means if </a:t>
            </a:r>
            <a:r>
              <a:rPr lang="en-US" sz="3200" dirty="0">
                <a:latin typeface="Symbol" pitchFamily="18" charset="2"/>
              </a:rPr>
              <a:t>m</a:t>
            </a:r>
            <a:r>
              <a:rPr lang="en-US" sz="3200" dirty="0"/>
              <a:t> = 100 and </a:t>
            </a:r>
            <a:br>
              <a:rPr lang="en-US" sz="3200" dirty="0"/>
            </a:br>
            <a:r>
              <a:rPr lang="en-US" sz="3200" dirty="0">
                <a:latin typeface="Symbol" pitchFamily="18" charset="2"/>
              </a:rPr>
              <a:t>s</a:t>
            </a:r>
            <a:r>
              <a:rPr lang="en-US" sz="3200" dirty="0"/>
              <a:t> = 10?</a:t>
            </a:r>
          </a:p>
          <a:p>
            <a:pPr lvl="1"/>
            <a:r>
              <a:rPr lang="en-US" sz="3200" dirty="0"/>
              <a:t>This is the sampling distribution of the mean (Why?)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46D1AB-5C66-46F0-9CCD-28E05A81E909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1708</Words>
  <Application>Microsoft PowerPoint</Application>
  <PresentationFormat>On-screen Show (4:3)</PresentationFormat>
  <Paragraphs>293</Paragraphs>
  <Slides>42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Oriel</vt:lpstr>
      <vt:lpstr>Picture</vt:lpstr>
      <vt:lpstr>Equation</vt:lpstr>
      <vt:lpstr>Worksheet</vt:lpstr>
      <vt:lpstr>Slide 1</vt:lpstr>
      <vt:lpstr>Major Points</vt:lpstr>
      <vt:lpstr>Review: Hypothesis Testing Steps</vt:lpstr>
      <vt:lpstr>Sampling Distributions</vt:lpstr>
      <vt:lpstr>Sampling Distributions</vt:lpstr>
      <vt:lpstr>Sampling Distributions</vt:lpstr>
      <vt:lpstr>An Example – Back to IQPLUS</vt:lpstr>
      <vt:lpstr>IQPLUS</vt:lpstr>
      <vt:lpstr>Sampling Distribution of the Mean</vt:lpstr>
      <vt:lpstr>Slide 10</vt:lpstr>
      <vt:lpstr>Sampling Distribution of the Mean</vt:lpstr>
      <vt:lpstr>Sampling Distribution of the mean</vt:lpstr>
      <vt:lpstr>Central Limit Theorem</vt:lpstr>
      <vt:lpstr>Central Limit Theorem</vt:lpstr>
      <vt:lpstr>Demonstration</vt:lpstr>
      <vt:lpstr>Parent Population</vt:lpstr>
      <vt:lpstr>Slide 17</vt:lpstr>
      <vt:lpstr>Demonstration</vt:lpstr>
      <vt:lpstr>Testing Hypotheses:  and  known</vt:lpstr>
      <vt:lpstr>Using z to Test H0  2-tailed = .05 </vt:lpstr>
      <vt:lpstr>Using z to Test H0  1-tailed = .05 </vt:lpstr>
      <vt:lpstr>Z-test</vt:lpstr>
      <vt:lpstr>Testing Hypotheses:  known  not known</vt:lpstr>
      <vt:lpstr>Sampling Distribution of the Variance</vt:lpstr>
      <vt:lpstr>Testing Hypotheses:  known  not known</vt:lpstr>
      <vt:lpstr>The t Distribution</vt:lpstr>
      <vt:lpstr>The t Distribution</vt:lpstr>
      <vt:lpstr>Degrees of Freedom</vt:lpstr>
      <vt:lpstr>Testing Hypotheses:  known  not known</vt:lpstr>
      <vt:lpstr>Using t to Test H0  2-tailed = .05</vt:lpstr>
      <vt:lpstr>t Distribution</vt:lpstr>
      <vt:lpstr>Using t to Test H0  1-tailed = .05</vt:lpstr>
      <vt:lpstr>t Distribution</vt:lpstr>
      <vt:lpstr>Conclusions</vt:lpstr>
      <vt:lpstr>Factors Affecting…</vt:lpstr>
      <vt:lpstr>Size of the Effect</vt:lpstr>
      <vt:lpstr>Effect Size</vt:lpstr>
      <vt:lpstr>Confidence Intervals on Mean</vt:lpstr>
      <vt:lpstr>Confidence Intervals on Mean</vt:lpstr>
      <vt:lpstr>For Our Data  Assuming  known</vt:lpstr>
      <vt:lpstr>For Our Data  Assuming  not known</vt:lpstr>
      <vt:lpstr>Confidence Interval</vt:lpstr>
    </vt:vector>
  </TitlesOfParts>
  <Company>University of Vermont / Dept of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dhowell</dc:creator>
  <cp:lastModifiedBy>SH SMART Classroom</cp:lastModifiedBy>
  <cp:revision>46</cp:revision>
  <cp:lastPrinted>1998-03-21T21:58:57Z</cp:lastPrinted>
  <dcterms:created xsi:type="dcterms:W3CDTF">1998-05-02T21:13:29Z</dcterms:created>
  <dcterms:modified xsi:type="dcterms:W3CDTF">2008-10-10T19:49:50Z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