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4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8" r:id="rId10"/>
    <p:sldId id="289" r:id="rId11"/>
    <p:sldId id="266" r:id="rId12"/>
    <p:sldId id="277" r:id="rId13"/>
    <p:sldId id="267" r:id="rId14"/>
    <p:sldId id="282" r:id="rId15"/>
    <p:sldId id="278" r:id="rId16"/>
    <p:sldId id="279" r:id="rId17"/>
    <p:sldId id="268" r:id="rId18"/>
    <p:sldId id="280" r:id="rId19"/>
    <p:sldId id="281" r:id="rId20"/>
    <p:sldId id="275" r:id="rId21"/>
    <p:sldId id="283" r:id="rId22"/>
    <p:sldId id="270" r:id="rId23"/>
    <p:sldId id="271" r:id="rId24"/>
    <p:sldId id="272" r:id="rId25"/>
    <p:sldId id="284" r:id="rId26"/>
    <p:sldId id="274" r:id="rId27"/>
    <p:sldId id="273" r:id="rId28"/>
    <p:sldId id="276" r:id="rId29"/>
    <p:sldId id="285" r:id="rId30"/>
    <p:sldId id="286" r:id="rId31"/>
    <p:sldId id="287" r:id="rId3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0066"/>
    <a:srgbClr val="009FD8"/>
    <a:srgbClr val="0DA7B3"/>
    <a:srgbClr val="06BABA"/>
    <a:srgbClr val="0099CC"/>
    <a:srgbClr val="33CCCC"/>
    <a:srgbClr val="418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7" autoAdjust="0"/>
    <p:restoredTop sz="94617" autoAdjust="0"/>
  </p:normalViewPr>
  <p:slideViewPr>
    <p:cSldViewPr>
      <p:cViewPr varScale="1">
        <p:scale>
          <a:sx n="70" d="100"/>
          <a:sy n="70" d="100"/>
        </p:scale>
        <p:origin x="-108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8" y="2484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i="1">
                <a:latin typeface="Times New Roman" pitchFamily="18" charset="0"/>
              </a:defRPr>
            </a:lvl1pPr>
          </a:lstStyle>
          <a:p>
            <a:fld id="{32E373D9-C1CE-4485-BA03-1DB2C91D50B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fld id="{E07BDFB0-29E9-4E07-8F20-5A8ED819492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C56C66-D2F8-43E3-BA03-FC4E6D66D37F}" type="slidenum">
              <a:rPr lang="en-US"/>
              <a:pPr/>
              <a:t>1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E1F846-4D05-4676-917E-B744FC45B48F}" type="slidenum">
              <a:rPr lang="en-US"/>
              <a:pPr/>
              <a:t>13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9A70F9-283D-463C-BEE4-3FA16AE44410}" type="slidenum">
              <a:rPr lang="en-US"/>
              <a:pPr/>
              <a:t>14</a:t>
            </a:fld>
            <a:endParaRPr lang="en-US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A6033-FDF5-4146-AFB8-168EB2FE7700}" type="slidenum">
              <a:rPr lang="en-US"/>
              <a:pPr/>
              <a:t>17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1F11FC-6C40-4473-A084-A14330886B0A}" type="slidenum">
              <a:rPr lang="en-US"/>
              <a:pPr/>
              <a:t>18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31BACB-12B2-48CB-B0B2-B0834EDEB816}" type="slidenum">
              <a:rPr lang="en-US"/>
              <a:pPr/>
              <a:t>20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D2177A-96A0-4855-B376-C3C10CBFAC4D}" type="slidenum">
              <a:rPr lang="en-US"/>
              <a:pPr/>
              <a:t>22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076EEF-BCDE-44BA-9A5C-AD4F3BC7E595}" type="slidenum">
              <a:rPr lang="en-US"/>
              <a:pPr/>
              <a:t>23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1C353D-8868-4296-A05F-87F971AA7CA5}" type="slidenum">
              <a:rPr lang="en-US"/>
              <a:pPr/>
              <a:t>24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7BDB59-56ED-4785-9FB5-6196D3E45E0B}" type="slidenum">
              <a:rPr lang="en-US"/>
              <a:pPr/>
              <a:t>26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27B981-29F0-4379-AB10-AF435A689F7D}" type="slidenum">
              <a:rPr lang="en-US"/>
              <a:pPr/>
              <a:t>27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65B00F-5F81-45C0-B4A9-370494521A8D}" type="slidenum">
              <a:rPr lang="en-US"/>
              <a:pPr/>
              <a:t>2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FB258B-6BE7-48C0-B665-E95AFD6D3E30}" type="slidenum">
              <a:rPr lang="en-US"/>
              <a:pPr/>
              <a:t>28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A63E4F-BD2B-4F41-BED5-1B00163969B8}" type="slidenum">
              <a:rPr lang="en-US"/>
              <a:pPr/>
              <a:t>3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6EFFC4-0B8D-4C0E-9C21-7AC66D7FA733}" type="slidenum">
              <a:rPr lang="en-US"/>
              <a:pPr/>
              <a:t>4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14692" name="Object 4"/>
          <p:cNvGraphicFramePr>
            <a:graphicFrameLocks noChangeAspect="1"/>
          </p:cNvGraphicFramePr>
          <p:nvPr/>
        </p:nvGraphicFramePr>
        <p:xfrm>
          <a:off x="1412875" y="5770563"/>
          <a:ext cx="4733925" cy="3730625"/>
        </p:xfrm>
        <a:graphic>
          <a:graphicData uri="http://schemas.openxmlformats.org/presentationml/2006/ole">
            <p:oleObj spid="_x0000_s114692" name="Document" r:id="rId4" imgW="4509000" imgH="3552840" progId="Word.Document.8">
              <p:embed/>
            </p:oleObj>
          </a:graphicData>
        </a:graphic>
      </p:graphicFrame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D6B0E8-6AD9-44A3-94A5-A91D6B97CA67}" type="slidenum">
              <a:rPr lang="en-US"/>
              <a:pPr/>
              <a:t>5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5A26E1-99A0-416F-BE0C-5E3F3E504908}" type="slidenum">
              <a:rPr lang="en-US"/>
              <a:pPr/>
              <a:t>6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A1E1E1-3E6F-403D-97DB-FEC9E140A22A}" type="slidenum">
              <a:rPr lang="en-US"/>
              <a:pPr/>
              <a:t>7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F1A68-8BBB-4A7D-942E-5ECF05D147AE}" type="slidenum">
              <a:rPr lang="en-US"/>
              <a:pPr/>
              <a:t>8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FCB401-6A94-47CB-B637-B285455E389E}" type="slidenum">
              <a:rPr lang="en-US"/>
              <a:pPr/>
              <a:t>11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C81DFECE-CA6C-48B9-8B7A-5D949E0713AF}" type="datetime1">
              <a:rPr lang="en-US" smtClean="0"/>
              <a:pPr/>
              <a:t>3/2/2009</a:t>
            </a:fld>
            <a:endParaRPr lang="en-US" altLang="en-US"/>
          </a:p>
        </p:txBody>
      </p:sp>
      <p:sp>
        <p:nvSpPr>
          <p:cNvPr id="15360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8F206-B681-4C75-B022-E80B7DD42F08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53608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153609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10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11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12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13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14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15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16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17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18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19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20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21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22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23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24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25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26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27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28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29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30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31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32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33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34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35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36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37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38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39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40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2E8C56-1E94-4091-812D-D3B51C5E5680}" type="datetime1">
              <a:rPr lang="en-US" smtClean="0"/>
              <a:pPr/>
              <a:t>3/2/2009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C5591-82A5-446B-B539-94353A75D32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C1C4AF-E7DD-490D-8546-62D90DD02541}" type="datetime1">
              <a:rPr lang="en-US" smtClean="0"/>
              <a:pPr/>
              <a:t>3/2/2009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29DD9-E0F1-4C14-B5CE-E1CFB06737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91D1A0F-4A9C-4BD6-ABE5-00FB4F6892E3}" type="datetime1">
              <a:rPr lang="en-US" smtClean="0"/>
              <a:pPr/>
              <a:t>3/2/2009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16CED14-6600-4FB4-8E4D-A9F9E42F3A3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1EF08D-05D1-4232-930F-C38340036A37}" type="datetime1">
              <a:rPr lang="en-US" smtClean="0"/>
              <a:pPr/>
              <a:t>3/2/2009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10301-A3CA-454E-B4A3-46F9070D9A8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2A1B39-9C28-4015-976C-6564F995B057}" type="datetime1">
              <a:rPr lang="en-US" smtClean="0"/>
              <a:pPr/>
              <a:t>3/2/2009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8C661-2839-4F6D-B89B-3949C9C19F5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DAACC1-FF71-4E5D-BA56-C34450B45EA6}" type="datetime1">
              <a:rPr lang="en-US" smtClean="0"/>
              <a:pPr/>
              <a:t>3/2/2009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15921-C84A-4956-A2E6-52BE588DCFF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F93F8F-65A9-4F84-9C50-C3C60E56FD48}" type="datetime1">
              <a:rPr lang="en-US" smtClean="0"/>
              <a:pPr/>
              <a:t>3/2/2009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96A09-B338-4410-A484-54741CBD8C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525552-4096-4410-BB71-79B7F857D6A8}" type="datetime1">
              <a:rPr lang="en-US" smtClean="0"/>
              <a:pPr/>
              <a:t>3/2/2009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9A5D0-1158-4001-80DE-BB43660829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5C6B78-9A5F-41D7-BDD9-A017CA14875F}" type="datetime1">
              <a:rPr lang="en-US" smtClean="0"/>
              <a:pPr/>
              <a:t>3/2/2009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6E249-C233-444D-8D39-3929C97978F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18DA0D-321B-40A6-956A-D528A1A6DE3C}" type="datetime1">
              <a:rPr lang="en-US" smtClean="0"/>
              <a:pPr/>
              <a:t>3/2/2009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94020-76A0-47D2-8D86-922A8DB589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6223CF-1E97-4A1B-9A64-363C64E10706}" type="datetime1">
              <a:rPr lang="en-US" smtClean="0"/>
              <a:pPr/>
              <a:t>3/2/2009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19A94-AF23-424D-A3D4-0A93C94B428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5258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2F80E815-3551-4B42-93BE-244FFDFF2B65}" type="datetime1">
              <a:rPr lang="en-US" smtClean="0"/>
              <a:pPr/>
              <a:t>3/2/2009</a:t>
            </a:fld>
            <a:endParaRPr lang="en-US" altLang="en-US"/>
          </a:p>
        </p:txBody>
      </p:sp>
      <p:sp>
        <p:nvSpPr>
          <p:cNvPr id="1525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1525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1C8A2F42-35CD-4A14-84B9-E1DBF78741C5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52584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5258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8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8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8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8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9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9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9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9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9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9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9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9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9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9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0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0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0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0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0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0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0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0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0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0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1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1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1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1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1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1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 anchor="ctr"/>
          <a:lstStyle/>
          <a:p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971800"/>
            <a:ext cx="6400800" cy="1752600"/>
          </a:xfrm>
          <a:noFill/>
          <a:ln/>
        </p:spPr>
        <p:txBody>
          <a:bodyPr/>
          <a:lstStyle/>
          <a:p>
            <a:pPr>
              <a:buFont typeface="Symbol" pitchFamily="18" charset="2"/>
              <a:buNone/>
            </a:pPr>
            <a:r>
              <a:rPr lang="en-US" dirty="0" smtClean="0">
                <a:sym typeface="Symbol" pitchFamily="18" charset="2"/>
              </a:rPr>
              <a:t>Cal State Northridge</a:t>
            </a:r>
          </a:p>
          <a:p>
            <a:pPr>
              <a:buFont typeface="Symbol" pitchFamily="18" charset="2"/>
              <a:buNone/>
            </a:pPr>
            <a:r>
              <a:rPr lang="en-US" dirty="0" smtClean="0">
                <a:sym typeface="Symbol" pitchFamily="18" charset="2"/>
              </a:rPr>
              <a:t></a:t>
            </a:r>
            <a:r>
              <a:rPr lang="en-US" dirty="0">
                <a:sym typeface="Symbol" pitchFamily="18" charset="2"/>
              </a:rPr>
              <a:t>320</a:t>
            </a:r>
          </a:p>
          <a:p>
            <a:pPr>
              <a:buFont typeface="Symbol" pitchFamily="18" charset="2"/>
              <a:buNone/>
            </a:pPr>
            <a:r>
              <a:rPr lang="en-US" dirty="0">
                <a:sym typeface="Symbol" pitchFamily="18" charset="2"/>
              </a:rPr>
              <a:t>Ainsworth</a:t>
            </a: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152400" y="1082675"/>
            <a:ext cx="7239000" cy="173672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>
                <a:solidFill>
                  <a:schemeClr val="tx2"/>
                </a:solidFill>
                <a:latin typeface="Times New Roman" pitchFamily="18" charset="0"/>
              </a:rPr>
              <a:t>Sampling Distributions and Hypothesis Testing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 dirty="0" smtClean="0"/>
              <a:t>Population Distribution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0301-A3CA-454E-B4A3-46F9070D9A81}" type="slidenum">
              <a:rPr lang="en-US" altLang="en-US" smtClean="0"/>
              <a:pPr/>
              <a:t>10</a:t>
            </a:fld>
            <a:endParaRPr lang="en-US" altLang="en-US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8176" y="838200"/>
            <a:ext cx="6790824" cy="544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61F5-B445-463E-AF6F-AB121A39B99E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 We Conclude?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458200" cy="4411662"/>
          </a:xfrm>
        </p:spPr>
        <p:txBody>
          <a:bodyPr/>
          <a:lstStyle/>
          <a:p>
            <a:r>
              <a:rPr lang="en-US" sz="3400"/>
              <a:t>When people don’t get IQPLUS the majority of sample means fall between 96 and 104</a:t>
            </a:r>
          </a:p>
          <a:p>
            <a:r>
              <a:rPr lang="en-US" sz="3400"/>
              <a:t>Our IQPLUS group had an average IQ score of 106</a:t>
            </a:r>
          </a:p>
          <a:p>
            <a:pPr lvl="1"/>
            <a:r>
              <a:rPr lang="en-US" sz="3000"/>
              <a:t>Our subjects’ responses were not like normal.</a:t>
            </a:r>
          </a:p>
          <a:p>
            <a:r>
              <a:rPr lang="en-US" sz="3400"/>
              <a:t>Conclude that IQPLUS increased intelligence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5156-A67E-46BB-9F44-71435F97BB4A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Sampling Distribution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400"/>
              <a:t>Central Tendency </a:t>
            </a:r>
          </a:p>
          <a:p>
            <a:pPr lvl="1">
              <a:lnSpc>
                <a:spcPct val="90000"/>
              </a:lnSpc>
            </a:pPr>
            <a:r>
              <a:rPr lang="en-US" sz="3000"/>
              <a:t>“typical value”</a:t>
            </a:r>
          </a:p>
          <a:p>
            <a:pPr lvl="1">
              <a:lnSpc>
                <a:spcPct val="90000"/>
              </a:lnSpc>
            </a:pPr>
            <a:r>
              <a:rPr lang="en-US" sz="3000"/>
              <a:t>Usually estimates the population parameter</a:t>
            </a:r>
          </a:p>
          <a:p>
            <a:pPr lvl="1">
              <a:lnSpc>
                <a:spcPct val="90000"/>
              </a:lnSpc>
            </a:pPr>
            <a:r>
              <a:rPr lang="en-US" sz="3000"/>
              <a:t>The mean is the mean of the means</a:t>
            </a:r>
          </a:p>
          <a:p>
            <a:pPr>
              <a:lnSpc>
                <a:spcPct val="90000"/>
              </a:lnSpc>
            </a:pPr>
            <a:r>
              <a:rPr lang="en-US" sz="3400"/>
              <a:t>Dispersion - Standard Error</a:t>
            </a:r>
          </a:p>
          <a:p>
            <a:pPr lvl="1">
              <a:lnSpc>
                <a:spcPct val="90000"/>
              </a:lnSpc>
            </a:pPr>
            <a:r>
              <a:rPr lang="en-US" sz="3000"/>
              <a:t>“variability”</a:t>
            </a:r>
          </a:p>
          <a:p>
            <a:pPr lvl="1">
              <a:lnSpc>
                <a:spcPct val="90000"/>
              </a:lnSpc>
            </a:pPr>
            <a:r>
              <a:rPr lang="en-US" sz="3000"/>
              <a:t>The SD of a sampling distribution is called the Standard Error (SE)</a:t>
            </a:r>
          </a:p>
          <a:p>
            <a:pPr>
              <a:lnSpc>
                <a:spcPct val="90000"/>
              </a:lnSpc>
            </a:pPr>
            <a:r>
              <a:rPr lang="en-US" sz="3400"/>
              <a:t>Shape - depends upon the statistic and the assumptions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FE5C-2BD8-4FB4-BD19-3A3AA6663A28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Hypothesis Testing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400"/>
              <a:t>A formal way of doing what we just did</a:t>
            </a:r>
          </a:p>
          <a:p>
            <a:r>
              <a:rPr lang="en-US" sz="3400"/>
              <a:t>Start with hypothesis that subjects are normal.</a:t>
            </a:r>
          </a:p>
          <a:p>
            <a:pPr lvl="1"/>
            <a:r>
              <a:rPr lang="en-US" sz="3000"/>
              <a:t>The null hypothesis</a:t>
            </a:r>
          </a:p>
          <a:p>
            <a:r>
              <a:rPr lang="en-US" sz="3400"/>
              <a:t>Find what normal subjects do.</a:t>
            </a:r>
          </a:p>
          <a:p>
            <a:r>
              <a:rPr lang="en-US" sz="3400"/>
              <a:t>Compare our subjects to that standard.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B851-2847-485F-AC23-267A159C1768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Hypothesis Testing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400"/>
              <a:t>Define the null hypothesis.</a:t>
            </a:r>
          </a:p>
          <a:p>
            <a:r>
              <a:rPr lang="en-US" sz="3400"/>
              <a:t>Decide what you would expect to find if the null hypothesis were true.</a:t>
            </a:r>
          </a:p>
          <a:p>
            <a:r>
              <a:rPr lang="en-US" sz="3400"/>
              <a:t>Look at what you actually found.</a:t>
            </a:r>
          </a:p>
          <a:p>
            <a:r>
              <a:rPr lang="en-US" sz="3400"/>
              <a:t>Reject the null if what you found is not what you expected.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76892-3E3C-4513-B0F7-D39EC04F2D0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Hypothesis Testing Steps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 sz="3200" dirty="0" smtClean="0"/>
              <a:t>State Null Hypothesis (H</a:t>
            </a:r>
            <a:r>
              <a:rPr lang="en-US" sz="3200" baseline="-25000" dirty="0" smtClean="0"/>
              <a:t>0</a:t>
            </a:r>
            <a:r>
              <a:rPr lang="en-US" sz="3200" dirty="0" smtClean="0"/>
              <a:t>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200" dirty="0" smtClean="0"/>
              <a:t>Alternative Hypothesis (H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200" dirty="0" smtClean="0"/>
              <a:t>Decide on </a:t>
            </a:r>
            <a:r>
              <a:rPr lang="en-US" sz="3200" dirty="0" smtClean="0">
                <a:sym typeface="Symbol" pitchFamily="18" charset="2"/>
              </a:rPr>
              <a:t> (usually .05)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200" dirty="0" smtClean="0">
                <a:sym typeface="Symbol" pitchFamily="18" charset="2"/>
              </a:rPr>
              <a:t>Decide on type of test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200" dirty="0" smtClean="0">
                <a:sym typeface="Symbol" pitchFamily="18" charset="2"/>
              </a:rPr>
              <a:t>Find critical value &amp; state decision rule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200" dirty="0" smtClean="0">
                <a:sym typeface="Symbol" pitchFamily="18" charset="2"/>
              </a:rPr>
              <a:t>Calculate test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200" dirty="0" smtClean="0">
                <a:sym typeface="Symbol" pitchFamily="18" charset="2"/>
              </a:rPr>
              <a:t>Apply decision rule</a:t>
            </a:r>
            <a:endParaRPr lang="en-US" sz="3200" dirty="0">
              <a:sym typeface="Symbol" pitchFamily="18" charset="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5C5D-E0AE-488A-8708-09CDC8EB0E05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 and H</a:t>
            </a:r>
            <a:r>
              <a:rPr lang="en-US" baseline="-25000"/>
              <a:t>1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Always stated in terms of population parameters, never sample statistics.</a:t>
            </a:r>
          </a:p>
          <a:p>
            <a:r>
              <a:rPr lang="en-US"/>
              <a:t>Together, define the entire range of possibilities.</a:t>
            </a:r>
          </a:p>
          <a:p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µ = 0</a:t>
            </a:r>
          </a:p>
          <a:p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µ </a:t>
            </a:r>
            <a:r>
              <a:rPr lang="en-US">
                <a:sym typeface="Symbol" pitchFamily="18" charset="2"/>
              </a:rPr>
              <a:t></a:t>
            </a:r>
            <a:r>
              <a:rPr lang="en-US"/>
              <a:t> 0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6957-E906-4C14-BCF8-0DE7079DD3FC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Null Hypothesis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400"/>
              <a:t>The hypothesis that our subjects came from a population of normal responders.</a:t>
            </a:r>
          </a:p>
          <a:p>
            <a:r>
              <a:rPr lang="en-US" sz="3400"/>
              <a:t>The hypothesis that taking IQPLUS has no affect on intelligence.</a:t>
            </a:r>
          </a:p>
          <a:p>
            <a:r>
              <a:rPr lang="en-US" sz="3400"/>
              <a:t>The hypothesis we usually want to reject.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214A-9880-49D3-8200-466B0ED5A8DC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Null Hypothesis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458200" cy="4411662"/>
          </a:xfrm>
        </p:spPr>
        <p:txBody>
          <a:bodyPr/>
          <a:lstStyle/>
          <a:p>
            <a:r>
              <a:rPr lang="en-US" sz="3400"/>
              <a:t>Specifies </a:t>
            </a:r>
            <a:r>
              <a:rPr lang="en-US" sz="3400" b="1"/>
              <a:t>a single value </a:t>
            </a:r>
            <a:r>
              <a:rPr lang="en-US" sz="3400"/>
              <a:t>(has the equals sign in it somewhere)</a:t>
            </a:r>
          </a:p>
          <a:p>
            <a:r>
              <a:rPr lang="en-US" sz="3400"/>
              <a:t>Says:</a:t>
            </a:r>
          </a:p>
          <a:p>
            <a:pPr lvl="1"/>
            <a:r>
              <a:rPr lang="en-US" sz="3000"/>
              <a:t>“Nothing happened.”</a:t>
            </a:r>
          </a:p>
          <a:p>
            <a:pPr lvl="1"/>
            <a:r>
              <a:rPr lang="en-US" sz="3000"/>
              <a:t>“There’s no difference.”</a:t>
            </a:r>
          </a:p>
          <a:p>
            <a:pPr lvl="1"/>
            <a:r>
              <a:rPr lang="en-US" sz="3000"/>
              <a:t>“Chance is a good explanation for your results.”</a:t>
            </a:r>
          </a:p>
          <a:p>
            <a:pPr lvl="1"/>
            <a:r>
              <a:rPr lang="en-US" sz="3000"/>
              <a:t>“Your sample statistic doesn’t differ from your hypothesized population parameter.”</a:t>
            </a:r>
            <a:endParaRPr lang="en-US" sz="3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6C77-6EE0-47D5-92E0-1FEE8B02B13E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Research Hypothesis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757738"/>
          </a:xfrm>
        </p:spPr>
        <p:txBody>
          <a:bodyPr/>
          <a:lstStyle/>
          <a:p>
            <a:r>
              <a:rPr lang="en-US"/>
              <a:t>Also known as the “alternative hypothesis”</a:t>
            </a:r>
          </a:p>
          <a:p>
            <a:r>
              <a:rPr lang="en-US"/>
              <a:t>Always specifies </a:t>
            </a:r>
            <a:r>
              <a:rPr lang="en-US" b="1"/>
              <a:t>a range of values </a:t>
            </a:r>
            <a:r>
              <a:rPr lang="en-US"/>
              <a:t>(has an inequality in it somewhere) </a:t>
            </a:r>
          </a:p>
          <a:p>
            <a:r>
              <a:rPr lang="en-US"/>
              <a:t>Says,</a:t>
            </a:r>
          </a:p>
          <a:p>
            <a:pPr lvl="1"/>
            <a:r>
              <a:rPr lang="en-US"/>
              <a:t>“Something happened.”</a:t>
            </a:r>
          </a:p>
          <a:p>
            <a:pPr lvl="1"/>
            <a:r>
              <a:rPr lang="en-US"/>
              <a:t>“There </a:t>
            </a:r>
            <a:r>
              <a:rPr lang="en-US" b="1"/>
              <a:t>is </a:t>
            </a:r>
            <a:r>
              <a:rPr lang="en-US"/>
              <a:t>a difference.”</a:t>
            </a:r>
          </a:p>
          <a:p>
            <a:pPr lvl="1"/>
            <a:r>
              <a:rPr lang="en-US"/>
              <a:t>“Chance is not a good explanation for your results.”</a:t>
            </a:r>
          </a:p>
          <a:p>
            <a:pPr lvl="1"/>
            <a:r>
              <a:rPr lang="en-US"/>
              <a:t>“Your sample statistic differs ‘significantly’ from your hypothesized population parameter.”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2A3F-0C10-4DEB-91B2-80BCEE14D55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Major Points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400"/>
              <a:t>Sampling distribution – What are they?</a:t>
            </a:r>
          </a:p>
          <a:p>
            <a:r>
              <a:rPr lang="en-US" sz="3400"/>
              <a:t>Hypothesis testing</a:t>
            </a:r>
          </a:p>
          <a:p>
            <a:pPr lvl="1"/>
            <a:r>
              <a:rPr lang="en-US" sz="3000"/>
              <a:t>The null hypothesis</a:t>
            </a:r>
          </a:p>
          <a:p>
            <a:pPr lvl="1"/>
            <a:r>
              <a:rPr lang="en-US" sz="3000"/>
              <a:t>Test statistics and their distributions</a:t>
            </a:r>
          </a:p>
          <a:p>
            <a:pPr lvl="1"/>
            <a:r>
              <a:rPr lang="en-US" sz="3000"/>
              <a:t>The normal distribution and testing</a:t>
            </a:r>
          </a:p>
          <a:p>
            <a:r>
              <a:rPr lang="en-US" sz="3400"/>
              <a:t>Some other Important concepts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4511-0A35-4A1E-855B-14D1BD4E9234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Important Concepts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400"/>
              <a:t>Concepts critical to hypothesis testing</a:t>
            </a:r>
          </a:p>
          <a:p>
            <a:pPr lvl="1"/>
            <a:r>
              <a:rPr lang="en-US" sz="3000"/>
              <a:t>It’s all probability</a:t>
            </a:r>
          </a:p>
          <a:p>
            <a:pPr lvl="1"/>
            <a:r>
              <a:rPr lang="en-US" sz="3000"/>
              <a:t>Decision</a:t>
            </a:r>
          </a:p>
          <a:p>
            <a:pPr lvl="1"/>
            <a:r>
              <a:rPr lang="en-US" sz="3000"/>
              <a:t>Type I error</a:t>
            </a:r>
          </a:p>
          <a:p>
            <a:pPr lvl="1"/>
            <a:r>
              <a:rPr lang="en-US" sz="3000"/>
              <a:t>Type II error</a:t>
            </a:r>
          </a:p>
          <a:p>
            <a:pPr lvl="1"/>
            <a:r>
              <a:rPr lang="en-US" sz="3000"/>
              <a:t>Critical values</a:t>
            </a:r>
          </a:p>
          <a:p>
            <a:pPr lvl="1"/>
            <a:r>
              <a:rPr lang="en-US" sz="3000"/>
              <a:t>One- and two-tailed tests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6664E-A4DD-4BB4-9724-0635710652CE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Probability Statement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Unsettling Part to it all</a:t>
            </a:r>
          </a:p>
          <a:p>
            <a:r>
              <a:rPr lang="en-US" b="1"/>
              <a:t>YOU </a:t>
            </a:r>
            <a:r>
              <a:rPr lang="en-US"/>
              <a:t>decide on the odds for casting your decision in favor of H</a:t>
            </a:r>
            <a:r>
              <a:rPr lang="en-US" baseline="-25000"/>
              <a:t>0</a:t>
            </a:r>
            <a:r>
              <a:rPr lang="en-US"/>
              <a:t> or H</a:t>
            </a:r>
            <a:r>
              <a:rPr lang="en-US" baseline="-25000"/>
              <a:t>1</a:t>
            </a:r>
            <a:r>
              <a:rPr lang="en-US"/>
              <a:t>.</a:t>
            </a:r>
          </a:p>
          <a:p>
            <a:r>
              <a:rPr lang="en-US"/>
              <a:t>Even after you decide, you’re still never certain if you made the right decision.</a:t>
            </a:r>
          </a:p>
          <a:p>
            <a:r>
              <a:rPr lang="en-US"/>
              <a:t>All your choices are based upon probability distributions (sampling distributions).</a:t>
            </a:r>
          </a:p>
          <a:p>
            <a:r>
              <a:rPr lang="en-US" b="1" i="1"/>
              <a:t>Nothing is ever proved!!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8A0A-4407-444D-959B-1A79EFD204BE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Decisions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400"/>
              <a:t>When we test a hypothesis we draw a conclusion; either correct or incorrect.</a:t>
            </a:r>
          </a:p>
          <a:p>
            <a:pPr lvl="1"/>
            <a:r>
              <a:rPr lang="en-US" sz="3000"/>
              <a:t>Type I error</a:t>
            </a:r>
          </a:p>
          <a:p>
            <a:pPr lvl="2"/>
            <a:r>
              <a:rPr lang="en-US" sz="2800"/>
              <a:t>Reject the null hypothesis when it is actually correct.</a:t>
            </a:r>
          </a:p>
          <a:p>
            <a:pPr lvl="1"/>
            <a:r>
              <a:rPr lang="en-US" sz="3000"/>
              <a:t>Type II error</a:t>
            </a:r>
          </a:p>
          <a:p>
            <a:pPr lvl="2"/>
            <a:r>
              <a:rPr lang="en-US" sz="2800"/>
              <a:t>Retain the null hypothesis when it is actually false.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9A40-080B-4C27-BA1E-72DF825C4CDA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I Errors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458200" cy="4411662"/>
          </a:xfrm>
        </p:spPr>
        <p:txBody>
          <a:bodyPr/>
          <a:lstStyle/>
          <a:p>
            <a:r>
              <a:rPr lang="en-US" sz="3400"/>
              <a:t>Assume IQPLUS really has no effect on intelligence</a:t>
            </a:r>
          </a:p>
          <a:p>
            <a:r>
              <a:rPr lang="en-US" sz="3400"/>
              <a:t>Assume we conclude that IQPLUS does work.</a:t>
            </a:r>
          </a:p>
          <a:p>
            <a:r>
              <a:rPr lang="en-US" sz="3400"/>
              <a:t>This is a Type I error</a:t>
            </a:r>
          </a:p>
          <a:p>
            <a:pPr lvl="1"/>
            <a:r>
              <a:rPr lang="en-US" sz="3000"/>
              <a:t>Probability set at alpha (</a:t>
            </a:r>
            <a:r>
              <a:rPr lang="en-US" sz="3000">
                <a:sym typeface="Symbol" pitchFamily="18" charset="2"/>
              </a:rPr>
              <a:t>)</a:t>
            </a:r>
          </a:p>
          <a:p>
            <a:pPr lvl="2"/>
            <a:r>
              <a:rPr lang="en-US" sz="2800">
                <a:sym typeface="Symbol" pitchFamily="18" charset="2"/>
              </a:rPr>
              <a:t> usually at .05</a:t>
            </a:r>
          </a:p>
          <a:p>
            <a:pPr lvl="1"/>
            <a:r>
              <a:rPr lang="en-US" sz="3000">
                <a:sym typeface="Symbol" pitchFamily="18" charset="2"/>
              </a:rPr>
              <a:t>Therefore, probability of Type I error = .05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963E-8E6D-4E14-A2F2-1A1D36F944BD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II Errors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458200" cy="44116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400"/>
              <a:t>Assume IQPLUS makes a difference</a:t>
            </a:r>
          </a:p>
          <a:p>
            <a:pPr>
              <a:lnSpc>
                <a:spcPct val="90000"/>
              </a:lnSpc>
            </a:pPr>
            <a:r>
              <a:rPr lang="en-US" sz="3400"/>
              <a:t>Assume that we conclude it doesn’t</a:t>
            </a:r>
          </a:p>
          <a:p>
            <a:pPr>
              <a:lnSpc>
                <a:spcPct val="90000"/>
              </a:lnSpc>
            </a:pPr>
            <a:r>
              <a:rPr lang="en-US" sz="3400"/>
              <a:t>This is also an error (Type II)</a:t>
            </a:r>
          </a:p>
          <a:p>
            <a:pPr lvl="1">
              <a:lnSpc>
                <a:spcPct val="90000"/>
              </a:lnSpc>
            </a:pPr>
            <a:r>
              <a:rPr lang="en-US" sz="3000"/>
              <a:t>Probability denoted beta (</a:t>
            </a:r>
            <a:r>
              <a:rPr lang="en-US" sz="3000">
                <a:sym typeface="Symbol" pitchFamily="18" charset="2"/>
              </a:rPr>
              <a:t>)</a:t>
            </a:r>
          </a:p>
          <a:p>
            <a:pPr lvl="2">
              <a:lnSpc>
                <a:spcPct val="85000"/>
              </a:lnSpc>
            </a:pPr>
            <a:r>
              <a:rPr lang="en-US" sz="2900"/>
              <a:t>We can’t set beta easily.</a:t>
            </a:r>
          </a:p>
          <a:p>
            <a:pPr lvl="2">
              <a:lnSpc>
                <a:spcPct val="85000"/>
              </a:lnSpc>
            </a:pPr>
            <a:r>
              <a:rPr lang="en-US" sz="2900"/>
              <a:t>We’ll talk about this issue later.</a:t>
            </a:r>
          </a:p>
          <a:p>
            <a:pPr>
              <a:lnSpc>
                <a:spcPct val="90000"/>
              </a:lnSpc>
            </a:pPr>
            <a:r>
              <a:rPr lang="en-US" sz="3400"/>
              <a:t>Power = (1 - </a:t>
            </a:r>
            <a:r>
              <a:rPr lang="en-US" sz="3400">
                <a:sym typeface="Symbol" pitchFamily="18" charset="2"/>
              </a:rPr>
              <a:t>) = probability of correctly rejecting false null hypothesis.</a:t>
            </a:r>
            <a:r>
              <a:rPr lang="en-US" sz="340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BD94-DCE8-4437-B300-DBD7950A377C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Confusion Matrix</a:t>
            </a:r>
          </a:p>
        </p:txBody>
      </p:sp>
      <p:graphicFrame>
        <p:nvGraphicFramePr>
          <p:cNvPr id="163844" name="Object 4"/>
          <p:cNvGraphicFramePr>
            <a:graphicFrameLocks noChangeAspect="1"/>
          </p:cNvGraphicFramePr>
          <p:nvPr>
            <p:ph idx="4294967295"/>
          </p:nvPr>
        </p:nvGraphicFramePr>
        <p:xfrm>
          <a:off x="255588" y="1885950"/>
          <a:ext cx="8355012" cy="3676650"/>
        </p:xfrm>
        <a:graphic>
          <a:graphicData uri="http://schemas.openxmlformats.org/presentationml/2006/ole">
            <p:oleObj spid="_x0000_s163844" name="Document" r:id="rId3" imgW="4083010" imgH="1796318" progId="Word.Document.8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2F70C-E368-4967-9CCF-C2DA80EED693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Values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400"/>
              <a:t>These represent the point at which we decide to reject null hypothesis.</a:t>
            </a:r>
          </a:p>
          <a:p>
            <a:r>
              <a:rPr lang="en-US" sz="3400"/>
              <a:t>e.g. We might decide to reject null when (</a:t>
            </a:r>
            <a:r>
              <a:rPr lang="en-US" sz="3400" i="1"/>
              <a:t>p</a:t>
            </a:r>
            <a:r>
              <a:rPr lang="en-US" sz="3400"/>
              <a:t>|null) </a:t>
            </a:r>
            <a:r>
              <a:rPr lang="en-US" sz="3400" u="sng"/>
              <a:t>&lt;</a:t>
            </a:r>
            <a:r>
              <a:rPr lang="en-US" sz="3400"/>
              <a:t> .05.</a:t>
            </a:r>
          </a:p>
          <a:p>
            <a:pPr lvl="1"/>
            <a:r>
              <a:rPr lang="en-US" sz="3000"/>
              <a:t>Our test statistic has some value with </a:t>
            </a:r>
            <a:r>
              <a:rPr lang="en-US" sz="3000" i="1"/>
              <a:t>p</a:t>
            </a:r>
            <a:r>
              <a:rPr lang="en-US" sz="3000"/>
              <a:t> = .05</a:t>
            </a:r>
          </a:p>
          <a:p>
            <a:pPr lvl="1"/>
            <a:r>
              <a:rPr lang="en-US" sz="3000"/>
              <a:t>We reject when we exceed that value.</a:t>
            </a:r>
          </a:p>
          <a:p>
            <a:pPr lvl="1"/>
            <a:r>
              <a:rPr lang="en-US" sz="3000"/>
              <a:t>That value is the critical value.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1BDC-3896-4FD9-BBAB-666C8089B589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One- and Two-Tailed Tests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400"/>
              <a:t>Two-tailed test rejects null when obtained value too extreme in </a:t>
            </a:r>
            <a:r>
              <a:rPr lang="en-US" sz="3400" i="1"/>
              <a:t>either</a:t>
            </a:r>
            <a:r>
              <a:rPr lang="en-US" sz="3400"/>
              <a:t> direction</a:t>
            </a:r>
          </a:p>
          <a:p>
            <a:pPr lvl="1"/>
            <a:r>
              <a:rPr lang="en-US" sz="3000"/>
              <a:t>Decide on this before collecting data.</a:t>
            </a:r>
          </a:p>
          <a:p>
            <a:r>
              <a:rPr lang="en-US" sz="3400"/>
              <a:t>One-tailed test rejects null if obtained value is too low (or too high)</a:t>
            </a:r>
          </a:p>
          <a:p>
            <a:pPr lvl="1"/>
            <a:r>
              <a:rPr lang="en-US" sz="3000"/>
              <a:t>We only set aside one direction for rejection.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33296-8750-49C9-BD4A-D5705DA5B375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One- &amp; Two-Tailed Example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400"/>
              <a:t>One-tailed test</a:t>
            </a:r>
          </a:p>
          <a:p>
            <a:pPr lvl="1"/>
            <a:r>
              <a:rPr lang="en-US" sz="3000"/>
              <a:t>Reject null if IQPLUS group shows an increase in IQ</a:t>
            </a:r>
          </a:p>
          <a:p>
            <a:pPr lvl="2"/>
            <a:r>
              <a:rPr lang="en-US" sz="2800"/>
              <a:t>Probably wouldn’t expect a reduction and therefore no point guarding against it.</a:t>
            </a:r>
          </a:p>
          <a:p>
            <a:r>
              <a:rPr lang="en-US" sz="3400"/>
              <a:t>Two-tailed test</a:t>
            </a:r>
          </a:p>
          <a:p>
            <a:pPr lvl="1"/>
            <a:r>
              <a:rPr lang="en-US" sz="3000"/>
              <a:t>Reject null if IQPLUS group has a mean that is substantially higher or lower.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1D32-3F2B-492C-8BD0-28AB38B25E34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808038"/>
          </a:xfrm>
        </p:spPr>
        <p:txBody>
          <a:bodyPr/>
          <a:lstStyle/>
          <a:p>
            <a:r>
              <a:rPr lang="en-US"/>
              <a:t>Hypothesis Testing and Z</a:t>
            </a:r>
          </a:p>
        </p:txBody>
      </p:sp>
      <p:pic>
        <p:nvPicPr>
          <p:cNvPr id="167940" name="Picture 4" descr="z-test grap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371600"/>
            <a:ext cx="56388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11AE3-200A-4462-8F82-94ABCD06357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Hypothetical Study on Intelligence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19263"/>
            <a:ext cx="8077200" cy="4605337"/>
          </a:xfrm>
        </p:spPr>
        <p:txBody>
          <a:bodyPr/>
          <a:lstStyle/>
          <a:p>
            <a:r>
              <a:rPr lang="en-US" sz="3400"/>
              <a:t>Can we create a pill that when taken regularly (like a vitamin) increases intelligence?</a:t>
            </a:r>
          </a:p>
          <a:p>
            <a:r>
              <a:rPr lang="en-US" sz="3400"/>
              <a:t>A group of 25 participants are given 30mg of IQPLUS everyday for ten days</a:t>
            </a:r>
          </a:p>
          <a:p>
            <a:r>
              <a:rPr lang="en-US" sz="3400"/>
              <a:t>At the end of 10 days the 25 participants are given the Stanford-Binet intelligence test.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9A81-7652-402F-95D5-0E08ED78747F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r>
              <a:rPr lang="en-US"/>
              <a:t>1-tailed example (</a:t>
            </a:r>
            <a:r>
              <a:rPr lang="en-US">
                <a:sym typeface="Symbol" pitchFamily="18" charset="2"/>
              </a:rPr>
              <a:t> = .05)</a:t>
            </a:r>
          </a:p>
        </p:txBody>
      </p:sp>
      <p:pic>
        <p:nvPicPr>
          <p:cNvPr id="168964" name="Picture 4"/>
          <p:cNvPicPr>
            <a:picLocks noChangeAspect="1" noChangeArrowheads="1"/>
          </p:cNvPicPr>
          <p:nvPr/>
        </p:nvPicPr>
        <p:blipFill>
          <a:blip r:embed="rId3"/>
          <a:srcRect l="7767" t="4947"/>
          <a:stretch>
            <a:fillRect/>
          </a:stretch>
        </p:blipFill>
        <p:spPr bwMode="auto">
          <a:xfrm>
            <a:off x="838200" y="1981200"/>
            <a:ext cx="7239000" cy="439261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2971800" y="64008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(1.64 * 2) + 100 = 103.28</a:t>
            </a:r>
          </a:p>
        </p:txBody>
      </p:sp>
      <p:sp>
        <p:nvSpPr>
          <p:cNvPr id="168967" name="Text Box 7"/>
          <p:cNvSpPr txBox="1">
            <a:spLocks noChangeArrowheads="1"/>
          </p:cNvSpPr>
          <p:nvPr/>
        </p:nvSpPr>
        <p:spPr bwMode="auto">
          <a:xfrm>
            <a:off x="2362200" y="3657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n-US">
                <a:sym typeface="Symbol" pitchFamily="18" charset="2"/>
              </a:rPr>
              <a:t> = 100</a:t>
            </a:r>
            <a:endParaRPr lang="en-US"/>
          </a:p>
        </p:txBody>
      </p:sp>
      <p:sp>
        <p:nvSpPr>
          <p:cNvPr id="168968" name="Text Box 8"/>
          <p:cNvSpPr txBox="1">
            <a:spLocks noChangeArrowheads="1"/>
          </p:cNvSpPr>
          <p:nvPr/>
        </p:nvSpPr>
        <p:spPr bwMode="auto">
          <a:xfrm>
            <a:off x="5181600" y="3657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n-US">
                <a:sym typeface="Symbol" pitchFamily="18" charset="2"/>
              </a:rPr>
              <a:t> = 106</a:t>
            </a:r>
            <a:endParaRPr lang="en-US"/>
          </a:p>
        </p:txBody>
      </p:sp>
      <p:sp>
        <p:nvSpPr>
          <p:cNvPr id="168969" name="Line 9"/>
          <p:cNvSpPr>
            <a:spLocks noChangeShapeType="1"/>
          </p:cNvSpPr>
          <p:nvPr/>
        </p:nvSpPr>
        <p:spPr bwMode="auto">
          <a:xfrm>
            <a:off x="3124200" y="41148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8970" name="Line 10"/>
          <p:cNvSpPr>
            <a:spLocks noChangeShapeType="1"/>
          </p:cNvSpPr>
          <p:nvPr/>
        </p:nvSpPr>
        <p:spPr bwMode="auto">
          <a:xfrm flipH="1">
            <a:off x="4800600" y="4114800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8971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57200" y="881063"/>
            <a:ext cx="8229600" cy="566737"/>
          </a:xfrm>
        </p:spPr>
        <p:txBody>
          <a:bodyPr/>
          <a:lstStyle/>
          <a:p>
            <a:r>
              <a:rPr lang="en-US"/>
              <a:t>All 5% in one tail</a:t>
            </a:r>
          </a:p>
        </p:txBody>
      </p:sp>
      <p:graphicFrame>
        <p:nvGraphicFramePr>
          <p:cNvPr id="168973" name="Object 13"/>
          <p:cNvGraphicFramePr>
            <a:graphicFrameLocks noChangeAspect="1"/>
          </p:cNvGraphicFramePr>
          <p:nvPr/>
        </p:nvGraphicFramePr>
        <p:xfrm>
          <a:off x="4800600" y="1073150"/>
          <a:ext cx="3962400" cy="2051050"/>
        </p:xfrm>
        <a:graphic>
          <a:graphicData uri="http://schemas.openxmlformats.org/presentationml/2006/ole">
            <p:oleObj spid="_x0000_s168973" name="Equation" r:id="rId4" imgW="2527200" imgH="1307880" progId="Equation.DSMT4">
              <p:embed/>
            </p:oleObj>
          </a:graphicData>
        </a:graphic>
      </p:graphicFrame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D6113-631B-487A-AA36-68B8565EFB63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2-tailed example (</a:t>
            </a:r>
            <a:r>
              <a:rPr lang="en-US">
                <a:sym typeface="Symbol" pitchFamily="18" charset="2"/>
              </a:rPr>
              <a:t> = .05)</a:t>
            </a:r>
          </a:p>
        </p:txBody>
      </p:sp>
      <p:sp>
        <p:nvSpPr>
          <p:cNvPr id="169994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400"/>
            <a:ext cx="7924800" cy="5216525"/>
          </a:xfrm>
        </p:spPr>
        <p:txBody>
          <a:bodyPr/>
          <a:lstStyle/>
          <a:p>
            <a:r>
              <a:rPr lang="en-US" sz="2600"/>
              <a:t>5% split into 2 tails </a:t>
            </a:r>
          </a:p>
          <a:p>
            <a:pPr>
              <a:buFont typeface="Wingdings" pitchFamily="2" charset="2"/>
              <a:buNone/>
            </a:pPr>
            <a:r>
              <a:rPr lang="en-US" sz="2600"/>
              <a:t>	(2.5% in each tail)</a:t>
            </a:r>
          </a:p>
        </p:txBody>
      </p:sp>
      <p:pic>
        <p:nvPicPr>
          <p:cNvPr id="169988" name="Picture 4"/>
          <p:cNvPicPr>
            <a:picLocks noChangeAspect="1" noChangeArrowheads="1"/>
          </p:cNvPicPr>
          <p:nvPr/>
        </p:nvPicPr>
        <p:blipFill>
          <a:blip r:embed="rId3"/>
          <a:srcRect l="7747" t="3214"/>
          <a:stretch>
            <a:fillRect/>
          </a:stretch>
        </p:blipFill>
        <p:spPr bwMode="auto">
          <a:xfrm>
            <a:off x="838200" y="1919288"/>
            <a:ext cx="7239000" cy="443706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69989" name="Text Box 5"/>
          <p:cNvSpPr txBox="1">
            <a:spLocks noChangeArrowheads="1"/>
          </p:cNvSpPr>
          <p:nvPr/>
        </p:nvSpPr>
        <p:spPr bwMode="auto">
          <a:xfrm>
            <a:off x="4038600" y="6415088"/>
            <a:ext cx="990600" cy="36671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103.92</a:t>
            </a:r>
          </a:p>
        </p:txBody>
      </p:sp>
      <p:sp>
        <p:nvSpPr>
          <p:cNvPr id="169990" name="Text Box 6"/>
          <p:cNvSpPr txBox="1">
            <a:spLocks noChangeArrowheads="1"/>
          </p:cNvSpPr>
          <p:nvPr/>
        </p:nvSpPr>
        <p:spPr bwMode="auto">
          <a:xfrm>
            <a:off x="2362200" y="3671888"/>
            <a:ext cx="1447800" cy="36671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n-US">
                <a:sym typeface="Symbol" pitchFamily="18" charset="2"/>
              </a:rPr>
              <a:t> = 100</a:t>
            </a:r>
            <a:endParaRPr lang="en-US"/>
          </a:p>
        </p:txBody>
      </p:sp>
      <p:sp>
        <p:nvSpPr>
          <p:cNvPr id="169991" name="Text Box 7"/>
          <p:cNvSpPr txBox="1">
            <a:spLocks noChangeArrowheads="1"/>
          </p:cNvSpPr>
          <p:nvPr/>
        </p:nvSpPr>
        <p:spPr bwMode="auto">
          <a:xfrm>
            <a:off x="5181600" y="3671888"/>
            <a:ext cx="1447800" cy="36671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n-US">
                <a:sym typeface="Symbol" pitchFamily="18" charset="2"/>
              </a:rPr>
              <a:t> = 106</a:t>
            </a:r>
            <a:endParaRPr lang="en-US"/>
          </a:p>
        </p:txBody>
      </p:sp>
      <p:sp>
        <p:nvSpPr>
          <p:cNvPr id="169992" name="Line 8"/>
          <p:cNvSpPr>
            <a:spLocks noChangeShapeType="1"/>
          </p:cNvSpPr>
          <p:nvPr/>
        </p:nvSpPr>
        <p:spPr bwMode="auto">
          <a:xfrm>
            <a:off x="3124200" y="4129088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9993" name="Line 9"/>
          <p:cNvSpPr>
            <a:spLocks noChangeShapeType="1"/>
          </p:cNvSpPr>
          <p:nvPr/>
        </p:nvSpPr>
        <p:spPr bwMode="auto">
          <a:xfrm flipH="1">
            <a:off x="4800600" y="4129088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69995" name="Object 11"/>
          <p:cNvGraphicFramePr>
            <a:graphicFrameLocks noChangeAspect="1"/>
          </p:cNvGraphicFramePr>
          <p:nvPr>
            <p:ph sz="half" idx="2"/>
          </p:nvPr>
        </p:nvGraphicFramePr>
        <p:xfrm>
          <a:off x="4800600" y="1066800"/>
          <a:ext cx="3962400" cy="2051050"/>
        </p:xfrm>
        <a:graphic>
          <a:graphicData uri="http://schemas.openxmlformats.org/presentationml/2006/ole">
            <p:oleObj spid="_x0000_s169995" name="Equation" r:id="rId4" imgW="2527200" imgH="1307880" progId="Equation.DSMT4">
              <p:embed/>
            </p:oleObj>
          </a:graphicData>
        </a:graphic>
      </p:graphicFrame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6291-0AFE-45B4-B4E1-165E48BFE4F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IQPLUS: Results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400"/>
              <a:t>The mean IQ score of the 25 participants is 106 (the average score for IQ in the population is 100)</a:t>
            </a:r>
          </a:p>
          <a:p>
            <a:r>
              <a:rPr lang="en-US" sz="3400"/>
              <a:t>Is this increase large enough to conclude that IQPLUS was affective in increasing the participants IQ?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03F8-1867-471E-8B51-CD5F9FEEE5D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the REAL Question?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400"/>
              <a:t>Is the difference between 106 and 100 large enough to lead us to conclude that it is a real difference?</a:t>
            </a:r>
          </a:p>
          <a:p>
            <a:pPr lvl="1"/>
            <a:r>
              <a:rPr lang="en-US" sz="3000"/>
              <a:t>Would we expect a similar kind of difference with a repeat of this experiment?</a:t>
            </a:r>
          </a:p>
          <a:p>
            <a:pPr lvl="2"/>
            <a:r>
              <a:rPr lang="en-US" sz="2500" b="1">
                <a:solidFill>
                  <a:schemeClr val="tx2"/>
                </a:solidFill>
              </a:rPr>
              <a:t>Or</a:t>
            </a:r>
            <a:r>
              <a:rPr lang="en-US" sz="2500">
                <a:solidFill>
                  <a:schemeClr val="tx2"/>
                </a:solidFill>
              </a:rPr>
              <a:t>...</a:t>
            </a:r>
            <a:endParaRPr lang="en-US" sz="2800"/>
          </a:p>
          <a:p>
            <a:pPr lvl="1"/>
            <a:r>
              <a:rPr lang="en-US" sz="3000"/>
              <a:t>Is the difference due to something called “sampling error”?</a:t>
            </a:r>
          </a:p>
          <a:p>
            <a:pPr lvl="2"/>
            <a:endParaRPr lang="en-US" sz="2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5781-1CFC-4C02-83AC-46A17F6540D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Sampling Error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400"/>
              <a:t>AKA sampling variation</a:t>
            </a:r>
          </a:p>
          <a:p>
            <a:r>
              <a:rPr lang="en-US" sz="3400"/>
              <a:t>The normal variability that we would expect to find from one sample to another, or one study to another</a:t>
            </a:r>
          </a:p>
          <a:p>
            <a:r>
              <a:rPr lang="en-US" sz="3400"/>
              <a:t>Random variability among observations or statistics that is just due to chance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597E-564C-4D31-9C89-C7B192398A7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</a:t>
            </a:r>
            <a:r>
              <a:rPr lang="en-US" i="1"/>
              <a:t>Could</a:t>
            </a:r>
            <a:r>
              <a:rPr lang="en-US"/>
              <a:t> we Assess Sampling Error?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19263"/>
            <a:ext cx="7924800" cy="4757737"/>
          </a:xfrm>
        </p:spPr>
        <p:txBody>
          <a:bodyPr/>
          <a:lstStyle/>
          <a:p>
            <a:r>
              <a:rPr lang="en-US" sz="3400"/>
              <a:t>Take many groups of 25 participants who did </a:t>
            </a:r>
            <a:r>
              <a:rPr lang="en-US" sz="3400" i="1"/>
              <a:t>not</a:t>
            </a:r>
            <a:r>
              <a:rPr lang="en-US" sz="3400"/>
              <a:t> get IQPLUS.</a:t>
            </a:r>
          </a:p>
          <a:p>
            <a:r>
              <a:rPr lang="en-US" sz="3400"/>
              <a:t>Record the average IQ score for each group.</a:t>
            </a:r>
          </a:p>
          <a:p>
            <a:r>
              <a:rPr lang="en-US" sz="3400"/>
              <a:t>Plot the distribution and record its mean and standard deviation.</a:t>
            </a:r>
          </a:p>
          <a:p>
            <a:r>
              <a:rPr lang="en-US" sz="3400"/>
              <a:t>This distribution is called a “Sampling Distribution.”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2A61-9FCB-474A-94F7-3729E40EA19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Sampling Distribution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400"/>
              <a:t>The distribution of a statistic over repeated sampling from a specified population.</a:t>
            </a:r>
          </a:p>
          <a:p>
            <a:r>
              <a:rPr lang="en-US" sz="3400"/>
              <a:t>Possible result for this example.</a:t>
            </a:r>
          </a:p>
          <a:p>
            <a:pPr lvl="1"/>
            <a:r>
              <a:rPr lang="en-US" sz="3000"/>
              <a:t>See next slide.</a:t>
            </a:r>
          </a:p>
          <a:p>
            <a:pPr lvl="1"/>
            <a:r>
              <a:rPr lang="en-US" sz="3000"/>
              <a:t>Shows the kinds of means we expect to find when people don’t take IQPLUS.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 dirty="0" smtClean="0"/>
              <a:t>Population Distribution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0301-A3CA-454E-B4A3-46F9070D9A81}" type="slidenum">
              <a:rPr lang="en-US" altLang="en-US" smtClean="0"/>
              <a:pPr/>
              <a:t>9</a:t>
            </a:fld>
            <a:endParaRPr lang="en-US" altLang="en-US"/>
          </a:p>
        </p:txBody>
      </p:sp>
      <p:pic>
        <p:nvPicPr>
          <p:cNvPr id="1986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0"/>
            <a:ext cx="6781800" cy="544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867</TotalTime>
  <Words>1361</Words>
  <Application>Microsoft PowerPoint</Application>
  <PresentationFormat>On-screen Show (4:3)</PresentationFormat>
  <Paragraphs>240</Paragraphs>
  <Slides>31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Network</vt:lpstr>
      <vt:lpstr>Document</vt:lpstr>
      <vt:lpstr>Equation</vt:lpstr>
      <vt:lpstr> </vt:lpstr>
      <vt:lpstr>Major Points</vt:lpstr>
      <vt:lpstr>Hypothetical Study on Intelligence</vt:lpstr>
      <vt:lpstr>IQPLUS: Results</vt:lpstr>
      <vt:lpstr>What is the REAL Question?</vt:lpstr>
      <vt:lpstr>Sampling Error</vt:lpstr>
      <vt:lpstr>How Could we Assess Sampling Error?</vt:lpstr>
      <vt:lpstr>Sampling Distribution</vt:lpstr>
      <vt:lpstr>Population Distribution</vt:lpstr>
      <vt:lpstr>Population Distribution</vt:lpstr>
      <vt:lpstr>What Do We Conclude?</vt:lpstr>
      <vt:lpstr>Sampling Distribution</vt:lpstr>
      <vt:lpstr>Hypothesis Testing</vt:lpstr>
      <vt:lpstr>Steps in Hypothesis Testing</vt:lpstr>
      <vt:lpstr>Hypothesis Testing Steps</vt:lpstr>
      <vt:lpstr>H0 and H1</vt:lpstr>
      <vt:lpstr>The Null Hypothesis</vt:lpstr>
      <vt:lpstr>The Null Hypothesis</vt:lpstr>
      <vt:lpstr>The Research Hypothesis</vt:lpstr>
      <vt:lpstr>Important Concepts</vt:lpstr>
      <vt:lpstr>Probability Statement</vt:lpstr>
      <vt:lpstr>Decisions</vt:lpstr>
      <vt:lpstr>Type I Errors</vt:lpstr>
      <vt:lpstr>Type II Errors</vt:lpstr>
      <vt:lpstr>Confusion Matrix</vt:lpstr>
      <vt:lpstr>Critical Values</vt:lpstr>
      <vt:lpstr>One- and Two-Tailed Tests</vt:lpstr>
      <vt:lpstr>One- &amp; Two-Tailed Example</vt:lpstr>
      <vt:lpstr>Hypothesis Testing and Z</vt:lpstr>
      <vt:lpstr>1-tailed example ( = .05)</vt:lpstr>
      <vt:lpstr>2-tailed example ( = .05)</vt:lpstr>
    </vt:vector>
  </TitlesOfParts>
  <Company>CSUN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Sampling Distribution</dc:title>
  <dc:creator>Andrew Ainsworth</dc:creator>
  <cp:lastModifiedBy>Andrew Ainsworth</cp:lastModifiedBy>
  <cp:revision>37</cp:revision>
  <cp:lastPrinted>1998-05-22T19:04:12Z</cp:lastPrinted>
  <dcterms:created xsi:type="dcterms:W3CDTF">1998-05-01T14:25:18Z</dcterms:created>
  <dcterms:modified xsi:type="dcterms:W3CDTF">2009-03-02T20:50:50Z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David.Howell@uvm.edu</vt:lpwstr>
  </property>
  <property fmtid="{D5CDD505-2E9C-101B-9397-08002B2CF9AE}" pid="8" name="HomePage">
    <vt:lpwstr>www.uvm.edu/~dhowell/StatPages/StatHomePage.html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C:\FrontPage Webs\Content\gradstat\Psych341\Lectures\Class13</vt:lpwstr>
  </property>
</Properties>
</file>