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63" r:id="rId4"/>
    <p:sldId id="258" r:id="rId5"/>
    <p:sldId id="265" r:id="rId6"/>
    <p:sldId id="266" r:id="rId7"/>
    <p:sldId id="267" r:id="rId8"/>
    <p:sldId id="270" r:id="rId9"/>
    <p:sldId id="274" r:id="rId10"/>
    <p:sldId id="275" r:id="rId11"/>
    <p:sldId id="276" r:id="rId12"/>
    <p:sldId id="268" r:id="rId13"/>
    <p:sldId id="271" r:id="rId14"/>
    <p:sldId id="272" r:id="rId15"/>
    <p:sldId id="259" r:id="rId16"/>
    <p:sldId id="261" r:id="rId17"/>
    <p:sldId id="262" r:id="rId18"/>
    <p:sldId id="269" r:id="rId19"/>
    <p:sldId id="273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BE686CF-A376-4223-BFAC-F99F164BDC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81A3A-8370-4DE8-BE4F-C686BC365687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51969-5D35-46B4-95B0-E3DF6BB01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994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9E46A76-F914-478B-9331-B055ECCED2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FA03C-36AB-4E18-9191-94F0A46CE0D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F095F5-C17D-4E7A-AD64-6F9266024C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FA4AAF-2ABC-4833-8D13-046280BCD9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EE3E7-576B-4BC1-B586-63515C6CC5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0DCFBD-16F9-40CA-9C8F-B31517BBF2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D91AE1-C336-4602-A71C-B8FA4F536E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7B0EC6-75EB-4929-86DE-6595C1A258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39AC86-5556-47A6-B3F7-41A335CE6D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2B8422-382B-4473-8EF7-E3B49F7DF8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D29971-46E6-4187-A4B1-02F1DCF0F2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ED0509-E0A7-4CE9-863A-0BE05F969B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B3A61C9-F942-4D31-B5BB-EAB324E8B04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Probabilities and Proportions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Probabilities range between zero and one (like any proportion)</a:t>
            </a:r>
          </a:p>
          <a:p>
            <a:r>
              <a:rPr lang="en-US"/>
              <a:t>Probability of an impossible event is 0</a:t>
            </a:r>
          </a:p>
          <a:p>
            <a:pPr lvl="1"/>
            <a:r>
              <a:rPr lang="en-US"/>
              <a:t>P(3 inches of snow in LA) = 0</a:t>
            </a:r>
          </a:p>
          <a:p>
            <a:r>
              <a:rPr lang="en-US"/>
              <a:t>Probability of a “sure thing” is 1.</a:t>
            </a:r>
          </a:p>
          <a:p>
            <a:pPr lvl="1"/>
            <a:r>
              <a:rPr lang="en-US"/>
              <a:t>P(Smog in LA) = 1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Probabilities and Proportions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Probability of an event </a:t>
            </a:r>
            <a:r>
              <a:rPr lang="en-US" b="1"/>
              <a:t>not </a:t>
            </a:r>
            <a:r>
              <a:rPr lang="en-US"/>
              <a:t>happening = </a:t>
            </a:r>
          </a:p>
          <a:p>
            <a:pPr>
              <a:buFont typeface="Wingdings" pitchFamily="2" charset="2"/>
              <a:buNone/>
            </a:pPr>
            <a:r>
              <a:rPr lang="en-US"/>
              <a:t>	1 – the probability of the event happening</a:t>
            </a:r>
          </a:p>
          <a:p>
            <a:pPr lvl="1"/>
            <a:r>
              <a:rPr lang="en-US"/>
              <a:t>P(not Ace) = 1 - P(Ace)</a:t>
            </a:r>
          </a:p>
          <a:p>
            <a:pPr lvl="1"/>
            <a:r>
              <a:rPr lang="en-US"/>
              <a:t>P(not Ace) = 1 – 4/52 or 1/13</a:t>
            </a:r>
          </a:p>
          <a:p>
            <a:pPr lvl="1"/>
            <a:r>
              <a:rPr lang="en-US"/>
              <a:t>P(not Ace) = 1 – 1/13 = 12/13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95350"/>
          </a:xfrm>
        </p:spPr>
        <p:txBody>
          <a:bodyPr/>
          <a:lstStyle/>
          <a:p>
            <a:r>
              <a:rPr lang="en-US"/>
              <a:t>Laws of Probability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1275"/>
            <a:ext cx="8229600" cy="5365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Additive Law of Probability –</a:t>
            </a:r>
          </a:p>
          <a:p>
            <a:pPr lvl="1">
              <a:lnSpc>
                <a:spcPct val="90000"/>
              </a:lnSpc>
            </a:pPr>
            <a:r>
              <a:rPr lang="en-US"/>
              <a:t>Given mutually exclusive events: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P(A or B) = P(A) + P(B)</a:t>
            </a:r>
          </a:p>
          <a:p>
            <a:pPr lvl="1">
              <a:lnSpc>
                <a:spcPct val="90000"/>
              </a:lnSpc>
            </a:pPr>
            <a:r>
              <a:rPr lang="en-US"/>
              <a:t>See OR, think ADD</a:t>
            </a:r>
          </a:p>
          <a:p>
            <a:pPr>
              <a:lnSpc>
                <a:spcPct val="90000"/>
              </a:lnSpc>
            </a:pPr>
            <a:r>
              <a:rPr lang="en-US"/>
              <a:t>Multiplicative Law of Probability – </a:t>
            </a:r>
          </a:p>
          <a:p>
            <a:pPr lvl="1">
              <a:lnSpc>
                <a:spcPct val="90000"/>
              </a:lnSpc>
            </a:pPr>
            <a:r>
              <a:rPr lang="en-US"/>
              <a:t>Given independent events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P(A and B) = P(A) x P(B)</a:t>
            </a:r>
          </a:p>
          <a:p>
            <a:pPr lvl="1">
              <a:lnSpc>
                <a:spcPct val="90000"/>
              </a:lnSpc>
            </a:pPr>
            <a:r>
              <a:rPr lang="en-US"/>
              <a:t>See AND, think MULTIPLY</a:t>
            </a:r>
          </a:p>
          <a:p>
            <a:pPr lvl="1">
              <a:lnSpc>
                <a:spcPct val="90000"/>
              </a:lnSpc>
            </a:pPr>
            <a:r>
              <a:rPr lang="en-US"/>
              <a:t>This is called the joint probability</a:t>
            </a:r>
          </a:p>
          <a:p>
            <a:pPr lvl="1">
              <a:lnSpc>
                <a:spcPct val="90000"/>
              </a:lnSpc>
            </a:pPr>
            <a:r>
              <a:rPr lang="en-US"/>
              <a:t>If the events are dependent this gets more complicated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3438"/>
          </a:xfrm>
        </p:spPr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1275"/>
            <a:ext cx="8229600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In a normal deck of 52 cards what is the probability of :</a:t>
            </a:r>
          </a:p>
          <a:p>
            <a:pPr lvl="1">
              <a:lnSpc>
                <a:spcPct val="80000"/>
              </a:lnSpc>
            </a:pPr>
            <a:r>
              <a:rPr lang="en-US"/>
              <a:t>Drawing an ace?</a:t>
            </a:r>
          </a:p>
          <a:p>
            <a:pPr lvl="1">
              <a:lnSpc>
                <a:spcPct val="80000"/>
              </a:lnSpc>
            </a:pPr>
            <a:r>
              <a:rPr lang="en-US"/>
              <a:t>Drawing a spade?</a:t>
            </a:r>
          </a:p>
          <a:p>
            <a:pPr lvl="1">
              <a:lnSpc>
                <a:spcPct val="80000"/>
              </a:lnSpc>
            </a:pPr>
            <a:r>
              <a:rPr lang="en-US"/>
              <a:t>Not drawing a spade?</a:t>
            </a:r>
          </a:p>
          <a:p>
            <a:pPr lvl="1">
              <a:lnSpc>
                <a:spcPct val="80000"/>
              </a:lnSpc>
            </a:pPr>
            <a:r>
              <a:rPr lang="en-US"/>
              <a:t>Drawing the ace of spades?</a:t>
            </a:r>
          </a:p>
          <a:p>
            <a:pPr lvl="1">
              <a:lnSpc>
                <a:spcPct val="80000"/>
              </a:lnSpc>
            </a:pPr>
            <a:r>
              <a:rPr lang="en-US"/>
              <a:t>Drawing an ace and a spade?</a:t>
            </a:r>
          </a:p>
          <a:p>
            <a:pPr lvl="1">
              <a:lnSpc>
                <a:spcPct val="80000"/>
              </a:lnSpc>
            </a:pPr>
            <a:r>
              <a:rPr lang="en-US"/>
              <a:t>Drawing an ace or a spade?</a:t>
            </a:r>
          </a:p>
          <a:p>
            <a:pPr lvl="1">
              <a:lnSpc>
                <a:spcPct val="80000"/>
              </a:lnSpc>
            </a:pPr>
            <a:r>
              <a:rPr lang="en-US"/>
              <a:t>Drawing 2 aces in a row?</a:t>
            </a:r>
          </a:p>
          <a:p>
            <a:pPr lvl="1">
              <a:lnSpc>
                <a:spcPct val="80000"/>
              </a:lnSpc>
            </a:pPr>
            <a:r>
              <a:rPr lang="en-US"/>
              <a:t>Drawing 2 spades in a row?</a:t>
            </a:r>
          </a:p>
          <a:p>
            <a:pPr lvl="1">
              <a:lnSpc>
                <a:spcPct val="80000"/>
              </a:lnSpc>
            </a:pPr>
            <a:r>
              <a:rPr lang="en-US"/>
              <a:t>Drawing a spade given you’ve drawn a black card?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Probability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4125"/>
          </a:xfrm>
        </p:spPr>
        <p:txBody>
          <a:bodyPr/>
          <a:lstStyle/>
          <a:p>
            <a:r>
              <a:rPr lang="en-US"/>
              <a:t>This if the probability that an event will occur, given that some other event has occurred.</a:t>
            </a:r>
          </a:p>
          <a:p>
            <a:pPr lvl="1"/>
            <a:r>
              <a:rPr lang="en-US"/>
              <a:t>P(A | B) = P(Spade | Black Suit) = ???</a:t>
            </a:r>
          </a:p>
          <a:p>
            <a:pPr lvl="1"/>
            <a:r>
              <a:rPr lang="en-US"/>
              <a:t>i.e. Knowing you selected a black suit, what is the probability of a spade?</a:t>
            </a:r>
          </a:p>
          <a:p>
            <a:pPr lvl="1"/>
            <a:r>
              <a:rPr lang="en-US"/>
              <a:t>The conditional property usually works to reduce the total number of events</a:t>
            </a:r>
          </a:p>
          <a:p>
            <a:pPr lvl="1"/>
            <a:r>
              <a:rPr lang="en-US"/>
              <a:t>P(Red Suit | Ace) = ??</a:t>
            </a:r>
          </a:p>
          <a:p>
            <a:pPr lvl="1"/>
            <a:r>
              <a:rPr lang="en-US"/>
              <a:t>P(Ace | King) = 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Probability Distributions for Discrete Variables 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469900" y="1371600"/>
          <a:ext cx="1676400" cy="4569779"/>
        </p:xfrm>
        <a:graphic>
          <a:graphicData uri="http://schemas.openxmlformats.org/drawingml/2006/table">
            <a:tbl>
              <a:tblPr/>
              <a:tblGrid>
                <a:gridCol w="9144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2057400" y="1600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b="1">
              <a:cs typeface="Arial" charset="0"/>
            </a:endParaRPr>
          </a:p>
        </p:txBody>
      </p:sp>
      <p:graphicFrame>
        <p:nvGraphicFramePr>
          <p:cNvPr id="5165" name="Object 45"/>
          <p:cNvGraphicFramePr>
            <a:graphicFrameLocks noChangeAspect="1"/>
          </p:cNvGraphicFramePr>
          <p:nvPr>
            <p:ph sz="half" idx="4294967295"/>
          </p:nvPr>
        </p:nvGraphicFramePr>
        <p:xfrm>
          <a:off x="1892300" y="2601913"/>
          <a:ext cx="6553200" cy="3609975"/>
        </p:xfrm>
        <a:graphic>
          <a:graphicData uri="http://schemas.openxmlformats.org/presentationml/2006/ole">
            <p:oleObj spid="_x0000_s5165" name="Chart" r:id="rId3" imgW="8248650" imgH="4543425" progId="MSGraph.Chart.8">
              <p:embed followColorScheme="full"/>
            </p:oleObj>
          </a:graphicData>
        </a:graphic>
      </p:graphicFrame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2317750" y="1719263"/>
            <a:ext cx="66135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Probability Distribution for the Possible Events when Rolling 2 Dice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39AC86-5556-47A6-B3F7-41A335CE6D9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30325"/>
          </a:xfrm>
        </p:spPr>
        <p:txBody>
          <a:bodyPr/>
          <a:lstStyle/>
          <a:p>
            <a:pPr algn="ctr"/>
            <a:r>
              <a:rPr lang="en-US" sz="3600"/>
              <a:t>Probability Distributions for Discrete Variables</a:t>
            </a:r>
          </a:p>
        </p:txBody>
      </p:sp>
      <p:graphicFrame>
        <p:nvGraphicFramePr>
          <p:cNvPr id="7171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1587500"/>
          <a:ext cx="1676400" cy="4569779"/>
        </p:xfrm>
        <a:graphic>
          <a:graphicData uri="http://schemas.openxmlformats.org/drawingml/2006/table">
            <a:tbl>
              <a:tblPr/>
              <a:tblGrid>
                <a:gridCol w="9144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2057400" y="1492250"/>
            <a:ext cx="671988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/>
              <a:t>Thus, the probability that x falls in the interval between any two numbers </a:t>
            </a:r>
            <a:r>
              <a:rPr lang="en-US" sz="2400" b="1" i="1"/>
              <a:t>a</a:t>
            </a:r>
            <a:r>
              <a:rPr lang="en-US" sz="2400" b="1"/>
              <a:t> and </a:t>
            </a:r>
            <a:r>
              <a:rPr lang="en-US" sz="2400" b="1" i="1"/>
              <a:t>b</a:t>
            </a:r>
            <a:r>
              <a:rPr lang="en-US" sz="2400" b="1"/>
              <a:t>, inclusive, is found by simply summing the probabilities for x over all possible values between </a:t>
            </a:r>
            <a:r>
              <a:rPr lang="en-US" sz="2400" b="1" i="1"/>
              <a:t>a</a:t>
            </a:r>
            <a:r>
              <a:rPr lang="en-US" sz="2400" b="1"/>
              <a:t> and </a:t>
            </a:r>
            <a:r>
              <a:rPr lang="en-US" sz="2400" b="1" i="1"/>
              <a:t>b</a:t>
            </a:r>
            <a:r>
              <a:rPr lang="en-US" sz="2400" b="1"/>
              <a:t>, inclusive.</a:t>
            </a:r>
          </a:p>
          <a:p>
            <a:pPr eaLnBrk="1" hangingPunct="1"/>
            <a:endParaRPr lang="en-US" sz="2400" b="1"/>
          </a:p>
          <a:p>
            <a:pPr eaLnBrk="1" hangingPunct="1"/>
            <a:r>
              <a:rPr lang="en-US" sz="2400" b="1"/>
              <a:t>p(a ≤ x ≤ b) = sum of p(x = c) for all values c such that: a </a:t>
            </a:r>
            <a:r>
              <a:rPr lang="en-US" sz="2400" b="1">
                <a:cs typeface="Arial" charset="0"/>
              </a:rPr>
              <a:t>≤ c ≤ b.</a:t>
            </a:r>
          </a:p>
          <a:p>
            <a:pPr eaLnBrk="1" hangingPunct="1"/>
            <a:endParaRPr lang="en-US" sz="2400" b="1">
              <a:cs typeface="Arial" charset="0"/>
            </a:endParaRPr>
          </a:p>
          <a:p>
            <a:pPr eaLnBrk="1" hangingPunct="1"/>
            <a:r>
              <a:rPr lang="en-US" sz="2400" b="1"/>
              <a:t>For example, the probability that x is between 3 and 5, inclusive is:</a:t>
            </a:r>
          </a:p>
          <a:p>
            <a:pPr eaLnBrk="1" hangingPunct="1"/>
            <a:endParaRPr lang="en-US" sz="2400" b="1"/>
          </a:p>
          <a:p>
            <a:pPr eaLnBrk="1" hangingPunct="1"/>
            <a:r>
              <a:rPr lang="en-US" sz="2400" b="1"/>
              <a:t>p(3 </a:t>
            </a:r>
            <a:r>
              <a:rPr lang="en-US" sz="2400" b="1">
                <a:cs typeface="Arial" charset="0"/>
              </a:rPr>
              <a:t>≤ x ≤5) = p(3) + p(4) +p(5)= </a:t>
            </a:r>
          </a:p>
          <a:p>
            <a:pPr eaLnBrk="1" hangingPunct="1"/>
            <a:r>
              <a:rPr lang="en-US" sz="2400" b="1">
                <a:cs typeface="Arial" charset="0"/>
              </a:rPr>
              <a:t>2/36 +3/36 +4/36 = ¼ =.25.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91AE1-C336-4602-A71C-B8FA4F536E0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5438"/>
            <a:ext cx="8229600" cy="1293812"/>
          </a:xfrm>
        </p:spPr>
        <p:txBody>
          <a:bodyPr/>
          <a:lstStyle/>
          <a:p>
            <a:pPr algn="ctr"/>
            <a:r>
              <a:rPr lang="en-US" sz="3600"/>
              <a:t>Probability Distributions for Discrete Variables</a:t>
            </a:r>
          </a:p>
        </p:txBody>
      </p:sp>
      <p:graphicFrame>
        <p:nvGraphicFramePr>
          <p:cNvPr id="8195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1574800"/>
          <a:ext cx="1676400" cy="4569779"/>
        </p:xfrm>
        <a:graphic>
          <a:graphicData uri="http://schemas.openxmlformats.org/drawingml/2006/table">
            <a:tbl>
              <a:tblPr/>
              <a:tblGrid>
                <a:gridCol w="9144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1930400" y="1465263"/>
            <a:ext cx="7213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cs typeface="Arial" charset="0"/>
              </a:rPr>
              <a:t>By the same argument,</a:t>
            </a:r>
          </a:p>
          <a:p>
            <a:pPr eaLnBrk="1" hangingPunct="1"/>
            <a:endParaRPr lang="en-US" sz="2400" b="1">
              <a:cs typeface="Arial" charset="0"/>
            </a:endParaRPr>
          </a:p>
          <a:p>
            <a:pPr eaLnBrk="1" hangingPunct="1"/>
            <a:r>
              <a:rPr lang="en-US" sz="2400" b="1">
                <a:cs typeface="Arial" charset="0"/>
              </a:rPr>
              <a:t>P(x ≤ a) = sum of p(x =c) for all c </a:t>
            </a:r>
          </a:p>
          <a:p>
            <a:pPr eaLnBrk="1" hangingPunct="1"/>
            <a:r>
              <a:rPr lang="en-US" sz="2400" b="1">
                <a:cs typeface="Arial" charset="0"/>
              </a:rPr>
              <a:t>such that c ≤ a.</a:t>
            </a:r>
          </a:p>
          <a:p>
            <a:pPr eaLnBrk="1" hangingPunct="1"/>
            <a:endParaRPr lang="en-US" sz="2400" b="1">
              <a:cs typeface="Arial" charset="0"/>
            </a:endParaRPr>
          </a:p>
          <a:p>
            <a:pPr eaLnBrk="1" hangingPunct="1"/>
            <a:r>
              <a:rPr lang="en-US" sz="2400" b="1">
                <a:cs typeface="Arial" charset="0"/>
              </a:rPr>
              <a:t>For example, p(x ≤ 4) = </a:t>
            </a:r>
          </a:p>
          <a:p>
            <a:pPr eaLnBrk="1" hangingPunct="1"/>
            <a:r>
              <a:rPr lang="en-US" sz="2400" b="1">
                <a:cs typeface="Arial" charset="0"/>
              </a:rPr>
              <a:t>= p(x = 4) + p(x=3) + p(x=2)</a:t>
            </a:r>
          </a:p>
          <a:p>
            <a:pPr eaLnBrk="1" hangingPunct="1"/>
            <a:r>
              <a:rPr lang="en-US" sz="2400" b="1">
                <a:cs typeface="Arial" charset="0"/>
              </a:rPr>
              <a:t>= 3/36 + 2/36 + 1/36 = 1/6 = .1667.</a:t>
            </a:r>
          </a:p>
          <a:p>
            <a:pPr eaLnBrk="1" hangingPunct="1"/>
            <a:endParaRPr lang="en-US" sz="2400" b="1"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91AE1-C336-4602-A71C-B8FA4F536E0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/>
              <a:t>Probability Density Functions for Continuous Variables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This was covered in the last section but to review: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Relies on Mean and SD</a:t>
            </a:r>
          </a:p>
          <a:p>
            <a:pPr>
              <a:lnSpc>
                <a:spcPct val="90000"/>
              </a:lnSpc>
            </a:pPr>
            <a:r>
              <a:rPr lang="en-US" sz="2800"/>
              <a:t>Allows us to calculate probability for a range of scores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854075" y="2990850"/>
          <a:ext cx="5373688" cy="1120775"/>
        </p:xfrm>
        <a:graphic>
          <a:graphicData uri="http://schemas.openxmlformats.org/presentationml/2006/ole">
            <p:oleObj spid="_x0000_s20484" name="Equation" r:id="rId3" imgW="1726920" imgH="41904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/>
              <a:t>Density over a range = </a:t>
            </a:r>
            <a:br>
              <a:rPr lang="en-US" sz="4000"/>
            </a:br>
            <a:r>
              <a:rPr lang="en-US" sz="4000"/>
              <a:t>Area = Probability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4988" cy="1776413"/>
          </a:xfrm>
        </p:spPr>
        <p:txBody>
          <a:bodyPr/>
          <a:lstStyle/>
          <a:p>
            <a:r>
              <a:rPr lang="en-US"/>
              <a:t>Mean of 30, SD 10</a:t>
            </a:r>
          </a:p>
          <a:p>
            <a:r>
              <a:rPr lang="en-US"/>
              <a:t>Probability of scores falling below 27</a:t>
            </a:r>
          </a:p>
          <a:p>
            <a:r>
              <a:rPr lang="en-US"/>
              <a:t>Probability = .2743 (from Z table)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8988" y="3921125"/>
            <a:ext cx="50292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08050"/>
          </a:xfrm>
        </p:spPr>
        <p:txBody>
          <a:bodyPr/>
          <a:lstStyle/>
          <a:p>
            <a:r>
              <a:rPr lang="en-US"/>
              <a:t>Probability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/>
              <a:t>Part of everyday life</a:t>
            </a:r>
          </a:p>
          <a:p>
            <a:pPr lvl="1"/>
            <a:r>
              <a:rPr lang="en-US"/>
              <a:t>probability in poker</a:t>
            </a:r>
          </a:p>
          <a:p>
            <a:pPr lvl="1"/>
            <a:r>
              <a:rPr lang="en-US"/>
              <a:t>probability in lottery</a:t>
            </a:r>
          </a:p>
          <a:p>
            <a:pPr lvl="1"/>
            <a:r>
              <a:rPr lang="en-US"/>
              <a:t>probability of rain </a:t>
            </a:r>
          </a:p>
          <a:p>
            <a:r>
              <a:rPr lang="en-US"/>
              <a:t>Guides our expectations</a:t>
            </a:r>
          </a:p>
          <a:p>
            <a:r>
              <a:rPr lang="en-US"/>
              <a:t>Lies at the heart of statistical inference</a:t>
            </a:r>
          </a:p>
          <a:p>
            <a:r>
              <a:rPr lang="en-US"/>
              <a:t>Whenever we generalize from a sample to a population, we do so with a probability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5175"/>
          </a:xfrm>
        </p:spPr>
        <p:txBody>
          <a:bodyPr/>
          <a:lstStyle/>
          <a:p>
            <a:r>
              <a:rPr lang="en-US"/>
              <a:t>Definition of Probability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8001000" cy="5410200"/>
          </a:xfrm>
        </p:spPr>
        <p:txBody>
          <a:bodyPr/>
          <a:lstStyle/>
          <a:p>
            <a:r>
              <a:rPr lang="en-US" sz="3600"/>
              <a:t>Theoretical Definition - Analytic View</a:t>
            </a:r>
          </a:p>
          <a:p>
            <a:pPr lvl="1"/>
            <a:r>
              <a:rPr lang="en-US" sz="3200"/>
              <a:t>used if we can list </a:t>
            </a:r>
            <a:r>
              <a:rPr lang="en-US" sz="3200" b="1" i="1"/>
              <a:t>all </a:t>
            </a:r>
            <a:r>
              <a:rPr lang="en-US" sz="3200"/>
              <a:t>possible outcomes of an event and if each outcome is equally likely.</a:t>
            </a:r>
          </a:p>
          <a:p>
            <a:r>
              <a:rPr lang="en-US" sz="3600"/>
              <a:t>The probability of event A is:</a:t>
            </a:r>
          </a:p>
          <a:p>
            <a:endParaRPr lang="en-US" sz="3600"/>
          </a:p>
          <a:p>
            <a:endParaRPr lang="en-US" sz="3600"/>
          </a:p>
          <a:p>
            <a:r>
              <a:rPr lang="en-US" sz="3600"/>
              <a:t>Example: What is the probability of rolling a 4 with 2 6-sided dice?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33400" y="4075113"/>
          <a:ext cx="7924800" cy="981075"/>
        </p:xfrm>
        <a:graphic>
          <a:graphicData uri="http://schemas.openxmlformats.org/presentationml/2006/ole">
            <p:oleObj spid="_x0000_s9220" name="Equation" r:id="rId3" imgW="2730240" imgH="39348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A4AAF-2ABC-4833-8D13-046280BCD9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1850"/>
          </a:xfrm>
        </p:spPr>
        <p:txBody>
          <a:bodyPr/>
          <a:lstStyle/>
          <a:p>
            <a:r>
              <a:rPr lang="en-US" sz="4000"/>
              <a:t>Possible Outcomes for 2 Fair Dice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533400" y="6096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/>
              <a:t>There are 3 ways to roll a 4 with 2 dice: p(4) = 3/36 = 1/12</a:t>
            </a:r>
          </a:p>
        </p:txBody>
      </p:sp>
      <p:graphicFrame>
        <p:nvGraphicFramePr>
          <p:cNvPr id="4173" name="Object 77"/>
          <p:cNvGraphicFramePr>
            <a:graphicFrameLocks noChangeAspect="1"/>
          </p:cNvGraphicFramePr>
          <p:nvPr>
            <p:ph idx="1"/>
          </p:nvPr>
        </p:nvGraphicFramePr>
        <p:xfrm>
          <a:off x="876300" y="1214438"/>
          <a:ext cx="7185025" cy="4768850"/>
        </p:xfrm>
        <a:graphic>
          <a:graphicData uri="http://schemas.openxmlformats.org/presentationml/2006/ole">
            <p:oleObj spid="_x0000_s4173" name="Worksheet" r:id="rId3" imgW="2847975" imgH="1895475" progId="Excel.Sheet.8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20750"/>
          </a:xfrm>
        </p:spPr>
        <p:txBody>
          <a:bodyPr/>
          <a:lstStyle/>
          <a:p>
            <a:r>
              <a:rPr lang="en-US"/>
              <a:t>Definition of Probability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346200"/>
            <a:ext cx="82296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Empirical definition of probability -  Relative Frequency View</a:t>
            </a:r>
          </a:p>
          <a:p>
            <a:pPr lvl="1">
              <a:lnSpc>
                <a:spcPct val="80000"/>
              </a:lnSpc>
            </a:pPr>
            <a:r>
              <a:rPr lang="en-US"/>
              <a:t>Used when you don’t know all the possible outcomes or they are not equally likely.</a:t>
            </a:r>
          </a:p>
          <a:p>
            <a:pPr lvl="1">
              <a:lnSpc>
                <a:spcPct val="80000"/>
              </a:lnSpc>
            </a:pPr>
            <a:r>
              <a:rPr lang="en-US"/>
              <a:t>In this case, we define probability empirically, by observation:</a:t>
            </a:r>
          </a:p>
          <a:p>
            <a:pPr lvl="1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A much more mechanical approach to probability</a:t>
            </a:r>
          </a:p>
          <a:p>
            <a:pPr lvl="1">
              <a:lnSpc>
                <a:spcPct val="80000"/>
              </a:lnSpc>
            </a:pPr>
            <a:r>
              <a:rPr lang="en-US"/>
              <a:t>Roll dice 100 times and count how many 4s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990600" y="3816350"/>
          <a:ext cx="6477000" cy="1100138"/>
        </p:xfrm>
        <a:graphic>
          <a:graphicData uri="http://schemas.openxmlformats.org/presentationml/2006/ole">
            <p:oleObj spid="_x0000_s12292" name="Equation" r:id="rId3" imgW="2120760" imgH="41904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69950"/>
          </a:xfrm>
        </p:spPr>
        <p:txBody>
          <a:bodyPr/>
          <a:lstStyle/>
          <a:p>
            <a:r>
              <a:rPr lang="en-US"/>
              <a:t>More Definitions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5427663"/>
          </a:xfrm>
        </p:spPr>
        <p:txBody>
          <a:bodyPr/>
          <a:lstStyle/>
          <a:p>
            <a:r>
              <a:rPr lang="en-US"/>
              <a:t>Event – the outcome of a trial or probabilistic experiment</a:t>
            </a:r>
          </a:p>
          <a:p>
            <a:pPr lvl="1"/>
            <a:r>
              <a:rPr lang="en-US"/>
              <a:t>e.g. Getting a King in a deck of 52 cards</a:t>
            </a:r>
          </a:p>
          <a:p>
            <a:r>
              <a:rPr lang="en-US"/>
              <a:t>Mutually Exclusive - events that cannot happen at the same time</a:t>
            </a:r>
          </a:p>
          <a:p>
            <a:pPr lvl="1"/>
            <a:r>
              <a:rPr lang="en-US"/>
              <a:t>P(A and B) = 0</a:t>
            </a:r>
          </a:p>
          <a:p>
            <a:pPr lvl="1"/>
            <a:r>
              <a:rPr lang="en-US"/>
              <a:t>e.g. P(Male and Female) = 0</a:t>
            </a:r>
          </a:p>
          <a:p>
            <a:r>
              <a:rPr lang="en-US"/>
              <a:t>Exhaustive – A set of events that represents all possible outcomes</a:t>
            </a:r>
          </a:p>
          <a:p>
            <a:pPr lvl="1"/>
            <a:r>
              <a:rPr lang="en-US"/>
              <a:t>e.g. P(Male or Female)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36625"/>
          </a:xfrm>
        </p:spPr>
        <p:txBody>
          <a:bodyPr/>
          <a:lstStyle/>
          <a:p>
            <a:r>
              <a:rPr lang="en-US"/>
              <a:t>More Definitions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1263"/>
            <a:ext cx="8229600" cy="54657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Independent Events – one event does not have an impact on the probability of the occurrence of another</a:t>
            </a:r>
          </a:p>
          <a:p>
            <a:pPr>
              <a:lnSpc>
                <a:spcPct val="110000"/>
              </a:lnSpc>
            </a:pPr>
            <a:r>
              <a:rPr lang="en-US"/>
              <a:t>Sampling with replacement – the result of any event is replaced before the next event</a:t>
            </a:r>
          </a:p>
          <a:p>
            <a:pPr lvl="1">
              <a:lnSpc>
                <a:spcPct val="110000"/>
              </a:lnSpc>
            </a:pPr>
            <a:r>
              <a:rPr lang="en-US"/>
              <a:t>Draw a card out of a deck of 52 and put it back before drawing again</a:t>
            </a:r>
          </a:p>
          <a:p>
            <a:pPr lvl="1">
              <a:lnSpc>
                <a:spcPct val="110000"/>
              </a:lnSpc>
            </a:pPr>
            <a:r>
              <a:rPr lang="en-US"/>
              <a:t>e.g P(King of Hearts) = 1/52 for every draw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more definition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Sampling without replacement - the result of any event is not replaced before the next event</a:t>
            </a:r>
          </a:p>
          <a:p>
            <a:pPr lvl="1">
              <a:lnSpc>
                <a:spcPct val="110000"/>
              </a:lnSpc>
            </a:pPr>
            <a:r>
              <a:rPr lang="en-US"/>
              <a:t>Draw a card out of a deck of 52 and leave it out before drawing again</a:t>
            </a:r>
          </a:p>
          <a:p>
            <a:pPr lvl="1">
              <a:lnSpc>
                <a:spcPct val="110000"/>
              </a:lnSpc>
            </a:pPr>
            <a:r>
              <a:rPr lang="en-US"/>
              <a:t>e.g. P(King of Hearts) = 1/52 for first draw and P(King of Hearts) = 1/51 for second, etc.</a:t>
            </a:r>
          </a:p>
          <a:p>
            <a:pPr lvl="1">
              <a:lnSpc>
                <a:spcPct val="110000"/>
              </a:lnSpc>
            </a:pPr>
            <a:r>
              <a:rPr lang="en-US"/>
              <a:t>e.g. Raffle Drawings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Probabilities and Proportions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By either definition (theoretical or empirical), probabilities are proportions</a:t>
            </a:r>
          </a:p>
          <a:p>
            <a:r>
              <a:rPr lang="en-US"/>
              <a:t>In inference, probabilities are often treated as expected proportions</a:t>
            </a:r>
          </a:p>
          <a:p>
            <a:pPr lvl="1"/>
            <a:r>
              <a:rPr lang="en-US"/>
              <a:t>We would expect half the number of coin flips to be heads</a:t>
            </a:r>
          </a:p>
          <a:p>
            <a:pPr lvl="1"/>
            <a:r>
              <a:rPr lang="en-US"/>
              <a:t>We expect 51% of marriages to end in divorce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EE3E7-576B-4BC1-B586-63515C6CC54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1054</Words>
  <Application>Microsoft Office PowerPoint</Application>
  <PresentationFormat>On-screen Show (4:3)</PresentationFormat>
  <Paragraphs>230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Pixel</vt:lpstr>
      <vt:lpstr>Equation</vt:lpstr>
      <vt:lpstr>Worksheet</vt:lpstr>
      <vt:lpstr>Chart</vt:lpstr>
      <vt:lpstr>Probability</vt:lpstr>
      <vt:lpstr>Probability</vt:lpstr>
      <vt:lpstr>Definition of Probability</vt:lpstr>
      <vt:lpstr>Possible Outcomes for 2 Fair Dice</vt:lpstr>
      <vt:lpstr>Definition of Probability</vt:lpstr>
      <vt:lpstr>More Definitions</vt:lpstr>
      <vt:lpstr>More Definitions</vt:lpstr>
      <vt:lpstr>One more definition</vt:lpstr>
      <vt:lpstr>Probabilities and Proportions</vt:lpstr>
      <vt:lpstr>Probabilities and Proportions</vt:lpstr>
      <vt:lpstr>Probabilities and Proportions</vt:lpstr>
      <vt:lpstr>Laws of Probability</vt:lpstr>
      <vt:lpstr>Examples</vt:lpstr>
      <vt:lpstr>Conditional Probability</vt:lpstr>
      <vt:lpstr>Probability Distributions for Discrete Variables </vt:lpstr>
      <vt:lpstr>Probability Distributions for Discrete Variables</vt:lpstr>
      <vt:lpstr>Probability Distributions for Discrete Variables</vt:lpstr>
      <vt:lpstr>Probability Density Functions for Continuous Variables</vt:lpstr>
      <vt:lpstr>Density over a range =  Area = Probability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Ainsworth</dc:creator>
  <cp:lastModifiedBy>Andrew Ainsworth</cp:lastModifiedBy>
  <cp:revision>13</cp:revision>
  <dcterms:created xsi:type="dcterms:W3CDTF">2006-10-03T20:44:04Z</dcterms:created>
  <dcterms:modified xsi:type="dcterms:W3CDTF">2008-01-17T22:40:16Z</dcterms:modified>
</cp:coreProperties>
</file>