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464" r:id="rId2"/>
    <p:sldId id="465" r:id="rId3"/>
    <p:sldId id="461" r:id="rId4"/>
    <p:sldId id="463" r:id="rId5"/>
    <p:sldId id="466" r:id="rId6"/>
    <p:sldId id="462" r:id="rId7"/>
    <p:sldId id="467" r:id="rId8"/>
    <p:sldId id="468" r:id="rId9"/>
    <p:sldId id="470" r:id="rId10"/>
    <p:sldId id="469" r:id="rId11"/>
    <p:sldId id="471" r:id="rId12"/>
    <p:sldId id="472" r:id="rId13"/>
    <p:sldId id="473" r:id="rId14"/>
    <p:sldId id="439" r:id="rId15"/>
    <p:sldId id="445" r:id="rId16"/>
    <p:sldId id="474" r:id="rId17"/>
    <p:sldId id="447" r:id="rId18"/>
    <p:sldId id="449" r:id="rId19"/>
    <p:sldId id="450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490" r:id="rId34"/>
    <p:sldId id="492" r:id="rId35"/>
    <p:sldId id="494" r:id="rId36"/>
    <p:sldId id="495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0" autoAdjust="0"/>
    <p:restoredTop sz="94653" autoAdjust="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232" y="-11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481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/>
              </a:defRPr>
            </a:lvl1pPr>
          </a:lstStyle>
          <a:p>
            <a:fld id="{EB6A1AEB-D333-4CA0-88DE-544F9937D5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/>
              </a:defRPr>
            </a:lvl1pPr>
          </a:lstStyle>
          <a:p>
            <a:fld id="{8C3FC9E7-1F45-439E-B605-A932701C64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7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977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5978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45978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978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978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978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978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978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978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978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978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979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979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5979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979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45979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3AE6FF-B5CD-460A-84DC-F513CA6A5B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97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97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9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9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9E7047-A7EC-48DC-A8BC-C8E2248645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A444A-7E72-4FB8-A781-50DCDD3BC6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BC188E-4951-472C-810F-C6B07AAC66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07CD7C-400F-4457-AEDE-34C24FDC3C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0A7570-B9E8-4003-9E50-18CE487C0E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89D9D1-E9F4-4590-93B5-82520E2EA1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78EFE5-BA09-4D5C-9631-8CE2BFE9D8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A96FC3-CC6A-4434-93AB-850261FD1D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795930-C34C-4CBE-83F1-5F4A54C29B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C0F407-0E9E-4AFF-8C99-E0169FB09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451645-685B-43F4-9F59-78001059A8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A5AAA-DDCC-48FB-9680-DBFA905813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smtClean="0"/>
              <a:t>Psy 320 - Cal State Northridge</a:t>
            </a:r>
            <a:endParaRPr lang="en-US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03081980-CCB5-4A36-8919-DFD83124449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5875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587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587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587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587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587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87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587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587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87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587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87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87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90800" y="1828800"/>
            <a:ext cx="6400800" cy="2209800"/>
          </a:xfrm>
        </p:spPr>
        <p:txBody>
          <a:bodyPr/>
          <a:lstStyle/>
          <a:p>
            <a:r>
              <a:rPr lang="en-US" sz="4600"/>
              <a:t>The Normal Distribution</a:t>
            </a:r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Cal State Northridge</a:t>
            </a:r>
          </a:p>
          <a:p>
            <a:r>
              <a:rPr lang="en-US" dirty="0" smtClean="0">
                <a:sym typeface="Symbol" pitchFamily="18" charset="2"/>
              </a:rPr>
              <a:t></a:t>
            </a:r>
            <a:r>
              <a:rPr lang="en-US" dirty="0">
                <a:sym typeface="Symbol" pitchFamily="18" charset="2"/>
              </a:rPr>
              <a:t>320</a:t>
            </a:r>
          </a:p>
          <a:p>
            <a:r>
              <a:rPr lang="en-US" dirty="0" smtClean="0">
                <a:sym typeface="Symbol" pitchFamily="18" charset="2"/>
              </a:rPr>
              <a:t>Andrew Ainsworth PhD</a:t>
            </a: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Z-Scores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n-US" sz="3600"/>
              <a:t>Indicate how many standard deviations a score is away from the mean.</a:t>
            </a:r>
          </a:p>
          <a:p>
            <a:r>
              <a:rPr lang="en-US" sz="3600"/>
              <a:t>Two components:</a:t>
            </a:r>
          </a:p>
          <a:p>
            <a:pPr lvl="1"/>
            <a:r>
              <a:rPr lang="en-US" sz="3200" b="1"/>
              <a:t>Sign: </a:t>
            </a:r>
            <a:r>
              <a:rPr lang="en-US" sz="3200"/>
              <a:t>positive (above the mean) or negative (below the mean).</a:t>
            </a:r>
          </a:p>
          <a:p>
            <a:pPr lvl="1"/>
            <a:r>
              <a:rPr lang="en-US" sz="3200" b="1"/>
              <a:t>Magnitude: </a:t>
            </a:r>
            <a:r>
              <a:rPr lang="en-US" sz="3200"/>
              <a:t>how far from the mean the score falls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Z-Score Formula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n-US" sz="3600"/>
              <a:t>Raw score </a:t>
            </a:r>
            <a:r>
              <a:rPr lang="en-US" sz="3600">
                <a:sym typeface="Symbol" pitchFamily="18" charset="2"/>
              </a:rPr>
              <a:t> Z-score</a:t>
            </a:r>
          </a:p>
          <a:p>
            <a:endParaRPr lang="en-US" sz="3600">
              <a:sym typeface="Symbol" pitchFamily="18" charset="2"/>
            </a:endParaRPr>
          </a:p>
          <a:p>
            <a:endParaRPr lang="en-US" sz="3600">
              <a:sym typeface="Symbol" pitchFamily="18" charset="2"/>
            </a:endParaRPr>
          </a:p>
          <a:p>
            <a:r>
              <a:rPr lang="en-US" sz="3600">
                <a:sym typeface="Symbol" pitchFamily="18" charset="2"/>
              </a:rPr>
              <a:t>Z-score  Raw score</a:t>
            </a:r>
          </a:p>
        </p:txBody>
      </p:sp>
      <p:graphicFrame>
        <p:nvGraphicFramePr>
          <p:cNvPr id="475140" name="Object 4"/>
          <p:cNvGraphicFramePr>
            <a:graphicFrameLocks noChangeAspect="1"/>
          </p:cNvGraphicFramePr>
          <p:nvPr/>
        </p:nvGraphicFramePr>
        <p:xfrm>
          <a:off x="941388" y="2362200"/>
          <a:ext cx="6450012" cy="1258888"/>
        </p:xfrm>
        <a:graphic>
          <a:graphicData uri="http://schemas.openxmlformats.org/presentationml/2006/ole">
            <p:oleObj spid="_x0000_s475140" name="Equation" r:id="rId3" imgW="2082600" imgH="406080" progId="Equation.DSMT4">
              <p:embed/>
            </p:oleObj>
          </a:graphicData>
        </a:graphic>
      </p:graphicFrame>
      <p:graphicFrame>
        <p:nvGraphicFramePr>
          <p:cNvPr id="475141" name="Object 5"/>
          <p:cNvGraphicFramePr>
            <a:graphicFrameLocks noChangeAspect="1"/>
          </p:cNvGraphicFramePr>
          <p:nvPr/>
        </p:nvGraphicFramePr>
        <p:xfrm>
          <a:off x="914400" y="4343400"/>
          <a:ext cx="3124200" cy="801688"/>
        </p:xfrm>
        <a:graphic>
          <a:graphicData uri="http://schemas.openxmlformats.org/presentationml/2006/ole">
            <p:oleObj spid="_x0000_s475141" name="Equation" r:id="rId4" imgW="939600" imgH="2412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/>
              <a:t>Properties of Z-Scores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Z-score indicates how many SD’s a score falls above or below the mean.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Positive z-scores are above the mean.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Negative z-scores are below the mean.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Area under curve </a:t>
            </a:r>
            <a:r>
              <a:rPr lang="en-US" sz="3600" dirty="0">
                <a:sym typeface="Wingdings" pitchFamily="2" charset="2"/>
              </a:rPr>
              <a:t></a:t>
            </a:r>
            <a:r>
              <a:rPr lang="en-US" sz="3600" dirty="0"/>
              <a:t> probability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Z is continuous so can only compute probability for range of values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Z-Scores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sz="3600"/>
              <a:t>Most z-scores fall between -3 and +3 because scores beyond 3sd from the mean</a:t>
            </a:r>
          </a:p>
          <a:p>
            <a:r>
              <a:rPr lang="en-US" sz="3600"/>
              <a:t>Z-scores are standardized scores </a:t>
            </a:r>
            <a:r>
              <a:rPr lang="en-US" sz="3600">
                <a:sym typeface="Symbol" pitchFamily="18" charset="2"/>
              </a:rPr>
              <a:t> allows for easy comparison of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standard normal distribution</a:t>
            </a:r>
            <a:endParaRPr lang="en-US" u="sng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/>
              <a:t>Rough estimates of the SND (i.e. Z-scores):</a:t>
            </a:r>
          </a:p>
          <a:p>
            <a:endParaRPr lang="en-US" b="1"/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20870" name="Picture 6" descr="l6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7239000" cy="37639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95930-C34C-4CBE-83F1-5F4A54C29B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standard normal distribution</a:t>
            </a:r>
            <a:endParaRPr lang="en-US" u="sng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r>
              <a:rPr lang="en-US"/>
              <a:t>Rough estimates of the SND (i.e. Z-scores):</a:t>
            </a:r>
          </a:p>
          <a:p>
            <a:pPr>
              <a:buFont typeface="Wingdings" pitchFamily="2" charset="2"/>
              <a:buNone/>
            </a:pPr>
            <a:r>
              <a:rPr lang="en-US"/>
              <a:t>	50% above Z = 0, 50% below Z = 0</a:t>
            </a:r>
          </a:p>
          <a:p>
            <a:pPr>
              <a:buFont typeface="Wingdings" pitchFamily="2" charset="2"/>
              <a:buNone/>
            </a:pPr>
            <a:r>
              <a:rPr lang="en-US"/>
              <a:t>	34% between Z = 0 and Z = 1,</a:t>
            </a:r>
          </a:p>
          <a:p>
            <a:pPr>
              <a:buFont typeface="Wingdings" pitchFamily="2" charset="2"/>
              <a:buNone/>
            </a:pPr>
            <a:r>
              <a:rPr lang="en-US"/>
              <a:t>		or between Z = 0 and Z = -1</a:t>
            </a:r>
          </a:p>
          <a:p>
            <a:pPr>
              <a:buFont typeface="Wingdings" pitchFamily="2" charset="2"/>
              <a:buNone/>
            </a:pPr>
            <a:r>
              <a:rPr lang="en-US"/>
              <a:t>	68% between Z = -1 and Z = +1</a:t>
            </a:r>
          </a:p>
          <a:p>
            <a:pPr>
              <a:buFont typeface="Wingdings" pitchFamily="2" charset="2"/>
              <a:buNone/>
            </a:pPr>
            <a:r>
              <a:rPr lang="en-US"/>
              <a:t>	96% between Z = -2 and Z = +2</a:t>
            </a:r>
          </a:p>
          <a:p>
            <a:pPr>
              <a:buFont typeface="Wingdings" pitchFamily="2" charset="2"/>
              <a:buNone/>
            </a:pPr>
            <a:r>
              <a:rPr lang="en-US"/>
              <a:t>	99% between Z = -3 and Z = +3</a:t>
            </a: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95930-C34C-4CBE-83F1-5F4A54C29B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Curve - Area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3600"/>
              <a:t>In any distribution, the percentage of the area in a given portion is equal to the percent of scores in that portion</a:t>
            </a:r>
          </a:p>
          <a:p>
            <a:pPr lvl="1"/>
            <a:r>
              <a:rPr lang="en-US" sz="3200"/>
              <a:t>Since 68% of the area falls between ±1 SD of a normal curve</a:t>
            </a:r>
          </a:p>
          <a:p>
            <a:pPr lvl="1"/>
            <a:r>
              <a:rPr lang="en-US" sz="3200"/>
              <a:t>68% of the scores in a normal curve fall between ±1 SD of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11" name="Picture 7" descr="l6a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200400"/>
            <a:ext cx="5257800" cy="2733675"/>
          </a:xfrm>
          <a:noFill/>
          <a:ln/>
        </p:spPr>
      </p:pic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/>
              <a:t>Rough Estimating</a:t>
            </a:r>
            <a:endParaRPr lang="en-US" u="sng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4114800"/>
          </a:xfrm>
        </p:spPr>
        <p:txBody>
          <a:bodyPr/>
          <a:lstStyle/>
          <a:p>
            <a:r>
              <a:rPr lang="en-US" b="1" dirty="0"/>
              <a:t>Example: Consider a test (X) with a mean of 50 and a S = 10, S</a:t>
            </a:r>
            <a:r>
              <a:rPr lang="en-US" b="1" baseline="30000" dirty="0"/>
              <a:t>2</a:t>
            </a:r>
            <a:r>
              <a:rPr lang="en-US" b="1" dirty="0"/>
              <a:t> = 100</a:t>
            </a:r>
          </a:p>
          <a:p>
            <a:r>
              <a:rPr lang="en-US" b="1" dirty="0"/>
              <a:t>At what raw score do 84% of examinees score below?</a:t>
            </a:r>
          </a:p>
          <a:p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4257675" y="400050"/>
            <a:ext cx="628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ea typeface="Times New Roman" pitchFamily="18" charset="0"/>
                <a:cs typeface="Arial" charset="0"/>
              </a:rPr>
              <a:t>       </a:t>
            </a:r>
            <a:endParaRPr lang="en-US" sz="2400">
              <a:latin typeface="Times"/>
              <a:ea typeface="Times New Roman" pitchFamily="18" charset="0"/>
              <a:cs typeface="Arial" charset="0"/>
            </a:endParaRPr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2133600" y="5867400"/>
            <a:ext cx="5105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"/>
              </a:rPr>
              <a:t>30  </a:t>
            </a:r>
            <a:r>
              <a:rPr lang="en-US" sz="2400" b="1" dirty="0" smtClean="0">
                <a:latin typeface="Times"/>
              </a:rPr>
              <a:t>   40     </a:t>
            </a:r>
            <a:r>
              <a:rPr lang="en-US" sz="2400" b="1" dirty="0">
                <a:latin typeface="Times"/>
              </a:rPr>
              <a:t>50   </a:t>
            </a:r>
            <a:r>
              <a:rPr lang="en-US" sz="2400" b="1" dirty="0" smtClean="0">
                <a:latin typeface="Times"/>
              </a:rPr>
              <a:t>  </a:t>
            </a:r>
            <a:r>
              <a:rPr lang="en-US" sz="2400" b="1" dirty="0">
                <a:latin typeface="Times"/>
              </a:rPr>
              <a:t>60     </a:t>
            </a:r>
            <a:r>
              <a:rPr lang="en-US" sz="2400" b="1" dirty="0" smtClean="0">
                <a:latin typeface="Times"/>
              </a:rPr>
              <a:t>70 </a:t>
            </a:r>
            <a:endParaRPr lang="en-US" sz="2400" b="1" dirty="0">
              <a:latin typeface="Time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Psy</a:t>
            </a:r>
            <a:r>
              <a:rPr lang="en-US" dirty="0" smtClean="0"/>
              <a:t> 320 - Cal State Northridge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9" name="Picture 7" descr="l6a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200400"/>
            <a:ext cx="5257800" cy="2733675"/>
          </a:xfrm>
          <a:noFill/>
          <a:ln/>
        </p:spPr>
      </p:pic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/>
              <a:t>Rough Estimating</a:t>
            </a:r>
            <a:endParaRPr lang="en-US" u="sng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4114800"/>
          </a:xfrm>
        </p:spPr>
        <p:txBody>
          <a:bodyPr/>
          <a:lstStyle/>
          <a:p>
            <a:r>
              <a:rPr lang="en-US" b="1"/>
              <a:t>Example: Consider a test (X) with a mean of 50 and a S = 10, S</a:t>
            </a:r>
            <a:r>
              <a:rPr lang="en-US" b="1" baseline="30000"/>
              <a:t>2</a:t>
            </a:r>
            <a:r>
              <a:rPr lang="en-US" b="1"/>
              <a:t> = 100</a:t>
            </a:r>
          </a:p>
          <a:p>
            <a:r>
              <a:rPr lang="en-US" b="1"/>
              <a:t>What percentage of examinees score greater than 60?</a:t>
            </a:r>
          </a:p>
          <a:p>
            <a:pPr>
              <a:buFont typeface="Wingdings" pitchFamily="2" charset="2"/>
              <a:buNone/>
            </a:pPr>
            <a:endParaRPr lang="en-US" b="1"/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4257675" y="400050"/>
            <a:ext cx="628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ea typeface="Times New Roman" pitchFamily="18" charset="0"/>
                <a:cs typeface="Arial" charset="0"/>
              </a:rPr>
              <a:t>       </a:t>
            </a:r>
            <a:endParaRPr lang="en-US" sz="2400">
              <a:latin typeface="Times"/>
              <a:ea typeface="Times New Roman" pitchFamily="18" charset="0"/>
              <a:cs typeface="Arial" charset="0"/>
            </a:endParaRPr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2590800" y="5867400"/>
            <a:ext cx="411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"/>
              </a:rPr>
              <a:t>30 </a:t>
            </a:r>
            <a:r>
              <a:rPr lang="en-US" sz="2400" b="1" dirty="0" smtClean="0">
                <a:latin typeface="Times"/>
              </a:rPr>
              <a:t>    40     </a:t>
            </a:r>
            <a:r>
              <a:rPr lang="en-US" sz="2400" b="1" dirty="0">
                <a:latin typeface="Times"/>
              </a:rPr>
              <a:t>50   </a:t>
            </a:r>
            <a:r>
              <a:rPr lang="en-US" sz="2400" b="1" dirty="0" smtClean="0">
                <a:latin typeface="Times"/>
              </a:rPr>
              <a:t>  </a:t>
            </a:r>
            <a:r>
              <a:rPr lang="en-US" sz="2400" b="1" dirty="0">
                <a:latin typeface="Times"/>
              </a:rPr>
              <a:t>60   </a:t>
            </a:r>
            <a:r>
              <a:rPr lang="en-US" sz="2400" b="1" dirty="0" smtClean="0">
                <a:latin typeface="Times"/>
              </a:rPr>
              <a:t>  </a:t>
            </a:r>
            <a:r>
              <a:rPr lang="en-US" sz="2400" b="1" dirty="0">
                <a:latin typeface="Times"/>
              </a:rPr>
              <a:t>70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Psy</a:t>
            </a:r>
            <a:r>
              <a:rPr lang="en-US" dirty="0" smtClean="0"/>
              <a:t> 320 - Cal State Northridge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83" name="Picture 7" descr="l6a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362325"/>
            <a:ext cx="5257800" cy="2733675"/>
          </a:xfrm>
          <a:noFill/>
          <a:ln/>
        </p:spPr>
      </p:pic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/>
              <a:t>Rough Estimating</a:t>
            </a:r>
            <a:endParaRPr lang="en-US" u="sng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4114800"/>
          </a:xfrm>
        </p:spPr>
        <p:txBody>
          <a:bodyPr/>
          <a:lstStyle/>
          <a:p>
            <a:r>
              <a:rPr lang="en-US" b="1"/>
              <a:t>Example: Consider a test (X) with a mean of 50 and a S = 10, S2 = 100</a:t>
            </a:r>
          </a:p>
          <a:p>
            <a:r>
              <a:rPr lang="en-US" b="1"/>
              <a:t>What percentage of examinees score between 40 and 60?</a:t>
            </a:r>
          </a:p>
          <a:p>
            <a:pPr>
              <a:buFont typeface="Wingdings" pitchFamily="2" charset="2"/>
              <a:buNone/>
            </a:pPr>
            <a:endParaRPr lang="en-US" b="1"/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4182" name="Rectangle 6"/>
          <p:cNvSpPr>
            <a:spLocks noChangeArrowheads="1"/>
          </p:cNvSpPr>
          <p:nvPr/>
        </p:nvSpPr>
        <p:spPr bwMode="auto">
          <a:xfrm>
            <a:off x="4257675" y="400050"/>
            <a:ext cx="628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ea typeface="Times New Roman" pitchFamily="18" charset="0"/>
                <a:cs typeface="Arial" charset="0"/>
              </a:rPr>
              <a:t>       </a:t>
            </a:r>
            <a:endParaRPr lang="en-US" sz="2400">
              <a:latin typeface="Times"/>
              <a:ea typeface="Times New Roman" pitchFamily="18" charset="0"/>
              <a:cs typeface="Arial" charset="0"/>
            </a:endParaRPr>
          </a:p>
        </p:txBody>
      </p:sp>
      <p:sp>
        <p:nvSpPr>
          <p:cNvPr id="434184" name="Rectangle 8"/>
          <p:cNvSpPr>
            <a:spLocks noChangeArrowheads="1"/>
          </p:cNvSpPr>
          <p:nvPr/>
        </p:nvSpPr>
        <p:spPr bwMode="auto">
          <a:xfrm>
            <a:off x="2514600" y="60198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"/>
              </a:rPr>
              <a:t>30     40     </a:t>
            </a:r>
            <a:r>
              <a:rPr lang="en-US" sz="2400" b="1" dirty="0" smtClean="0">
                <a:latin typeface="Times"/>
              </a:rPr>
              <a:t>50     </a:t>
            </a:r>
            <a:r>
              <a:rPr lang="en-US" sz="2400" b="1" dirty="0">
                <a:latin typeface="Times"/>
              </a:rPr>
              <a:t>60  </a:t>
            </a:r>
            <a:r>
              <a:rPr lang="en-US" sz="2400" b="1" dirty="0" smtClean="0">
                <a:latin typeface="Times"/>
              </a:rPr>
              <a:t>   </a:t>
            </a:r>
            <a:r>
              <a:rPr lang="en-US" sz="2400" b="1" dirty="0">
                <a:latin typeface="Times"/>
              </a:rPr>
              <a:t>70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standard deviation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sz="3600"/>
              <a:t>Benefits:</a:t>
            </a:r>
          </a:p>
          <a:p>
            <a:pPr lvl="1"/>
            <a:r>
              <a:rPr lang="en-US" sz="3200"/>
              <a:t>Uses measure of central tendency (i.e. mean)</a:t>
            </a:r>
          </a:p>
          <a:p>
            <a:pPr lvl="1"/>
            <a:r>
              <a:rPr lang="en-US" sz="3200"/>
              <a:t>Uses all of the data points</a:t>
            </a:r>
          </a:p>
          <a:p>
            <a:pPr lvl="1"/>
            <a:r>
              <a:rPr lang="en-US" sz="3200" b="1"/>
              <a:t>Has a special relationship with the normal curve</a:t>
            </a:r>
          </a:p>
          <a:p>
            <a:pPr lvl="1"/>
            <a:r>
              <a:rPr lang="en-US" sz="3200"/>
              <a:t>Can be used in further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 err="1"/>
              <a:t>Have</a:t>
            </a:r>
            <a:r>
              <a:rPr lang="en-US" dirty="0" err="1">
                <a:sym typeface="Symbol" pitchFamily="18" charset="2"/>
              </a:rPr>
              <a:t></a:t>
            </a:r>
            <a:r>
              <a:rPr lang="en-US" dirty="0" err="1"/>
              <a:t>Need</a:t>
            </a:r>
            <a:r>
              <a:rPr lang="en-US" dirty="0"/>
              <a:t> Chart</a:t>
            </a:r>
            <a:br>
              <a:rPr lang="en-US" dirty="0"/>
            </a:br>
            <a:r>
              <a:rPr lang="en-US" sz="3600" dirty="0"/>
              <a:t>When rough estimating isn’t enough</a:t>
            </a:r>
          </a:p>
        </p:txBody>
      </p:sp>
      <p:graphicFrame>
        <p:nvGraphicFramePr>
          <p:cNvPr id="484355" name="Object 3"/>
          <p:cNvGraphicFramePr>
            <a:graphicFrameLocks noChangeAspect="1"/>
          </p:cNvGraphicFramePr>
          <p:nvPr>
            <p:ph idx="1"/>
          </p:nvPr>
        </p:nvGraphicFramePr>
        <p:xfrm>
          <a:off x="762000" y="1447800"/>
          <a:ext cx="7696200" cy="5273675"/>
        </p:xfrm>
        <a:graphic>
          <a:graphicData uri="http://schemas.openxmlformats.org/presentationml/2006/ole">
            <p:oleObj spid="_x0000_s484355" name="Visio" r:id="rId3" imgW="4606671" imgH="3155823" progId="Visio.Drawing.11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D.10</a:t>
            </a:r>
            <a:endParaRPr lang="en-US" dirty="0"/>
          </a:p>
        </p:txBody>
      </p:sp>
      <p:pic>
        <p:nvPicPr>
          <p:cNvPr id="485379" name="Picture 3" descr="e10_1"/>
          <p:cNvPicPr>
            <a:picLocks noChangeAspect="1" noChangeArrowheads="1"/>
          </p:cNvPicPr>
          <p:nvPr/>
        </p:nvPicPr>
        <p:blipFill>
          <a:blip r:embed="rId2" cstate="print"/>
          <a:srcRect t="5520" b="45671"/>
          <a:stretch>
            <a:fillRect/>
          </a:stretch>
        </p:blipFill>
        <p:spPr bwMode="auto">
          <a:xfrm>
            <a:off x="914400" y="1295400"/>
            <a:ext cx="7543800" cy="471646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Smaller vs. Larger Portion</a:t>
            </a:r>
          </a:p>
        </p:txBody>
      </p:sp>
      <p:pic>
        <p:nvPicPr>
          <p:cNvPr id="486403" name="Picture 3"/>
          <p:cNvPicPr>
            <a:picLocks noChangeAspect="1" noChangeArrowheads="1"/>
          </p:cNvPicPr>
          <p:nvPr/>
        </p:nvPicPr>
        <p:blipFill>
          <a:blip r:embed="rId2"/>
          <a:srcRect l="13637" t="16679" r="12727"/>
          <a:stretch>
            <a:fillRect/>
          </a:stretch>
        </p:blipFill>
        <p:spPr bwMode="auto">
          <a:xfrm>
            <a:off x="1371600" y="2362200"/>
            <a:ext cx="61722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3429000" y="4510088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Larger Portion is .8413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5638800" y="35814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Smaller Portion is .1587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 flipH="1">
            <a:off x="5562600" y="42672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Mean to Z</a:t>
            </a:r>
          </a:p>
        </p:txBody>
      </p:sp>
      <p:pic>
        <p:nvPicPr>
          <p:cNvPr id="487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41575"/>
            <a:ext cx="71755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5257800" y="20256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Area From Mean to Z is .3413</a:t>
            </a:r>
          </a:p>
        </p:txBody>
      </p:sp>
      <p:sp>
        <p:nvSpPr>
          <p:cNvPr id="487429" name="Line 5"/>
          <p:cNvSpPr>
            <a:spLocks noChangeShapeType="1"/>
          </p:cNvSpPr>
          <p:nvPr/>
        </p:nvSpPr>
        <p:spPr bwMode="auto">
          <a:xfrm flipH="1">
            <a:off x="5029200" y="2667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Z</a:t>
            </a:r>
          </a:p>
        </p:txBody>
      </p:sp>
      <p:pic>
        <p:nvPicPr>
          <p:cNvPr id="488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706596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6477000" y="39624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Area beyond a Z of 2.16 is .0154</a:t>
            </a:r>
          </a:p>
        </p:txBody>
      </p:sp>
      <p:sp>
        <p:nvSpPr>
          <p:cNvPr id="488453" name="Line 5"/>
          <p:cNvSpPr>
            <a:spLocks noChangeShapeType="1"/>
          </p:cNvSpPr>
          <p:nvPr/>
        </p:nvSpPr>
        <p:spPr bwMode="auto">
          <a:xfrm flipH="1">
            <a:off x="6400800" y="46482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Below Z</a:t>
            </a:r>
          </a:p>
        </p:txBody>
      </p:sp>
      <p:pic>
        <p:nvPicPr>
          <p:cNvPr id="489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381250"/>
            <a:ext cx="754221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9476" name="Line 4"/>
          <p:cNvSpPr>
            <a:spLocks noChangeShapeType="1"/>
          </p:cNvSpPr>
          <p:nvPr/>
        </p:nvSpPr>
        <p:spPr bwMode="auto">
          <a:xfrm flipH="1">
            <a:off x="5181600" y="32766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9477" name="Text Box 5"/>
          <p:cNvSpPr txBox="1">
            <a:spLocks noChangeArrowheads="1"/>
          </p:cNvSpPr>
          <p:nvPr/>
        </p:nvSpPr>
        <p:spPr bwMode="auto">
          <a:xfrm>
            <a:off x="5257800" y="25908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Area below a Z of 2.16 is .9846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negative Z values?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sz="3600"/>
              <a:t>Since the normal curve is symmetric, areas beyond, between, and below positive z scores are identical to areas beyond, between, and below negative z scores.</a:t>
            </a:r>
          </a:p>
          <a:p>
            <a:r>
              <a:rPr lang="en-US" sz="3600"/>
              <a:t>There is no such thing as negative area!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negative Z values?</a:t>
            </a:r>
          </a:p>
        </p:txBody>
      </p:sp>
      <p:pic>
        <p:nvPicPr>
          <p:cNvPr id="491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41862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33600"/>
            <a:ext cx="414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6350" y="4800600"/>
            <a:ext cx="3930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6" name="Line 6"/>
          <p:cNvSpPr>
            <a:spLocks noChangeShapeType="1"/>
          </p:cNvSpPr>
          <p:nvPr/>
        </p:nvSpPr>
        <p:spPr bwMode="auto">
          <a:xfrm flipH="1">
            <a:off x="6858000" y="24384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27" name="Text Box 7"/>
          <p:cNvSpPr txBox="1">
            <a:spLocks noChangeArrowheads="1"/>
          </p:cNvSpPr>
          <p:nvPr/>
        </p:nvSpPr>
        <p:spPr bwMode="auto">
          <a:xfrm>
            <a:off x="6934200" y="17526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Area above a Z of -2.16 is .9846</a:t>
            </a:r>
          </a:p>
        </p:txBody>
      </p:sp>
      <p:sp>
        <p:nvSpPr>
          <p:cNvPr id="491528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Area below a Z of -2.16 is .0154</a:t>
            </a:r>
          </a:p>
        </p:txBody>
      </p:sp>
      <p:sp>
        <p:nvSpPr>
          <p:cNvPr id="491529" name="Line 9"/>
          <p:cNvSpPr>
            <a:spLocks noChangeShapeType="1"/>
          </p:cNvSpPr>
          <p:nvPr/>
        </p:nvSpPr>
        <p:spPr bwMode="auto">
          <a:xfrm>
            <a:off x="914400" y="2438400"/>
            <a:ext cx="304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30" name="Text Box 10"/>
          <p:cNvSpPr txBox="1">
            <a:spLocks noChangeArrowheads="1"/>
          </p:cNvSpPr>
          <p:nvPr/>
        </p:nvSpPr>
        <p:spPr bwMode="auto">
          <a:xfrm>
            <a:off x="2971800" y="4191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Area From Mean to Z is also .3413</a:t>
            </a:r>
          </a:p>
        </p:txBody>
      </p:sp>
      <p:sp>
        <p:nvSpPr>
          <p:cNvPr id="491531" name="Line 11"/>
          <p:cNvSpPr>
            <a:spLocks noChangeShapeType="1"/>
          </p:cNvSpPr>
          <p:nvPr/>
        </p:nvSpPr>
        <p:spPr bwMode="auto">
          <a:xfrm>
            <a:off x="3505200" y="4832350"/>
            <a:ext cx="685800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in mind that…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3886200"/>
          </a:xfrm>
        </p:spPr>
        <p:txBody>
          <a:bodyPr/>
          <a:lstStyle/>
          <a:p>
            <a:r>
              <a:rPr lang="en-US" sz="3600"/>
              <a:t>total area under the curve is 100%.</a:t>
            </a:r>
          </a:p>
          <a:p>
            <a:r>
              <a:rPr lang="en-US" sz="3600"/>
              <a:t>area above or below the mean is 50%.</a:t>
            </a:r>
          </a:p>
          <a:p>
            <a:r>
              <a:rPr lang="en-US" sz="3600"/>
              <a:t>your numbers should make sense.  </a:t>
            </a:r>
          </a:p>
          <a:p>
            <a:pPr lvl="1"/>
            <a:r>
              <a:rPr lang="en-US" sz="3200"/>
              <a:t>Does your area make sense? Does it seem too big/small??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to remember!!!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3600"/>
              <a:t>Always draw a picture first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/>
              <a:t>Percent of area above a negative or below a positive z score is the “larger portion”.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/>
              <a:t>Percent of area below a negative or above a positive z score is the “smaller portion”.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/>
              <a:t>Always draw a picture first!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8523" name="Object 11"/>
          <p:cNvGraphicFramePr>
            <a:graphicFrameLocks noChangeAspect="1"/>
          </p:cNvGraphicFramePr>
          <p:nvPr>
            <p:ph idx="1"/>
          </p:nvPr>
        </p:nvGraphicFramePr>
        <p:xfrm>
          <a:off x="0" y="384175"/>
          <a:ext cx="8610600" cy="5635625"/>
        </p:xfrm>
        <a:graphic>
          <a:graphicData uri="http://schemas.openxmlformats.org/presentationml/2006/ole">
            <p:oleObj spid="_x0000_s448523" name="Chart" r:id="rId3" imgW="4905375" imgH="3209925" progId="Excel.Sheet.8">
              <p:embed/>
            </p:oleObj>
          </a:graphicData>
        </a:graphic>
      </p:graphicFrame>
      <p:sp>
        <p:nvSpPr>
          <p:cNvPr id="448525" name="Text Box 13"/>
          <p:cNvSpPr txBox="1">
            <a:spLocks noChangeArrowheads="1"/>
          </p:cNvSpPr>
          <p:nvPr/>
        </p:nvSpPr>
        <p:spPr bwMode="auto">
          <a:xfrm>
            <a:off x="1676400" y="6019800"/>
            <a:ext cx="624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The Mean = 100 and the Standard Deviation =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to remember!!!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5"/>
            </a:pPr>
            <a:r>
              <a:rPr lang="en-US" sz="3600"/>
              <a:t>Always draw a picture first!!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sz="3600"/>
              <a:t>Percent of area between two positive or two negative z-scores is the difference of the two “mean to z” areas.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sz="3600"/>
              <a:t>Always draw a picture first!!!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and finding area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3600" dirty="0"/>
              <a:t>Table </a:t>
            </a:r>
            <a:r>
              <a:rPr lang="en-US" sz="3600" dirty="0" smtClean="0"/>
              <a:t>D.10 </a:t>
            </a:r>
            <a:r>
              <a:rPr lang="en-US" sz="3600" dirty="0"/>
              <a:t>gives areas under a standard normal curve.</a:t>
            </a:r>
          </a:p>
          <a:p>
            <a:r>
              <a:rPr lang="en-US" sz="3600" dirty="0"/>
              <a:t>If you have normally distributed scores, but not z scores, convert first.</a:t>
            </a:r>
          </a:p>
          <a:p>
            <a:r>
              <a:rPr lang="en-US" sz="3600" dirty="0"/>
              <a:t>Then draw a picture with z scores and raw scores.</a:t>
            </a:r>
          </a:p>
          <a:p>
            <a:r>
              <a:rPr lang="en-US" sz="3600" dirty="0"/>
              <a:t>Then find the areas using the z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#1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219200"/>
          </a:xfrm>
        </p:spPr>
        <p:txBody>
          <a:bodyPr/>
          <a:lstStyle/>
          <a:p>
            <a:r>
              <a:rPr lang="en-US"/>
              <a:t>In a normal curve with mean = 30, s = 5, what is the proportion of scores below 27?</a:t>
            </a:r>
          </a:p>
        </p:txBody>
      </p:sp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0"/>
            <a:ext cx="5029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2362200" y="58054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27</a:t>
            </a:r>
          </a:p>
        </p:txBody>
      </p:sp>
      <p:sp>
        <p:nvSpPr>
          <p:cNvPr id="496646" name="Line 6"/>
          <p:cNvSpPr>
            <a:spLocks noChangeShapeType="1"/>
          </p:cNvSpPr>
          <p:nvPr/>
        </p:nvSpPr>
        <p:spPr bwMode="auto">
          <a:xfrm flipV="1">
            <a:off x="2590800" y="5105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6647" name="Text Box 7"/>
          <p:cNvSpPr txBox="1">
            <a:spLocks noChangeArrowheads="1"/>
          </p:cNvSpPr>
          <p:nvPr/>
        </p:nvSpPr>
        <p:spPr bwMode="auto">
          <a:xfrm>
            <a:off x="457200" y="53340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-4     -3      -2     -1       0       1       2       3      4</a:t>
            </a:r>
          </a:p>
        </p:txBody>
      </p:sp>
      <p:graphicFrame>
        <p:nvGraphicFramePr>
          <p:cNvPr id="496648" name="Object 8"/>
          <p:cNvGraphicFramePr>
            <a:graphicFrameLocks noChangeAspect="1"/>
          </p:cNvGraphicFramePr>
          <p:nvPr/>
        </p:nvGraphicFramePr>
        <p:xfrm>
          <a:off x="5486400" y="2895600"/>
          <a:ext cx="3352800" cy="1028700"/>
        </p:xfrm>
        <a:graphic>
          <a:graphicData uri="http://schemas.openxmlformats.org/presentationml/2006/ole">
            <p:oleObj spid="_x0000_s496648" name="Equation" r:id="rId4" imgW="1282680" imgH="393480" progId="Equation.DSMT4">
              <p:embed/>
            </p:oleObj>
          </a:graphicData>
        </a:graphic>
      </p:graphicFrame>
      <p:sp>
        <p:nvSpPr>
          <p:cNvPr id="496649" name="Text Box 9"/>
          <p:cNvSpPr txBox="1">
            <a:spLocks noChangeArrowheads="1"/>
          </p:cNvSpPr>
          <p:nvPr/>
        </p:nvSpPr>
        <p:spPr bwMode="auto">
          <a:xfrm>
            <a:off x="5410200" y="4038600"/>
            <a:ext cx="3429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Smaller portion of a Z of .6 is .2743</a:t>
            </a:r>
          </a:p>
          <a:p>
            <a:pPr>
              <a:spcBef>
                <a:spcPct val="50000"/>
              </a:spcBef>
            </a:pPr>
            <a:r>
              <a:rPr lang="en-US"/>
              <a:t>Mean to Z equals .2257 and </a:t>
            </a:r>
          </a:p>
          <a:p>
            <a:pPr>
              <a:spcBef>
                <a:spcPct val="50000"/>
              </a:spcBef>
            </a:pPr>
            <a:r>
              <a:rPr lang="en-US"/>
              <a:t>.5 - .2257 = .2743</a:t>
            </a:r>
          </a:p>
          <a:p>
            <a:pPr>
              <a:spcBef>
                <a:spcPct val="50000"/>
              </a:spcBef>
            </a:pPr>
            <a:r>
              <a:rPr lang="en-US"/>
              <a:t>Portion </a:t>
            </a:r>
            <a:r>
              <a:rPr lang="en-US">
                <a:sym typeface="Symbol" pitchFamily="18" charset="2"/>
              </a:rPr>
              <a:t> 27%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5105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#2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1600200"/>
          </a:xfrm>
        </p:spPr>
        <p:txBody>
          <a:bodyPr/>
          <a:lstStyle/>
          <a:p>
            <a:r>
              <a:rPr lang="en-US"/>
              <a:t>In a normal curve with mean = 30, s = 5, what is the proportion of scores fall between 26 and 35?</a:t>
            </a: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2209800" y="63388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26</a:t>
            </a:r>
          </a:p>
        </p:txBody>
      </p:sp>
      <p:sp>
        <p:nvSpPr>
          <p:cNvPr id="498694" name="Line 6"/>
          <p:cNvSpPr>
            <a:spLocks noChangeShapeType="1"/>
          </p:cNvSpPr>
          <p:nvPr/>
        </p:nvSpPr>
        <p:spPr bwMode="auto">
          <a:xfrm flipV="1">
            <a:off x="2438400" y="5638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457200" y="58674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-4     -3      -2     -1       0       1       2       3      4</a:t>
            </a:r>
          </a:p>
        </p:txBody>
      </p:sp>
      <p:graphicFrame>
        <p:nvGraphicFramePr>
          <p:cNvPr id="498696" name="Object 8"/>
          <p:cNvGraphicFramePr>
            <a:graphicFrameLocks noChangeAspect="1"/>
          </p:cNvGraphicFramePr>
          <p:nvPr/>
        </p:nvGraphicFramePr>
        <p:xfrm>
          <a:off x="5410200" y="2743200"/>
          <a:ext cx="2971800" cy="911225"/>
        </p:xfrm>
        <a:graphic>
          <a:graphicData uri="http://schemas.openxmlformats.org/presentationml/2006/ole">
            <p:oleObj spid="_x0000_s498696" name="Equation" r:id="rId4" imgW="1282680" imgH="393480" progId="Equation.DSMT4">
              <p:embed/>
            </p:oleObj>
          </a:graphicData>
        </a:graphic>
      </p:graphicFrame>
      <p:sp>
        <p:nvSpPr>
          <p:cNvPr id="498697" name="Text Box 9"/>
          <p:cNvSpPr txBox="1">
            <a:spLocks noChangeArrowheads="1"/>
          </p:cNvSpPr>
          <p:nvPr/>
        </p:nvSpPr>
        <p:spPr bwMode="auto">
          <a:xfrm>
            <a:off x="5410200" y="3733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 to a Z of .8 is .2881</a:t>
            </a:r>
          </a:p>
        </p:txBody>
      </p:sp>
      <p:graphicFrame>
        <p:nvGraphicFramePr>
          <p:cNvPr id="498698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5751513" y="4267200"/>
          <a:ext cx="2289175" cy="865188"/>
        </p:xfrm>
        <a:graphic>
          <a:graphicData uri="http://schemas.openxmlformats.org/presentationml/2006/ole">
            <p:oleObj spid="_x0000_s498698" name="Equation" r:id="rId5" imgW="1041120" imgH="393480" progId="Equation.DSMT4">
              <p:embed/>
            </p:oleObj>
          </a:graphicData>
        </a:graphic>
      </p:graphicFrame>
      <p:sp>
        <p:nvSpPr>
          <p:cNvPr id="498699" name="Text Box 11"/>
          <p:cNvSpPr txBox="1">
            <a:spLocks noChangeArrowheads="1"/>
          </p:cNvSpPr>
          <p:nvPr/>
        </p:nvSpPr>
        <p:spPr bwMode="auto">
          <a:xfrm>
            <a:off x="5486400" y="5181600"/>
            <a:ext cx="3429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 to a Z of 1 is .3413</a:t>
            </a:r>
          </a:p>
          <a:p>
            <a:pPr>
              <a:spcBef>
                <a:spcPct val="50000"/>
              </a:spcBef>
            </a:pPr>
            <a:r>
              <a:rPr lang="en-US"/>
              <a:t>.2881 + .3413 = .6294</a:t>
            </a:r>
          </a:p>
          <a:p>
            <a:pPr>
              <a:spcBef>
                <a:spcPct val="50000"/>
              </a:spcBef>
            </a:pPr>
            <a:r>
              <a:rPr lang="en-US"/>
              <a:t>Portion = 62.94% or </a:t>
            </a:r>
            <a:r>
              <a:rPr lang="en-US">
                <a:sym typeface="Symbol" pitchFamily="18" charset="2"/>
              </a:rPr>
              <a:t> 63%</a:t>
            </a:r>
          </a:p>
        </p:txBody>
      </p:sp>
      <p:sp>
        <p:nvSpPr>
          <p:cNvPr id="498700" name="Line 12"/>
          <p:cNvSpPr>
            <a:spLocks noChangeShapeType="1"/>
          </p:cNvSpPr>
          <p:nvPr/>
        </p:nvSpPr>
        <p:spPr bwMode="auto">
          <a:xfrm flipV="1">
            <a:off x="2895600" y="3581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01" name="Line 13"/>
          <p:cNvSpPr>
            <a:spLocks noChangeShapeType="1"/>
          </p:cNvSpPr>
          <p:nvPr/>
        </p:nvSpPr>
        <p:spPr bwMode="auto">
          <a:xfrm flipH="1">
            <a:off x="3352800" y="3643313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02" name="Text Box 14"/>
          <p:cNvSpPr txBox="1">
            <a:spLocks noChangeArrowheads="1"/>
          </p:cNvSpPr>
          <p:nvPr/>
        </p:nvSpPr>
        <p:spPr bwMode="auto">
          <a:xfrm>
            <a:off x="3429000" y="3200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.3413</a:t>
            </a:r>
          </a:p>
        </p:txBody>
      </p:sp>
      <p:sp>
        <p:nvSpPr>
          <p:cNvPr id="498703" name="Line 15"/>
          <p:cNvSpPr>
            <a:spLocks noChangeShapeType="1"/>
          </p:cNvSpPr>
          <p:nvPr/>
        </p:nvSpPr>
        <p:spPr bwMode="auto">
          <a:xfrm>
            <a:off x="1524000" y="36576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04" name="Text Box 16"/>
          <p:cNvSpPr txBox="1">
            <a:spLocks noChangeArrowheads="1"/>
          </p:cNvSpPr>
          <p:nvPr/>
        </p:nvSpPr>
        <p:spPr bwMode="auto">
          <a:xfrm>
            <a:off x="11430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.2881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C188E-4951-472C-810F-C6B07AAC66B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50292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07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/>
              <a:t>Example #3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763000" cy="1752600"/>
          </a:xfrm>
        </p:spPr>
        <p:txBody>
          <a:bodyPr/>
          <a:lstStyle/>
          <a:p>
            <a:r>
              <a:rPr lang="en-US"/>
              <a:t>The Stanford-Binet has a mean of 100 and a SD of 15, how many people (out of 1000 ) have IQs between 120 and 140?</a:t>
            </a:r>
          </a:p>
        </p:txBody>
      </p:sp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3276600" y="63388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120</a:t>
            </a:r>
          </a:p>
        </p:txBody>
      </p:sp>
      <p:sp>
        <p:nvSpPr>
          <p:cNvPr id="500742" name="Line 6"/>
          <p:cNvSpPr>
            <a:spLocks noChangeShapeType="1"/>
          </p:cNvSpPr>
          <p:nvPr/>
        </p:nvSpPr>
        <p:spPr bwMode="auto">
          <a:xfrm flipV="1">
            <a:off x="3581400" y="5638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743" name="Text Box 7"/>
          <p:cNvSpPr txBox="1">
            <a:spLocks noChangeArrowheads="1"/>
          </p:cNvSpPr>
          <p:nvPr/>
        </p:nvSpPr>
        <p:spPr bwMode="auto">
          <a:xfrm>
            <a:off x="457200" y="58674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-4     -3      -2     -1       0       1       2       3      4</a:t>
            </a:r>
          </a:p>
        </p:txBody>
      </p:sp>
      <p:graphicFrame>
        <p:nvGraphicFramePr>
          <p:cNvPr id="500744" name="Object 8"/>
          <p:cNvGraphicFramePr>
            <a:graphicFrameLocks noChangeAspect="1"/>
          </p:cNvGraphicFramePr>
          <p:nvPr/>
        </p:nvGraphicFramePr>
        <p:xfrm>
          <a:off x="5233988" y="2746375"/>
          <a:ext cx="3324225" cy="911225"/>
        </p:xfrm>
        <a:graphic>
          <a:graphicData uri="http://schemas.openxmlformats.org/presentationml/2006/ole">
            <p:oleObj spid="_x0000_s500744" name="Equation" r:id="rId4" imgW="1434960" imgH="393480" progId="Equation.DSMT4">
              <p:embed/>
            </p:oleObj>
          </a:graphicData>
        </a:graphic>
      </p:graphicFrame>
      <p:sp>
        <p:nvSpPr>
          <p:cNvPr id="500745" name="Text Box 9"/>
          <p:cNvSpPr txBox="1">
            <a:spLocks noChangeArrowheads="1"/>
          </p:cNvSpPr>
          <p:nvPr/>
        </p:nvSpPr>
        <p:spPr bwMode="auto">
          <a:xfrm>
            <a:off x="5410200" y="3581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 to a Z of 2.66 is .4961</a:t>
            </a:r>
          </a:p>
        </p:txBody>
      </p:sp>
      <p:graphicFrame>
        <p:nvGraphicFramePr>
          <p:cNvPr id="500746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5286375" y="3914775"/>
          <a:ext cx="3171825" cy="885825"/>
        </p:xfrm>
        <a:graphic>
          <a:graphicData uri="http://schemas.openxmlformats.org/presentationml/2006/ole">
            <p:oleObj spid="_x0000_s500746" name="Equation" r:id="rId5" imgW="1409400" imgH="393480" progId="Equation.DSMT4">
              <p:embed/>
            </p:oleObj>
          </a:graphicData>
        </a:graphic>
      </p:graphicFrame>
      <p:sp>
        <p:nvSpPr>
          <p:cNvPr id="500747" name="Text Box 11"/>
          <p:cNvSpPr txBox="1">
            <a:spLocks noChangeArrowheads="1"/>
          </p:cNvSpPr>
          <p:nvPr/>
        </p:nvSpPr>
        <p:spPr bwMode="auto">
          <a:xfrm>
            <a:off x="5486400" y="4826000"/>
            <a:ext cx="3429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 to a Z of 1.33 is .4082</a:t>
            </a:r>
          </a:p>
          <a:p>
            <a:pPr>
              <a:spcBef>
                <a:spcPct val="50000"/>
              </a:spcBef>
            </a:pPr>
            <a:r>
              <a:rPr lang="en-US"/>
              <a:t>.4961 - .4082 = .0879</a:t>
            </a:r>
          </a:p>
          <a:p>
            <a:pPr>
              <a:spcBef>
                <a:spcPct val="50000"/>
              </a:spcBef>
            </a:pPr>
            <a:r>
              <a:rPr lang="en-US"/>
              <a:t>Portion = 8.79% or </a:t>
            </a:r>
            <a:r>
              <a:rPr lang="en-US">
                <a:sym typeface="Symbol" pitchFamily="18" charset="2"/>
              </a:rPr>
              <a:t> 9%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.0879 * 1000 = 87.9 or  88 people</a:t>
            </a:r>
          </a:p>
        </p:txBody>
      </p:sp>
      <p:sp>
        <p:nvSpPr>
          <p:cNvPr id="500748" name="Text Box 12"/>
          <p:cNvSpPr txBox="1">
            <a:spLocks noChangeArrowheads="1"/>
          </p:cNvSpPr>
          <p:nvPr/>
        </p:nvSpPr>
        <p:spPr bwMode="auto">
          <a:xfrm>
            <a:off x="4038600" y="63388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140</a:t>
            </a:r>
          </a:p>
        </p:txBody>
      </p:sp>
      <p:sp>
        <p:nvSpPr>
          <p:cNvPr id="500749" name="Line 13"/>
          <p:cNvSpPr>
            <a:spLocks noChangeShapeType="1"/>
          </p:cNvSpPr>
          <p:nvPr/>
        </p:nvSpPr>
        <p:spPr bwMode="auto">
          <a:xfrm flipV="1">
            <a:off x="4343400" y="5638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750" name="Line 14"/>
          <p:cNvSpPr>
            <a:spLocks noChangeShapeType="1"/>
          </p:cNvSpPr>
          <p:nvPr/>
        </p:nvSpPr>
        <p:spPr bwMode="auto">
          <a:xfrm flipV="1">
            <a:off x="3581400" y="4648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751" name="Text Box 15"/>
          <p:cNvSpPr txBox="1">
            <a:spLocks noChangeArrowheads="1"/>
          </p:cNvSpPr>
          <p:nvPr/>
        </p:nvSpPr>
        <p:spPr bwMode="auto">
          <a:xfrm>
            <a:off x="3429000" y="3352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.4082</a:t>
            </a:r>
          </a:p>
        </p:txBody>
      </p:sp>
      <p:sp>
        <p:nvSpPr>
          <p:cNvPr id="500752" name="Text Box 16"/>
          <p:cNvSpPr txBox="1">
            <a:spLocks noChangeArrowheads="1"/>
          </p:cNvSpPr>
          <p:nvPr/>
        </p:nvSpPr>
        <p:spPr bwMode="auto">
          <a:xfrm>
            <a:off x="2895600" y="50292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ym typeface="Symbol" pitchFamily="18" charset="2"/>
              </a:rPr>
              <a:t></a:t>
            </a:r>
            <a:r>
              <a:rPr lang="en-US" sz="1600" b="1"/>
              <a:t>.4961</a:t>
            </a:r>
            <a:r>
              <a:rPr lang="en-US" sz="1600" b="1">
                <a:sym typeface="Symbol" pitchFamily="18" charset="2"/>
              </a:rPr>
              <a:t></a:t>
            </a:r>
          </a:p>
        </p:txBody>
      </p:sp>
      <p:sp>
        <p:nvSpPr>
          <p:cNvPr id="500753" name="Line 17"/>
          <p:cNvSpPr>
            <a:spLocks noChangeShapeType="1"/>
          </p:cNvSpPr>
          <p:nvPr/>
        </p:nvSpPr>
        <p:spPr bwMode="auto">
          <a:xfrm flipH="1">
            <a:off x="3276600" y="3810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C188E-4951-472C-810F-C6B07AAC66B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088" y="2532063"/>
            <a:ext cx="35925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When the numbers are on the same side of the mean: subtract</a:t>
            </a:r>
          </a:p>
        </p:txBody>
      </p:sp>
      <p:pic>
        <p:nvPicPr>
          <p:cNvPr id="5027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32063"/>
            <a:ext cx="3738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2789" name="Text Box 5"/>
          <p:cNvSpPr txBox="1">
            <a:spLocks noChangeArrowheads="1"/>
          </p:cNvSpPr>
          <p:nvPr/>
        </p:nvSpPr>
        <p:spPr bwMode="auto">
          <a:xfrm>
            <a:off x="7924800" y="2684463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=</a:t>
            </a:r>
          </a:p>
        </p:txBody>
      </p:sp>
      <p:sp>
        <p:nvSpPr>
          <p:cNvPr id="502790" name="Text Box 6"/>
          <p:cNvSpPr txBox="1">
            <a:spLocks noChangeArrowheads="1"/>
          </p:cNvSpPr>
          <p:nvPr/>
        </p:nvSpPr>
        <p:spPr bwMode="auto">
          <a:xfrm>
            <a:off x="4256088" y="2362200"/>
            <a:ext cx="544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/>
              <a:t>-</a:t>
            </a:r>
          </a:p>
        </p:txBody>
      </p:sp>
      <p:pic>
        <p:nvPicPr>
          <p:cNvPr id="5027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988" y="4359275"/>
            <a:ext cx="37576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/>
              <a:t>Example #4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1752600"/>
          </a:xfrm>
        </p:spPr>
        <p:txBody>
          <a:bodyPr/>
          <a:lstStyle/>
          <a:p>
            <a:r>
              <a:rPr lang="en-US"/>
              <a:t>The Stanford-Binet has a mean of 100 and a SD of 15, what would you need to score to be higher than 90% of scores?</a:t>
            </a:r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5029200" y="3279775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In table </a:t>
            </a:r>
            <a:r>
              <a:rPr lang="en-US" sz="2400" dirty="0" smtClean="0"/>
              <a:t>D.10 </a:t>
            </a:r>
            <a:r>
              <a:rPr lang="en-US" sz="2400" dirty="0"/>
              <a:t>the closest area to 90% is .8997 which corresponds to a Z of 1.28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IQ = Z(15) + 100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IQ = 1.28(15) + 100 = 119.2</a:t>
            </a:r>
          </a:p>
        </p:txBody>
      </p:sp>
      <p:pic>
        <p:nvPicPr>
          <p:cNvPr id="5038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4953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1219200" y="367506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90%</a:t>
            </a:r>
          </a:p>
        </p:txBody>
      </p:sp>
      <p:sp>
        <p:nvSpPr>
          <p:cNvPr id="503815" name="Line 7"/>
          <p:cNvSpPr>
            <a:spLocks noChangeShapeType="1"/>
          </p:cNvSpPr>
          <p:nvPr/>
        </p:nvSpPr>
        <p:spPr bwMode="auto">
          <a:xfrm>
            <a:off x="1524000" y="4117975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816" name="Text Box 8"/>
          <p:cNvSpPr txBox="1">
            <a:spLocks noChangeArrowheads="1"/>
          </p:cNvSpPr>
          <p:nvPr/>
        </p:nvSpPr>
        <p:spPr bwMode="auto">
          <a:xfrm>
            <a:off x="0" y="58674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40     55     70     85   100   115   130   145   160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C188E-4951-472C-810F-C6B07AAC66B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4000"/>
              <a:t>Normal Distribution </a:t>
            </a:r>
            <a:r>
              <a:rPr lang="en-US" sz="3200"/>
              <a:t>(Characteristics)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8915400" cy="5638800"/>
          </a:xfrm>
        </p:spPr>
        <p:txBody>
          <a:bodyPr/>
          <a:lstStyle/>
          <a:p>
            <a:r>
              <a:rPr lang="en-US"/>
              <a:t>Horizontal Axis = possible X values</a:t>
            </a:r>
          </a:p>
          <a:p>
            <a:r>
              <a:rPr lang="en-US"/>
              <a:t>Vertical Axis = density (i.e. </a:t>
            </a:r>
            <a:r>
              <a:rPr lang="en-US" i="1">
                <a:latin typeface="Times New Roman" pitchFamily="18" charset="0"/>
              </a:rPr>
              <a:t>f</a:t>
            </a:r>
            <a:r>
              <a:rPr lang="en-US">
                <a:latin typeface="Times New Roman" pitchFamily="18" charset="0"/>
              </a:rPr>
              <a:t>(X)</a:t>
            </a:r>
            <a:r>
              <a:rPr lang="en-US"/>
              <a:t> related to probability or proportion)</a:t>
            </a:r>
          </a:p>
          <a:p>
            <a:r>
              <a:rPr lang="en-US"/>
              <a:t>Defined as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distribution relies on only the </a:t>
            </a:r>
            <a:r>
              <a:rPr lang="en-US" b="1"/>
              <a:t>mean</a:t>
            </a:r>
            <a:r>
              <a:rPr lang="en-US"/>
              <a:t> and </a:t>
            </a:r>
            <a:r>
              <a:rPr lang="en-US" b="1"/>
              <a:t>s</a:t>
            </a:r>
          </a:p>
        </p:txBody>
      </p:sp>
      <p:graphicFrame>
        <p:nvGraphicFramePr>
          <p:cNvPr id="461828" name="Object 4"/>
          <p:cNvGraphicFramePr>
            <a:graphicFrameLocks noChangeAspect="1"/>
          </p:cNvGraphicFramePr>
          <p:nvPr/>
        </p:nvGraphicFramePr>
        <p:xfrm>
          <a:off x="914400" y="3235325"/>
          <a:ext cx="4251325" cy="1031875"/>
        </p:xfrm>
        <a:graphic>
          <a:graphicData uri="http://schemas.openxmlformats.org/presentationml/2006/ole">
            <p:oleObj spid="_x0000_s461828" name="Equation" r:id="rId3" imgW="1726920" imgH="419040" progId="Equation.DSMT4">
              <p:embed/>
            </p:oleObj>
          </a:graphicData>
        </a:graphic>
      </p:graphicFrame>
      <p:graphicFrame>
        <p:nvGraphicFramePr>
          <p:cNvPr id="46182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838200" y="4452938"/>
          <a:ext cx="7943850" cy="1033462"/>
        </p:xfrm>
        <a:graphic>
          <a:graphicData uri="http://schemas.openxmlformats.org/presentationml/2006/ole">
            <p:oleObj spid="_x0000_s461829" name="Equation" r:id="rId4" imgW="3416040" imgH="44424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C188E-4951-472C-810F-C6B07AAC66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914400"/>
          </a:xfrm>
        </p:spPr>
        <p:txBody>
          <a:bodyPr/>
          <a:lstStyle/>
          <a:p>
            <a:r>
              <a:rPr lang="en-US"/>
              <a:t>Normal Distribution </a:t>
            </a:r>
            <a:r>
              <a:rPr lang="en-US" sz="3600"/>
              <a:t>(Characteristics)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r>
              <a:rPr lang="en-US" sz="3600"/>
              <a:t>Bell shaped, symmetrical, unimodal</a:t>
            </a:r>
          </a:p>
          <a:p>
            <a:r>
              <a:rPr lang="en-US" sz="3600"/>
              <a:t>Mean, median, mode all equal</a:t>
            </a:r>
          </a:p>
          <a:p>
            <a:r>
              <a:rPr lang="en-US" sz="3600"/>
              <a:t>No real distribution is perfectly normal</a:t>
            </a:r>
          </a:p>
          <a:p>
            <a:r>
              <a:rPr lang="en-US" sz="3600"/>
              <a:t>But, many distributions are approximately normal, so normal curve statistics apply</a:t>
            </a:r>
          </a:p>
          <a:p>
            <a:r>
              <a:rPr lang="en-US" sz="3600"/>
              <a:t>Normal curve statistics underlie procedures in most inferential statistics.</a:t>
            </a:r>
            <a:endParaRPr lang="en-US" sz="4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Normal Distribution</a:t>
            </a:r>
          </a:p>
        </p:txBody>
      </p:sp>
      <p:graphicFrame>
        <p:nvGraphicFramePr>
          <p:cNvPr id="450567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0" y="714375"/>
          <a:ext cx="8818563" cy="5305425"/>
        </p:xfrm>
        <a:graphic>
          <a:graphicData uri="http://schemas.openxmlformats.org/presentationml/2006/ole">
            <p:oleObj spid="_x0000_s450567" name="Chart" r:id="rId3" imgW="4791075" imgH="2952750" progId="Excel.Sheet.8">
              <p:embed/>
            </p:oleObj>
          </a:graphicData>
        </a:graphic>
      </p:graphicFrame>
      <p:sp>
        <p:nvSpPr>
          <p:cNvPr id="450569" name="Text Box 9"/>
          <p:cNvSpPr txBox="1">
            <a:spLocks noChangeArrowheads="1"/>
          </p:cNvSpPr>
          <p:nvPr/>
        </p:nvSpPr>
        <p:spPr bwMode="auto">
          <a:xfrm>
            <a:off x="4343400" y="52197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</a:t>
            </a:r>
          </a:p>
        </p:txBody>
      </p:sp>
      <p:sp>
        <p:nvSpPr>
          <p:cNvPr id="450570" name="Text Box 10"/>
          <p:cNvSpPr txBox="1">
            <a:spLocks noChangeArrowheads="1"/>
          </p:cNvSpPr>
          <p:nvPr/>
        </p:nvSpPr>
        <p:spPr bwMode="auto">
          <a:xfrm rot="5400000">
            <a:off x="5028406" y="5638007"/>
            <a:ext cx="12207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 + 1</a:t>
            </a:r>
            <a:r>
              <a:rPr lang="en-US" sz="2400"/>
              <a:t>sd</a:t>
            </a:r>
          </a:p>
        </p:txBody>
      </p:sp>
      <p:sp>
        <p:nvSpPr>
          <p:cNvPr id="450571" name="Text Box 11"/>
          <p:cNvSpPr txBox="1">
            <a:spLocks noChangeArrowheads="1"/>
          </p:cNvSpPr>
          <p:nvPr/>
        </p:nvSpPr>
        <p:spPr bwMode="auto">
          <a:xfrm rot="5400000">
            <a:off x="6019006" y="5638007"/>
            <a:ext cx="12207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 + 2</a:t>
            </a:r>
            <a:r>
              <a:rPr lang="en-US" sz="2400"/>
              <a:t>sd</a:t>
            </a: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 rot="5400000">
            <a:off x="7010400" y="5638800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 + 3</a:t>
            </a:r>
            <a:r>
              <a:rPr lang="en-US" sz="2400"/>
              <a:t>sd</a:t>
            </a:r>
          </a:p>
        </p:txBody>
      </p:sp>
      <p:sp>
        <p:nvSpPr>
          <p:cNvPr id="450573" name="Text Box 13"/>
          <p:cNvSpPr txBox="1">
            <a:spLocks noChangeArrowheads="1"/>
          </p:cNvSpPr>
          <p:nvPr/>
        </p:nvSpPr>
        <p:spPr bwMode="auto">
          <a:xfrm rot="5400000">
            <a:off x="1066800" y="5638800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 - 3</a:t>
            </a:r>
            <a:r>
              <a:rPr lang="en-US" sz="2400"/>
              <a:t>sd</a:t>
            </a:r>
          </a:p>
        </p:txBody>
      </p:sp>
      <p:sp>
        <p:nvSpPr>
          <p:cNvPr id="450574" name="Text Box 14"/>
          <p:cNvSpPr txBox="1">
            <a:spLocks noChangeArrowheads="1"/>
          </p:cNvSpPr>
          <p:nvPr/>
        </p:nvSpPr>
        <p:spPr bwMode="auto">
          <a:xfrm rot="5400000">
            <a:off x="2057400" y="5638800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 - 2</a:t>
            </a:r>
            <a:r>
              <a:rPr lang="en-US" sz="2400"/>
              <a:t>sd</a:t>
            </a:r>
          </a:p>
        </p:txBody>
      </p:sp>
      <p:sp>
        <p:nvSpPr>
          <p:cNvPr id="450575" name="Text Box 15"/>
          <p:cNvSpPr txBox="1">
            <a:spLocks noChangeArrowheads="1"/>
          </p:cNvSpPr>
          <p:nvPr/>
        </p:nvSpPr>
        <p:spPr bwMode="auto">
          <a:xfrm rot="5400000">
            <a:off x="3047206" y="5638007"/>
            <a:ext cx="12207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 - 1</a:t>
            </a:r>
            <a:r>
              <a:rPr lang="en-US" sz="2400"/>
              <a:t>sd</a:t>
            </a:r>
          </a:p>
        </p:txBody>
      </p:sp>
      <p:sp>
        <p:nvSpPr>
          <p:cNvPr id="450576" name="Text Box 16"/>
          <p:cNvSpPr txBox="1">
            <a:spLocks noChangeArrowheads="1"/>
          </p:cNvSpPr>
          <p:nvPr/>
        </p:nvSpPr>
        <p:spPr bwMode="auto">
          <a:xfrm rot="5400000">
            <a:off x="8001000" y="5638800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 + 4</a:t>
            </a:r>
            <a:r>
              <a:rPr lang="en-US" sz="2400"/>
              <a:t>sd</a:t>
            </a:r>
            <a:endParaRPr lang="en-US" sz="2400">
              <a:latin typeface="Symbol" pitchFamily="18" charset="2"/>
            </a:endParaRPr>
          </a:p>
        </p:txBody>
      </p:sp>
      <p:sp>
        <p:nvSpPr>
          <p:cNvPr id="450577" name="Text Box 17"/>
          <p:cNvSpPr txBox="1">
            <a:spLocks noChangeArrowheads="1"/>
          </p:cNvSpPr>
          <p:nvPr/>
        </p:nvSpPr>
        <p:spPr bwMode="auto">
          <a:xfrm rot="5400000">
            <a:off x="76200" y="5638800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 - 4</a:t>
            </a:r>
            <a:r>
              <a:rPr lang="en-US" sz="2400"/>
              <a:t>sd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6553200" y="6248399"/>
            <a:ext cx="2133600" cy="457200"/>
          </a:xfrm>
        </p:spPr>
        <p:txBody>
          <a:bodyPr/>
          <a:lstStyle/>
          <a:p>
            <a:fld id="{AB0A7570-B9E8-4003-9E50-18CE487C0E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3124200" y="6248399"/>
            <a:ext cx="2895600" cy="457200"/>
          </a:xfrm>
        </p:spPr>
        <p:txBody>
          <a:bodyPr/>
          <a:lstStyle/>
          <a:p>
            <a:r>
              <a:rPr lang="en-US" dirty="0" err="1" smtClean="0"/>
              <a:t>Psy</a:t>
            </a:r>
            <a:r>
              <a:rPr lang="en-US" dirty="0" smtClean="0"/>
              <a:t> 320 - Cal State Northridge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standard normal distribution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happens if we subtract the mean from all scores?</a:t>
            </a:r>
          </a:p>
          <a:p>
            <a:r>
              <a:rPr lang="en-US"/>
              <a:t>What happens if we divide all scores by the standard deviation?</a:t>
            </a:r>
          </a:p>
          <a:p>
            <a:r>
              <a:rPr lang="en-US"/>
              <a:t>What happens when we do both???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44" name="Object 4"/>
          <p:cNvGraphicFramePr>
            <a:graphicFrameLocks noChangeAspect="1"/>
          </p:cNvGraphicFramePr>
          <p:nvPr>
            <p:ph/>
          </p:nvPr>
        </p:nvGraphicFramePr>
        <p:xfrm>
          <a:off x="152400" y="304800"/>
          <a:ext cx="8458200" cy="5534025"/>
        </p:xfrm>
        <a:graphic>
          <a:graphicData uri="http://schemas.openxmlformats.org/presentationml/2006/ole">
            <p:oleObj spid="_x0000_s471044" name="Chart" r:id="rId3" imgW="4905375" imgH="3209925" progId="Excel.Sheet.8">
              <p:embed/>
            </p:oleObj>
          </a:graphicData>
        </a:graphic>
      </p:graphicFrame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381000" y="5486399"/>
            <a:ext cx="822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-mean    -80        -60        -40       -20          0          20         40         60         80</a:t>
            </a: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381000" y="5791199"/>
            <a:ext cx="830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/sd           1           2           3           4           5           6           7           8           9</a:t>
            </a:r>
          </a:p>
        </p:txBody>
      </p:sp>
      <p:sp>
        <p:nvSpPr>
          <p:cNvPr id="471048" name="Text Box 8"/>
          <p:cNvSpPr txBox="1">
            <a:spLocks noChangeArrowheads="1"/>
          </p:cNvSpPr>
          <p:nvPr/>
        </p:nvSpPr>
        <p:spPr bwMode="auto">
          <a:xfrm>
            <a:off x="381000" y="6110287"/>
            <a:ext cx="830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both        -4          -3         -2          -1           0           1           2           3          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7CD7C-400F-4457-AEDE-34C24FDC3C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71044" grpId="0"/>
      <p:bldP spid="471046" grpId="0"/>
      <p:bldP spid="471047" grpId="0"/>
      <p:bldP spid="4710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standard normal distribution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r>
              <a:rPr lang="en-US" sz="3600"/>
              <a:t>A normal distribution with the added properties that the mean = 0 and the s = 1</a:t>
            </a:r>
          </a:p>
          <a:p>
            <a:r>
              <a:rPr lang="en-US" sz="3600"/>
              <a:t>Converting a distribution into a standard normal means converting raw scores into Z-scores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A7570-B9E8-4003-9E50-18CE487C0E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Psy 320 - Cal State Northridge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1587</TotalTime>
  <Words>1499</Words>
  <Application>Microsoft PowerPoint</Application>
  <PresentationFormat>On-screen Show (4:3)</PresentationFormat>
  <Paragraphs>239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Pixel</vt:lpstr>
      <vt:lpstr>Chart</vt:lpstr>
      <vt:lpstr>Equation</vt:lpstr>
      <vt:lpstr>Visio</vt:lpstr>
      <vt:lpstr>The Normal Distribution</vt:lpstr>
      <vt:lpstr>The standard deviation</vt:lpstr>
      <vt:lpstr>Slide 3</vt:lpstr>
      <vt:lpstr>Normal Distribution (Characteristics)</vt:lpstr>
      <vt:lpstr>Normal Distribution (Characteristics)</vt:lpstr>
      <vt:lpstr>Slide 6</vt:lpstr>
      <vt:lpstr>The standard normal distribution</vt:lpstr>
      <vt:lpstr>Slide 8</vt:lpstr>
      <vt:lpstr>The standard normal distribution</vt:lpstr>
      <vt:lpstr>Z-Scores</vt:lpstr>
      <vt:lpstr>Z-Score Formula</vt:lpstr>
      <vt:lpstr>Properties of Z-Scores</vt:lpstr>
      <vt:lpstr>Properties of Z-Scores</vt:lpstr>
      <vt:lpstr>The standard normal distribution</vt:lpstr>
      <vt:lpstr>The standard normal distribution</vt:lpstr>
      <vt:lpstr>Normal Curve - Area</vt:lpstr>
      <vt:lpstr>Rough Estimating</vt:lpstr>
      <vt:lpstr>Rough Estimating</vt:lpstr>
      <vt:lpstr>Rough Estimating</vt:lpstr>
      <vt:lpstr>HaveNeed Chart When rough estimating isn’t enough</vt:lpstr>
      <vt:lpstr>Table D.10</vt:lpstr>
      <vt:lpstr>Smaller vs. Larger Portion</vt:lpstr>
      <vt:lpstr>From Mean to Z</vt:lpstr>
      <vt:lpstr>Beyond Z</vt:lpstr>
      <vt:lpstr>Below Z</vt:lpstr>
      <vt:lpstr>What about negative Z values?</vt:lpstr>
      <vt:lpstr>What about negative Z values?</vt:lpstr>
      <vt:lpstr>Keep in mind that…</vt:lpstr>
      <vt:lpstr>Tips to remember!!!</vt:lpstr>
      <vt:lpstr>Tips to remember!!!</vt:lpstr>
      <vt:lpstr>Converting and finding area</vt:lpstr>
      <vt:lpstr>Example #1</vt:lpstr>
      <vt:lpstr>Example #2</vt:lpstr>
      <vt:lpstr>Example #3</vt:lpstr>
      <vt:lpstr>When the numbers are on the same side of the mean: subtract</vt:lpstr>
      <vt:lpstr>Example #4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 Possible Explanations Exist</dc:title>
  <dc:creator>Sean McAuliffe</dc:creator>
  <cp:lastModifiedBy>Andrew Ainsworth</cp:lastModifiedBy>
  <cp:revision>150</cp:revision>
  <cp:lastPrinted>2000-06-28T20:13:32Z</cp:lastPrinted>
  <dcterms:created xsi:type="dcterms:W3CDTF">2000-06-28T01:08:58Z</dcterms:created>
  <dcterms:modified xsi:type="dcterms:W3CDTF">2008-01-22T06:43:33Z</dcterms:modified>
</cp:coreProperties>
</file>