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361" r:id="rId2"/>
    <p:sldId id="363" r:id="rId3"/>
    <p:sldId id="362" r:id="rId4"/>
    <p:sldId id="365" r:id="rId5"/>
    <p:sldId id="364" r:id="rId6"/>
    <p:sldId id="366" r:id="rId7"/>
    <p:sldId id="369" r:id="rId8"/>
    <p:sldId id="387" r:id="rId9"/>
    <p:sldId id="367" r:id="rId10"/>
    <p:sldId id="388" r:id="rId11"/>
    <p:sldId id="370" r:id="rId12"/>
    <p:sldId id="380" r:id="rId13"/>
    <p:sldId id="409" r:id="rId14"/>
    <p:sldId id="408" r:id="rId15"/>
    <p:sldId id="410" r:id="rId16"/>
    <p:sldId id="389" r:id="rId17"/>
    <p:sldId id="411" r:id="rId18"/>
    <p:sldId id="390" r:id="rId19"/>
    <p:sldId id="392" r:id="rId20"/>
    <p:sldId id="391" r:id="rId21"/>
    <p:sldId id="393" r:id="rId22"/>
    <p:sldId id="394" r:id="rId23"/>
    <p:sldId id="395" r:id="rId24"/>
    <p:sldId id="396" r:id="rId25"/>
    <p:sldId id="397" r:id="rId26"/>
    <p:sldId id="398" r:id="rId27"/>
    <p:sldId id="399" r:id="rId28"/>
    <p:sldId id="412" r:id="rId29"/>
    <p:sldId id="414" r:id="rId30"/>
    <p:sldId id="413" r:id="rId31"/>
    <p:sldId id="415" r:id="rId32"/>
    <p:sldId id="401" r:id="rId33"/>
    <p:sldId id="402" r:id="rId34"/>
    <p:sldId id="403" r:id="rId35"/>
    <p:sldId id="404" r:id="rId36"/>
    <p:sldId id="405" r:id="rId37"/>
    <p:sldId id="406" r:id="rId38"/>
    <p:sldId id="407" r:id="rId3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4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75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fld id="{DDA95AB5-A93A-4686-A06E-BC77B3DCCA7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fld id="{7B27C27D-ECB4-468D-AA1A-F92F75F091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7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9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5BD9D80-51AC-46A0-B7ED-C9F6E4A4848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82279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182280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1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2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3B142-6A3E-4137-9D0F-908172BF1D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B0146-AAB2-49FA-BD0C-A2C5E023E8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8347FDD-C2FB-41D0-B157-75DCC893FD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F09603F-4CF5-413E-9483-A2C06200DA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5D700-4155-4BB8-97B9-3FA2792E58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53E37-B3BF-4895-A17D-10EEEDBB77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6F4A6-09CD-4CC5-A1D2-0F28F6ECBA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502C2-E4D7-4DD3-9B66-96FDD37D8E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258FA-1AF2-4EF9-90FC-9BBB65C9D4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6F5A6-1CF0-4B03-8581-38E05B7567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D0D24-4B19-42C8-A72F-45E6AD09E6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E6585-0023-47C6-A1B4-E74949D69F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8BDD94E8-1F3D-444B-BC1E-5BDA5A45E84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81255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81256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57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81258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>
    <p:random/>
  </p:transition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5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8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3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2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800" dirty="0"/>
              <a:t>Measures of </a:t>
            </a:r>
            <a:r>
              <a:rPr lang="en-US" sz="5800" dirty="0" smtClean="0"/>
              <a:t>Variability</a:t>
            </a:r>
            <a:r>
              <a:rPr lang="en-US" sz="7100" dirty="0" smtClean="0"/>
              <a:t/>
            </a:r>
            <a:br>
              <a:rPr lang="en-US" sz="7100" dirty="0" smtClean="0"/>
            </a:br>
            <a:r>
              <a:rPr lang="en-US" sz="4000" dirty="0" smtClean="0"/>
              <a:t>Descriptive Statistics Part 2</a:t>
            </a:r>
            <a:endParaRPr lang="en-US" sz="4000" dirty="0"/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500" dirty="0" smtClean="0">
                <a:sym typeface="Symbol" pitchFamily="18" charset="2"/>
              </a:rPr>
              <a:t>Cal State Northridge</a:t>
            </a:r>
          </a:p>
          <a:p>
            <a:r>
              <a:rPr lang="en-US" sz="3500" dirty="0" smtClean="0">
                <a:sym typeface="Symbol" pitchFamily="18" charset="2"/>
              </a:rPr>
              <a:t></a:t>
            </a:r>
            <a:r>
              <a:rPr lang="en-US" sz="3500" dirty="0">
                <a:sym typeface="Symbol" pitchFamily="18" charset="2"/>
              </a:rPr>
              <a:t>320</a:t>
            </a:r>
          </a:p>
          <a:p>
            <a:r>
              <a:rPr lang="en-US" sz="3500" dirty="0" smtClean="0">
                <a:sym typeface="Symbol" pitchFamily="18" charset="2"/>
              </a:rPr>
              <a:t>Andrew Ainsworth PhD</a:t>
            </a:r>
            <a:endParaRPr lang="en-US" sz="3500" dirty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74090-37AC-423E-A0A8-B06136CC0BCB}" type="slidenum">
              <a:rPr lang="en-US"/>
              <a:pPr/>
              <a:t>10</a:t>
            </a:fld>
            <a:endParaRPr 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Detour: Percentile Rank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30725"/>
          </a:xfrm>
        </p:spPr>
        <p:txBody>
          <a:bodyPr/>
          <a:lstStyle/>
          <a:p>
            <a:r>
              <a:rPr lang="en-US"/>
              <a:t>Ranking no ties </a:t>
            </a:r>
            <a:r>
              <a:rPr lang="en-US" sz="2800"/>
              <a:t>– just number them</a:t>
            </a:r>
          </a:p>
          <a:p>
            <a:endParaRPr lang="en-US" sz="2800"/>
          </a:p>
          <a:p>
            <a:endParaRPr lang="en-US"/>
          </a:p>
          <a:p>
            <a:r>
              <a:rPr lang="en-US"/>
              <a:t>Ranking with ties </a:t>
            </a:r>
            <a:r>
              <a:rPr lang="en-US" sz="2800"/>
              <a:t>- assign midpoint to ties</a:t>
            </a:r>
          </a:p>
          <a:p>
            <a:pPr>
              <a:buFont typeface="Wingdings" pitchFamily="2" charset="2"/>
              <a:buNone/>
            </a:pPr>
            <a:r>
              <a:rPr lang="en-US" sz="4000"/>
              <a:t>	</a:t>
            </a:r>
          </a:p>
        </p:txBody>
      </p:sp>
      <p:graphicFrame>
        <p:nvGraphicFramePr>
          <p:cNvPr id="239666" name="Object 50"/>
          <p:cNvGraphicFramePr>
            <a:graphicFrameLocks noChangeAspect="1"/>
          </p:cNvGraphicFramePr>
          <p:nvPr>
            <p:ph sz="quarter" idx="2"/>
          </p:nvPr>
        </p:nvGraphicFramePr>
        <p:xfrm>
          <a:off x="381000" y="2362200"/>
          <a:ext cx="8458200" cy="868363"/>
        </p:xfrm>
        <a:graphic>
          <a:graphicData uri="http://schemas.openxmlformats.org/presentationml/2006/ole">
            <p:oleObj spid="_x0000_s239666" name="Worksheet" r:id="rId3" imgW="4421036" imgH="454208" progId="Excel.Sheet.8">
              <p:embed/>
            </p:oleObj>
          </a:graphicData>
        </a:graphic>
      </p:graphicFrame>
      <p:graphicFrame>
        <p:nvGraphicFramePr>
          <p:cNvPr id="239667" name="Object 51"/>
          <p:cNvGraphicFramePr>
            <a:graphicFrameLocks noChangeAspect="1"/>
          </p:cNvGraphicFramePr>
          <p:nvPr>
            <p:ph sz="quarter" idx="3"/>
          </p:nvPr>
        </p:nvGraphicFramePr>
        <p:xfrm>
          <a:off x="457200" y="4572000"/>
          <a:ext cx="8458200" cy="868363"/>
        </p:xfrm>
        <a:graphic>
          <a:graphicData uri="http://schemas.openxmlformats.org/presentationml/2006/ole">
            <p:oleObj spid="_x0000_s239667" name="Worksheet" r:id="rId4" imgW="4421036" imgH="454208" progId="Excel.Sheet.8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1164" name="Object 1004"/>
          <p:cNvGraphicFramePr>
            <a:graphicFrameLocks noChangeAspect="1"/>
          </p:cNvGraphicFramePr>
          <p:nvPr/>
        </p:nvGraphicFramePr>
        <p:xfrm>
          <a:off x="374650" y="300038"/>
          <a:ext cx="5081588" cy="6405562"/>
        </p:xfrm>
        <a:graphic>
          <a:graphicData uri="http://schemas.openxmlformats.org/presentationml/2006/ole">
            <p:oleObj spid="_x0000_s221164" name="Document" r:id="rId3" imgW="5625004" imgH="4965825" progId="Word.Document.8">
              <p:embed/>
            </p:oleObj>
          </a:graphicData>
        </a:graphic>
      </p:graphicFrame>
      <p:sp>
        <p:nvSpPr>
          <p:cNvPr id="221166" name="Rectangle 1006"/>
          <p:cNvSpPr>
            <a:spLocks noGrp="1" noChangeArrowheads="1"/>
          </p:cNvSpPr>
          <p:nvPr>
            <p:ph type="body" sz="half" idx="1"/>
          </p:nvPr>
        </p:nvSpPr>
        <p:spPr>
          <a:xfrm>
            <a:off x="5486400" y="609600"/>
            <a:ext cx="3124200" cy="2362200"/>
          </a:xfrm>
        </p:spPr>
        <p:txBody>
          <a:bodyPr/>
          <a:lstStyle/>
          <a:p>
            <a:r>
              <a:rPr lang="en-US" dirty="0"/>
              <a:t>Steps to Calculating Percentile Ranks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Example:</a:t>
            </a:r>
          </a:p>
        </p:txBody>
      </p:sp>
      <p:graphicFrame>
        <p:nvGraphicFramePr>
          <p:cNvPr id="221167" name="Object 1007"/>
          <p:cNvGraphicFramePr>
            <a:graphicFrameLocks noChangeAspect="1"/>
          </p:cNvGraphicFramePr>
          <p:nvPr>
            <p:ph sz="half" idx="2"/>
          </p:nvPr>
        </p:nvGraphicFramePr>
        <p:xfrm>
          <a:off x="5562600" y="4699000"/>
          <a:ext cx="3429000" cy="1701800"/>
        </p:xfrm>
        <a:graphic>
          <a:graphicData uri="http://schemas.openxmlformats.org/presentationml/2006/ole">
            <p:oleObj spid="_x0000_s221167" name="Equation" r:id="rId4" imgW="1638000" imgH="812520" progId="Equation.DSMT4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9603F-4CF5-413E-9483-A2C06200DA4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2E2A-C18C-4482-96FA-B68C376EB134}" type="slidenum">
              <a:rPr lang="en-US"/>
              <a:pPr/>
              <a:t>12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74638"/>
            <a:ext cx="8382000" cy="1143000"/>
          </a:xfrm>
        </p:spPr>
        <p:txBody>
          <a:bodyPr/>
          <a:lstStyle/>
          <a:p>
            <a:r>
              <a:rPr lang="en-US" sz="4400"/>
              <a:t>Detour:</a:t>
            </a:r>
            <a:r>
              <a:rPr lang="en-US" sz="4800"/>
              <a:t> </a:t>
            </a:r>
            <a:r>
              <a:rPr lang="en-US" sz="4400"/>
              <a:t>Finding a Percentile in a Distribution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514600"/>
            <a:ext cx="83820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Where X</a:t>
            </a:r>
            <a:r>
              <a:rPr lang="en-US" sz="2800" baseline="-25000" dirty="0"/>
              <a:t>P</a:t>
            </a:r>
            <a:r>
              <a:rPr lang="en-US" sz="2800" dirty="0"/>
              <a:t> is the score at the desired percentile, p is the desired percentile (a number between 0 and 1) and n is the number of scores)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If the number is an integer, than the desired percentile is that number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If the number is not an integer than you can either round or </a:t>
            </a:r>
            <a:r>
              <a:rPr lang="en-US" sz="2800" dirty="0" smtClean="0"/>
              <a:t>interpolate</a:t>
            </a:r>
            <a:endParaRPr lang="en-US" sz="2800" dirty="0"/>
          </a:p>
        </p:txBody>
      </p:sp>
      <p:graphicFrame>
        <p:nvGraphicFramePr>
          <p:cNvPr id="230407" name="Object 7"/>
          <p:cNvGraphicFramePr>
            <a:graphicFrameLocks noChangeAspect="1"/>
          </p:cNvGraphicFramePr>
          <p:nvPr/>
        </p:nvGraphicFramePr>
        <p:xfrm>
          <a:off x="2057400" y="1447800"/>
          <a:ext cx="4495800" cy="1066800"/>
        </p:xfrm>
        <a:graphic>
          <a:graphicData uri="http://schemas.openxmlformats.org/presentationml/2006/ole">
            <p:oleObj spid="_x0000_s230407" name="Equation" r:id="rId3" imgW="965160" imgH="228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60464"/>
            <a:ext cx="2133600" cy="445135"/>
          </a:xfrm>
        </p:spPr>
        <p:txBody>
          <a:bodyPr/>
          <a:lstStyle/>
          <a:p>
            <a:fld id="{F4E135A4-69EA-4998-A27C-CBF7E37BF7B2}" type="slidenum">
              <a:rPr lang="en-US"/>
              <a:pPr/>
              <a:t>13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8382000" cy="960438"/>
          </a:xfrm>
        </p:spPr>
        <p:txBody>
          <a:bodyPr/>
          <a:lstStyle/>
          <a:p>
            <a:r>
              <a:rPr lang="en-US" sz="4400" dirty="0"/>
              <a:t>Detour: </a:t>
            </a:r>
            <a:r>
              <a:rPr lang="en-US" sz="4400" dirty="0" smtClean="0"/>
              <a:t>Interpolation Method Steps </a:t>
            </a:r>
            <a:endParaRPr lang="en-US" sz="4400" dirty="0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382000" cy="5257800"/>
          </a:xfrm>
        </p:spPr>
        <p:txBody>
          <a:bodyPr/>
          <a:lstStyle/>
          <a:p>
            <a:r>
              <a:rPr lang="en-US" sz="2800" dirty="0" smtClean="0"/>
              <a:t>Apply the formula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You’ll get a number like 7.5 (think of it as </a:t>
            </a:r>
            <a:r>
              <a:rPr lang="en-US" sz="2400" i="1" dirty="0" smtClean="0"/>
              <a:t>place1.proportion)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Start with the value indicated by </a:t>
            </a:r>
            <a:r>
              <a:rPr lang="en-US" sz="2400" i="1" dirty="0" smtClean="0"/>
              <a:t>place1 </a:t>
            </a:r>
            <a:r>
              <a:rPr lang="en-US" sz="2400" dirty="0" smtClean="0"/>
              <a:t>(e.g. 7.5, start with the </a:t>
            </a:r>
            <a:r>
              <a:rPr lang="en-US" sz="2400" u="sng" dirty="0" smtClean="0"/>
              <a:t>value</a:t>
            </a:r>
            <a:r>
              <a:rPr lang="en-US" sz="2400" dirty="0" smtClean="0"/>
              <a:t> in the 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place)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Find </a:t>
            </a:r>
            <a:r>
              <a:rPr lang="en-US" sz="2400" i="1" dirty="0" smtClean="0"/>
              <a:t>place2 </a:t>
            </a:r>
            <a:r>
              <a:rPr lang="en-US" sz="2400" dirty="0" smtClean="0"/>
              <a:t>which is the next highest place</a:t>
            </a:r>
            <a:r>
              <a:rPr lang="en-US" sz="2400" i="1" dirty="0" smtClean="0"/>
              <a:t> </a:t>
            </a:r>
            <a:r>
              <a:rPr lang="en-US" sz="2400" dirty="0" smtClean="0"/>
              <a:t>number (e.g. the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place) and subtract the </a:t>
            </a:r>
            <a:r>
              <a:rPr lang="en-US" sz="2400" u="sng" dirty="0" smtClean="0"/>
              <a:t>value</a:t>
            </a:r>
            <a:r>
              <a:rPr lang="en-US" sz="2400" dirty="0" smtClean="0"/>
              <a:t> in </a:t>
            </a:r>
            <a:r>
              <a:rPr lang="en-US" sz="2400" i="1" dirty="0" smtClean="0"/>
              <a:t>place1</a:t>
            </a:r>
            <a:r>
              <a:rPr lang="en-US" sz="2400" dirty="0" smtClean="0"/>
              <a:t> from the </a:t>
            </a:r>
            <a:r>
              <a:rPr lang="en-US" sz="2400" i="1" dirty="0" smtClean="0"/>
              <a:t>value</a:t>
            </a:r>
            <a:r>
              <a:rPr lang="en-US" sz="2400" dirty="0" smtClean="0"/>
              <a:t> in </a:t>
            </a:r>
            <a:r>
              <a:rPr lang="en-US" sz="2400" i="1" dirty="0" smtClean="0"/>
              <a:t>place2</a:t>
            </a:r>
            <a:r>
              <a:rPr lang="en-US" sz="2400" dirty="0" smtClean="0"/>
              <a:t>, this </a:t>
            </a:r>
            <a:r>
              <a:rPr lang="en-US" sz="2400" i="1" dirty="0" smtClean="0"/>
              <a:t>distance1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Multiple the </a:t>
            </a:r>
            <a:r>
              <a:rPr lang="en-US" sz="2400" i="1" dirty="0" smtClean="0"/>
              <a:t>proportion</a:t>
            </a:r>
            <a:r>
              <a:rPr lang="en-US" sz="2400" dirty="0" smtClean="0"/>
              <a:t> number by the </a:t>
            </a:r>
            <a:r>
              <a:rPr lang="en-US" sz="2400" i="1" dirty="0" smtClean="0"/>
              <a:t>distance1 </a:t>
            </a:r>
            <a:r>
              <a:rPr lang="en-US" sz="2400" dirty="0" smtClean="0"/>
              <a:t>value, this is </a:t>
            </a:r>
            <a:r>
              <a:rPr lang="en-US" sz="2400" i="1" dirty="0" smtClean="0"/>
              <a:t>distance2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Add </a:t>
            </a:r>
            <a:r>
              <a:rPr lang="en-US" sz="2400" i="1" dirty="0" smtClean="0"/>
              <a:t>distance2 </a:t>
            </a:r>
            <a:r>
              <a:rPr lang="en-US" sz="2400" dirty="0" smtClean="0"/>
              <a:t>to the value in </a:t>
            </a:r>
            <a:r>
              <a:rPr lang="en-US" sz="2400" i="1" dirty="0" smtClean="0"/>
              <a:t>place1 </a:t>
            </a:r>
            <a:r>
              <a:rPr lang="en-US" sz="2400" dirty="0" smtClean="0"/>
              <a:t>and that is the </a:t>
            </a:r>
            <a:r>
              <a:rPr lang="en-US" sz="2400" i="1" dirty="0" smtClean="0"/>
              <a:t>interpolated value</a:t>
            </a:r>
          </a:p>
        </p:txBody>
      </p:sp>
      <p:graphicFrame>
        <p:nvGraphicFramePr>
          <p:cNvPr id="279554" name="Object 2"/>
          <p:cNvGraphicFramePr>
            <a:graphicFrameLocks noChangeAspect="1"/>
          </p:cNvGraphicFramePr>
          <p:nvPr/>
        </p:nvGraphicFramePr>
        <p:xfrm>
          <a:off x="4267200" y="1371600"/>
          <a:ext cx="2971800" cy="705173"/>
        </p:xfrm>
        <a:graphic>
          <a:graphicData uri="http://schemas.openxmlformats.org/presentationml/2006/ole">
            <p:oleObj spid="_x0000_s279554" name="Equation" r:id="rId3" imgW="965160" imgH="228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60464"/>
            <a:ext cx="2133600" cy="445135"/>
          </a:xfrm>
        </p:spPr>
        <p:txBody>
          <a:bodyPr/>
          <a:lstStyle/>
          <a:p>
            <a:fld id="{F4E135A4-69EA-4998-A27C-CBF7E37BF7B2}" type="slidenum">
              <a:rPr lang="en-US"/>
              <a:pPr/>
              <a:t>14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8382000" cy="960438"/>
          </a:xfrm>
        </p:spPr>
        <p:txBody>
          <a:bodyPr/>
          <a:lstStyle/>
          <a:p>
            <a:r>
              <a:rPr lang="en-US" sz="4400" dirty="0"/>
              <a:t>Detour: Finding a Percentile in a Distribution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3820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Interpolation Method Example: </a:t>
            </a:r>
          </a:p>
          <a:p>
            <a:r>
              <a:rPr lang="en-US" sz="3200" dirty="0" smtClean="0"/>
              <a:t>25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percentile: </a:t>
            </a:r>
            <a:endParaRPr lang="en-US" sz="3200" dirty="0"/>
          </a:p>
          <a:p>
            <a:pPr>
              <a:buFont typeface="Wingdings" pitchFamily="2" charset="2"/>
              <a:buNone/>
            </a:pPr>
            <a:r>
              <a:rPr lang="en-US" sz="3200" dirty="0"/>
              <a:t>	 {1, 4, 9, 16, 25, 36, 49, 64, 81}</a:t>
            </a:r>
          </a:p>
          <a:p>
            <a:r>
              <a:rPr lang="en-US" sz="3200" dirty="0"/>
              <a:t>X</a:t>
            </a:r>
            <a:r>
              <a:rPr lang="en-US" sz="3200" baseline="-25000" dirty="0"/>
              <a:t>25</a:t>
            </a:r>
            <a:r>
              <a:rPr lang="en-US" sz="3200" dirty="0"/>
              <a:t> = (.25)(9+1) = </a:t>
            </a:r>
            <a:r>
              <a:rPr lang="en-US" sz="3200" dirty="0" smtClean="0"/>
              <a:t>2.5</a:t>
            </a:r>
            <a:endParaRPr lang="en-US" sz="3200" dirty="0"/>
          </a:p>
          <a:p>
            <a:pPr lvl="1"/>
            <a:r>
              <a:rPr lang="en-US" i="1" dirty="0" smtClean="0"/>
              <a:t>place1</a:t>
            </a:r>
            <a:r>
              <a:rPr lang="en-US" dirty="0" smtClean="0"/>
              <a:t> = 2, </a:t>
            </a:r>
            <a:r>
              <a:rPr lang="en-US" i="1" dirty="0" smtClean="0"/>
              <a:t>proportion = .</a:t>
            </a:r>
            <a:r>
              <a:rPr lang="en-US" dirty="0" smtClean="0"/>
              <a:t>5</a:t>
            </a:r>
          </a:p>
          <a:p>
            <a:pPr lvl="1"/>
            <a:r>
              <a:rPr lang="en-US" dirty="0" smtClean="0"/>
              <a:t>Value in </a:t>
            </a:r>
            <a:r>
              <a:rPr lang="en-US" i="1" dirty="0" smtClean="0"/>
              <a:t>place1</a:t>
            </a:r>
            <a:r>
              <a:rPr lang="en-US" dirty="0" smtClean="0"/>
              <a:t> = 4</a:t>
            </a:r>
          </a:p>
          <a:p>
            <a:pPr lvl="1"/>
            <a:r>
              <a:rPr lang="en-US" dirty="0" smtClean="0"/>
              <a:t>Value in </a:t>
            </a:r>
            <a:r>
              <a:rPr lang="en-US" i="1" dirty="0" smtClean="0"/>
              <a:t>place2 = </a:t>
            </a:r>
            <a:r>
              <a:rPr lang="en-US" dirty="0" smtClean="0"/>
              <a:t>9</a:t>
            </a:r>
          </a:p>
          <a:p>
            <a:pPr lvl="1"/>
            <a:r>
              <a:rPr lang="en-US" i="1" dirty="0" smtClean="0"/>
              <a:t>distance1 </a:t>
            </a:r>
            <a:r>
              <a:rPr lang="en-US" dirty="0" smtClean="0"/>
              <a:t>= 9 – 4 = 5</a:t>
            </a:r>
          </a:p>
          <a:p>
            <a:pPr lvl="1"/>
            <a:r>
              <a:rPr lang="en-US" i="1" dirty="0" smtClean="0"/>
              <a:t>distance2 = </a:t>
            </a:r>
            <a:r>
              <a:rPr lang="en-US" dirty="0" smtClean="0"/>
              <a:t>5 * .5 </a:t>
            </a:r>
            <a:r>
              <a:rPr lang="en-US" i="1" dirty="0" smtClean="0"/>
              <a:t>= 2.5</a:t>
            </a:r>
          </a:p>
          <a:p>
            <a:pPr lvl="1"/>
            <a:r>
              <a:rPr lang="en-US" i="1" dirty="0" smtClean="0"/>
              <a:t>Interpolated value </a:t>
            </a:r>
            <a:r>
              <a:rPr lang="en-US" dirty="0" smtClean="0"/>
              <a:t>= 4 + 2.5 = 6.5</a:t>
            </a:r>
          </a:p>
          <a:p>
            <a:pPr lvl="1"/>
            <a:r>
              <a:rPr lang="en-US" dirty="0" smtClean="0"/>
              <a:t>6.5 is the 25</a:t>
            </a:r>
            <a:r>
              <a:rPr lang="en-US" baseline="30000" dirty="0" smtClean="0"/>
              <a:t>th</a:t>
            </a:r>
            <a:r>
              <a:rPr lang="en-US" dirty="0" smtClean="0"/>
              <a:t> percentile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DA79-6217-462D-8DC4-9B1C914AEF8D}" type="slidenum">
              <a:rPr lang="en-US"/>
              <a:pPr/>
              <a:t>15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74638"/>
            <a:ext cx="8382000" cy="1143000"/>
          </a:xfrm>
        </p:spPr>
        <p:txBody>
          <a:bodyPr/>
          <a:lstStyle/>
          <a:p>
            <a:r>
              <a:rPr lang="en-US" sz="4400" dirty="0"/>
              <a:t>Detour: Finding a Percentile in a Distribution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610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Interpolation Method Example 2:</a:t>
            </a:r>
          </a:p>
          <a:p>
            <a:r>
              <a:rPr lang="en-US" sz="3200" dirty="0" smtClean="0"/>
              <a:t>75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percentile </a:t>
            </a:r>
          </a:p>
          <a:p>
            <a:pPr>
              <a:buFont typeface="Wingdings" pitchFamily="2" charset="2"/>
              <a:buNone/>
            </a:pPr>
            <a:r>
              <a:rPr lang="en-US" sz="3200" dirty="0"/>
              <a:t>	 {1, 4, 9, 16, 25, 36, 49, 64, 81}</a:t>
            </a:r>
          </a:p>
          <a:p>
            <a:r>
              <a:rPr lang="en-US" sz="3200" dirty="0"/>
              <a:t>X</a:t>
            </a:r>
            <a:r>
              <a:rPr lang="en-US" sz="3200" baseline="-25000" dirty="0"/>
              <a:t>75</a:t>
            </a:r>
            <a:r>
              <a:rPr lang="en-US" sz="3200" dirty="0"/>
              <a:t> = (.75)(9+1) = </a:t>
            </a:r>
            <a:r>
              <a:rPr lang="en-US" sz="3200" dirty="0" smtClean="0"/>
              <a:t>7.5</a:t>
            </a:r>
            <a:endParaRPr lang="en-US" sz="3200" dirty="0"/>
          </a:p>
          <a:p>
            <a:pPr lvl="1"/>
            <a:r>
              <a:rPr lang="en-US" i="1" dirty="0" smtClean="0"/>
              <a:t>place1</a:t>
            </a:r>
            <a:r>
              <a:rPr lang="en-US" dirty="0" smtClean="0"/>
              <a:t> = 7, </a:t>
            </a:r>
            <a:r>
              <a:rPr lang="en-US" i="1" dirty="0" smtClean="0"/>
              <a:t>proportion = .</a:t>
            </a:r>
            <a:r>
              <a:rPr lang="en-US" dirty="0" smtClean="0"/>
              <a:t>5</a:t>
            </a:r>
          </a:p>
          <a:p>
            <a:pPr lvl="1"/>
            <a:r>
              <a:rPr lang="en-US" dirty="0" smtClean="0"/>
              <a:t>Value in </a:t>
            </a:r>
            <a:r>
              <a:rPr lang="en-US" i="1" dirty="0" smtClean="0"/>
              <a:t>place1</a:t>
            </a:r>
            <a:r>
              <a:rPr lang="en-US" dirty="0" smtClean="0"/>
              <a:t> = 49</a:t>
            </a:r>
          </a:p>
          <a:p>
            <a:pPr lvl="1"/>
            <a:r>
              <a:rPr lang="en-US" dirty="0" smtClean="0"/>
              <a:t>Value in </a:t>
            </a:r>
            <a:r>
              <a:rPr lang="en-US" i="1" dirty="0" smtClean="0"/>
              <a:t>place2 = </a:t>
            </a:r>
            <a:r>
              <a:rPr lang="en-US" dirty="0" smtClean="0"/>
              <a:t>64</a:t>
            </a:r>
          </a:p>
          <a:p>
            <a:pPr lvl="1"/>
            <a:r>
              <a:rPr lang="en-US" i="1" dirty="0" smtClean="0"/>
              <a:t>distance1 </a:t>
            </a:r>
            <a:r>
              <a:rPr lang="en-US" dirty="0" smtClean="0"/>
              <a:t>= 64 – 49 = 15</a:t>
            </a:r>
          </a:p>
          <a:p>
            <a:pPr lvl="1"/>
            <a:r>
              <a:rPr lang="en-US" i="1" dirty="0" smtClean="0"/>
              <a:t>distance2 = </a:t>
            </a:r>
            <a:r>
              <a:rPr lang="en-US" dirty="0" smtClean="0"/>
              <a:t>15 * .5 </a:t>
            </a:r>
            <a:r>
              <a:rPr lang="en-US" i="1" dirty="0" smtClean="0"/>
              <a:t>= </a:t>
            </a:r>
            <a:r>
              <a:rPr lang="en-US" dirty="0" smtClean="0"/>
              <a:t>7.5</a:t>
            </a:r>
          </a:p>
          <a:p>
            <a:pPr lvl="1"/>
            <a:r>
              <a:rPr lang="en-US" i="1" dirty="0" smtClean="0"/>
              <a:t>Interpolated value </a:t>
            </a:r>
            <a:r>
              <a:rPr lang="en-US" dirty="0" smtClean="0"/>
              <a:t>= 49 + 7.5 = 56.5</a:t>
            </a:r>
          </a:p>
          <a:p>
            <a:pPr lvl="1"/>
            <a:r>
              <a:rPr lang="en-US" dirty="0" smtClean="0"/>
              <a:t>56.5 is the 75</a:t>
            </a:r>
            <a:r>
              <a:rPr lang="en-US" baseline="30000" dirty="0" smtClean="0"/>
              <a:t>th</a:t>
            </a:r>
            <a:r>
              <a:rPr lang="en-US" dirty="0" smtClean="0"/>
              <a:t> percentile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60464"/>
            <a:ext cx="2133600" cy="445135"/>
          </a:xfrm>
        </p:spPr>
        <p:txBody>
          <a:bodyPr/>
          <a:lstStyle/>
          <a:p>
            <a:fld id="{F4E135A4-69EA-4998-A27C-CBF7E37BF7B2}" type="slidenum">
              <a:rPr lang="en-US"/>
              <a:pPr/>
              <a:t>16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8382000" cy="960438"/>
          </a:xfrm>
        </p:spPr>
        <p:txBody>
          <a:bodyPr/>
          <a:lstStyle/>
          <a:p>
            <a:r>
              <a:rPr lang="en-US" sz="4400" dirty="0"/>
              <a:t>Detour: </a:t>
            </a:r>
            <a:r>
              <a:rPr lang="en-US" sz="4400" dirty="0" smtClean="0"/>
              <a:t>Rounding Method Steps</a:t>
            </a:r>
            <a:endParaRPr lang="en-US" sz="4400" dirty="0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382000" cy="5044866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Apply the formula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 smtClean="0"/>
              <a:t>You’ll get a number like 7.5 (think of it as </a:t>
            </a:r>
            <a:r>
              <a:rPr lang="en-US" sz="2800" i="1" dirty="0" smtClean="0"/>
              <a:t>place1.proportion)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 smtClean="0"/>
              <a:t>If the </a:t>
            </a:r>
            <a:r>
              <a:rPr lang="en-US" sz="2800" i="1" dirty="0" smtClean="0"/>
              <a:t>proportion</a:t>
            </a:r>
            <a:r>
              <a:rPr lang="en-US" sz="2800" dirty="0" smtClean="0"/>
              <a:t> value is any value other than exactly .5 round normally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 smtClean="0"/>
              <a:t>If the </a:t>
            </a:r>
            <a:r>
              <a:rPr lang="en-US" sz="2800" i="1" dirty="0" smtClean="0"/>
              <a:t>proportion</a:t>
            </a:r>
            <a:r>
              <a:rPr lang="en-US" sz="2800" dirty="0" smtClean="0"/>
              <a:t> value is exactly .5</a:t>
            </a:r>
          </a:p>
          <a:p>
            <a:pPr marL="1314450" lvl="2" indent="-457200"/>
            <a:r>
              <a:rPr lang="en-US" sz="2400" u="sng" dirty="0" smtClean="0"/>
              <a:t>And</a:t>
            </a:r>
            <a:r>
              <a:rPr lang="en-US" sz="2400" dirty="0" smtClean="0"/>
              <a:t> the </a:t>
            </a:r>
            <a:r>
              <a:rPr lang="en-US" sz="2400" i="1" dirty="0" smtClean="0"/>
              <a:t>p</a:t>
            </a:r>
            <a:r>
              <a:rPr lang="en-US" sz="2400" dirty="0" smtClean="0"/>
              <a:t> value you’re looking for is above .5 round down (e.g. if </a:t>
            </a:r>
            <a:r>
              <a:rPr lang="en-US" sz="2400" i="1" dirty="0" smtClean="0"/>
              <a:t>p</a:t>
            </a:r>
            <a:r>
              <a:rPr lang="en-US" sz="2400" dirty="0" smtClean="0"/>
              <a:t> is .75 and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p</a:t>
            </a:r>
            <a:r>
              <a:rPr lang="en-US" sz="2400" i="1" dirty="0" smtClean="0"/>
              <a:t> </a:t>
            </a:r>
            <a:r>
              <a:rPr lang="en-US" sz="2400" dirty="0" smtClean="0"/>
              <a:t>= 7.5 round down to 7)</a:t>
            </a:r>
          </a:p>
          <a:p>
            <a:pPr marL="1314450" lvl="2" indent="-457200"/>
            <a:r>
              <a:rPr lang="en-US" sz="2400" u="sng" dirty="0" smtClean="0"/>
              <a:t>And</a:t>
            </a:r>
            <a:r>
              <a:rPr lang="en-US" sz="2400" dirty="0" smtClean="0"/>
              <a:t> the </a:t>
            </a:r>
            <a:r>
              <a:rPr lang="en-US" sz="2400" i="1" dirty="0" smtClean="0"/>
              <a:t>p</a:t>
            </a:r>
            <a:r>
              <a:rPr lang="en-US" sz="2400" dirty="0" smtClean="0"/>
              <a:t> value you’re looking for is below .5 round up (e.g. if </a:t>
            </a:r>
            <a:r>
              <a:rPr lang="en-US" sz="2400" i="1" dirty="0" smtClean="0"/>
              <a:t>p</a:t>
            </a:r>
            <a:r>
              <a:rPr lang="en-US" sz="2400" dirty="0" smtClean="0"/>
              <a:t> is .25 and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p</a:t>
            </a:r>
            <a:r>
              <a:rPr lang="en-US" sz="2400" i="1" dirty="0" smtClean="0"/>
              <a:t> </a:t>
            </a:r>
            <a:r>
              <a:rPr lang="en-US" sz="2400" dirty="0" smtClean="0"/>
              <a:t>= 2.5 round up to 3)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graphicFrame>
        <p:nvGraphicFramePr>
          <p:cNvPr id="257025" name="Object 1"/>
          <p:cNvGraphicFramePr>
            <a:graphicFrameLocks noChangeAspect="1"/>
          </p:cNvGraphicFramePr>
          <p:nvPr/>
        </p:nvGraphicFramePr>
        <p:xfrm>
          <a:off x="4648200" y="1371600"/>
          <a:ext cx="2971800" cy="704850"/>
        </p:xfrm>
        <a:graphic>
          <a:graphicData uri="http://schemas.openxmlformats.org/presentationml/2006/ole">
            <p:oleObj spid="_x0000_s257025" name="Equation" r:id="rId3" imgW="965160" imgH="228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60464"/>
            <a:ext cx="2133600" cy="445135"/>
          </a:xfrm>
        </p:spPr>
        <p:txBody>
          <a:bodyPr/>
          <a:lstStyle/>
          <a:p>
            <a:fld id="{F4E135A4-69EA-4998-A27C-CBF7E37BF7B2}" type="slidenum">
              <a:rPr lang="en-US"/>
              <a:pPr/>
              <a:t>17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8382000" cy="960438"/>
          </a:xfrm>
        </p:spPr>
        <p:txBody>
          <a:bodyPr/>
          <a:lstStyle/>
          <a:p>
            <a:r>
              <a:rPr lang="en-US" sz="4400" dirty="0"/>
              <a:t>Detour: </a:t>
            </a:r>
            <a:r>
              <a:rPr lang="en-US" sz="4400" dirty="0" smtClean="0"/>
              <a:t>Finding a Percentile in a Distribution</a:t>
            </a:r>
            <a:endParaRPr lang="en-US" sz="4400" dirty="0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382000" cy="5044866"/>
          </a:xfrm>
        </p:spPr>
        <p:txBody>
          <a:bodyPr/>
          <a:lstStyle/>
          <a:p>
            <a:r>
              <a:rPr lang="en-US" dirty="0" smtClean="0"/>
              <a:t>Rounding Method Example:</a:t>
            </a:r>
          </a:p>
          <a:p>
            <a:r>
              <a:rPr lang="en-US" dirty="0" smtClean="0"/>
              <a:t>25</a:t>
            </a:r>
            <a:r>
              <a:rPr lang="en-US" baseline="30000" dirty="0" smtClean="0"/>
              <a:t>th</a:t>
            </a:r>
            <a:r>
              <a:rPr lang="en-US" dirty="0" smtClean="0"/>
              <a:t> percentile 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 {1, 4, 9, 16, 25, 36, 49, 64, 81}</a:t>
            </a:r>
          </a:p>
          <a:p>
            <a:r>
              <a:rPr lang="en-US" dirty="0"/>
              <a:t>X</a:t>
            </a:r>
            <a:r>
              <a:rPr lang="en-US" baseline="-25000" dirty="0"/>
              <a:t>25</a:t>
            </a:r>
            <a:r>
              <a:rPr lang="en-US" dirty="0"/>
              <a:t> = (.25)(9+1) = 2.5 (which becomes 3 after rounding up), </a:t>
            </a:r>
          </a:p>
          <a:p>
            <a:r>
              <a:rPr lang="en-US" dirty="0"/>
              <a:t>The 3</a:t>
            </a:r>
            <a:r>
              <a:rPr lang="en-US" baseline="30000" dirty="0"/>
              <a:t>rd</a:t>
            </a:r>
            <a:r>
              <a:rPr lang="en-US" dirty="0"/>
              <a:t> score is 9, so 9 is the 25</a:t>
            </a:r>
            <a:r>
              <a:rPr lang="en-US" baseline="30000" dirty="0"/>
              <a:t>th</a:t>
            </a:r>
            <a:r>
              <a:rPr lang="en-US" dirty="0"/>
              <a:t> percentile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DA79-6217-462D-8DC4-9B1C914AEF8D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74638"/>
            <a:ext cx="8382000" cy="1143000"/>
          </a:xfrm>
        </p:spPr>
        <p:txBody>
          <a:bodyPr/>
          <a:lstStyle/>
          <a:p>
            <a:r>
              <a:rPr lang="en-US" sz="4400"/>
              <a:t>Detour: Finding a Percentile in a Distribution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382000" cy="3962400"/>
          </a:xfrm>
        </p:spPr>
        <p:txBody>
          <a:bodyPr/>
          <a:lstStyle/>
          <a:p>
            <a:r>
              <a:rPr lang="en-US" dirty="0" smtClean="0"/>
              <a:t>Rounding Method Example 2:</a:t>
            </a:r>
          </a:p>
          <a:p>
            <a:r>
              <a:rPr lang="en-US" dirty="0" smtClean="0"/>
              <a:t>75</a:t>
            </a:r>
            <a:r>
              <a:rPr lang="en-US" baseline="30000" dirty="0" smtClean="0"/>
              <a:t>th</a:t>
            </a:r>
            <a:r>
              <a:rPr lang="en-US" dirty="0" smtClean="0"/>
              <a:t> percentile 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 {1, 4, 9, 16, 25, 36, 49, 64, 81}</a:t>
            </a:r>
          </a:p>
          <a:p>
            <a:r>
              <a:rPr lang="en-US" dirty="0"/>
              <a:t>X</a:t>
            </a:r>
            <a:r>
              <a:rPr lang="en-US" baseline="-25000" dirty="0"/>
              <a:t>75</a:t>
            </a:r>
            <a:r>
              <a:rPr lang="en-US" dirty="0"/>
              <a:t> = (.75)(9+1) = 7.5 which becomes 7 after rounding down </a:t>
            </a:r>
          </a:p>
          <a:p>
            <a:r>
              <a:rPr lang="en-US" dirty="0"/>
              <a:t>The 7</a:t>
            </a:r>
            <a:r>
              <a:rPr lang="en-US" baseline="30000" dirty="0"/>
              <a:t>th</a:t>
            </a:r>
            <a:r>
              <a:rPr lang="en-US" dirty="0"/>
              <a:t> score is 49 so 49 is the 75</a:t>
            </a:r>
            <a:r>
              <a:rPr lang="en-US" baseline="30000" dirty="0"/>
              <a:t>th</a:t>
            </a:r>
            <a:r>
              <a:rPr lang="en-US" dirty="0"/>
              <a:t> percentile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A729-57D7-42D6-9976-C7B6919A2734}" type="slidenum">
              <a:rPr lang="en-US"/>
              <a:pPr/>
              <a:t>19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Detour: Quartiles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calculate Quartiles you simply find the scores the correspond to the 25, 50 and 75 percentiles.  </a:t>
            </a:r>
          </a:p>
          <a:p>
            <a:r>
              <a:rPr lang="en-US"/>
              <a:t>Q</a:t>
            </a:r>
            <a:r>
              <a:rPr lang="en-US" baseline="-25000"/>
              <a:t>1</a:t>
            </a:r>
            <a:r>
              <a:rPr lang="en-US"/>
              <a:t> = P</a:t>
            </a:r>
            <a:r>
              <a:rPr lang="en-US" baseline="-25000"/>
              <a:t>25</a:t>
            </a:r>
            <a:r>
              <a:rPr lang="en-US"/>
              <a:t>, Q</a:t>
            </a:r>
            <a:r>
              <a:rPr lang="en-US" baseline="-25000"/>
              <a:t>2</a:t>
            </a:r>
            <a:r>
              <a:rPr lang="en-US"/>
              <a:t> = P</a:t>
            </a:r>
            <a:r>
              <a:rPr lang="en-US" baseline="-25000"/>
              <a:t>50</a:t>
            </a:r>
            <a:r>
              <a:rPr lang="en-US"/>
              <a:t>, Q</a:t>
            </a:r>
            <a:r>
              <a:rPr lang="en-US" baseline="-25000"/>
              <a:t>3</a:t>
            </a:r>
            <a:r>
              <a:rPr lang="en-US"/>
              <a:t> = P</a:t>
            </a:r>
            <a:r>
              <a:rPr lang="en-US" baseline="-25000"/>
              <a:t>75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9926-75BD-4E6C-B5B1-BC6992E4956C}" type="slidenum">
              <a:rPr lang="en-US"/>
              <a:pPr/>
              <a:t>2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Reducing Distributions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/>
              <a:t>Regardless of numbers of scores, distributions can be described with three pieces of info:</a:t>
            </a:r>
          </a:p>
          <a:p>
            <a:pPr lvl="1"/>
            <a:r>
              <a:rPr lang="en-US" sz="3600"/>
              <a:t>Shape (Normal, Skewed, etc.)</a:t>
            </a:r>
          </a:p>
          <a:p>
            <a:pPr lvl="1"/>
            <a:r>
              <a:rPr lang="en-US" sz="3600"/>
              <a:t>Central Tendency</a:t>
            </a:r>
          </a:p>
          <a:p>
            <a:pPr lvl="1"/>
            <a:r>
              <a:rPr lang="en-US" sz="3600"/>
              <a:t>Variability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3B5AA-593A-4951-85E9-C71AA4512FD4}" type="slidenum">
              <a:rPr lang="en-US"/>
              <a:pPr/>
              <a:t>20</a:t>
            </a:fld>
            <a:endParaRPr lang="en-US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 to Variability: IQR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Interquartile Range </a:t>
            </a:r>
          </a:p>
          <a:p>
            <a:pPr lvl="1">
              <a:lnSpc>
                <a:spcPct val="90000"/>
              </a:lnSpc>
            </a:pPr>
            <a:r>
              <a:rPr lang="en-US"/>
              <a:t>= P</a:t>
            </a:r>
            <a:r>
              <a:rPr lang="en-US" baseline="-25000"/>
              <a:t>75</a:t>
            </a:r>
            <a:r>
              <a:rPr lang="en-US"/>
              <a:t> – P</a:t>
            </a:r>
            <a:r>
              <a:rPr lang="en-US" baseline="-25000"/>
              <a:t>25</a:t>
            </a:r>
            <a:r>
              <a:rPr lang="en-US"/>
              <a:t> or Q</a:t>
            </a:r>
            <a:r>
              <a:rPr lang="en-US" baseline="-25000"/>
              <a:t>3</a:t>
            </a:r>
            <a:r>
              <a:rPr lang="en-US"/>
              <a:t> – Q</a:t>
            </a:r>
            <a:r>
              <a:rPr lang="en-US" baseline="-25000"/>
              <a:t>1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This helps to get a range that is not influenced by the extreme high and low scores</a:t>
            </a:r>
          </a:p>
          <a:p>
            <a:pPr lvl="1">
              <a:lnSpc>
                <a:spcPct val="90000"/>
              </a:lnSpc>
            </a:pPr>
            <a:r>
              <a:rPr lang="en-US"/>
              <a:t>Where the range is the spread across 100% of the scores, the IQR is the spread across the middle 50%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544F-FDF8-421F-868D-419BC7BD1D91}" type="slidenum">
              <a:rPr lang="en-US"/>
              <a:pPr/>
              <a:t>21</a:t>
            </a:fld>
            <a:endParaRPr lang="en-US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Variability: SIQR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/>
              <a:t>Semi-interquartile range</a:t>
            </a:r>
          </a:p>
          <a:p>
            <a:pPr lvl="1"/>
            <a:r>
              <a:rPr lang="en-US"/>
              <a:t>=(P</a:t>
            </a:r>
            <a:r>
              <a:rPr lang="en-US" baseline="-25000"/>
              <a:t>75</a:t>
            </a:r>
            <a:r>
              <a:rPr lang="en-US"/>
              <a:t> – P</a:t>
            </a:r>
            <a:r>
              <a:rPr lang="en-US" baseline="-25000"/>
              <a:t>25</a:t>
            </a:r>
            <a:r>
              <a:rPr lang="en-US"/>
              <a:t>)/2 or (Q</a:t>
            </a:r>
            <a:r>
              <a:rPr lang="en-US" baseline="-25000"/>
              <a:t>3</a:t>
            </a:r>
            <a:r>
              <a:rPr lang="en-US"/>
              <a:t> – Q</a:t>
            </a:r>
            <a:r>
              <a:rPr lang="en-US" baseline="-25000"/>
              <a:t>1</a:t>
            </a:r>
            <a:r>
              <a:rPr lang="en-US"/>
              <a:t>)/2</a:t>
            </a:r>
          </a:p>
          <a:p>
            <a:pPr lvl="1"/>
            <a:r>
              <a:rPr lang="en-US"/>
              <a:t>IQR/2</a:t>
            </a:r>
          </a:p>
          <a:p>
            <a:pPr lvl="1"/>
            <a:r>
              <a:rPr lang="en-US"/>
              <a:t>This is the spread of the middle 25% of the data</a:t>
            </a:r>
          </a:p>
          <a:p>
            <a:pPr lvl="1"/>
            <a:r>
              <a:rPr lang="en-US"/>
              <a:t>The average distance of Q1 and Q3 from the median</a:t>
            </a:r>
          </a:p>
          <a:p>
            <a:pPr lvl="1"/>
            <a:r>
              <a:rPr lang="en-US"/>
              <a:t>Better for skewed data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AA2E-E056-43F2-B9FA-EF558EA7F9AA}" type="slidenum">
              <a:rPr lang="en-US"/>
              <a:pPr/>
              <a:t>22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Variability: SIQR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/>
              <a:t>Semi-Interquartile range</a:t>
            </a:r>
          </a:p>
        </p:txBody>
      </p:sp>
      <p:pic>
        <p:nvPicPr>
          <p:cNvPr id="249860" name="Picture 4" descr="skew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6775" y="2674938"/>
            <a:ext cx="3857625" cy="2144712"/>
          </a:xfrm>
          <a:prstGeom prst="rect">
            <a:avLst/>
          </a:prstGeom>
          <a:noFill/>
        </p:spPr>
      </p:pic>
      <p:pic>
        <p:nvPicPr>
          <p:cNvPr id="249861" name="Picture 5" descr="skew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667000"/>
            <a:ext cx="3857625" cy="2144713"/>
          </a:xfrm>
          <a:prstGeom prst="rect">
            <a:avLst/>
          </a:prstGeom>
          <a:noFill/>
        </p:spPr>
      </p:pic>
      <p:sp>
        <p:nvSpPr>
          <p:cNvPr id="249862" name="Line 6"/>
          <p:cNvSpPr>
            <a:spLocks noChangeShapeType="1"/>
          </p:cNvSpPr>
          <p:nvPr/>
        </p:nvSpPr>
        <p:spPr bwMode="auto">
          <a:xfrm>
            <a:off x="1600200" y="27432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9863" name="Line 7"/>
          <p:cNvSpPr>
            <a:spLocks noChangeShapeType="1"/>
          </p:cNvSpPr>
          <p:nvPr/>
        </p:nvSpPr>
        <p:spPr bwMode="auto">
          <a:xfrm>
            <a:off x="1295400" y="27432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9864" name="Line 8"/>
          <p:cNvSpPr>
            <a:spLocks noChangeShapeType="1"/>
          </p:cNvSpPr>
          <p:nvPr/>
        </p:nvSpPr>
        <p:spPr bwMode="auto">
          <a:xfrm>
            <a:off x="2133600" y="27432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9865" name="Line 9"/>
          <p:cNvSpPr>
            <a:spLocks noChangeShapeType="1"/>
          </p:cNvSpPr>
          <p:nvPr/>
        </p:nvSpPr>
        <p:spPr bwMode="auto">
          <a:xfrm>
            <a:off x="8001000" y="27432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9866" name="Line 10"/>
          <p:cNvSpPr>
            <a:spLocks noChangeShapeType="1"/>
          </p:cNvSpPr>
          <p:nvPr/>
        </p:nvSpPr>
        <p:spPr bwMode="auto">
          <a:xfrm>
            <a:off x="7467600" y="27432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9867" name="Line 11"/>
          <p:cNvSpPr>
            <a:spLocks noChangeShapeType="1"/>
          </p:cNvSpPr>
          <p:nvPr/>
        </p:nvSpPr>
        <p:spPr bwMode="auto">
          <a:xfrm>
            <a:off x="8305800" y="27432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9868" name="Text Box 12"/>
          <p:cNvSpPr txBox="1">
            <a:spLocks noChangeArrowheads="1"/>
          </p:cNvSpPr>
          <p:nvPr/>
        </p:nvSpPr>
        <p:spPr bwMode="auto">
          <a:xfrm>
            <a:off x="7239000" y="23622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  <a:r>
              <a:rPr lang="en-US" baseline="-25000"/>
              <a:t>1</a:t>
            </a:r>
            <a:r>
              <a:rPr lang="en-US"/>
              <a:t>    Q</a:t>
            </a:r>
            <a:r>
              <a:rPr lang="en-US" baseline="-25000"/>
              <a:t>2 </a:t>
            </a:r>
            <a:r>
              <a:rPr lang="en-US"/>
              <a:t>Q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249872" name="Text Box 16"/>
          <p:cNvSpPr txBox="1">
            <a:spLocks noChangeArrowheads="1"/>
          </p:cNvSpPr>
          <p:nvPr/>
        </p:nvSpPr>
        <p:spPr bwMode="auto">
          <a:xfrm>
            <a:off x="1066800" y="23622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  <a:r>
              <a:rPr lang="en-US" baseline="-25000"/>
              <a:t>1</a:t>
            </a:r>
            <a:r>
              <a:rPr lang="en-US"/>
              <a:t> Q</a:t>
            </a:r>
            <a:r>
              <a:rPr lang="en-US" baseline="-25000"/>
              <a:t>2     </a:t>
            </a:r>
            <a:r>
              <a:rPr lang="en-US"/>
              <a:t>Q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8DA8-BEB6-447A-9CB1-73189E7D58A7}" type="slidenum">
              <a:rPr lang="en-US"/>
              <a:pPr/>
              <a:t>23</a:t>
            </a:fld>
            <a:endParaRPr lang="en-US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Average Absolute Deviation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Average distance of </a:t>
            </a:r>
            <a:r>
              <a:rPr lang="en-US" i="1"/>
              <a:t>all </a:t>
            </a:r>
            <a:r>
              <a:rPr lang="en-US"/>
              <a:t>scores from the mean disregarding direction</a:t>
            </a:r>
            <a:r>
              <a:rPr lang="en-US" i="1"/>
              <a:t>.</a:t>
            </a:r>
            <a:endParaRPr lang="en-US"/>
          </a:p>
          <a:p>
            <a:endParaRPr lang="en-US"/>
          </a:p>
        </p:txBody>
      </p:sp>
      <p:graphicFrame>
        <p:nvGraphicFramePr>
          <p:cNvPr id="250884" name="Object 4"/>
          <p:cNvGraphicFramePr>
            <a:graphicFrameLocks noChangeAspect="1"/>
          </p:cNvGraphicFramePr>
          <p:nvPr/>
        </p:nvGraphicFramePr>
        <p:xfrm>
          <a:off x="2362200" y="3590925"/>
          <a:ext cx="3657600" cy="1362075"/>
        </p:xfrm>
        <a:graphic>
          <a:graphicData uri="http://schemas.openxmlformats.org/presentationml/2006/ole">
            <p:oleObj spid="_x0000_s250884" name="Equation" r:id="rId3" imgW="1193760" imgH="44424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D956-64FC-411D-B25A-812C69B42DEC}" type="slidenum">
              <a:rPr lang="en-US"/>
              <a:pPr/>
              <a:t>24</a:t>
            </a:fld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Average Absolute Deviation</a:t>
            </a:r>
          </a:p>
        </p:txBody>
      </p:sp>
      <p:graphicFrame>
        <p:nvGraphicFramePr>
          <p:cNvPr id="253015" name="Object 87"/>
          <p:cNvGraphicFramePr>
            <a:graphicFrameLocks noChangeAspect="1"/>
          </p:cNvGraphicFramePr>
          <p:nvPr>
            <p:ph idx="1"/>
          </p:nvPr>
        </p:nvGraphicFramePr>
        <p:xfrm>
          <a:off x="1219200" y="1981200"/>
          <a:ext cx="6400800" cy="4108450"/>
        </p:xfrm>
        <a:graphic>
          <a:graphicData uri="http://schemas.openxmlformats.org/presentationml/2006/ole">
            <p:oleObj spid="_x0000_s253015" name="Document" r:id="rId3" imgW="5535764" imgH="1759967" progId="Word.Document.8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59C8-23DD-4DDA-BDE8-4DEEC69ADCD2}" type="slidenum">
              <a:rPr lang="en-US"/>
              <a:pPr/>
              <a:t>25</a:t>
            </a:fld>
            <a:endParaRPr lang="en-US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Average Absolute Deviation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953000"/>
          </a:xfrm>
        </p:spPr>
        <p:txBody>
          <a:bodyPr/>
          <a:lstStyle/>
          <a:p>
            <a:r>
              <a:rPr lang="en-US" sz="3200"/>
              <a:t>Advantages</a:t>
            </a:r>
          </a:p>
          <a:p>
            <a:pPr lvl="1"/>
            <a:r>
              <a:rPr lang="en-US" sz="2800"/>
              <a:t>Uses all scores</a:t>
            </a:r>
          </a:p>
          <a:p>
            <a:pPr lvl="1"/>
            <a:r>
              <a:rPr lang="en-US" sz="2800"/>
              <a:t>Calculations based on a measure of central tendency - the mean.</a:t>
            </a:r>
          </a:p>
          <a:p>
            <a:r>
              <a:rPr lang="en-US" sz="3200"/>
              <a:t>Disadvantages</a:t>
            </a:r>
          </a:p>
          <a:p>
            <a:pPr lvl="1"/>
            <a:r>
              <a:rPr lang="en-US" sz="2800"/>
              <a:t>Uses absolute values, disregards direction</a:t>
            </a:r>
          </a:p>
          <a:p>
            <a:pPr lvl="1"/>
            <a:r>
              <a:rPr lang="en-US" sz="2800"/>
              <a:t>Discards information</a:t>
            </a:r>
          </a:p>
          <a:p>
            <a:r>
              <a:rPr lang="en-US" sz="3200"/>
              <a:t>Cannot be used for further calculations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D76E-6135-4813-86F2-63B48B532750}" type="slidenum">
              <a:rPr lang="en-US"/>
              <a:pPr/>
              <a:t>26</a:t>
            </a:fld>
            <a:endParaRPr lang="en-US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Variance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58200" cy="3352800"/>
          </a:xfrm>
        </p:spPr>
        <p:txBody>
          <a:bodyPr/>
          <a:lstStyle/>
          <a:p>
            <a:r>
              <a:rPr lang="en-US"/>
              <a:t>The average squared</a:t>
            </a:r>
            <a:r>
              <a:rPr lang="en-US" i="1"/>
              <a:t> </a:t>
            </a:r>
            <a:r>
              <a:rPr lang="en-US"/>
              <a:t>distance of each score from the mean</a:t>
            </a:r>
          </a:p>
          <a:p>
            <a:r>
              <a:rPr lang="en-US"/>
              <a:t>Also known as the </a:t>
            </a:r>
            <a:r>
              <a:rPr lang="en-US" b="1"/>
              <a:t>mean square</a:t>
            </a:r>
          </a:p>
          <a:p>
            <a:r>
              <a:rPr lang="en-US"/>
              <a:t>Variance of a sample: s</a:t>
            </a:r>
            <a:r>
              <a:rPr lang="en-US" baseline="30000"/>
              <a:t>2</a:t>
            </a:r>
          </a:p>
          <a:p>
            <a:r>
              <a:rPr lang="en-US"/>
              <a:t>Variance of a population: </a:t>
            </a:r>
            <a:r>
              <a:rPr lang="en-US">
                <a:latin typeface="Symbol" pitchFamily="18" charset="2"/>
              </a:rPr>
              <a:t>s</a:t>
            </a:r>
            <a:r>
              <a:rPr lang="en-US" baseline="30000"/>
              <a:t>2</a:t>
            </a:r>
            <a:endParaRPr lang="en-US" b="1" baseline="300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53BD3-4393-4D6E-B547-66A028DD7431}" type="slidenum">
              <a:rPr lang="en-US"/>
              <a:pPr/>
              <a:t>27</a:t>
            </a:fld>
            <a:endParaRPr lang="en-US"/>
          </a:p>
        </p:txBody>
      </p:sp>
      <p:sp>
        <p:nvSpPr>
          <p:cNvPr id="25805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Variance</a:t>
            </a:r>
          </a:p>
        </p:txBody>
      </p:sp>
      <p:sp>
        <p:nvSpPr>
          <p:cNvPr id="25805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When calculated for a sample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When calculated for the entire population</a:t>
            </a:r>
          </a:p>
        </p:txBody>
      </p:sp>
      <p:graphicFrame>
        <p:nvGraphicFramePr>
          <p:cNvPr id="258052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2454275" y="1905000"/>
          <a:ext cx="4327525" cy="1827212"/>
        </p:xfrm>
        <a:graphic>
          <a:graphicData uri="http://schemas.openxmlformats.org/presentationml/2006/ole">
            <p:oleObj spid="_x0000_s258052" name="Equation" r:id="rId3" imgW="1143000" imgH="482400" progId="Equation.DSMT4">
              <p:embed/>
            </p:oleObj>
          </a:graphicData>
        </a:graphic>
      </p:graphicFrame>
      <p:graphicFrame>
        <p:nvGraphicFramePr>
          <p:cNvPr id="258055" name="Object 7"/>
          <p:cNvGraphicFramePr>
            <a:graphicFrameLocks noChangeAspect="1"/>
          </p:cNvGraphicFramePr>
          <p:nvPr>
            <p:ph sz="half" idx="4294967295"/>
          </p:nvPr>
        </p:nvGraphicFramePr>
        <p:xfrm>
          <a:off x="2543175" y="4419600"/>
          <a:ext cx="4467225" cy="1825625"/>
        </p:xfrm>
        <a:graphic>
          <a:graphicData uri="http://schemas.openxmlformats.org/presentationml/2006/ole">
            <p:oleObj spid="_x0000_s258055" name="Equation" r:id="rId4" imgW="1180800" imgH="482400" progId="Equation.DSMT4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16AF-83CE-41F6-9F88-871F982FD823}" type="slidenum">
              <a:rPr lang="en-US"/>
              <a:pPr/>
              <a:t>28</a:t>
            </a:fld>
            <a:endParaRPr lang="en-US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Variance Example</a:t>
            </a:r>
          </a:p>
          <a:p>
            <a:pPr lvl="1"/>
            <a:r>
              <a:rPr lang="en-US" dirty="0" smtClean="0"/>
              <a:t>Data set = {8, 6, 4, 2}</a:t>
            </a:r>
          </a:p>
          <a:p>
            <a:pPr lvl="1"/>
            <a:r>
              <a:rPr lang="en-US" dirty="0" smtClean="0"/>
              <a:t>Step 1: Find the Mean </a:t>
            </a:r>
            <a:endParaRPr lang="en-US" dirty="0"/>
          </a:p>
        </p:txBody>
      </p:sp>
      <p:graphicFrame>
        <p:nvGraphicFramePr>
          <p:cNvPr id="280579" name="Object 3"/>
          <p:cNvGraphicFramePr>
            <a:graphicFrameLocks noChangeAspect="1"/>
          </p:cNvGraphicFramePr>
          <p:nvPr/>
        </p:nvGraphicFramePr>
        <p:xfrm>
          <a:off x="1371600" y="3886200"/>
          <a:ext cx="6361113" cy="1447800"/>
        </p:xfrm>
        <a:graphic>
          <a:graphicData uri="http://schemas.openxmlformats.org/presentationml/2006/ole">
            <p:oleObj spid="_x0000_s280579" name="Equation" r:id="rId3" imgW="1841400" imgH="419040" progId="Equation.DSMT4">
              <p:embed/>
            </p:oleObj>
          </a:graphicData>
        </a:graphic>
      </p:graphicFrame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16AF-83CE-41F6-9F88-871F982FD823}" type="slidenum">
              <a:rPr lang="en-US"/>
              <a:pPr/>
              <a:t>29</a:t>
            </a:fld>
            <a:endParaRPr lang="en-US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Variance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30725"/>
          </a:xfrm>
        </p:spPr>
        <p:txBody>
          <a:bodyPr/>
          <a:lstStyle/>
          <a:p>
            <a:r>
              <a:rPr lang="en-US" dirty="0" smtClean="0"/>
              <a:t>Variance Example</a:t>
            </a:r>
          </a:p>
          <a:p>
            <a:pPr lvl="1"/>
            <a:r>
              <a:rPr lang="en-US" dirty="0" smtClean="0"/>
              <a:t>Data set = {8, 6, 4, 2}</a:t>
            </a:r>
          </a:p>
          <a:p>
            <a:pPr lvl="1"/>
            <a:r>
              <a:rPr lang="en-US" dirty="0" smtClean="0"/>
              <a:t>Step 2: Subtract mean from each value</a:t>
            </a:r>
            <a:endParaRPr lang="en-US" dirty="0"/>
          </a:p>
        </p:txBody>
      </p:sp>
      <p:graphicFrame>
        <p:nvGraphicFramePr>
          <p:cNvPr id="281605" name="Object 5"/>
          <p:cNvGraphicFramePr>
            <a:graphicFrameLocks noChangeAspect="1"/>
          </p:cNvGraphicFramePr>
          <p:nvPr/>
        </p:nvGraphicFramePr>
        <p:xfrm>
          <a:off x="2133600" y="3978275"/>
          <a:ext cx="4940300" cy="2727325"/>
        </p:xfrm>
        <a:graphic>
          <a:graphicData uri="http://schemas.openxmlformats.org/presentationml/2006/ole">
            <p:oleObj spid="_x0000_s286722" name="Worksheet" r:id="rId3" imgW="1714500" imgH="962025" progId="Excel.Sheet.12">
              <p:embed/>
            </p:oleObj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5C78-364D-41E0-A665-99048DD0741C}" type="slidenum">
              <a:rPr lang="en-US"/>
              <a:pPr/>
              <a:t>3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</a:t>
            </a:r>
            <a:r>
              <a:rPr lang="en-US" dirty="0" smtClean="0"/>
              <a:t>scores </a:t>
            </a:r>
            <a:r>
              <a:rPr lang="en-US" dirty="0"/>
              <a:t>spread out?</a:t>
            </a:r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/>
              <a:t>Variability</a:t>
            </a:r>
          </a:p>
          <a:p>
            <a:pPr lvl="1"/>
            <a:r>
              <a:rPr lang="en-US" sz="4000" dirty="0"/>
              <a:t>Tell us how far scores spread out</a:t>
            </a:r>
          </a:p>
          <a:p>
            <a:pPr lvl="1"/>
            <a:r>
              <a:rPr lang="en-US" sz="4000" dirty="0"/>
              <a:t>Tells us how the degree to which scores deviate from the central tendency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16AF-83CE-41F6-9F88-871F982FD823}" type="slidenum">
              <a:rPr lang="en-US"/>
              <a:pPr/>
              <a:t>30</a:t>
            </a:fld>
            <a:endParaRPr lang="en-US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Variance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30725"/>
          </a:xfrm>
        </p:spPr>
        <p:txBody>
          <a:bodyPr/>
          <a:lstStyle/>
          <a:p>
            <a:r>
              <a:rPr lang="en-US" dirty="0" smtClean="0"/>
              <a:t>Variance Example</a:t>
            </a:r>
          </a:p>
          <a:p>
            <a:pPr lvl="1"/>
            <a:r>
              <a:rPr lang="en-US" dirty="0" smtClean="0"/>
              <a:t>Data set = {8, 6, 4, 2}</a:t>
            </a:r>
          </a:p>
          <a:p>
            <a:pPr lvl="1"/>
            <a:r>
              <a:rPr lang="en-US" dirty="0" smtClean="0"/>
              <a:t>Step 3: Square each deviation</a:t>
            </a:r>
            <a:endParaRPr lang="en-US" dirty="0"/>
          </a:p>
        </p:txBody>
      </p:sp>
      <p:graphicFrame>
        <p:nvGraphicFramePr>
          <p:cNvPr id="281606" name="Object 6"/>
          <p:cNvGraphicFramePr>
            <a:graphicFrameLocks noChangeAspect="1"/>
          </p:cNvGraphicFramePr>
          <p:nvPr/>
        </p:nvGraphicFramePr>
        <p:xfrm>
          <a:off x="1511170" y="3886200"/>
          <a:ext cx="5880230" cy="2514600"/>
        </p:xfrm>
        <a:graphic>
          <a:graphicData uri="http://schemas.openxmlformats.org/presentationml/2006/ole">
            <p:oleObj spid="_x0000_s281606" name="Worksheet" r:id="rId3" imgW="2182527" imgH="934060" progId="Excel.Sheet.12">
              <p:embed/>
            </p:oleObj>
          </a:graphicData>
        </a:graphic>
      </p:graphicFrame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16AF-83CE-41F6-9F88-871F982FD823}" type="slidenum">
              <a:rPr lang="en-US"/>
              <a:pPr/>
              <a:t>31</a:t>
            </a:fld>
            <a:endParaRPr lang="en-US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Variance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30725"/>
          </a:xfrm>
        </p:spPr>
        <p:txBody>
          <a:bodyPr/>
          <a:lstStyle/>
          <a:p>
            <a:r>
              <a:rPr lang="en-US" dirty="0" smtClean="0"/>
              <a:t>Variance Example</a:t>
            </a:r>
          </a:p>
          <a:p>
            <a:pPr lvl="1"/>
            <a:r>
              <a:rPr lang="en-US" dirty="0" smtClean="0"/>
              <a:t>Data set = {8, 6, 4, 2}</a:t>
            </a:r>
          </a:p>
          <a:p>
            <a:pPr lvl="1"/>
            <a:r>
              <a:rPr lang="en-US" dirty="0" smtClean="0"/>
              <a:t>Step 4: Add the squared deviations and divide by N - 1</a:t>
            </a:r>
            <a:endParaRPr lang="en-US" dirty="0"/>
          </a:p>
        </p:txBody>
      </p:sp>
      <p:graphicFrame>
        <p:nvGraphicFramePr>
          <p:cNvPr id="287747" name="Object 3"/>
          <p:cNvGraphicFramePr>
            <a:graphicFrameLocks noChangeAspect="1"/>
          </p:cNvGraphicFramePr>
          <p:nvPr/>
        </p:nvGraphicFramePr>
        <p:xfrm>
          <a:off x="1393825" y="4495800"/>
          <a:ext cx="6316663" cy="1447800"/>
        </p:xfrm>
        <a:graphic>
          <a:graphicData uri="http://schemas.openxmlformats.org/presentationml/2006/ole">
            <p:oleObj spid="_x0000_s287747" name="Equation" r:id="rId3" imgW="1828800" imgH="419040" progId="Equation.DSMT4">
              <p:embed/>
            </p:oleObj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273C-E831-4D10-8EE2-E71A59667178}" type="slidenum">
              <a:rPr lang="en-US"/>
              <a:pPr/>
              <a:t>32</a:t>
            </a:fld>
            <a:endParaRPr lang="en-US"/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Deviation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8077200" cy="4530725"/>
          </a:xfrm>
        </p:spPr>
        <p:txBody>
          <a:bodyPr/>
          <a:lstStyle/>
          <a:p>
            <a:r>
              <a:rPr lang="en-US" dirty="0"/>
              <a:t>Variance is in squared units</a:t>
            </a:r>
          </a:p>
          <a:p>
            <a:r>
              <a:rPr lang="en-US" dirty="0"/>
              <a:t>What about regular old units</a:t>
            </a:r>
          </a:p>
          <a:p>
            <a:r>
              <a:rPr lang="en-US" dirty="0"/>
              <a:t>Standard Deviation = Square root of the variance</a:t>
            </a:r>
          </a:p>
        </p:txBody>
      </p:sp>
      <p:graphicFrame>
        <p:nvGraphicFramePr>
          <p:cNvPr id="26419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030413" y="4114800"/>
          <a:ext cx="4702175" cy="2051050"/>
        </p:xfrm>
        <a:graphic>
          <a:graphicData uri="http://schemas.openxmlformats.org/presentationml/2006/ole">
            <p:oleObj spid="_x0000_s264196" name="Equation" r:id="rId3" imgW="1193760" imgH="52056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77BA-69C0-46E5-B791-853EE6828775}" type="slidenum">
              <a:rPr lang="en-US"/>
              <a:pPr/>
              <a:t>33</a:t>
            </a:fld>
            <a:endParaRPr lang="en-US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Deviation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/>
              <a:t>Uses measure of central tendency (i.e. mean)</a:t>
            </a:r>
          </a:p>
          <a:p>
            <a:pPr>
              <a:lnSpc>
                <a:spcPct val="90000"/>
              </a:lnSpc>
            </a:pPr>
            <a:r>
              <a:rPr lang="en-US" sz="3200"/>
              <a:t>Uses all data points</a:t>
            </a:r>
          </a:p>
          <a:p>
            <a:pPr>
              <a:lnSpc>
                <a:spcPct val="90000"/>
              </a:lnSpc>
            </a:pPr>
            <a:r>
              <a:rPr lang="en-US" sz="3200"/>
              <a:t>Has a special relationship with the normal curve (we’ll see this soon)</a:t>
            </a:r>
          </a:p>
          <a:p>
            <a:pPr>
              <a:lnSpc>
                <a:spcPct val="90000"/>
              </a:lnSpc>
            </a:pPr>
            <a:r>
              <a:rPr lang="en-US" sz="3200"/>
              <a:t>Can be used in further calculations</a:t>
            </a:r>
          </a:p>
          <a:p>
            <a:pPr>
              <a:lnSpc>
                <a:spcPct val="90000"/>
              </a:lnSpc>
            </a:pPr>
            <a:r>
              <a:rPr lang="en-US" sz="3200"/>
              <a:t>Standard Deviation of Sample = </a:t>
            </a:r>
            <a:r>
              <a:rPr lang="en-US" sz="3200" i="1"/>
              <a:t>SD</a:t>
            </a:r>
            <a:r>
              <a:rPr lang="en-US" sz="3200"/>
              <a:t> or </a:t>
            </a:r>
            <a:r>
              <a:rPr lang="en-US" sz="3200" i="1"/>
              <a:t>s</a:t>
            </a:r>
          </a:p>
          <a:p>
            <a:pPr>
              <a:lnSpc>
                <a:spcPct val="90000"/>
              </a:lnSpc>
            </a:pPr>
            <a:r>
              <a:rPr lang="en-US" sz="3200"/>
              <a:t>Standard Deviation of Population = </a:t>
            </a:r>
            <a:r>
              <a:rPr lang="en-US" sz="3200" i="1">
                <a:sym typeface="Symbol" pitchFamily="18" charset="2"/>
              </a:rPr>
              <a:t>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B5A4-5D92-4CDE-A1A9-34CBF6998F53}" type="slidenum">
              <a:rPr lang="en-US"/>
              <a:pPr/>
              <a:t>34</a:t>
            </a:fld>
            <a:endParaRPr lang="en-US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N-1?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30725"/>
          </a:xfrm>
        </p:spPr>
        <p:txBody>
          <a:bodyPr/>
          <a:lstStyle/>
          <a:p>
            <a:r>
              <a:rPr lang="en-US" sz="3200"/>
              <a:t>When using a sample (which we always do) we want a statistic that is the best estimate of the parameter</a:t>
            </a:r>
          </a:p>
        </p:txBody>
      </p:sp>
      <p:graphicFrame>
        <p:nvGraphicFramePr>
          <p:cNvPr id="26726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914400" y="4143375"/>
          <a:ext cx="3581400" cy="1508125"/>
        </p:xfrm>
        <a:graphic>
          <a:graphicData uri="http://schemas.openxmlformats.org/presentationml/2006/ole">
            <p:oleObj spid="_x0000_s267268" name="Equation" r:id="rId3" imgW="1447560" imgH="609480" progId="Equation.DSMT4">
              <p:embed/>
            </p:oleObj>
          </a:graphicData>
        </a:graphic>
      </p:graphicFrame>
      <p:graphicFrame>
        <p:nvGraphicFramePr>
          <p:cNvPr id="26727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5113338" y="4152900"/>
          <a:ext cx="3573462" cy="1562100"/>
        </p:xfrm>
        <a:graphic>
          <a:graphicData uri="http://schemas.openxmlformats.org/presentationml/2006/ole">
            <p:oleObj spid="_x0000_s267270" name="Equation" r:id="rId4" imgW="1511280" imgH="660240" progId="Equation.DSMT4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27942-8EC8-4201-8222-181B1258B193}" type="slidenum">
              <a:rPr lang="en-US"/>
              <a:pPr/>
              <a:t>35</a:t>
            </a:fld>
            <a:endParaRPr lang="en-US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Degrees of Freedom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868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Usually referred to as </a:t>
            </a:r>
            <a:r>
              <a:rPr lang="en-US" i="1"/>
              <a:t>df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Number of observations minus the number of restrictions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/>
              <a:t>__+__+__+__=10 - 4 free spaces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/>
              <a:t> 2 +__+__+__=10 - 3 free spaces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/>
              <a:t> 2 + 4 +__+__=10 - 2 free spaces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/>
              <a:t> 2 + 4 + 3 +__=10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i="1"/>
              <a:t>Last space is not free!! Only 3 dfs.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2F89-7E1C-44BA-97BD-45E6DDD0A501}" type="slidenum">
              <a:rPr lang="en-US"/>
              <a:pPr/>
              <a:t>36</a:t>
            </a:fld>
            <a:endParaRPr lang="en-US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Boxplots</a:t>
            </a:r>
          </a:p>
        </p:txBody>
      </p:sp>
      <p:pic>
        <p:nvPicPr>
          <p:cNvPr id="2723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00200"/>
            <a:ext cx="66294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4D40-6CB9-413F-988D-8927D66978B2}" type="slidenum">
              <a:rPr lang="en-US"/>
              <a:pPr/>
              <a:t>37</a:t>
            </a:fld>
            <a:endParaRPr lang="en-US"/>
          </a:p>
        </p:txBody>
      </p:sp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Boxplots</a:t>
            </a:r>
            <a:r>
              <a:rPr lang="en-US" dirty="0"/>
              <a:t> with Outliers</a:t>
            </a:r>
          </a:p>
        </p:txBody>
      </p:sp>
      <p:pic>
        <p:nvPicPr>
          <p:cNvPr id="273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00200"/>
            <a:ext cx="7391400" cy="492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5431-0271-4C13-A7BA-B8FDC79829D8}" type="slidenum">
              <a:rPr lang="en-US"/>
              <a:pPr/>
              <a:t>38</a:t>
            </a:fld>
            <a:endParaRPr lang="en-US"/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Computational Formulas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30725"/>
          </a:xfrm>
        </p:spPr>
        <p:txBody>
          <a:bodyPr/>
          <a:lstStyle/>
          <a:p>
            <a:r>
              <a:rPr lang="en-US"/>
              <a:t>Algebraic Equivalents that are easier to calculate</a:t>
            </a:r>
          </a:p>
        </p:txBody>
      </p:sp>
      <p:graphicFrame>
        <p:nvGraphicFramePr>
          <p:cNvPr id="27546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828800" y="2667000"/>
          <a:ext cx="5638800" cy="1584325"/>
        </p:xfrm>
        <a:graphic>
          <a:graphicData uri="http://schemas.openxmlformats.org/presentationml/2006/ole">
            <p:oleObj spid="_x0000_s275460" name="Equation" r:id="rId3" imgW="2349360" imgH="660240" progId="Equation.DSMT4">
              <p:embed/>
            </p:oleObj>
          </a:graphicData>
        </a:graphic>
      </p:graphicFrame>
      <p:graphicFrame>
        <p:nvGraphicFramePr>
          <p:cNvPr id="27546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1905000" y="4572000"/>
          <a:ext cx="5562600" cy="1544638"/>
        </p:xfrm>
        <a:graphic>
          <a:graphicData uri="http://schemas.openxmlformats.org/presentationml/2006/ole">
            <p:oleObj spid="_x0000_s275462" name="Equation" r:id="rId4" imgW="2514600" imgH="698400" progId="Equation.DSMT4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44DA-D704-4526-A786-73927462F667}" type="slidenum">
              <a:rPr lang="en-US"/>
              <a:pPr/>
              <a:t>4</a:t>
            </a:fld>
            <a:endParaRPr lang="en-US"/>
          </a:p>
        </p:txBody>
      </p:sp>
      <p:sp>
        <p:nvSpPr>
          <p:cNvPr id="210966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are these different?</a:t>
            </a:r>
          </a:p>
        </p:txBody>
      </p:sp>
      <p:graphicFrame>
        <p:nvGraphicFramePr>
          <p:cNvPr id="210947" name="Object 3"/>
          <p:cNvGraphicFramePr>
            <a:graphicFrameLocks noChangeAspect="1"/>
          </p:cNvGraphicFramePr>
          <p:nvPr>
            <p:ph sz="half" idx="4294967295"/>
          </p:nvPr>
        </p:nvGraphicFramePr>
        <p:xfrm>
          <a:off x="381000" y="2222500"/>
          <a:ext cx="4038600" cy="2676525"/>
        </p:xfrm>
        <a:graphic>
          <a:graphicData uri="http://schemas.openxmlformats.org/presentationml/2006/ole">
            <p:oleObj spid="_x0000_s210947" name="Chart" r:id="rId3" imgW="4067175" imgH="2695575" progId="Excel.Sheet.8">
              <p:embed/>
            </p:oleObj>
          </a:graphicData>
        </a:graphic>
      </p:graphicFrame>
      <p:graphicFrame>
        <p:nvGraphicFramePr>
          <p:cNvPr id="210950" name="Object 6"/>
          <p:cNvGraphicFramePr>
            <a:graphicFrameLocks noChangeAspect="1"/>
          </p:cNvGraphicFramePr>
          <p:nvPr>
            <p:ph sz="half" idx="4294967295"/>
          </p:nvPr>
        </p:nvGraphicFramePr>
        <p:xfrm>
          <a:off x="4876800" y="2222500"/>
          <a:ext cx="4038600" cy="2676525"/>
        </p:xfrm>
        <a:graphic>
          <a:graphicData uri="http://schemas.openxmlformats.org/presentationml/2006/ole">
            <p:oleObj spid="_x0000_s210950" name="Chart" r:id="rId4" imgW="4067175" imgH="2695575" progId="Excel.Sheet.8">
              <p:embed/>
            </p:oleObj>
          </a:graphicData>
        </a:graphic>
      </p:graphicFrame>
      <p:grpSp>
        <p:nvGrpSpPr>
          <p:cNvPr id="210960" name="Group 16"/>
          <p:cNvGrpSpPr>
            <a:grpSpLocks/>
          </p:cNvGrpSpPr>
          <p:nvPr/>
        </p:nvGrpSpPr>
        <p:grpSpPr bwMode="auto">
          <a:xfrm>
            <a:off x="1600200" y="4953000"/>
            <a:ext cx="1524000" cy="990600"/>
            <a:chOff x="1008" y="3312"/>
            <a:chExt cx="960" cy="624"/>
          </a:xfrm>
        </p:grpSpPr>
        <p:sp>
          <p:nvSpPr>
            <p:cNvPr id="210953" name="Text Box 9"/>
            <p:cNvSpPr txBox="1">
              <a:spLocks noChangeArrowheads="1"/>
            </p:cNvSpPr>
            <p:nvPr/>
          </p:nvSpPr>
          <p:spPr bwMode="auto">
            <a:xfrm>
              <a:off x="1008" y="3705"/>
              <a:ext cx="9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Mean = 10</a:t>
              </a:r>
            </a:p>
          </p:txBody>
        </p:sp>
        <p:sp>
          <p:nvSpPr>
            <p:cNvPr id="210955" name="Line 11"/>
            <p:cNvSpPr>
              <a:spLocks noChangeShapeType="1"/>
            </p:cNvSpPr>
            <p:nvPr/>
          </p:nvSpPr>
          <p:spPr bwMode="auto">
            <a:xfrm flipV="1">
              <a:off x="148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0961" name="Group 17"/>
          <p:cNvGrpSpPr>
            <a:grpSpLocks/>
          </p:cNvGrpSpPr>
          <p:nvPr/>
        </p:nvGrpSpPr>
        <p:grpSpPr bwMode="auto">
          <a:xfrm>
            <a:off x="6096000" y="4953000"/>
            <a:ext cx="1524000" cy="990600"/>
            <a:chOff x="1008" y="3312"/>
            <a:chExt cx="960" cy="624"/>
          </a:xfrm>
        </p:grpSpPr>
        <p:sp>
          <p:nvSpPr>
            <p:cNvPr id="210962" name="Text Box 18"/>
            <p:cNvSpPr txBox="1">
              <a:spLocks noChangeArrowheads="1"/>
            </p:cNvSpPr>
            <p:nvPr/>
          </p:nvSpPr>
          <p:spPr bwMode="auto">
            <a:xfrm>
              <a:off x="1008" y="3705"/>
              <a:ext cx="9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Mean = 10</a:t>
              </a:r>
            </a:p>
          </p:txBody>
        </p:sp>
        <p:sp>
          <p:nvSpPr>
            <p:cNvPr id="210963" name="Line 19"/>
            <p:cNvSpPr>
              <a:spLocks noChangeShapeType="1"/>
            </p:cNvSpPr>
            <p:nvPr/>
          </p:nvSpPr>
          <p:spPr bwMode="auto">
            <a:xfrm flipV="1">
              <a:off x="148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9E0E8-11D6-48BC-A5FD-438AB3D584DC}" type="slidenum">
              <a:rPr lang="en-US"/>
              <a:pPr/>
              <a:t>5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 of Variability</a:t>
            </a:r>
          </a:p>
        </p:txBody>
      </p:sp>
      <p:graphicFrame>
        <p:nvGraphicFramePr>
          <p:cNvPr id="209008" name="Object 112"/>
          <p:cNvGraphicFramePr>
            <a:graphicFrameLocks noChangeAspect="1"/>
          </p:cNvGraphicFramePr>
          <p:nvPr>
            <p:ph idx="1"/>
          </p:nvPr>
        </p:nvGraphicFramePr>
        <p:xfrm>
          <a:off x="266355" y="1752600"/>
          <a:ext cx="8801445" cy="4495800"/>
        </p:xfrm>
        <a:graphic>
          <a:graphicData uri="http://schemas.openxmlformats.org/presentationml/2006/ole">
            <p:oleObj spid="_x0000_s209008" name="Document" r:id="rId3" imgW="5545144" imgH="2832863" progId="Word.Document.8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CA7C-F92A-4D96-AA06-C2B16FD7325E}" type="slidenum">
              <a:rPr lang="en-US"/>
              <a:pPr/>
              <a:t>6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Range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181600"/>
          </a:xfrm>
        </p:spPr>
        <p:txBody>
          <a:bodyPr/>
          <a:lstStyle/>
          <a:p>
            <a:r>
              <a:rPr lang="en-US" dirty="0"/>
              <a:t>The simplest measure of variability </a:t>
            </a:r>
            <a:endParaRPr lang="en-US" b="1" dirty="0"/>
          </a:p>
          <a:p>
            <a:pPr lvl="1"/>
            <a:r>
              <a:rPr lang="en-US" b="1" dirty="0"/>
              <a:t>Range (R) = </a:t>
            </a:r>
            <a:r>
              <a:rPr lang="en-US" b="1" dirty="0" err="1"/>
              <a:t>X</a:t>
            </a:r>
            <a:r>
              <a:rPr lang="en-US" b="1" baseline="-25000" dirty="0" err="1"/>
              <a:t>highest</a:t>
            </a:r>
            <a:r>
              <a:rPr lang="en-US" b="1" dirty="0"/>
              <a:t> – </a:t>
            </a:r>
            <a:r>
              <a:rPr lang="en-US" b="1" dirty="0" err="1"/>
              <a:t>X</a:t>
            </a:r>
            <a:r>
              <a:rPr lang="en-US" b="1" baseline="-25000" dirty="0" err="1"/>
              <a:t>lowest</a:t>
            </a:r>
            <a:endParaRPr lang="en-US" baseline="-25000" dirty="0"/>
          </a:p>
          <a:p>
            <a:pPr lvl="1"/>
            <a:r>
              <a:rPr lang="en-US" dirty="0"/>
              <a:t>Advantage – Easy to Calculate</a:t>
            </a:r>
          </a:p>
          <a:p>
            <a:pPr lvl="1"/>
            <a:r>
              <a:rPr lang="en-US" dirty="0"/>
              <a:t>Disadvantages</a:t>
            </a:r>
          </a:p>
          <a:p>
            <a:pPr lvl="2"/>
            <a:r>
              <a:rPr lang="en-US" dirty="0"/>
              <a:t>Like Median, only dependent on two scores </a:t>
            </a:r>
            <a:r>
              <a:rPr lang="en-US" dirty="0">
                <a:sym typeface="Symbol" pitchFamily="18" charset="2"/>
              </a:rPr>
              <a:t> unstable</a:t>
            </a:r>
          </a:p>
          <a:p>
            <a:pPr lvl="1"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		 {0, 8, 9, 9, 11, 53} Range = 53</a:t>
            </a:r>
          </a:p>
          <a:p>
            <a:pPr lvl="1"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		 {0, 8, 9, 9, 11, 11} Range = 11</a:t>
            </a:r>
          </a:p>
          <a:p>
            <a:pPr lvl="2"/>
            <a:r>
              <a:rPr lang="en-US" dirty="0">
                <a:sym typeface="Symbol" pitchFamily="18" charset="2"/>
              </a:rPr>
              <a:t>Does not reflect all scores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E05F-AAE3-40DE-AC8D-32CE8DBDD464}" type="slidenum">
              <a:rPr lang="en-US"/>
              <a:pPr/>
              <a:t>7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Detour: Percentile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458200" cy="5105400"/>
          </a:xfrm>
        </p:spPr>
        <p:txBody>
          <a:bodyPr/>
          <a:lstStyle/>
          <a:p>
            <a:r>
              <a:rPr lang="en-US" sz="2800" dirty="0"/>
              <a:t>A </a:t>
            </a:r>
            <a:r>
              <a:rPr lang="en-US" sz="2800" b="1" dirty="0"/>
              <a:t>percentile</a:t>
            </a:r>
            <a:r>
              <a:rPr lang="en-US" sz="2800" dirty="0"/>
              <a:t> is the score at which a specified percentage of scores in a distribution fall below</a:t>
            </a:r>
          </a:p>
          <a:p>
            <a:pPr lvl="1"/>
            <a:r>
              <a:rPr lang="en-US" sz="2400" dirty="0"/>
              <a:t>To say a score 53 is in the 75th percentile is to say that 75% of all scores are less than 53 </a:t>
            </a:r>
          </a:p>
          <a:p>
            <a:r>
              <a:rPr lang="en-US" sz="2800" dirty="0"/>
              <a:t>The </a:t>
            </a:r>
            <a:r>
              <a:rPr lang="en-US" sz="2800" b="1" dirty="0"/>
              <a:t>percentile rank</a:t>
            </a:r>
            <a:r>
              <a:rPr lang="en-US" sz="2800" dirty="0"/>
              <a:t> of a score indicates the percentage of scores in the distribution that fall at or below that score.  </a:t>
            </a:r>
          </a:p>
          <a:p>
            <a:pPr lvl="1"/>
            <a:r>
              <a:rPr lang="en-US" sz="2400" dirty="0"/>
              <a:t>Thus, for example, to say that the percentile rank of 53 is 75, is to say that 75% of the scores on the exam are less than 53.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0DC5E-D8F0-4351-BED5-181CC16F677F}" type="slidenum">
              <a:rPr lang="en-US"/>
              <a:pPr/>
              <a:t>8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Detour: Percentile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r>
              <a:rPr lang="en-US" sz="3200" b="1" dirty="0"/>
              <a:t>Scores </a:t>
            </a:r>
            <a:r>
              <a:rPr lang="en-US" sz="3200" dirty="0"/>
              <a:t>which divide distributions into specific proportions</a:t>
            </a:r>
          </a:p>
          <a:p>
            <a:pPr lvl="1"/>
            <a:r>
              <a:rPr lang="en-US" sz="2800" dirty="0"/>
              <a:t>Percentiles = hundredths</a:t>
            </a:r>
          </a:p>
          <a:p>
            <a:pPr>
              <a:buFont typeface="Wingdings" pitchFamily="2" charset="2"/>
              <a:buNone/>
            </a:pPr>
            <a:r>
              <a:rPr lang="en-US" sz="3200" dirty="0"/>
              <a:t>		</a:t>
            </a:r>
            <a:r>
              <a:rPr lang="en-US" sz="2800" dirty="0"/>
              <a:t>P1, P2, P3, … P97, P98, P99</a:t>
            </a:r>
          </a:p>
          <a:p>
            <a:pPr lvl="1"/>
            <a:r>
              <a:rPr lang="en-US" sz="2800" dirty="0"/>
              <a:t>Quartiles = quarters</a:t>
            </a:r>
          </a:p>
          <a:p>
            <a:pPr lvl="1">
              <a:buFont typeface="Wingdings" pitchFamily="2" charset="2"/>
              <a:buNone/>
            </a:pPr>
            <a:r>
              <a:rPr lang="en-US" sz="2800" dirty="0"/>
              <a:t>		Q1, Q2, Q3</a:t>
            </a:r>
          </a:p>
          <a:p>
            <a:pPr lvl="1"/>
            <a:r>
              <a:rPr lang="en-US" sz="2800" dirty="0"/>
              <a:t>Deciles = tenths</a:t>
            </a:r>
          </a:p>
          <a:p>
            <a:pPr lvl="1">
              <a:buFont typeface="Wingdings" pitchFamily="2" charset="2"/>
              <a:buNone/>
            </a:pPr>
            <a:r>
              <a:rPr lang="en-US" sz="2800" dirty="0"/>
              <a:t>		D1, D2, D3, D4, D5, D6, D7, D8, D9</a:t>
            </a:r>
          </a:p>
          <a:p>
            <a:r>
              <a:rPr lang="en-US" sz="3200" b="1" dirty="0"/>
              <a:t>Percentiles are the SCORES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7ECE-00A9-43A6-A9AE-30CA99899FA0}" type="slidenum">
              <a:rPr lang="en-US"/>
              <a:pPr/>
              <a:t>9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Detour: Percentile Ranks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/>
              <a:t>What percent of the scores fall below a particular score?</a:t>
            </a:r>
          </a:p>
          <a:p>
            <a:endParaRPr lang="en-US"/>
          </a:p>
          <a:p>
            <a:endParaRPr lang="en-US"/>
          </a:p>
          <a:p>
            <a:r>
              <a:rPr lang="en-US" b="1"/>
              <a:t>Percentile Ranks are the Ranks not the scores</a:t>
            </a:r>
          </a:p>
        </p:txBody>
      </p:sp>
      <p:graphicFrame>
        <p:nvGraphicFramePr>
          <p:cNvPr id="217092" name="Object 4"/>
          <p:cNvGraphicFramePr>
            <a:graphicFrameLocks noChangeAspect="1"/>
          </p:cNvGraphicFramePr>
          <p:nvPr/>
        </p:nvGraphicFramePr>
        <p:xfrm>
          <a:off x="2286000" y="2916238"/>
          <a:ext cx="4333875" cy="1198562"/>
        </p:xfrm>
        <a:graphic>
          <a:graphicData uri="http://schemas.openxmlformats.org/presentationml/2006/ole">
            <p:oleObj spid="_x0000_s217092" name="Equation" r:id="rId3" imgW="1422360" imgH="39348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4351</TotalTime>
  <Words>1298</Words>
  <Application>Microsoft Office PowerPoint</Application>
  <PresentationFormat>On-screen Show (4:3)</PresentationFormat>
  <Paragraphs>256</Paragraphs>
  <Slides>38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Level</vt:lpstr>
      <vt:lpstr>Chart</vt:lpstr>
      <vt:lpstr>Document</vt:lpstr>
      <vt:lpstr>Equation</vt:lpstr>
      <vt:lpstr>Worksheet</vt:lpstr>
      <vt:lpstr>Measures of Variability Descriptive Statistics Part 2</vt:lpstr>
      <vt:lpstr>Reducing Distributions</vt:lpstr>
      <vt:lpstr>How do scores spread out?</vt:lpstr>
      <vt:lpstr>How are these different?</vt:lpstr>
      <vt:lpstr>Measure of Variability</vt:lpstr>
      <vt:lpstr>The Range</vt:lpstr>
      <vt:lpstr>Detour: Percentile</vt:lpstr>
      <vt:lpstr>Detour: Percentile</vt:lpstr>
      <vt:lpstr>Detour: Percentile Ranks</vt:lpstr>
      <vt:lpstr>Detour: Percentile Rank</vt:lpstr>
      <vt:lpstr>Slide 11</vt:lpstr>
      <vt:lpstr>Detour: Finding a Percentile in a Distribution</vt:lpstr>
      <vt:lpstr>Detour: Interpolation Method Steps </vt:lpstr>
      <vt:lpstr>Detour: Finding a Percentile in a Distribution</vt:lpstr>
      <vt:lpstr>Detour: Finding a Percentile in a Distribution</vt:lpstr>
      <vt:lpstr>Detour: Rounding Method Steps</vt:lpstr>
      <vt:lpstr>Detour: Finding a Percentile in a Distribution</vt:lpstr>
      <vt:lpstr>Detour: Finding a Percentile in a Distribution</vt:lpstr>
      <vt:lpstr>Detour: Quartiles</vt:lpstr>
      <vt:lpstr>Back to Variability: IQR</vt:lpstr>
      <vt:lpstr>Variability: SIQR</vt:lpstr>
      <vt:lpstr>Variability: SIQR</vt:lpstr>
      <vt:lpstr>Average Absolute Deviation</vt:lpstr>
      <vt:lpstr>Average Absolute Deviation</vt:lpstr>
      <vt:lpstr>Average Absolute Deviation</vt:lpstr>
      <vt:lpstr>Variance</vt:lpstr>
      <vt:lpstr>Variance</vt:lpstr>
      <vt:lpstr>Variance</vt:lpstr>
      <vt:lpstr>Variance</vt:lpstr>
      <vt:lpstr>Variance</vt:lpstr>
      <vt:lpstr>Variance</vt:lpstr>
      <vt:lpstr>Standard Deviation</vt:lpstr>
      <vt:lpstr>Standard Deviation</vt:lpstr>
      <vt:lpstr>Why N-1?</vt:lpstr>
      <vt:lpstr>Degrees of Freedom</vt:lpstr>
      <vt:lpstr>Boxplots</vt:lpstr>
      <vt:lpstr>Boxplots with Outliers</vt:lpstr>
      <vt:lpstr>Computational Formulas</vt:lpstr>
    </vt:vector>
  </TitlesOfParts>
  <Company>UCLA Psychology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&amp; Continuous Variables</dc:title>
  <dc:creator>James Sidanius</dc:creator>
  <cp:lastModifiedBy>Andrew Ainsworth</cp:lastModifiedBy>
  <cp:revision>261</cp:revision>
  <dcterms:created xsi:type="dcterms:W3CDTF">2005-02-21T23:29:35Z</dcterms:created>
  <dcterms:modified xsi:type="dcterms:W3CDTF">2008-01-17T22:38:38Z</dcterms:modified>
</cp:coreProperties>
</file>