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361" r:id="rId2"/>
    <p:sldId id="348" r:id="rId3"/>
    <p:sldId id="362" r:id="rId4"/>
    <p:sldId id="349" r:id="rId5"/>
    <p:sldId id="365" r:id="rId6"/>
    <p:sldId id="350" r:id="rId7"/>
    <p:sldId id="351" r:id="rId8"/>
    <p:sldId id="364" r:id="rId9"/>
    <p:sldId id="366" r:id="rId10"/>
    <p:sldId id="376" r:id="rId11"/>
    <p:sldId id="367" r:id="rId12"/>
    <p:sldId id="368" r:id="rId13"/>
    <p:sldId id="352" r:id="rId14"/>
    <p:sldId id="377" r:id="rId15"/>
    <p:sldId id="369" r:id="rId16"/>
    <p:sldId id="353" r:id="rId17"/>
    <p:sldId id="375" r:id="rId18"/>
    <p:sldId id="370" r:id="rId19"/>
    <p:sldId id="371" r:id="rId20"/>
    <p:sldId id="373" r:id="rId21"/>
    <p:sldId id="363" r:id="rId22"/>
    <p:sldId id="374" r:id="rId2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</a:defRPr>
            </a:lvl1pPr>
          </a:lstStyle>
          <a:p>
            <a:fld id="{DE147108-4099-489A-9A63-BB223F2BF3C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4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4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</a:defRPr>
            </a:lvl1pPr>
          </a:lstStyle>
          <a:p>
            <a:fld id="{CB39B404-B729-475D-9139-426C2A624CA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22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822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1822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A680BBD-E83F-49DC-AF7B-49B1794B6A1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82279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182280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1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282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7EB6B-BD7A-42D8-ACB2-624DECD740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B3B49-A251-4DDE-9FAA-8C862BDFAD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91CE895-DFF1-45A5-BD78-B4BBA01531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69C1C-C33A-4E49-A0B6-494407DF1D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67D6C2-644B-46DE-8018-E6F427DE6E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91CD29-9D3A-4D2A-A85D-7CA0D2D9FB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29317-44F5-4EF5-AB94-0290B3DDEC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79A66-9D09-402C-B45F-B4484DB958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656C4-83E9-46C5-A6CD-FED1BB6E27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98A15C-95FF-4AF0-8E35-8E7B8B02DF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027291-6C19-402E-B932-7257CF37EC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12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812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1812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B19E925-9BFF-4C4B-9F33-9A016736DA9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81255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81256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57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81258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>
    <p:random/>
  </p:transition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Word_97_-_2003_Document2.doc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Measures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Central </a:t>
            </a:r>
            <a:r>
              <a:rPr lang="en-US" dirty="0" smtClean="0"/>
              <a:t>Tendency</a:t>
            </a:r>
            <a:br>
              <a:rPr lang="en-US" dirty="0" smtClean="0"/>
            </a:br>
            <a:r>
              <a:rPr lang="en-US" sz="4000" dirty="0" smtClean="0"/>
              <a:t>Descriptive Statistics Part </a:t>
            </a:r>
            <a:r>
              <a:rPr lang="en-US" sz="4000" dirty="0" smtClean="0"/>
              <a:t>1</a:t>
            </a:r>
            <a:endParaRPr lang="en-US" dirty="0"/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ym typeface="Symbol" pitchFamily="18" charset="2"/>
              </a:rPr>
              <a:t>Cal State Northridge</a:t>
            </a:r>
          </a:p>
          <a:p>
            <a:r>
              <a:rPr lang="en-US" dirty="0" smtClean="0">
                <a:sym typeface="Symbol" pitchFamily="18" charset="2"/>
              </a:rPr>
              <a:t></a:t>
            </a:r>
            <a:r>
              <a:rPr lang="en-US" dirty="0">
                <a:sym typeface="Symbol" pitchFamily="18" charset="2"/>
              </a:rPr>
              <a:t>320</a:t>
            </a:r>
          </a:p>
          <a:p>
            <a:r>
              <a:rPr lang="en-US" dirty="0" smtClean="0">
                <a:sym typeface="Symbol" pitchFamily="18" charset="2"/>
              </a:rPr>
              <a:t>Andrew Ainsworth PhD</a:t>
            </a:r>
            <a:endParaRPr lang="en-US" dirty="0"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99F6-EB49-4CD6-8EC5-7403C0E6C05E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Median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sz="3200" dirty="0" smtClean="0"/>
              <a:t>Examples</a:t>
            </a:r>
            <a:endParaRPr lang="en-US" sz="3200" dirty="0"/>
          </a:p>
          <a:p>
            <a:pPr lvl="1"/>
            <a:r>
              <a:rPr lang="en-US" dirty="0" smtClean="0"/>
              <a:t>Data Set 1: {</a:t>
            </a:r>
            <a:r>
              <a:rPr lang="en-US" b="1" dirty="0" smtClean="0"/>
              <a:t>7, 2, 9, 3, 4, 5, 8</a:t>
            </a:r>
            <a:r>
              <a:rPr lang="en-US" dirty="0" smtClean="0"/>
              <a:t>}</a:t>
            </a:r>
            <a:r>
              <a:rPr lang="en-US" b="1" dirty="0" smtClean="0"/>
              <a:t> </a:t>
            </a:r>
          </a:p>
          <a:p>
            <a:pPr lvl="2">
              <a:lnSpc>
                <a:spcPct val="200000"/>
              </a:lnSpc>
            </a:pPr>
            <a:r>
              <a:rPr lang="en-US" dirty="0" smtClean="0"/>
              <a:t>Ordered:</a:t>
            </a:r>
            <a:r>
              <a:rPr lang="en-US" b="1" dirty="0" smtClean="0"/>
              <a:t> ________________</a:t>
            </a:r>
          </a:p>
          <a:p>
            <a:pPr lvl="2">
              <a:lnSpc>
                <a:spcPct val="200000"/>
              </a:lnSpc>
            </a:pPr>
            <a:r>
              <a:rPr lang="en-US" b="1" dirty="0" smtClean="0"/>
              <a:t>Median = _______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Data Set 2: {</a:t>
            </a:r>
            <a:r>
              <a:rPr lang="en-US" b="1" dirty="0" smtClean="0"/>
              <a:t>11, 15, 10, 9, 5, 13, 12</a:t>
            </a:r>
            <a:r>
              <a:rPr lang="en-US" dirty="0" smtClean="0"/>
              <a:t>}</a:t>
            </a:r>
          </a:p>
          <a:p>
            <a:pPr lvl="2">
              <a:lnSpc>
                <a:spcPct val="200000"/>
              </a:lnSpc>
            </a:pPr>
            <a:r>
              <a:rPr lang="en-US" dirty="0" smtClean="0"/>
              <a:t>Ordered: </a:t>
            </a:r>
            <a:r>
              <a:rPr lang="en-US" b="1" dirty="0" smtClean="0"/>
              <a:t>_____________________</a:t>
            </a:r>
          </a:p>
          <a:p>
            <a:pPr lvl="2">
              <a:lnSpc>
                <a:spcPct val="200000"/>
              </a:lnSpc>
            </a:pPr>
            <a:r>
              <a:rPr lang="en-US" b="1" dirty="0" smtClean="0"/>
              <a:t>Median = _______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DAD8-70FB-4B50-9432-E0B4CD7915B3}" type="slidenum">
              <a:rPr lang="en-US"/>
              <a:pPr/>
              <a:t>11</a:t>
            </a:fld>
            <a:endParaRPr lang="en-US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Median</a:t>
            </a:r>
          </a:p>
        </p:txBody>
      </p:sp>
      <p:sp>
        <p:nvSpPr>
          <p:cNvPr id="192516" name="Rectangle 4"/>
          <p:cNvSpPr>
            <a:spLocks noChangeArrowheads="1"/>
          </p:cNvSpPr>
          <p:nvPr/>
        </p:nvSpPr>
        <p:spPr bwMode="auto">
          <a:xfrm>
            <a:off x="457200" y="1447800"/>
            <a:ext cx="8458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/>
              <a:t>Data set 1: </a:t>
            </a:r>
            <a:r>
              <a:rPr lang="en-US" sz="3600" b="1" dirty="0" smtClean="0"/>
              <a:t>{12</a:t>
            </a:r>
            <a:r>
              <a:rPr lang="en-US" sz="3600" b="1" dirty="0"/>
              <a:t>, 9, </a:t>
            </a:r>
            <a:r>
              <a:rPr lang="en-US" sz="3600" b="1" dirty="0">
                <a:solidFill>
                  <a:srgbClr val="800000"/>
                </a:solidFill>
              </a:rPr>
              <a:t>8, 5</a:t>
            </a:r>
            <a:r>
              <a:rPr lang="en-US" sz="3600" b="1" dirty="0"/>
              <a:t>, 3, </a:t>
            </a:r>
            <a:r>
              <a:rPr lang="en-US" sz="3600" b="1" dirty="0" smtClean="0"/>
              <a:t>2}</a:t>
            </a:r>
            <a:endParaRPr lang="en-US" sz="3600" b="1" dirty="0"/>
          </a:p>
          <a:p>
            <a:r>
              <a:rPr lang="en-US" sz="3600" b="1" dirty="0"/>
              <a:t>Data set 2: </a:t>
            </a:r>
            <a:r>
              <a:rPr lang="en-US" sz="3600" b="1" dirty="0" smtClean="0"/>
              <a:t>{77</a:t>
            </a:r>
            <a:r>
              <a:rPr lang="en-US" sz="3600" b="1" dirty="0"/>
              <a:t>, 50, </a:t>
            </a:r>
            <a:r>
              <a:rPr lang="en-US" sz="3600" b="1" dirty="0">
                <a:solidFill>
                  <a:srgbClr val="800000"/>
                </a:solidFill>
              </a:rPr>
              <a:t>8, 5</a:t>
            </a:r>
            <a:r>
              <a:rPr lang="en-US" sz="3600" b="1" dirty="0"/>
              <a:t>, 5, </a:t>
            </a:r>
            <a:r>
              <a:rPr lang="en-US" sz="3600" b="1" dirty="0" smtClean="0"/>
              <a:t>5}</a:t>
            </a:r>
            <a:endParaRPr lang="en-US" sz="3600" b="1" dirty="0"/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2590800"/>
            <a:ext cx="8229600" cy="3810000"/>
          </a:xfrm>
        </p:spPr>
        <p:txBody>
          <a:bodyPr/>
          <a:lstStyle/>
          <a:p>
            <a:r>
              <a:rPr lang="en-US" sz="3200" dirty="0" smtClean="0"/>
              <a:t>Example: In </a:t>
            </a:r>
            <a:r>
              <a:rPr lang="en-US" sz="3200" dirty="0"/>
              <a:t>a six-score set of data the only scores </a:t>
            </a:r>
            <a:r>
              <a:rPr lang="en-US" sz="3200" dirty="0" smtClean="0"/>
              <a:t>that </a:t>
            </a:r>
            <a:r>
              <a:rPr lang="en-US" sz="3200" dirty="0"/>
              <a:t>matter when calculating the median are the two middle scores</a:t>
            </a:r>
          </a:p>
          <a:p>
            <a:r>
              <a:rPr lang="en-US" sz="3200" dirty="0"/>
              <a:t>The rest of the data is ignored</a:t>
            </a:r>
          </a:p>
          <a:p>
            <a:r>
              <a:rPr lang="en-US" sz="3200" dirty="0"/>
              <a:t>Because of this the median is not sensitive to outlying scores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8F4B5-404E-465B-A95E-280DE5057FAD}" type="slidenum">
              <a:rPr lang="en-US"/>
              <a:pPr/>
              <a:t>12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Median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22113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/>
              <a:t>The average </a:t>
            </a:r>
            <a:r>
              <a:rPr lang="en-US" sz="3600" b="1"/>
              <a:t>absolute deviation</a:t>
            </a:r>
            <a:r>
              <a:rPr lang="en-US" sz="3600"/>
              <a:t> is smallest when taken from the median.</a:t>
            </a:r>
          </a:p>
        </p:txBody>
      </p:sp>
      <p:graphicFrame>
        <p:nvGraphicFramePr>
          <p:cNvPr id="19456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362200" y="3124200"/>
          <a:ext cx="4038600" cy="1492250"/>
        </p:xfrm>
        <a:graphic>
          <a:graphicData uri="http://schemas.openxmlformats.org/presentationml/2006/ole">
            <p:oleObj spid="_x0000_s194564" name="Equation" r:id="rId3" imgW="1409400" imgH="52056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88374-A10E-4163-9091-DD2A2892D0F4}" type="slidenum">
              <a:rPr lang="en-US"/>
              <a:pPr/>
              <a:t>13</a:t>
            </a:fld>
            <a:endParaRPr lang="en-US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The Mean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582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/>
              <a:t>Only used for interval &amp; ratio data.</a:t>
            </a:r>
          </a:p>
          <a:p>
            <a:pPr>
              <a:lnSpc>
                <a:spcPct val="80000"/>
              </a:lnSpc>
            </a:pPr>
            <a:endParaRPr lang="en-US" sz="3600"/>
          </a:p>
          <a:p>
            <a:pPr>
              <a:lnSpc>
                <a:spcPct val="80000"/>
              </a:lnSpc>
            </a:pPr>
            <a:endParaRPr lang="en-US" sz="3600"/>
          </a:p>
          <a:p>
            <a:pPr>
              <a:lnSpc>
                <a:spcPct val="80000"/>
              </a:lnSpc>
            </a:pPr>
            <a:r>
              <a:rPr lang="en-US" sz="3600"/>
              <a:t>Major advantages:</a:t>
            </a:r>
          </a:p>
          <a:p>
            <a:pPr lvl="1">
              <a:lnSpc>
                <a:spcPct val="80000"/>
              </a:lnSpc>
            </a:pPr>
            <a:r>
              <a:rPr lang="en-US" sz="3200"/>
              <a:t>The sample value is a very good estimate of the population value.</a:t>
            </a:r>
          </a:p>
          <a:p>
            <a:pPr lvl="1">
              <a:lnSpc>
                <a:spcPct val="80000"/>
              </a:lnSpc>
            </a:pPr>
            <a:r>
              <a:rPr lang="en-US" sz="3200">
                <a:sym typeface="Symbol" pitchFamily="18" charset="2"/>
              </a:rPr>
              <a:t>Mean of the sample = </a:t>
            </a:r>
          </a:p>
          <a:p>
            <a:pPr lvl="1">
              <a:lnSpc>
                <a:spcPct val="80000"/>
              </a:lnSpc>
            </a:pPr>
            <a:r>
              <a:rPr lang="en-US" sz="3200">
                <a:sym typeface="Symbol" pitchFamily="18" charset="2"/>
              </a:rPr>
              <a:t>Mean of the population = </a:t>
            </a:r>
          </a:p>
        </p:txBody>
      </p:sp>
      <p:sp>
        <p:nvSpPr>
          <p:cNvPr id="161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1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61802" name="Object 10"/>
          <p:cNvGraphicFramePr>
            <a:graphicFrameLocks noChangeAspect="1"/>
          </p:cNvGraphicFramePr>
          <p:nvPr/>
        </p:nvGraphicFramePr>
        <p:xfrm>
          <a:off x="5791200" y="4953000"/>
          <a:ext cx="569913" cy="609600"/>
        </p:xfrm>
        <a:graphic>
          <a:graphicData uri="http://schemas.openxmlformats.org/presentationml/2006/ole">
            <p:oleObj spid="_x0000_s161802" name="Equation" r:id="rId3" imgW="177480" imgH="190440" progId="Equation.DSMT4">
              <p:embed/>
            </p:oleObj>
          </a:graphicData>
        </a:graphic>
      </p:graphicFrame>
      <p:graphicFrame>
        <p:nvGraphicFramePr>
          <p:cNvPr id="161803" name="Object 11"/>
          <p:cNvGraphicFramePr>
            <a:graphicFrameLocks noChangeAspect="1"/>
          </p:cNvGraphicFramePr>
          <p:nvPr/>
        </p:nvGraphicFramePr>
        <p:xfrm>
          <a:off x="6477000" y="5638800"/>
          <a:ext cx="493713" cy="533400"/>
        </p:xfrm>
        <a:graphic>
          <a:graphicData uri="http://schemas.openxmlformats.org/presentationml/2006/ole">
            <p:oleObj spid="_x0000_s161803" name="Equation" r:id="rId4" imgW="152280" imgH="164880" progId="Equation.DSMT4">
              <p:embed/>
            </p:oleObj>
          </a:graphicData>
        </a:graphic>
      </p:graphicFrame>
      <p:graphicFrame>
        <p:nvGraphicFramePr>
          <p:cNvPr id="161804" name="Object 12"/>
          <p:cNvGraphicFramePr>
            <a:graphicFrameLocks noChangeAspect="1"/>
          </p:cNvGraphicFramePr>
          <p:nvPr>
            <p:ph sz="half" idx="2"/>
          </p:nvPr>
        </p:nvGraphicFramePr>
        <p:xfrm>
          <a:off x="2209800" y="1981200"/>
          <a:ext cx="4648200" cy="1771650"/>
        </p:xfrm>
        <a:graphic>
          <a:graphicData uri="http://schemas.openxmlformats.org/presentationml/2006/ole">
            <p:oleObj spid="_x0000_s161804" name="Equation" r:id="rId5" imgW="1600200" imgH="609480" progId="Equation.DSMT4">
              <p:embed/>
            </p:oleObj>
          </a:graphicData>
        </a:graphic>
      </p:graphicFrame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88374-A10E-4163-9091-DD2A2892D0F4}" type="slidenum">
              <a:rPr lang="en-US"/>
              <a:pPr/>
              <a:t>14</a:t>
            </a:fld>
            <a:endParaRPr lang="en-US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The Mean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582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 smtClean="0"/>
              <a:t>Example</a:t>
            </a:r>
          </a:p>
          <a:p>
            <a:pPr lvl="1">
              <a:lnSpc>
                <a:spcPct val="80000"/>
              </a:lnSpc>
            </a:pPr>
            <a:r>
              <a:rPr lang="en-US" sz="3200" dirty="0" smtClean="0"/>
              <a:t>Data Set: {3, 4, 6, 10}</a:t>
            </a:r>
          </a:p>
          <a:p>
            <a:pPr lvl="1">
              <a:lnSpc>
                <a:spcPct val="80000"/>
              </a:lnSpc>
            </a:pPr>
            <a:endParaRPr lang="en-US" sz="3200" dirty="0" smtClean="0"/>
          </a:p>
          <a:p>
            <a:pPr lvl="1">
              <a:lnSpc>
                <a:spcPct val="80000"/>
              </a:lnSpc>
            </a:pPr>
            <a:r>
              <a:rPr lang="en-US" sz="3200" dirty="0" smtClean="0"/>
              <a:t>Formula: </a:t>
            </a:r>
            <a:endParaRPr lang="en-US" sz="3200" dirty="0"/>
          </a:p>
          <a:p>
            <a:pPr>
              <a:lnSpc>
                <a:spcPct val="80000"/>
              </a:lnSpc>
            </a:pPr>
            <a:endParaRPr lang="en-US" sz="3600" dirty="0"/>
          </a:p>
          <a:p>
            <a:pPr>
              <a:lnSpc>
                <a:spcPct val="80000"/>
              </a:lnSpc>
            </a:pPr>
            <a:endParaRPr lang="en-US" sz="3600" dirty="0"/>
          </a:p>
        </p:txBody>
      </p:sp>
      <p:sp>
        <p:nvSpPr>
          <p:cNvPr id="161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1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61804" name="Object 12"/>
          <p:cNvGraphicFramePr>
            <a:graphicFrameLocks noChangeAspect="1"/>
          </p:cNvGraphicFramePr>
          <p:nvPr>
            <p:ph sz="half" idx="2"/>
          </p:nvPr>
        </p:nvGraphicFramePr>
        <p:xfrm>
          <a:off x="3386137" y="2738747"/>
          <a:ext cx="1871663" cy="1223653"/>
        </p:xfrm>
        <a:graphic>
          <a:graphicData uri="http://schemas.openxmlformats.org/presentationml/2006/ole">
            <p:oleObj spid="_x0000_s214020" name="Equation" r:id="rId3" imgW="660240" imgH="431640" progId="Equation.DSMT4">
              <p:embed/>
            </p:oleObj>
          </a:graphicData>
        </a:graphic>
      </p:graphicFrame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graphicFrame>
        <p:nvGraphicFramePr>
          <p:cNvPr id="214021" name="Object 5"/>
          <p:cNvGraphicFramePr>
            <a:graphicFrameLocks noChangeAspect="1"/>
          </p:cNvGraphicFramePr>
          <p:nvPr/>
        </p:nvGraphicFramePr>
        <p:xfrm>
          <a:off x="1600200" y="4267200"/>
          <a:ext cx="6360826" cy="1447800"/>
        </p:xfrm>
        <a:graphic>
          <a:graphicData uri="http://schemas.openxmlformats.org/presentationml/2006/ole">
            <p:oleObj spid="_x0000_s214021" name="Equation" r:id="rId4" imgW="1841400" imgH="41904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229600" cy="5029200"/>
          </a:xfrm>
        </p:spPr>
        <p:txBody>
          <a:bodyPr/>
          <a:lstStyle/>
          <a:p>
            <a:r>
              <a:rPr lang="en-US" sz="3200" dirty="0"/>
              <a:t>For the mean the following is always true</a:t>
            </a:r>
            <a:r>
              <a:rPr lang="en-US" sz="3200" dirty="0" smtClean="0"/>
              <a:t>.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pPr lvl="1">
              <a:buNone/>
            </a:pPr>
            <a:r>
              <a:rPr lang="en-US" dirty="0" smtClean="0"/>
              <a:t>*When compared to the other 2 measures of central tendency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B2AEE-3C77-4E4A-A193-71CEF3F011D2}" type="slidenum">
              <a:rPr lang="en-US"/>
              <a:pPr/>
              <a:t>15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The Mean and Deviations</a:t>
            </a:r>
          </a:p>
        </p:txBody>
      </p:sp>
      <p:graphicFrame>
        <p:nvGraphicFramePr>
          <p:cNvPr id="195589" name="Object 5"/>
          <p:cNvGraphicFramePr>
            <a:graphicFrameLocks noChangeAspect="1"/>
          </p:cNvGraphicFramePr>
          <p:nvPr/>
        </p:nvGraphicFramePr>
        <p:xfrm>
          <a:off x="1154113" y="2667000"/>
          <a:ext cx="7445375" cy="2593975"/>
        </p:xfrm>
        <a:graphic>
          <a:graphicData uri="http://schemas.openxmlformats.org/presentationml/2006/ole">
            <p:oleObj spid="_x0000_s195589" name="Equation" r:id="rId3" imgW="1676160" imgH="58392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6764-5814-4A01-A332-0FFA14F146D4}" type="slidenum">
              <a:rPr lang="en-US"/>
              <a:pPr/>
              <a:t>16</a:t>
            </a:fld>
            <a:endParaRPr lang="en-US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/>
          <a:p>
            <a:r>
              <a:rPr lang="en-US" sz="6000" dirty="0"/>
              <a:t>Mean: Demonstration</a:t>
            </a:r>
          </a:p>
        </p:txBody>
      </p:sp>
      <p:graphicFrame>
        <p:nvGraphicFramePr>
          <p:cNvPr id="162839" name="Object 23"/>
          <p:cNvGraphicFramePr>
            <a:graphicFrameLocks noChangeAspect="1"/>
          </p:cNvGraphicFramePr>
          <p:nvPr>
            <p:ph sz="half" idx="2"/>
          </p:nvPr>
        </p:nvGraphicFramePr>
        <p:xfrm>
          <a:off x="2352675" y="1524000"/>
          <a:ext cx="1914525" cy="707437"/>
        </p:xfrm>
        <a:graphic>
          <a:graphicData uri="http://schemas.openxmlformats.org/presentationml/2006/ole">
            <p:oleObj spid="_x0000_s162839" name="Equation" r:id="rId3" imgW="583920" imgH="215640" progId="Equation.DSMT4">
              <p:embed/>
            </p:oleObj>
          </a:graphicData>
        </a:graphic>
      </p:graphicFrame>
      <p:graphicFrame>
        <p:nvGraphicFramePr>
          <p:cNvPr id="162963" name="Object 147"/>
          <p:cNvGraphicFramePr>
            <a:graphicFrameLocks noChangeAspect="1"/>
          </p:cNvGraphicFramePr>
          <p:nvPr>
            <p:ph sz="half" idx="1"/>
          </p:nvPr>
        </p:nvGraphicFramePr>
        <p:xfrm>
          <a:off x="838200" y="2362200"/>
          <a:ext cx="7693025" cy="3733800"/>
        </p:xfrm>
        <a:graphic>
          <a:graphicData uri="http://schemas.openxmlformats.org/presentationml/2006/ole">
            <p:oleObj spid="_x0000_s162963" name="Document" r:id="rId4" imgW="7990701" imgH="1832887" progId="Word.Document.8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3600" dirty="0" smtClean="0"/>
              <a:t>Since</a:t>
            </a:r>
            <a:endParaRPr 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5400" dirty="0" smtClean="0"/>
              <a:t>The Mean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eaLnBrk="1" hangingPunct="1"/>
            <a:r>
              <a:rPr lang="en-US" sz="3200" b="1" u="sng" dirty="0" smtClean="0"/>
              <a:t>Mental Note: </a:t>
            </a:r>
            <a:r>
              <a:rPr lang="en-US" sz="3200" dirty="0" smtClean="0"/>
              <a:t>If </a:t>
            </a:r>
            <a:r>
              <a:rPr lang="en-US" sz="3200" dirty="0" smtClean="0"/>
              <a:t>the mean is guessed as the value of any case drawn at random from a distribution, on average the amount of signed error will be 0.</a:t>
            </a:r>
          </a:p>
          <a:p>
            <a:pPr lvl="1" eaLnBrk="1" hangingPunct="1"/>
            <a:r>
              <a:rPr lang="en-US" sz="2800" dirty="0" smtClean="0"/>
              <a:t>This is a most important interpretation of the </a:t>
            </a:r>
            <a:r>
              <a:rPr lang="en-US" sz="2800" dirty="0" smtClean="0"/>
              <a:t>mean and why it’s so most often!</a:t>
            </a:r>
            <a:endParaRPr lang="en-US" sz="2800" dirty="0" smtClean="0"/>
          </a:p>
          <a:p>
            <a:pPr eaLnBrk="1" hangingPunct="1"/>
            <a:r>
              <a:rPr lang="en-US" sz="3200" dirty="0" smtClean="0"/>
              <a:t>Disadvantage</a:t>
            </a:r>
          </a:p>
          <a:p>
            <a:pPr lvl="1" eaLnBrk="1" hangingPunct="1"/>
            <a:r>
              <a:rPr lang="en-US" sz="2800" dirty="0" smtClean="0"/>
              <a:t>Highly affected by outliers</a:t>
            </a:r>
            <a:endParaRPr lang="en-US" sz="1800" dirty="0" smtClean="0"/>
          </a:p>
        </p:txBody>
      </p:sp>
      <p:sp>
        <p:nvSpPr>
          <p:cNvPr id="5939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1149B75-86BA-4E2E-9939-E5B6B6FE71AB}" type="slidenum">
              <a:rPr lang="en-US"/>
              <a:pPr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6F16-CC6F-4120-981D-B241F406DCCF}" type="slidenum">
              <a:rPr lang="en-US"/>
              <a:pPr/>
              <a:t>18</a:t>
            </a:fld>
            <a:endParaRPr lang="en-US"/>
          </a:p>
        </p:txBody>
      </p:sp>
      <p:sp>
        <p:nvSpPr>
          <p:cNvPr id="196835" name="Rectangle 2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The Influence of Outliers</a:t>
            </a:r>
          </a:p>
        </p:txBody>
      </p:sp>
      <p:graphicFrame>
        <p:nvGraphicFramePr>
          <p:cNvPr id="197062" name="Object 454"/>
          <p:cNvGraphicFramePr>
            <a:graphicFrameLocks noChangeAspect="1"/>
          </p:cNvGraphicFramePr>
          <p:nvPr>
            <p:ph idx="1"/>
          </p:nvPr>
        </p:nvGraphicFramePr>
        <p:xfrm>
          <a:off x="457200" y="1600200"/>
          <a:ext cx="7848600" cy="5003800"/>
        </p:xfrm>
        <a:graphic>
          <a:graphicData uri="http://schemas.openxmlformats.org/presentationml/2006/ole">
            <p:oleObj spid="_x0000_s197062" name="Worksheet" r:id="rId3" imgW="5219744" imgH="3327021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6A917-0FE3-4198-8E70-F8642CEC001E}" type="slidenum">
              <a:rPr lang="en-US"/>
              <a:pPr/>
              <a:t>19</a:t>
            </a:fld>
            <a:endParaRPr lang="en-US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Mode, Mean and Median</a:t>
            </a:r>
          </a:p>
        </p:txBody>
      </p:sp>
      <p:pic>
        <p:nvPicPr>
          <p:cNvPr id="200709" name="Picture 5" descr="skew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676400"/>
            <a:ext cx="6629400" cy="3684588"/>
          </a:xfrm>
          <a:prstGeom prst="rect">
            <a:avLst/>
          </a:prstGeom>
          <a:noFill/>
        </p:spPr>
      </p:pic>
      <p:sp>
        <p:nvSpPr>
          <p:cNvPr id="200710" name="Text Box 6"/>
          <p:cNvSpPr txBox="1">
            <a:spLocks noChangeArrowheads="1"/>
          </p:cNvSpPr>
          <p:nvPr/>
        </p:nvSpPr>
        <p:spPr bwMode="auto">
          <a:xfrm>
            <a:off x="1752600" y="59436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Mode   Median  Mean</a:t>
            </a:r>
          </a:p>
        </p:txBody>
      </p:sp>
      <p:sp>
        <p:nvSpPr>
          <p:cNvPr id="200711" name="Line 7"/>
          <p:cNvSpPr>
            <a:spLocks noChangeShapeType="1"/>
          </p:cNvSpPr>
          <p:nvPr/>
        </p:nvSpPr>
        <p:spPr bwMode="auto">
          <a:xfrm flipV="1">
            <a:off x="20574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0712" name="Line 8"/>
          <p:cNvSpPr>
            <a:spLocks noChangeShapeType="1"/>
          </p:cNvSpPr>
          <p:nvPr/>
        </p:nvSpPr>
        <p:spPr bwMode="auto">
          <a:xfrm flipV="1">
            <a:off x="2667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0713" name="Line 9"/>
          <p:cNvSpPr>
            <a:spLocks noChangeShapeType="1"/>
          </p:cNvSpPr>
          <p:nvPr/>
        </p:nvSpPr>
        <p:spPr bwMode="auto">
          <a:xfrm flipV="1">
            <a:off x="3352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0715" name="Text Box 11"/>
          <p:cNvSpPr txBox="1">
            <a:spLocks noChangeArrowheads="1"/>
          </p:cNvSpPr>
          <p:nvPr/>
        </p:nvSpPr>
        <p:spPr bwMode="auto">
          <a:xfrm>
            <a:off x="4724400" y="2209800"/>
            <a:ext cx="373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Positively Skewed Distribution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84892-0934-4443-96C5-A49688AB1015}" type="slidenum">
              <a:rPr lang="en-US"/>
              <a:pPr/>
              <a:t>2</a:t>
            </a:fld>
            <a:endParaRPr 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534400" cy="884238"/>
          </a:xfrm>
        </p:spPr>
        <p:txBody>
          <a:bodyPr/>
          <a:lstStyle/>
          <a:p>
            <a:r>
              <a:rPr lang="en-US" sz="6000" dirty="0"/>
              <a:t>What is a typical score like?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000"/>
              <a:t>There are three indices of this central tendency:</a:t>
            </a:r>
          </a:p>
          <a:p>
            <a:pPr lvl="1"/>
            <a:r>
              <a:rPr lang="en-US" sz="3600"/>
              <a:t>Mode</a:t>
            </a:r>
          </a:p>
          <a:p>
            <a:pPr lvl="1"/>
            <a:r>
              <a:rPr lang="en-US" sz="3600"/>
              <a:t>Median</a:t>
            </a:r>
          </a:p>
          <a:p>
            <a:pPr lvl="1"/>
            <a:r>
              <a:rPr lang="en-US" sz="3600"/>
              <a:t>Mean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0B588-86F8-4485-AE8E-5CC268C81356}" type="slidenum">
              <a:rPr lang="en-US"/>
              <a:pPr/>
              <a:t>20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Mode, Mean and Median</a:t>
            </a:r>
          </a:p>
        </p:txBody>
      </p:sp>
      <p:pic>
        <p:nvPicPr>
          <p:cNvPr id="202756" name="Picture 4" descr="skew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1413" y="1724025"/>
            <a:ext cx="6627812" cy="3686175"/>
          </a:xfrm>
          <a:prstGeom prst="rect">
            <a:avLst/>
          </a:prstGeom>
          <a:noFill/>
        </p:spPr>
      </p:pic>
      <p:sp>
        <p:nvSpPr>
          <p:cNvPr id="202757" name="Text Box 5"/>
          <p:cNvSpPr txBox="1">
            <a:spLocks noChangeArrowheads="1"/>
          </p:cNvSpPr>
          <p:nvPr/>
        </p:nvSpPr>
        <p:spPr bwMode="auto">
          <a:xfrm>
            <a:off x="5181600" y="59436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Mean   Median  Mode</a:t>
            </a:r>
          </a:p>
        </p:txBody>
      </p:sp>
      <p:sp>
        <p:nvSpPr>
          <p:cNvPr id="202758" name="Line 6"/>
          <p:cNvSpPr>
            <a:spLocks noChangeShapeType="1"/>
          </p:cNvSpPr>
          <p:nvPr/>
        </p:nvSpPr>
        <p:spPr bwMode="auto">
          <a:xfrm flipV="1">
            <a:off x="56388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59" name="Line 7"/>
          <p:cNvSpPr>
            <a:spLocks noChangeShapeType="1"/>
          </p:cNvSpPr>
          <p:nvPr/>
        </p:nvSpPr>
        <p:spPr bwMode="auto">
          <a:xfrm flipV="1">
            <a:off x="63246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60" name="Line 8"/>
          <p:cNvSpPr>
            <a:spLocks noChangeShapeType="1"/>
          </p:cNvSpPr>
          <p:nvPr/>
        </p:nvSpPr>
        <p:spPr bwMode="auto">
          <a:xfrm flipV="1">
            <a:off x="6858000" y="5334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61" name="Text Box 9"/>
          <p:cNvSpPr txBox="1">
            <a:spLocks noChangeArrowheads="1"/>
          </p:cNvSpPr>
          <p:nvPr/>
        </p:nvSpPr>
        <p:spPr bwMode="auto">
          <a:xfrm>
            <a:off x="1219200" y="21336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Negatively Skewed Distribution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748-DB52-4B9F-BAF8-FC978322E8EC}" type="slidenum">
              <a:rPr lang="en-US"/>
              <a:pPr/>
              <a:t>21</a:t>
            </a:fld>
            <a:endParaRPr lang="en-US"/>
          </a:p>
        </p:txBody>
      </p: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Mode = median = mean?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/>
              <a:t>When the distribution is </a:t>
            </a:r>
            <a:r>
              <a:rPr lang="en-US" sz="3200" dirty="0" smtClean="0"/>
              <a:t>symmetric</a:t>
            </a:r>
            <a:endParaRPr lang="en-US" sz="3200" dirty="0"/>
          </a:p>
        </p:txBody>
      </p:sp>
      <p:pic>
        <p:nvPicPr>
          <p:cNvPr id="18842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209800"/>
            <a:ext cx="5791200" cy="306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8421" name="Text Box 5"/>
          <p:cNvSpPr txBox="1">
            <a:spLocks noChangeArrowheads="1"/>
          </p:cNvSpPr>
          <p:nvPr/>
        </p:nvSpPr>
        <p:spPr bwMode="auto">
          <a:xfrm>
            <a:off x="4191000" y="5029200"/>
            <a:ext cx="12954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Mean</a:t>
            </a:r>
          </a:p>
          <a:p>
            <a:pPr algn="ctr">
              <a:spcBef>
                <a:spcPct val="50000"/>
              </a:spcBef>
            </a:pPr>
            <a:r>
              <a:rPr lang="en-US"/>
              <a:t>Median</a:t>
            </a:r>
          </a:p>
          <a:p>
            <a:pPr algn="ctr">
              <a:spcBef>
                <a:spcPct val="50000"/>
              </a:spcBef>
            </a:pPr>
            <a:r>
              <a:rPr lang="en-US"/>
              <a:t>Mode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9D8F8-5C9D-4AF4-953F-C06D48055F41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The mean vs. the median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/>
              <a:t>The degree of discrepancy between them indicates </a:t>
            </a:r>
            <a:r>
              <a:rPr lang="en-US" sz="3600" dirty="0" smtClean="0"/>
              <a:t>the </a:t>
            </a:r>
            <a:r>
              <a:rPr lang="en-US" sz="3600" dirty="0" err="1" smtClean="0"/>
              <a:t>skewness</a:t>
            </a:r>
            <a:r>
              <a:rPr lang="en-US" sz="3600" dirty="0" smtClean="0"/>
              <a:t> of the </a:t>
            </a:r>
            <a:r>
              <a:rPr lang="en-US" sz="3600" dirty="0"/>
              <a:t>data</a:t>
            </a:r>
          </a:p>
          <a:p>
            <a:r>
              <a:rPr lang="en-US" sz="3600" dirty="0"/>
              <a:t>The closer the two values are the more </a:t>
            </a:r>
            <a:r>
              <a:rPr lang="en-US" sz="3600" dirty="0" smtClean="0"/>
              <a:t>symmetric the </a:t>
            </a:r>
            <a:r>
              <a:rPr lang="en-US" sz="3600" dirty="0"/>
              <a:t>data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DA12-4270-46E6-BA37-30BE97B0235E}" type="slidenum">
              <a:rPr lang="en-US"/>
              <a:pPr/>
              <a:t>3</a:t>
            </a:fld>
            <a:endParaRPr lang="en-US"/>
          </a:p>
        </p:txBody>
      </p:sp>
      <p:sp>
        <p:nvSpPr>
          <p:cNvPr id="185454" name="Rectangle 1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Measures of Central Tendency</a:t>
            </a:r>
          </a:p>
        </p:txBody>
      </p:sp>
      <p:graphicFrame>
        <p:nvGraphicFramePr>
          <p:cNvPr id="185453" name="Object 109"/>
          <p:cNvGraphicFramePr>
            <a:graphicFrameLocks noChangeAspect="1"/>
          </p:cNvGraphicFramePr>
          <p:nvPr>
            <p:ph idx="1"/>
          </p:nvPr>
        </p:nvGraphicFramePr>
        <p:xfrm>
          <a:off x="785813" y="1752600"/>
          <a:ext cx="7799387" cy="4437063"/>
        </p:xfrm>
        <a:graphic>
          <a:graphicData uri="http://schemas.openxmlformats.org/presentationml/2006/ole">
            <p:oleObj spid="_x0000_s185453" name="Worksheet" r:id="rId3" imgW="6362700" imgH="3619500" progId="Excel.Sheet.8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6769-DF7D-4762-BF94-AB5D91371A5E}" type="slidenum">
              <a:rPr lang="en-US"/>
              <a:pPr/>
              <a:t>4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The Mode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/>
              <a:t>Mode: most common (frequent) number</a:t>
            </a:r>
          </a:p>
          <a:p>
            <a:r>
              <a:rPr lang="en-US" dirty="0"/>
              <a:t>Peak of distribution</a:t>
            </a:r>
          </a:p>
          <a:p>
            <a:r>
              <a:rPr lang="en-US" dirty="0"/>
              <a:t>Always an observed score</a:t>
            </a:r>
          </a:p>
          <a:p>
            <a:r>
              <a:rPr lang="en-US" dirty="0"/>
              <a:t>With grouped data is merely the </a:t>
            </a:r>
            <a:r>
              <a:rPr lang="en-US" i="1" dirty="0"/>
              <a:t>midpoint</a:t>
            </a:r>
            <a:r>
              <a:rPr lang="en-US" dirty="0"/>
              <a:t> of the most frequent measurement class. </a:t>
            </a:r>
          </a:p>
          <a:p>
            <a:r>
              <a:rPr lang="en-US" dirty="0"/>
              <a:t>Thus, if a case were drawn at random from the distribution, that case is more likely to fall in the modal class than any other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Important interpretation</a:t>
            </a:r>
            <a:endParaRPr lang="en-US" dirty="0"/>
          </a:p>
        </p:txBody>
      </p:sp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87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8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72C96-447A-49D1-BA6F-AF4225F18136}" type="slidenum">
              <a:rPr lang="en-US"/>
              <a:pPr/>
              <a:t>5</a:t>
            </a:fld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How to find the mode?</a:t>
            </a:r>
          </a:p>
        </p:txBody>
      </p:sp>
      <p:pic>
        <p:nvPicPr>
          <p:cNvPr id="190468" name="Picture 4" descr="nor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209800"/>
            <a:ext cx="3810000" cy="2428875"/>
          </a:xfrm>
          <a:prstGeom prst="rect">
            <a:avLst/>
          </a:prstGeom>
          <a:noFill/>
        </p:spPr>
      </p:pic>
      <p:pic>
        <p:nvPicPr>
          <p:cNvPr id="190469" name="Picture 5" descr="bimod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3703638"/>
            <a:ext cx="4724400" cy="2468562"/>
          </a:xfrm>
          <a:prstGeom prst="rect">
            <a:avLst/>
          </a:prstGeom>
          <a:noFill/>
        </p:spPr>
      </p:pic>
      <p:sp>
        <p:nvSpPr>
          <p:cNvPr id="190471" name="Text Box 7"/>
          <p:cNvSpPr txBox="1">
            <a:spLocks noChangeArrowheads="1"/>
          </p:cNvSpPr>
          <p:nvPr/>
        </p:nvSpPr>
        <p:spPr bwMode="auto">
          <a:xfrm>
            <a:off x="2819400" y="16764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One Mode</a:t>
            </a:r>
          </a:p>
        </p:txBody>
      </p:sp>
      <p:sp>
        <p:nvSpPr>
          <p:cNvPr id="190472" name="Line 8"/>
          <p:cNvSpPr>
            <a:spLocks noChangeShapeType="1"/>
          </p:cNvSpPr>
          <p:nvPr/>
        </p:nvSpPr>
        <p:spPr bwMode="auto">
          <a:xfrm flipH="1">
            <a:off x="2438400" y="1981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0473" name="Text Box 9"/>
          <p:cNvSpPr txBox="1">
            <a:spLocks noChangeArrowheads="1"/>
          </p:cNvSpPr>
          <p:nvPr/>
        </p:nvSpPr>
        <p:spPr bwMode="auto">
          <a:xfrm>
            <a:off x="5943600" y="28194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Two Modes</a:t>
            </a:r>
          </a:p>
        </p:txBody>
      </p:sp>
      <p:sp>
        <p:nvSpPr>
          <p:cNvPr id="190474" name="Line 10"/>
          <p:cNvSpPr>
            <a:spLocks noChangeShapeType="1"/>
          </p:cNvSpPr>
          <p:nvPr/>
        </p:nvSpPr>
        <p:spPr bwMode="auto">
          <a:xfrm flipH="1">
            <a:off x="6096000" y="32004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0475" name="Line 11"/>
          <p:cNvSpPr>
            <a:spLocks noChangeShapeType="1"/>
          </p:cNvSpPr>
          <p:nvPr/>
        </p:nvSpPr>
        <p:spPr bwMode="auto">
          <a:xfrm>
            <a:off x="6629400" y="320040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8C54-BDF8-46BD-B228-BC5682022ADB}" type="slidenum">
              <a:rPr lang="en-US"/>
              <a:pPr/>
              <a:t>6</a:t>
            </a:fld>
            <a:endParaRPr lang="en-US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Problems with the Mode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86800" cy="4953000"/>
          </a:xfrm>
        </p:spPr>
        <p:txBody>
          <a:bodyPr/>
          <a:lstStyle/>
          <a:p>
            <a:pPr marL="533400" indent="-533400"/>
            <a:r>
              <a:rPr lang="en-US" sz="3200"/>
              <a:t>However, there are three disadvantages with the mode:</a:t>
            </a:r>
          </a:p>
          <a:p>
            <a:pPr marL="914400" lvl="1" indent="-457200">
              <a:buFont typeface="Wingdings" pitchFamily="2" charset="2"/>
              <a:buAutoNum type="arabicPeriod"/>
            </a:pPr>
            <a:r>
              <a:rPr lang="en-US" sz="2800"/>
              <a:t>Multiple modes (especially with grouped data)</a:t>
            </a:r>
          </a:p>
          <a:p>
            <a:pPr marL="914400" lvl="1" indent="-457200">
              <a:buFont typeface="Wingdings" pitchFamily="2" charset="2"/>
              <a:buAutoNum type="arabicPeriod"/>
            </a:pPr>
            <a:r>
              <a:rPr lang="en-US" sz="2800"/>
              <a:t>The mode is very sensitive to the size and number of class intervals (different intervals = different modes)</a:t>
            </a:r>
          </a:p>
          <a:p>
            <a:pPr marL="914400" lvl="1" indent="-457200">
              <a:buFont typeface="Wingdings" pitchFamily="2" charset="2"/>
              <a:buAutoNum type="arabicPeriod"/>
            </a:pPr>
            <a:r>
              <a:rPr lang="en-US" sz="2800"/>
              <a:t>The mode of a sample undependable when estimated population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E3764-D35B-4FC0-A9AB-D79DB2C4E912}" type="slidenum">
              <a:rPr lang="en-US"/>
              <a:pPr/>
              <a:t>7</a:t>
            </a:fld>
            <a:endParaRPr lang="en-US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The Median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24000"/>
            <a:ext cx="8534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200" dirty="0"/>
              <a:t>Median: middle of distribution (50th percentile)</a:t>
            </a:r>
          </a:p>
          <a:p>
            <a:pPr>
              <a:lnSpc>
                <a:spcPct val="80000"/>
              </a:lnSpc>
            </a:pPr>
            <a:r>
              <a:rPr lang="en-US" sz="3200" dirty="0"/>
              <a:t>Not applicable to nominal data; ordinal, interval &amp; ratio data only</a:t>
            </a:r>
          </a:p>
          <a:p>
            <a:pPr>
              <a:lnSpc>
                <a:spcPct val="80000"/>
              </a:lnSpc>
            </a:pPr>
            <a:r>
              <a:rPr lang="en-US" sz="3200" dirty="0"/>
              <a:t>Is considerably less sensitive when grouping into class intervals.</a:t>
            </a:r>
          </a:p>
          <a:p>
            <a:pPr>
              <a:lnSpc>
                <a:spcPct val="80000"/>
              </a:lnSpc>
            </a:pPr>
            <a:r>
              <a:rPr lang="en-US" sz="3200" dirty="0"/>
              <a:t>More useful for making inferences (although not the best)</a:t>
            </a:r>
          </a:p>
          <a:p>
            <a:pPr>
              <a:lnSpc>
                <a:spcPct val="80000"/>
              </a:lnSpc>
            </a:pPr>
            <a:r>
              <a:rPr lang="en-US" sz="3200" dirty="0"/>
              <a:t>Not affected by </a:t>
            </a:r>
            <a:r>
              <a:rPr lang="en-US" sz="3200" i="1" dirty="0"/>
              <a:t>outliers.</a:t>
            </a:r>
            <a:endParaRPr lang="en-US" sz="3200" dirty="0"/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07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2172A-CC81-4ADA-B9BD-FB7D0742532F}" type="slidenum">
              <a:rPr lang="en-US"/>
              <a:pPr/>
              <a:t>8</a:t>
            </a:fld>
            <a:endParaRPr lang="en-US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Median</a:t>
            </a:r>
          </a:p>
        </p:txBody>
      </p:sp>
      <p:grpSp>
        <p:nvGrpSpPr>
          <p:cNvPr id="189450" name="Group 10"/>
          <p:cNvGrpSpPr>
            <a:grpSpLocks/>
          </p:cNvGrpSpPr>
          <p:nvPr/>
        </p:nvGrpSpPr>
        <p:grpSpPr bwMode="auto">
          <a:xfrm>
            <a:off x="1600200" y="1981200"/>
            <a:ext cx="6705600" cy="3886200"/>
            <a:chOff x="1008" y="1248"/>
            <a:chExt cx="4224" cy="2448"/>
          </a:xfrm>
        </p:grpSpPr>
        <p:pic>
          <p:nvPicPr>
            <p:cNvPr id="189447" name="Picture 7" descr="skew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08" y="1248"/>
              <a:ext cx="3456" cy="1921"/>
            </a:xfrm>
            <a:prstGeom prst="rect">
              <a:avLst/>
            </a:prstGeom>
            <a:noFill/>
          </p:spPr>
        </p:pic>
        <p:sp>
          <p:nvSpPr>
            <p:cNvPr id="189448" name="AutoShape 8"/>
            <p:cNvSpPr>
              <a:spLocks noChangeArrowheads="1"/>
            </p:cNvSpPr>
            <p:nvPr/>
          </p:nvSpPr>
          <p:spPr bwMode="auto">
            <a:xfrm>
              <a:off x="3264" y="3120"/>
              <a:ext cx="816" cy="57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Median</a:t>
              </a:r>
            </a:p>
          </p:txBody>
        </p:sp>
        <p:sp>
          <p:nvSpPr>
            <p:cNvPr id="189449" name="Text Box 9"/>
            <p:cNvSpPr txBox="1">
              <a:spLocks noChangeArrowheads="1"/>
            </p:cNvSpPr>
            <p:nvPr/>
          </p:nvSpPr>
          <p:spPr bwMode="auto">
            <a:xfrm>
              <a:off x="4080" y="3216"/>
              <a:ext cx="115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Balancing Point</a:t>
              </a:r>
            </a:p>
          </p:txBody>
        </p:sp>
      </p:grp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399F6-EB49-4CD6-8EC5-7403C0E6C05E}" type="slidenum">
              <a:rPr lang="en-US"/>
              <a:pPr/>
              <a:t>9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Median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sz="3200"/>
              <a:t>The median requires 1 or 2 pieces of information</a:t>
            </a:r>
          </a:p>
          <a:p>
            <a:r>
              <a:rPr lang="en-US" sz="3200"/>
              <a:t>If there are an odd number of scores the median is the center score</a:t>
            </a:r>
          </a:p>
          <a:p>
            <a:r>
              <a:rPr lang="en-US" sz="3200"/>
              <a:t>If there is an even number the median is midpoint between the two middle numbers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3706</TotalTime>
  <Words>734</Words>
  <Application>Microsoft Office PowerPoint</Application>
  <PresentationFormat>On-screen Show (4:3)</PresentationFormat>
  <Paragraphs>138</Paragraphs>
  <Slides>22</Slides>
  <Notes>0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Level</vt:lpstr>
      <vt:lpstr>Worksheet</vt:lpstr>
      <vt:lpstr>Equation</vt:lpstr>
      <vt:lpstr>MathType 5.0 Equation</vt:lpstr>
      <vt:lpstr>Microsoft Office Word 97 - 2003 Document</vt:lpstr>
      <vt:lpstr>Measures of  Central Tendency Descriptive Statistics Part 1</vt:lpstr>
      <vt:lpstr>What is a typical score like?</vt:lpstr>
      <vt:lpstr>Measures of Central Tendency</vt:lpstr>
      <vt:lpstr>The Mode</vt:lpstr>
      <vt:lpstr>How to find the mode?</vt:lpstr>
      <vt:lpstr>Problems with the Mode</vt:lpstr>
      <vt:lpstr>The Median</vt:lpstr>
      <vt:lpstr>Median</vt:lpstr>
      <vt:lpstr>Median</vt:lpstr>
      <vt:lpstr>Median</vt:lpstr>
      <vt:lpstr>Median</vt:lpstr>
      <vt:lpstr>Median</vt:lpstr>
      <vt:lpstr>The Mean</vt:lpstr>
      <vt:lpstr>The Mean</vt:lpstr>
      <vt:lpstr>The Mean and Deviations</vt:lpstr>
      <vt:lpstr>Mean: Demonstration</vt:lpstr>
      <vt:lpstr>The Mean</vt:lpstr>
      <vt:lpstr>The Influence of Outliers</vt:lpstr>
      <vt:lpstr>Mode, Mean and Median</vt:lpstr>
      <vt:lpstr>Mode, Mean and Median</vt:lpstr>
      <vt:lpstr>Mode = median = mean?</vt:lpstr>
      <vt:lpstr>The mean vs. the median</vt:lpstr>
    </vt:vector>
  </TitlesOfParts>
  <Company>UCLA Psychology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 &amp; Continuous Variables</dc:title>
  <dc:creator>James Sidanius</dc:creator>
  <cp:lastModifiedBy>Andrew Ainsworth</cp:lastModifiedBy>
  <cp:revision>249</cp:revision>
  <dcterms:created xsi:type="dcterms:W3CDTF">2005-02-21T23:29:35Z</dcterms:created>
  <dcterms:modified xsi:type="dcterms:W3CDTF">2008-01-17T21:22:04Z</dcterms:modified>
</cp:coreProperties>
</file>