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8"/>
  </p:notesMasterIdLst>
  <p:handoutMasterIdLst>
    <p:handoutMasterId r:id="rId29"/>
  </p:handoutMasterIdLst>
  <p:sldIdLst>
    <p:sldId id="363" r:id="rId2"/>
    <p:sldId id="266" r:id="rId3"/>
    <p:sldId id="364" r:id="rId4"/>
    <p:sldId id="358" r:id="rId5"/>
    <p:sldId id="365" r:id="rId6"/>
    <p:sldId id="313" r:id="rId7"/>
    <p:sldId id="329" r:id="rId8"/>
    <p:sldId id="290" r:id="rId9"/>
    <p:sldId id="334" r:id="rId10"/>
    <p:sldId id="331" r:id="rId11"/>
    <p:sldId id="332" r:id="rId12"/>
    <p:sldId id="335" r:id="rId13"/>
    <p:sldId id="337" r:id="rId14"/>
    <p:sldId id="343" r:id="rId15"/>
    <p:sldId id="367" r:id="rId16"/>
    <p:sldId id="338" r:id="rId17"/>
    <p:sldId id="339" r:id="rId18"/>
    <p:sldId id="368" r:id="rId19"/>
    <p:sldId id="362" r:id="rId20"/>
    <p:sldId id="369" r:id="rId21"/>
    <p:sldId id="370" r:id="rId22"/>
    <p:sldId id="341" r:id="rId23"/>
    <p:sldId id="344" r:id="rId24"/>
    <p:sldId id="345" r:id="rId25"/>
    <p:sldId id="346" r:id="rId26"/>
    <p:sldId id="366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17" autoAdjust="0"/>
  </p:normalViewPr>
  <p:slideViewPr>
    <p:cSldViewPr>
      <p:cViewPr varScale="1">
        <p:scale>
          <a:sx n="74" d="100"/>
          <a:sy n="74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90E2CFF-A74A-462C-9DC5-203028416A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2A9B4BEC-9274-4761-87D5-06AD857862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F0FF-A07A-40F4-967E-846F28EDF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726AD-0818-428D-87DB-9AC7628110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2338-AF61-41C3-814E-288E2CCEC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0FF4548-D1DF-4AC2-8E84-68BC97D2A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11FE45-E93D-4C8F-830F-8D4AC37DC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AEDE-7BBF-4EB1-A4FD-01AD2FAC1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A0DA-F11F-43D7-AAB6-2BBE99707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355F-37E0-4A0A-AF84-495C81F7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7011-0B51-4039-8CFB-3CBAD6A5E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3127-4E1D-42C0-80DC-CF6876A51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79E-99BB-4E0D-9C32-7F2F07E6D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D320691-B54A-4C3D-A63D-9AF67D058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1AF3BA-CC99-4946-8B9E-AB46B0F4F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>
    <p:rand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Displaying Data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r>
              <a:rPr lang="en-US" dirty="0" smtClean="0">
                <a:sym typeface="Symbol" pitchFamily="18" charset="2"/>
              </a:rPr>
              <a:t>320</a:t>
            </a:r>
            <a:endParaRPr lang="en-US" dirty="0">
              <a:sym typeface="Symbol" pitchFamily="18" charset="2"/>
            </a:endParaRPr>
          </a:p>
          <a:p>
            <a:pPr>
              <a:buFont typeface="Symbol" pitchFamily="18" charset="2"/>
              <a:buNone/>
            </a:pPr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Class Interval, Class Limits &amp;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Unit </a:t>
            </a:r>
            <a:r>
              <a:rPr lang="en-US" sz="3200" dirty="0"/>
              <a:t>of Difference (American income data)</a:t>
            </a:r>
            <a:endParaRPr lang="en-US" sz="4000" dirty="0"/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>
            <p:ph idx="1"/>
          </p:nvPr>
        </p:nvGraphicFramePr>
        <p:xfrm>
          <a:off x="457200" y="1712913"/>
          <a:ext cx="3962400" cy="3163571"/>
        </p:xfrm>
        <a:graphic>
          <a:graphicData uri="http://schemas.openxmlformats.org/drawingml/2006/table">
            <a:tbl>
              <a:tblPr/>
              <a:tblGrid>
                <a:gridCol w="1943100"/>
                <a:gridCol w="20193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Apparent Class Limits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 Class Limits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21,000-25,000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20,500-25,500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16,000-20,000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15,500-20,500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11,000 -15,000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10,500-15,000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6,000-10,000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5,500-10,500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1,000-5,000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500-5,500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73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4724400" y="1600200"/>
            <a:ext cx="4419600" cy="4525963"/>
          </a:xfrm>
        </p:spPr>
        <p:txBody>
          <a:bodyPr/>
          <a:lstStyle/>
          <a:p>
            <a:r>
              <a:rPr lang="en-US" sz="2000" dirty="0"/>
              <a:t>Unit of difference = Level of Accuracy</a:t>
            </a:r>
          </a:p>
          <a:p>
            <a:endParaRPr lang="en-US" sz="2000" dirty="0"/>
          </a:p>
          <a:p>
            <a:r>
              <a:rPr lang="en-US" sz="2000" dirty="0"/>
              <a:t>If the smallest unit of measurement is $1,000 this is the level of accuracy/unit of difference</a:t>
            </a:r>
          </a:p>
        </p:txBody>
      </p:sp>
      <p:sp>
        <p:nvSpPr>
          <p:cNvPr id="134170" name="Text Box 26"/>
          <p:cNvSpPr txBox="1">
            <a:spLocks noChangeArrowheads="1"/>
          </p:cNvSpPr>
          <p:nvPr/>
        </p:nvSpPr>
        <p:spPr bwMode="auto">
          <a:xfrm>
            <a:off x="152400" y="4953000"/>
            <a:ext cx="88661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Real lower limit = apparent lower limit - 0.5(unit of difference)</a:t>
            </a:r>
          </a:p>
          <a:p>
            <a:endParaRPr lang="en-US" sz="2000" dirty="0"/>
          </a:p>
          <a:p>
            <a:r>
              <a:rPr lang="en-US" sz="2000" dirty="0"/>
              <a:t>Real upper  limit = apparent upper limit + 0.5(unit of difference)</a:t>
            </a:r>
          </a:p>
          <a:p>
            <a:endParaRPr lang="en-US" sz="2000" dirty="0"/>
          </a:p>
          <a:p>
            <a:r>
              <a:rPr lang="en-US" sz="2000" dirty="0"/>
              <a:t>Class interval = </a:t>
            </a:r>
            <a:r>
              <a:rPr lang="en-US" sz="2000" dirty="0" err="1"/>
              <a:t>i</a:t>
            </a:r>
            <a:r>
              <a:rPr lang="en-US" sz="2000" dirty="0"/>
              <a:t> = Real upper limit – real lower limit (25,500 – 20,500=5,000)</a:t>
            </a:r>
          </a:p>
        </p:txBody>
      </p:sp>
      <p:sp>
        <p:nvSpPr>
          <p:cNvPr id="134171" name="Text Box 27"/>
          <p:cNvSpPr txBox="1">
            <a:spLocks noChangeArrowheads="1"/>
          </p:cNvSpPr>
          <p:nvPr/>
        </p:nvSpPr>
        <p:spPr bwMode="auto">
          <a:xfrm>
            <a:off x="4708525" y="1636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34174" name="Object 30"/>
          <p:cNvGraphicFramePr>
            <a:graphicFrameLocks noChangeAspect="1"/>
          </p:cNvGraphicFramePr>
          <p:nvPr/>
        </p:nvGraphicFramePr>
        <p:xfrm>
          <a:off x="3429000" y="2070100"/>
          <a:ext cx="914400" cy="198438"/>
        </p:xfrm>
        <a:graphic>
          <a:graphicData uri="http://schemas.openxmlformats.org/presentationml/2006/ole">
            <p:oleObj spid="_x0000_s134174" name="Equation" r:id="rId3" imgW="914400" imgH="198720" progId="Equation.DSMT4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Note that where a given case is classified depends on the unit difference or measurement </a:t>
            </a:r>
            <a:r>
              <a:rPr lang="en-US" sz="2000" b="1" dirty="0" smtClean="0"/>
              <a:t>precision,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=5,000</a:t>
            </a:r>
            <a:endParaRPr lang="en-US" sz="2000" b="1" dirty="0"/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>
            <p:ph type="tbl" idx="1"/>
          </p:nvPr>
        </p:nvGraphicFramePr>
        <p:xfrm>
          <a:off x="304800" y="2362200"/>
          <a:ext cx="4038600" cy="2255520"/>
        </p:xfrm>
        <a:graphic>
          <a:graphicData uri="http://schemas.openxmlformats.org/drawingml/2006/table">
            <a:tbl>
              <a:tblPr/>
              <a:tblGrid>
                <a:gridCol w="1981200"/>
                <a:gridCol w="20574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Apparent Class Limits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 Class Limits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21,000-25,000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20,500-25,500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16,000-20,000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15,500-20,500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11,000 -15,000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10,500-15,000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6,000-10,000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5,500-10,500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1,000-5,000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500-5,500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94" name="Group 26"/>
          <p:cNvGraphicFramePr>
            <a:graphicFrameLocks noGrp="1"/>
          </p:cNvGraphicFramePr>
          <p:nvPr/>
        </p:nvGraphicFramePr>
        <p:xfrm>
          <a:off x="4572000" y="2362200"/>
          <a:ext cx="4038600" cy="2347278"/>
        </p:xfrm>
        <a:graphic>
          <a:graphicData uri="http://schemas.openxmlformats.org/drawingml/2006/table">
            <a:tbl>
              <a:tblPr/>
              <a:tblGrid>
                <a:gridCol w="2057400"/>
                <a:gridCol w="19812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Apparent Class Limits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 Class Limits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20,100-25,000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20,050-25,050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15,100-20,000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15,050-20,050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10,100 -15,000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10,050-15,050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5,100-10,000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5,050-10,050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100-5,000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217" name="Text Box 49"/>
          <p:cNvSpPr txBox="1">
            <a:spLocks noChangeArrowheads="1"/>
          </p:cNvSpPr>
          <p:nvPr/>
        </p:nvSpPr>
        <p:spPr bwMode="auto">
          <a:xfrm>
            <a:off x="822325" y="1712913"/>
            <a:ext cx="285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Income rounded to $1,000</a:t>
            </a:r>
          </a:p>
        </p:txBody>
      </p:sp>
      <p:sp>
        <p:nvSpPr>
          <p:cNvPr id="135218" name="Text Box 50"/>
          <p:cNvSpPr txBox="1">
            <a:spLocks noChangeArrowheads="1"/>
          </p:cNvSpPr>
          <p:nvPr/>
        </p:nvSpPr>
        <p:spPr bwMode="auto">
          <a:xfrm>
            <a:off x="4800600" y="1676400"/>
            <a:ext cx="266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Income rounded to $100</a:t>
            </a:r>
          </a:p>
        </p:txBody>
      </p:sp>
      <p:sp>
        <p:nvSpPr>
          <p:cNvPr id="135219" name="Text Box 51"/>
          <p:cNvSpPr txBox="1">
            <a:spLocks noChangeArrowheads="1"/>
          </p:cNvSpPr>
          <p:nvPr/>
        </p:nvSpPr>
        <p:spPr bwMode="auto">
          <a:xfrm>
            <a:off x="3048000" y="5562600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Person earning $20,100</a:t>
            </a:r>
          </a:p>
        </p:txBody>
      </p:sp>
      <p:sp>
        <p:nvSpPr>
          <p:cNvPr id="135220" name="Line 52"/>
          <p:cNvSpPr>
            <a:spLocks noChangeShapeType="1"/>
          </p:cNvSpPr>
          <p:nvPr/>
        </p:nvSpPr>
        <p:spPr bwMode="auto">
          <a:xfrm flipH="1" flipV="1">
            <a:off x="3886200" y="3429000"/>
            <a:ext cx="4572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21" name="Line 53"/>
          <p:cNvSpPr>
            <a:spLocks noChangeShapeType="1"/>
          </p:cNvSpPr>
          <p:nvPr/>
        </p:nvSpPr>
        <p:spPr bwMode="auto">
          <a:xfrm flipV="1">
            <a:off x="4343400" y="3124200"/>
            <a:ext cx="38862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22" name="Text Box 54"/>
          <p:cNvSpPr txBox="1">
            <a:spLocks noChangeArrowheads="1"/>
          </p:cNvSpPr>
          <p:nvPr/>
        </p:nvSpPr>
        <p:spPr bwMode="auto">
          <a:xfrm>
            <a:off x="457200" y="6096000"/>
            <a:ext cx="762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Nature of distribution will also depend upon number of classes used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4548-D1DF-4AC2-8E84-68BC97D2AC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Graphical Displays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/>
              <a:t>Histograms</a:t>
            </a:r>
          </a:p>
          <a:p>
            <a:r>
              <a:rPr lang="en-US" sz="4000"/>
              <a:t>Frequency Polygons</a:t>
            </a:r>
          </a:p>
          <a:p>
            <a:r>
              <a:rPr lang="en-US" sz="4000"/>
              <a:t>Bar Graphs</a:t>
            </a:r>
          </a:p>
          <a:p>
            <a:r>
              <a:rPr lang="en-US" sz="4000"/>
              <a:t>Pie-charts </a:t>
            </a:r>
          </a:p>
          <a:p>
            <a:r>
              <a:rPr lang="en-US" sz="4000"/>
              <a:t>Stem &amp; Leaf plots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Histogram</a:t>
            </a:r>
          </a:p>
        </p:txBody>
      </p:sp>
      <p:graphicFrame>
        <p:nvGraphicFramePr>
          <p:cNvPr id="142351" name="Object 15"/>
          <p:cNvGraphicFramePr>
            <a:graphicFrameLocks noChangeAspect="1"/>
          </p:cNvGraphicFramePr>
          <p:nvPr>
            <p:ph idx="1"/>
          </p:nvPr>
        </p:nvGraphicFramePr>
        <p:xfrm>
          <a:off x="2286000" y="2222500"/>
          <a:ext cx="4572000" cy="3730625"/>
        </p:xfrm>
        <a:graphic>
          <a:graphicData uri="http://schemas.openxmlformats.org/presentationml/2006/ole">
            <p:oleObj spid="_x0000_s142351" name="Picture" r:id="rId3" imgW="4572000" imgH="3730752" progId="StaticEnhancedMetafile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6" name="Rectangle 6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Shape of Histogram &amp; Number of Classes</a:t>
            </a:r>
          </a:p>
        </p:txBody>
      </p:sp>
      <p:graphicFrame>
        <p:nvGraphicFramePr>
          <p:cNvPr id="148499" name="Object 19"/>
          <p:cNvGraphicFramePr>
            <a:graphicFrameLocks noChangeAspect="1"/>
          </p:cNvGraphicFramePr>
          <p:nvPr>
            <p:ph sz="quarter" idx="1"/>
          </p:nvPr>
        </p:nvGraphicFramePr>
        <p:xfrm>
          <a:off x="863600" y="1447800"/>
          <a:ext cx="2679700" cy="2185988"/>
        </p:xfrm>
        <a:graphic>
          <a:graphicData uri="http://schemas.openxmlformats.org/presentationml/2006/ole">
            <p:oleObj spid="_x0000_s148499" name="Picture" r:id="rId3" imgW="4572000" imgH="3730752" progId="StaticEnhancedMetafile">
              <p:embed/>
            </p:oleObj>
          </a:graphicData>
        </a:graphic>
      </p:graphicFrame>
      <p:graphicFrame>
        <p:nvGraphicFramePr>
          <p:cNvPr id="148500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885825" y="4365625"/>
          <a:ext cx="2681288" cy="2187575"/>
        </p:xfrm>
        <a:graphic>
          <a:graphicData uri="http://schemas.openxmlformats.org/presentationml/2006/ole">
            <p:oleObj spid="_x0000_s148500" name="Picture" r:id="rId4" imgW="4572000" imgH="3730752" progId="StaticEnhancedMetafile">
              <p:embed/>
            </p:oleObj>
          </a:graphicData>
        </a:graphic>
      </p:graphicFrame>
      <p:graphicFrame>
        <p:nvGraphicFramePr>
          <p:cNvPr id="148496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5029200" y="2841625"/>
          <a:ext cx="2681288" cy="2187575"/>
        </p:xfrm>
        <a:graphic>
          <a:graphicData uri="http://schemas.openxmlformats.org/presentationml/2006/ole">
            <p:oleObj spid="_x0000_s148496" name="Picture" r:id="rId5" imgW="4572000" imgH="3730752" progId="StaticEnhancedMetafile">
              <p:embed/>
            </p:oleObj>
          </a:graphicData>
        </a:graphic>
      </p:graphicFrame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7804150" y="3487738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5 Classes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3613150" y="2133600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10 classes</a:t>
            </a: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3689350" y="531653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 classes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FE45-E93D-4C8F-830F-8D4AC37DCA5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Histograms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/>
              <a:t>Height of bar = # of responses in the interval</a:t>
            </a:r>
          </a:p>
          <a:p>
            <a:r>
              <a:rPr lang="en-US" sz="4000"/>
              <a:t>Width of bar = size of the interval</a:t>
            </a:r>
          </a:p>
          <a:p>
            <a:r>
              <a:rPr lang="en-US" sz="4000"/>
              <a:t>Bars touch </a:t>
            </a:r>
            <a:r>
              <a:rPr lang="en-US" sz="4000">
                <a:sym typeface="Symbol" pitchFamily="18" charset="2"/>
              </a:rPr>
              <a:t> representing grouped continuous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Frequency Polygon</a:t>
            </a:r>
          </a:p>
        </p:txBody>
      </p:sp>
      <p:graphicFrame>
        <p:nvGraphicFramePr>
          <p:cNvPr id="143372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838200" y="1600200"/>
          <a:ext cx="7161213" cy="4462463"/>
        </p:xfrm>
        <a:graphic>
          <a:graphicData uri="http://schemas.openxmlformats.org/presentationml/2006/ole">
            <p:oleObj spid="_x0000_s143372" name="Chart" r:id="rId3" imgW="5105400" imgH="3181350" progId="Excel.Sheet.8">
              <p:embed/>
            </p:oleObj>
          </a:graphicData>
        </a:graphic>
      </p:graphicFrame>
      <p:sp>
        <p:nvSpPr>
          <p:cNvPr id="143373" name="Line 13"/>
          <p:cNvSpPr>
            <a:spLocks noChangeShapeType="1"/>
          </p:cNvSpPr>
          <p:nvPr/>
        </p:nvSpPr>
        <p:spPr bwMode="auto">
          <a:xfrm flipV="1">
            <a:off x="1676400" y="4038600"/>
            <a:ext cx="3048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A0DA-F11F-43D7-AAB6-2BBE99707C8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Qualitative Data &amp; Bar Graphs</a:t>
            </a:r>
            <a:endParaRPr lang="en-US" sz="3600"/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>
            <p:ph idx="1"/>
          </p:nvPr>
        </p:nvGraphicFramePr>
        <p:xfrm>
          <a:off x="1497013" y="1524000"/>
          <a:ext cx="5613400" cy="4953000"/>
        </p:xfrm>
        <a:graphic>
          <a:graphicData uri="http://schemas.openxmlformats.org/presentationml/2006/ole">
            <p:oleObj spid="_x0000_s144387" name="Picture" r:id="rId3" imgW="6393600" imgH="5640120" progId="StaticEnhancedMetafile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 Graphs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4000"/>
              <a:t>Like Histograms</a:t>
            </a:r>
          </a:p>
          <a:p>
            <a:pPr lvl="1"/>
            <a:r>
              <a:rPr lang="en-US" sz="3600"/>
              <a:t>The height indicates the frequency</a:t>
            </a:r>
          </a:p>
          <a:p>
            <a:r>
              <a:rPr lang="en-US" sz="4000"/>
              <a:t>Unlike Histograms</a:t>
            </a:r>
          </a:p>
          <a:p>
            <a:pPr lvl="1"/>
            <a:r>
              <a:rPr lang="en-US" sz="3600"/>
              <a:t>Bars represent categories</a:t>
            </a:r>
          </a:p>
          <a:p>
            <a:pPr lvl="1"/>
            <a:r>
              <a:rPr lang="en-US" sz="3600"/>
              <a:t>Width is Meaningless</a:t>
            </a:r>
          </a:p>
          <a:p>
            <a:pPr lvl="1"/>
            <a:r>
              <a:rPr lang="en-US" sz="3600"/>
              <a:t>Bars DO NOT touch </a:t>
            </a:r>
            <a:r>
              <a:rPr lang="en-US" sz="3600">
                <a:sym typeface="Symbol" pitchFamily="18" charset="2"/>
              </a:rPr>
              <a:t> Discrete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Pie-Charts</a:t>
            </a:r>
          </a:p>
        </p:txBody>
      </p:sp>
      <p:graphicFrame>
        <p:nvGraphicFramePr>
          <p:cNvPr id="176131" name="Object 3"/>
          <p:cNvGraphicFramePr>
            <a:graphicFrameLocks noChangeAspect="1"/>
          </p:cNvGraphicFramePr>
          <p:nvPr>
            <p:ph idx="1"/>
          </p:nvPr>
        </p:nvGraphicFramePr>
        <p:xfrm>
          <a:off x="358775" y="1581150"/>
          <a:ext cx="4692650" cy="4140200"/>
        </p:xfrm>
        <a:graphic>
          <a:graphicData uri="http://schemas.openxmlformats.org/presentationml/2006/ole">
            <p:oleObj spid="_x0000_s176131" name="Picture" r:id="rId3" imgW="6393600" imgH="5640120" progId="StaticEnhancedMetafile">
              <p:embed/>
            </p:oleObj>
          </a:graphicData>
        </a:graphic>
      </p:graphicFrame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5334000" y="1584325"/>
            <a:ext cx="3657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000" b="1"/>
              <a:t>Pie-charts are especially good when showing distributions of a few qualitative classes and one wishes to emphasize the relative frequencies that fall into each class. </a:t>
            </a:r>
          </a:p>
          <a:p>
            <a:pPr marL="342900" indent="-342900">
              <a:buFontTx/>
              <a:buAutoNum type="arabicPeriod" startAt="2"/>
            </a:pPr>
            <a:r>
              <a:rPr lang="en-US" sz="2000" b="1"/>
              <a:t>However, not as effective with </a:t>
            </a:r>
          </a:p>
          <a:p>
            <a:pPr marL="800100" lvl="1" indent="-342900">
              <a:buFontTx/>
              <a:buAutoNum type="alphaLcParenR"/>
            </a:pPr>
            <a:r>
              <a:rPr lang="en-US" sz="2000" b="1"/>
              <a:t>large number of classes.</a:t>
            </a:r>
          </a:p>
          <a:p>
            <a:pPr marL="800100" lvl="1" indent="-342900">
              <a:buFontTx/>
              <a:buAutoNum type="alphaLcParenR"/>
            </a:pPr>
            <a:r>
              <a:rPr lang="en-US" sz="2000" b="1"/>
              <a:t>with numerical data because the circle is confusing when ordered classes are represented.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for Displaying Data</a:t>
            </a:r>
            <a:endParaRPr lang="en-US" sz="4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71612"/>
            <a:ext cx="8262966" cy="47149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 i="1" dirty="0"/>
              <a:t>The variable</a:t>
            </a:r>
            <a:r>
              <a:rPr lang="en-US" sz="4000" dirty="0"/>
              <a:t>: </a:t>
            </a:r>
            <a:r>
              <a:rPr lang="en-US" sz="4000" dirty="0" smtClean="0"/>
              <a:t>scores </a:t>
            </a:r>
            <a:r>
              <a:rPr lang="en-US" sz="4000" dirty="0"/>
              <a:t>on a 60 question </a:t>
            </a:r>
            <a:r>
              <a:rPr lang="en-US" sz="4000" dirty="0" smtClean="0"/>
              <a:t>exam </a:t>
            </a:r>
            <a:r>
              <a:rPr lang="en-US" sz="4000" dirty="0"/>
              <a:t>for 20 students</a:t>
            </a:r>
            <a:br>
              <a:rPr lang="en-US" sz="4000" dirty="0"/>
            </a:br>
            <a:endParaRPr lang="en-US" sz="4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dirty="0"/>
              <a:t>	50, 46, 58, 49, 50, 57, 49, 48, 53, 45, 50, 55, 43, 49, 46, 48, 44, 56, 57, 44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dirty="0"/>
          </a:p>
          <a:p>
            <a:pPr>
              <a:lnSpc>
                <a:spcPct val="80000"/>
              </a:lnSpc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7"/>
            <a:ext cx="8229600" cy="792163"/>
          </a:xfrm>
        </p:spPr>
        <p:txBody>
          <a:bodyPr/>
          <a:lstStyle/>
          <a:p>
            <a:r>
              <a:rPr lang="en-US" dirty="0"/>
              <a:t>Stem and Leaf Displays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86800" cy="48006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A stem and leaf diagram provides a </a:t>
            </a:r>
            <a:r>
              <a:rPr lang="en-US" b="1" dirty="0"/>
              <a:t>visual summary</a:t>
            </a:r>
            <a:r>
              <a:rPr lang="en-US" dirty="0"/>
              <a:t> of your data. This diagram provides a </a:t>
            </a:r>
            <a:r>
              <a:rPr lang="en-US" b="1" dirty="0"/>
              <a:t>partial sorting</a:t>
            </a:r>
            <a:r>
              <a:rPr lang="en-US" dirty="0"/>
              <a:t> of the data and allows you to detect the </a:t>
            </a:r>
            <a:r>
              <a:rPr lang="en-US" b="1" dirty="0"/>
              <a:t>distributional pattern</a:t>
            </a:r>
            <a:r>
              <a:rPr lang="en-US" dirty="0"/>
              <a:t> of the data.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There are three steps for drawing a tem and leaf diagram. 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Split the data into two pieces, the </a:t>
            </a:r>
            <a:r>
              <a:rPr lang="en-US" b="1" dirty="0"/>
              <a:t>stem</a:t>
            </a:r>
            <a:r>
              <a:rPr lang="en-US" dirty="0"/>
              <a:t> (left 1, 2, 3 digits, etc.) and the </a:t>
            </a:r>
            <a:r>
              <a:rPr lang="en-US" b="1" dirty="0"/>
              <a:t>leaf</a:t>
            </a:r>
            <a:r>
              <a:rPr lang="en-US" dirty="0"/>
              <a:t> (the right most digit). 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Arrange the stems from low to high. 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Attach each leaf to the appropriate 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and Leaf Displays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71612"/>
            <a:ext cx="8339166" cy="4714908"/>
          </a:xfrm>
        </p:spPr>
        <p:txBody>
          <a:bodyPr/>
          <a:lstStyle/>
          <a:p>
            <a:r>
              <a:rPr lang="en-US" sz="4000" dirty="0" smtClean="0"/>
              <a:t>Ordered </a:t>
            </a:r>
            <a:r>
              <a:rPr lang="en-US" sz="4000" dirty="0" err="1" smtClean="0"/>
              <a:t>Testscore</a:t>
            </a:r>
            <a:r>
              <a:rPr lang="en-US" sz="4000" dirty="0" smtClean="0"/>
              <a:t> Data</a:t>
            </a:r>
            <a:endParaRPr lang="en-US" sz="3600" dirty="0"/>
          </a:p>
          <a:p>
            <a:pPr>
              <a:buFontTx/>
              <a:buNone/>
            </a:pPr>
            <a:r>
              <a:rPr lang="en-US" sz="4000" dirty="0"/>
              <a:t>	43, 44, 44, 45, 46, 46, 48, 48, 49, 49, </a:t>
            </a:r>
            <a:r>
              <a:rPr lang="en-US" sz="4000" dirty="0" smtClean="0"/>
              <a:t>49, </a:t>
            </a:r>
            <a:r>
              <a:rPr lang="en-US" sz="4000" dirty="0"/>
              <a:t>50, 50, </a:t>
            </a:r>
            <a:r>
              <a:rPr lang="en-US" sz="4000" dirty="0" smtClean="0"/>
              <a:t>50, </a:t>
            </a:r>
            <a:r>
              <a:rPr lang="en-US" sz="4000" dirty="0"/>
              <a:t>53, 55, 56, 57, 57, </a:t>
            </a:r>
            <a:r>
              <a:rPr lang="en-US" sz="4000" dirty="0" smtClean="0"/>
              <a:t>58</a:t>
            </a:r>
          </a:p>
          <a:p>
            <a:endParaRPr lang="en-US" sz="4000" dirty="0" smtClean="0"/>
          </a:p>
          <a:p>
            <a:r>
              <a:rPr lang="en-US" sz="4000" dirty="0" smtClean="0"/>
              <a:t>What are the stems?</a:t>
            </a:r>
          </a:p>
          <a:p>
            <a:endParaRPr lang="en-US" sz="4000" dirty="0" smtClean="0"/>
          </a:p>
          <a:p>
            <a:r>
              <a:rPr lang="en-US" sz="4000" dirty="0" smtClean="0"/>
              <a:t>What are the leaves?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/>
              <a:t>Stem &amp; Leaf Displays</a:t>
            </a: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304800" y="914400"/>
            <a:ext cx="6096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/>
              <a:t>TESTSCOR Stem-and-Leaf Plot</a:t>
            </a:r>
          </a:p>
          <a:p>
            <a:endParaRPr lang="en-US" sz="3200" dirty="0"/>
          </a:p>
          <a:p>
            <a:r>
              <a:rPr lang="en-US" sz="3200" dirty="0"/>
              <a:t> Frequency    Stem &amp;  Leaf</a:t>
            </a:r>
          </a:p>
          <a:p>
            <a:endParaRPr lang="en-US" sz="3200" dirty="0"/>
          </a:p>
          <a:p>
            <a:r>
              <a:rPr lang="en-US" sz="3200" dirty="0"/>
              <a:t>     3.00        4 .  344</a:t>
            </a:r>
          </a:p>
          <a:p>
            <a:r>
              <a:rPr lang="en-US" sz="3200" dirty="0"/>
              <a:t>     8.00        4 .  56688999</a:t>
            </a:r>
          </a:p>
          <a:p>
            <a:r>
              <a:rPr lang="en-US" sz="3200" dirty="0"/>
              <a:t>     4.00        5 .  0003</a:t>
            </a:r>
          </a:p>
          <a:p>
            <a:r>
              <a:rPr lang="en-US" sz="3200" dirty="0"/>
              <a:t>     5.00        5 .  56778</a:t>
            </a:r>
          </a:p>
          <a:p>
            <a:endParaRPr lang="en-US" sz="3200" dirty="0"/>
          </a:p>
          <a:p>
            <a:r>
              <a:rPr lang="en-US" sz="3200" dirty="0"/>
              <a:t> Stem width:        10</a:t>
            </a:r>
          </a:p>
          <a:p>
            <a:r>
              <a:rPr lang="en-US" sz="3200" dirty="0"/>
              <a:t> Each leaf:       1 case(s)</a:t>
            </a:r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6629400" y="4935537"/>
            <a:ext cx="2362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Here the stem width is ten because the stems represent numbers in the 10s place numerically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Advantages &amp; Disadvantages of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Stem </a:t>
            </a:r>
            <a:r>
              <a:rPr lang="en-US" sz="4000" dirty="0"/>
              <a:t>&amp; Leaf Diagrams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/>
              <a:t>Advantage:</a:t>
            </a:r>
          </a:p>
          <a:p>
            <a:pPr lvl="1"/>
            <a:r>
              <a:rPr lang="en-US" sz="3200"/>
              <a:t>Combines frequency distribution with histogram, thereby giving a pictorial description of data.</a:t>
            </a:r>
          </a:p>
          <a:p>
            <a:r>
              <a:rPr lang="en-US" sz="3600"/>
              <a:t>Disadvantages:</a:t>
            </a:r>
          </a:p>
          <a:p>
            <a:pPr lvl="1"/>
            <a:r>
              <a:rPr lang="en-US" sz="3200"/>
              <a:t>Only works with numerical data.</a:t>
            </a:r>
          </a:p>
          <a:p>
            <a:pPr lvl="1"/>
            <a:r>
              <a:rPr lang="en-US" sz="3200"/>
              <a:t>Works best with small and compact data sets (e.g., will not work well with 1,000 cases &amp; data in the range of 20-40).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Statistically Describing Distributions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524000"/>
            <a:ext cx="80772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4000" dirty="0"/>
              <a:t>Modality </a:t>
            </a:r>
            <a:r>
              <a:rPr lang="en-US" dirty="0"/>
              <a:t>(“How many peaks are there?)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600" dirty="0" err="1"/>
              <a:t>Unimodal</a:t>
            </a:r>
            <a:r>
              <a:rPr lang="en-US" sz="3600" dirty="0"/>
              <a:t>, bi-modal, multimodal</a:t>
            </a:r>
          </a:p>
          <a:p>
            <a:pPr marL="609600" indent="-609600">
              <a:lnSpc>
                <a:spcPct val="90000"/>
              </a:lnSpc>
            </a:pPr>
            <a:r>
              <a:rPr lang="en-US" sz="4000" dirty="0"/>
              <a:t>Symmetric vs. Skewed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600" dirty="0"/>
              <a:t>Skewed positive (floor effect)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600" dirty="0"/>
              <a:t>Skewed negative (ceiling effect) </a:t>
            </a:r>
          </a:p>
          <a:p>
            <a:pPr marL="609600" indent="-609600">
              <a:lnSpc>
                <a:spcPct val="90000"/>
              </a:lnSpc>
            </a:pPr>
            <a:r>
              <a:rPr lang="en-US" sz="4000" dirty="0"/>
              <a:t>Kurtosis </a:t>
            </a:r>
            <a:r>
              <a:rPr lang="en-US" dirty="0"/>
              <a:t>(“How peaked is your data?”)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600" dirty="0"/>
              <a:t>Leptokurtic, </a:t>
            </a:r>
            <a:r>
              <a:rPr lang="en-US" sz="3600" dirty="0" err="1"/>
              <a:t>Mesokurtic</a:t>
            </a:r>
            <a:r>
              <a:rPr lang="en-US" sz="3600" dirty="0"/>
              <a:t> and </a:t>
            </a:r>
            <a:r>
              <a:rPr lang="en-US" sz="3600" dirty="0" err="1"/>
              <a:t>Platykurtic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7011-0B51-4039-8CFB-3CBAD6A5EC1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76200"/>
            <a:ext cx="6934200" cy="6553200"/>
          </a:xfrm>
          <a:noFill/>
          <a:ln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6" name="Picture 4"/>
          <p:cNvPicPr>
            <a:picLocks noChangeAspect="1" noChangeArrowheads="1"/>
          </p:cNvPicPr>
          <p:nvPr/>
        </p:nvPicPr>
        <p:blipFill>
          <a:blip r:embed="rId2"/>
          <a:srcRect t="2888"/>
          <a:stretch>
            <a:fillRect/>
          </a:stretch>
        </p:blipFill>
        <p:spPr bwMode="auto">
          <a:xfrm>
            <a:off x="304800" y="514350"/>
            <a:ext cx="85344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for Displaying Data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71612"/>
            <a:ext cx="8339166" cy="4714908"/>
          </a:xfrm>
        </p:spPr>
        <p:txBody>
          <a:bodyPr/>
          <a:lstStyle/>
          <a:p>
            <a:r>
              <a:rPr lang="en-US" sz="4000" dirty="0"/>
              <a:t>First Step</a:t>
            </a:r>
          </a:p>
          <a:p>
            <a:pPr lvl="1"/>
            <a:r>
              <a:rPr lang="en-US" sz="3600" dirty="0"/>
              <a:t>Order the Data</a:t>
            </a:r>
          </a:p>
          <a:p>
            <a:pPr>
              <a:buFontTx/>
              <a:buNone/>
            </a:pPr>
            <a:r>
              <a:rPr lang="en-US" sz="4000" dirty="0"/>
              <a:t>	43, 44, 44, 45, 46, 46, 48, 48, 49, 49, </a:t>
            </a:r>
            <a:r>
              <a:rPr lang="en-US" sz="4000" dirty="0" smtClean="0"/>
              <a:t>49, </a:t>
            </a:r>
            <a:r>
              <a:rPr lang="en-US" sz="4000" dirty="0"/>
              <a:t>50, 50, 50, 53, 55, 56, 57, 57, 58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2" name="Rectangle 8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458200" cy="1477962"/>
          </a:xfrm>
        </p:spPr>
        <p:txBody>
          <a:bodyPr/>
          <a:lstStyle/>
          <a:p>
            <a:r>
              <a:rPr lang="en-US" dirty="0"/>
              <a:t>Ungrouped Frequency </a:t>
            </a:r>
            <a:r>
              <a:rPr lang="en-US" dirty="0" smtClean="0"/>
              <a:t>Distribution</a:t>
            </a:r>
            <a:endParaRPr lang="en-US" dirty="0"/>
          </a:p>
        </p:txBody>
      </p:sp>
      <p:pic>
        <p:nvPicPr>
          <p:cNvPr id="16999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5563" y="1947863"/>
            <a:ext cx="6675437" cy="475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7011-0B51-4039-8CFB-3CBAD6A5EC1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554162"/>
          </a:xfrm>
        </p:spPr>
        <p:txBody>
          <a:bodyPr/>
          <a:lstStyle/>
          <a:p>
            <a:r>
              <a:rPr lang="en-US" dirty="0"/>
              <a:t>Ungrouped Frequency </a:t>
            </a:r>
            <a:r>
              <a:rPr lang="en-US" dirty="0" smtClean="0"/>
              <a:t>Distribution</a:t>
            </a:r>
            <a:endParaRPr lang="en-US" dirty="0"/>
          </a:p>
        </p:txBody>
      </p:sp>
      <p:graphicFrame>
        <p:nvGraphicFramePr>
          <p:cNvPr id="181256" name="Object 8"/>
          <p:cNvGraphicFramePr>
            <a:graphicFrameLocks noChangeAspect="1"/>
          </p:cNvGraphicFramePr>
          <p:nvPr>
            <p:ph idx="1"/>
          </p:nvPr>
        </p:nvGraphicFramePr>
        <p:xfrm>
          <a:off x="1493838" y="1676400"/>
          <a:ext cx="6049962" cy="4937125"/>
        </p:xfrm>
        <a:graphic>
          <a:graphicData uri="http://schemas.openxmlformats.org/presentationml/2006/ole">
            <p:oleObj spid="_x0000_s181256" name="Picture" r:id="rId3" imgW="4572000" imgH="3730752" progId="StaticEnhancedMetafile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Grouped Distributions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71612"/>
            <a:ext cx="8415366" cy="4714908"/>
          </a:xfrm>
        </p:spPr>
        <p:txBody>
          <a:bodyPr wrap="square" tIns="91440" bIns="91440" anchor="t" anchorCtr="0">
            <a:noAutofit/>
          </a:bodyPr>
          <a:lstStyle/>
          <a:p>
            <a:r>
              <a:rPr lang="en-US" dirty="0">
                <a:latin typeface="Times New Roman" pitchFamily="18" charset="0"/>
              </a:rPr>
              <a:t>When sets of data become very large with a large number of response categories (e.g. continuous data) it is sometimes easier to see a clear pattern in the data by grouping them into class intervals. </a:t>
            </a:r>
          </a:p>
          <a:p>
            <a:r>
              <a:rPr lang="en-US" dirty="0">
                <a:latin typeface="Times New Roman" pitchFamily="18" charset="0"/>
              </a:rPr>
              <a:t>One can then form a </a:t>
            </a:r>
            <a:r>
              <a:rPr lang="en-US" dirty="0" smtClean="0">
                <a:latin typeface="Times New Roman" pitchFamily="18" charset="0"/>
              </a:rPr>
              <a:t>Grouped </a:t>
            </a:r>
            <a:r>
              <a:rPr lang="en-US" dirty="0">
                <a:latin typeface="Times New Roman" pitchFamily="18" charset="0"/>
              </a:rPr>
              <a:t>Frequency Distribution, especially if the data are assumed to be continuous.</a:t>
            </a:r>
          </a:p>
          <a:p>
            <a:pPr>
              <a:buFontTx/>
              <a:buNone/>
            </a:pPr>
            <a:endParaRPr lang="en-US" sz="700" dirty="0"/>
          </a:p>
          <a:p>
            <a:pPr>
              <a:buFontTx/>
              <a:buNone/>
            </a:pPr>
            <a:endParaRPr lang="en-US" sz="700" dirty="0"/>
          </a:p>
          <a:p>
            <a:pPr>
              <a:buFontTx/>
              <a:buNone/>
            </a:pPr>
            <a:endParaRPr lang="en-US" sz="700" dirty="0"/>
          </a:p>
          <a:p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Construct classes of data, where number of classes varies between 10 – 20 (depending upon the range of scores).	</a:t>
            </a: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</a:rPr>
              <a:t>	Size of the class interval is:</a:t>
            </a:r>
          </a:p>
          <a:p>
            <a:pPr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</a:rPr>
              <a:t>our example:</a:t>
            </a:r>
            <a:endParaRPr lang="en-US" sz="700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Grouped Distributions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>
            <p:ph idx="1"/>
          </p:nvPr>
        </p:nvGraphicFramePr>
        <p:xfrm>
          <a:off x="2590800" y="3965575"/>
          <a:ext cx="3657600" cy="804863"/>
        </p:xfrm>
        <a:graphic>
          <a:graphicData uri="http://schemas.openxmlformats.org/presentationml/2006/ole">
            <p:oleObj spid="_x0000_s132100" name="Equation" r:id="rId3" imgW="1904760" imgH="419040" progId="Equation.DSMT4">
              <p:embed/>
            </p:oleObj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2286000" y="5684837"/>
          <a:ext cx="4703763" cy="792163"/>
        </p:xfrm>
        <a:graphic>
          <a:graphicData uri="http://schemas.openxmlformats.org/presentationml/2006/ole">
            <p:oleObj spid="_x0000_s132101" name="Equation" r:id="rId4" imgW="2336760" imgH="39348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Grouped Frequency Distribution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of </a:t>
            </a:r>
            <a:r>
              <a:rPr lang="en-US" sz="4000" dirty="0"/>
              <a:t>Testing Example</a:t>
            </a:r>
          </a:p>
        </p:txBody>
      </p:sp>
      <p:graphicFrame>
        <p:nvGraphicFramePr>
          <p:cNvPr id="202827" name="Object 1099"/>
          <p:cNvGraphicFramePr>
            <a:graphicFrameLocks noChangeAspect="1"/>
          </p:cNvGraphicFramePr>
          <p:nvPr>
            <p:ph idx="1"/>
          </p:nvPr>
        </p:nvGraphicFramePr>
        <p:xfrm>
          <a:off x="152400" y="1630363"/>
          <a:ext cx="8839200" cy="3856037"/>
        </p:xfrm>
        <a:graphic>
          <a:graphicData uri="http://schemas.openxmlformats.org/presentationml/2006/ole">
            <p:oleObj spid="_x0000_s202827" name="Worksheet" r:id="rId3" imgW="4476750" imgH="1952625" progId="Excel.Sheet.8">
              <p:embed/>
            </p:oleObj>
          </a:graphicData>
        </a:graphic>
      </p:graphicFrame>
      <p:sp>
        <p:nvSpPr>
          <p:cNvPr id="66703" name="Text Box 143"/>
          <p:cNvSpPr txBox="1">
            <a:spLocks noChangeArrowheads="1"/>
          </p:cNvSpPr>
          <p:nvPr/>
        </p:nvSpPr>
        <p:spPr bwMode="auto">
          <a:xfrm>
            <a:off x="2432050" y="5638800"/>
            <a:ext cx="2673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rf =f/n, e.g.,1/20 = .05</a:t>
            </a:r>
          </a:p>
        </p:txBody>
      </p:sp>
      <p:sp>
        <p:nvSpPr>
          <p:cNvPr id="66704" name="Line 144"/>
          <p:cNvSpPr>
            <a:spLocks noChangeShapeType="1"/>
          </p:cNvSpPr>
          <p:nvPr/>
        </p:nvSpPr>
        <p:spPr bwMode="auto">
          <a:xfrm flipV="1">
            <a:off x="5181600" y="5486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708" name="Rectangle 148"/>
          <p:cNvSpPr>
            <a:spLocks noChangeArrowheads="1"/>
          </p:cNvSpPr>
          <p:nvPr/>
        </p:nvSpPr>
        <p:spPr bwMode="auto">
          <a:xfrm>
            <a:off x="6934200" y="5729288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crf =cf/n</a:t>
            </a:r>
          </a:p>
        </p:txBody>
      </p:sp>
      <p:sp>
        <p:nvSpPr>
          <p:cNvPr id="66727" name="Line 167"/>
          <p:cNvSpPr>
            <a:spLocks noChangeShapeType="1"/>
          </p:cNvSpPr>
          <p:nvPr/>
        </p:nvSpPr>
        <p:spPr bwMode="auto">
          <a:xfrm flipV="1">
            <a:off x="8001000" y="5500688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A210-D85E-4527-BB15-F702905B65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95" name="Group 31"/>
          <p:cNvGrpSpPr>
            <a:grpSpLocks/>
          </p:cNvGrpSpPr>
          <p:nvPr/>
        </p:nvGrpSpPr>
        <p:grpSpPr bwMode="auto">
          <a:xfrm>
            <a:off x="304800" y="1049338"/>
            <a:ext cx="8610600" cy="5132387"/>
            <a:chOff x="468" y="661"/>
            <a:chExt cx="5424" cy="3233"/>
          </a:xfrm>
        </p:grpSpPr>
        <p:sp>
          <p:nvSpPr>
            <p:cNvPr id="139268" name="Line 4"/>
            <p:cNvSpPr>
              <a:spLocks noChangeShapeType="1"/>
            </p:cNvSpPr>
            <p:nvPr/>
          </p:nvSpPr>
          <p:spPr bwMode="auto">
            <a:xfrm>
              <a:off x="468" y="2197"/>
              <a:ext cx="49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69" name="Text Box 5"/>
            <p:cNvSpPr txBox="1">
              <a:spLocks noChangeArrowheads="1"/>
            </p:cNvSpPr>
            <p:nvPr/>
          </p:nvSpPr>
          <p:spPr bwMode="auto">
            <a:xfrm>
              <a:off x="516" y="2341"/>
              <a:ext cx="53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Times" charset="0"/>
                </a:rPr>
                <a:t>20     21     22     23     24     25     26     27     28     29     30     31     32     33     34</a:t>
              </a:r>
            </a:p>
          </p:txBody>
        </p:sp>
        <p:sp>
          <p:nvSpPr>
            <p:cNvPr id="139270" name="Line 6"/>
            <p:cNvSpPr>
              <a:spLocks noChangeShapeType="1"/>
            </p:cNvSpPr>
            <p:nvPr/>
          </p:nvSpPr>
          <p:spPr bwMode="auto">
            <a:xfrm>
              <a:off x="2096" y="853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1" name="Line 7"/>
            <p:cNvSpPr>
              <a:spLocks noChangeShapeType="1"/>
            </p:cNvSpPr>
            <p:nvPr/>
          </p:nvSpPr>
          <p:spPr bwMode="auto">
            <a:xfrm>
              <a:off x="2384" y="853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2" name="Line 8"/>
            <p:cNvSpPr>
              <a:spLocks noChangeShapeType="1"/>
            </p:cNvSpPr>
            <p:nvPr/>
          </p:nvSpPr>
          <p:spPr bwMode="auto">
            <a:xfrm>
              <a:off x="3884" y="853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3" name="Line 9"/>
            <p:cNvSpPr>
              <a:spLocks noChangeShapeType="1"/>
            </p:cNvSpPr>
            <p:nvPr/>
          </p:nvSpPr>
          <p:spPr bwMode="auto">
            <a:xfrm>
              <a:off x="4220" y="853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4" name="Line 10"/>
            <p:cNvSpPr>
              <a:spLocks noChangeShapeType="1"/>
            </p:cNvSpPr>
            <p:nvPr/>
          </p:nvSpPr>
          <p:spPr bwMode="auto">
            <a:xfrm flipV="1">
              <a:off x="2244" y="2197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5" name="Line 11"/>
            <p:cNvSpPr>
              <a:spLocks noChangeShapeType="1"/>
            </p:cNvSpPr>
            <p:nvPr/>
          </p:nvSpPr>
          <p:spPr bwMode="auto">
            <a:xfrm flipV="1">
              <a:off x="4034" y="2197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6" name="Line 12"/>
            <p:cNvSpPr>
              <a:spLocks noChangeShapeType="1"/>
            </p:cNvSpPr>
            <p:nvPr/>
          </p:nvSpPr>
          <p:spPr bwMode="auto">
            <a:xfrm flipH="1" flipV="1">
              <a:off x="312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77" name="Text Box 13"/>
            <p:cNvSpPr txBox="1">
              <a:spLocks noChangeArrowheads="1"/>
            </p:cNvSpPr>
            <p:nvPr/>
          </p:nvSpPr>
          <p:spPr bwMode="auto">
            <a:xfrm>
              <a:off x="660" y="684"/>
              <a:ext cx="10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Class interval:</a:t>
              </a:r>
            </a:p>
            <a:p>
              <a:pPr algn="ctr"/>
              <a:r>
                <a:rPr lang="en-US"/>
                <a:t>20-24</a:t>
              </a:r>
            </a:p>
          </p:txBody>
        </p:sp>
        <p:sp>
          <p:nvSpPr>
            <p:cNvPr id="139278" name="Text Box 14"/>
            <p:cNvSpPr txBox="1">
              <a:spLocks noChangeArrowheads="1"/>
            </p:cNvSpPr>
            <p:nvPr/>
          </p:nvSpPr>
          <p:spPr bwMode="auto">
            <a:xfrm>
              <a:off x="2580" y="661"/>
              <a:ext cx="10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Class interval:</a:t>
              </a:r>
            </a:p>
            <a:p>
              <a:pPr algn="ctr"/>
              <a:r>
                <a:rPr lang="en-US" dirty="0"/>
                <a:t>25-29</a:t>
              </a:r>
            </a:p>
          </p:txBody>
        </p:sp>
        <p:sp>
          <p:nvSpPr>
            <p:cNvPr id="139279" name="Text Box 15"/>
            <p:cNvSpPr txBox="1">
              <a:spLocks noChangeArrowheads="1"/>
            </p:cNvSpPr>
            <p:nvPr/>
          </p:nvSpPr>
          <p:spPr bwMode="auto">
            <a:xfrm>
              <a:off x="4176" y="661"/>
              <a:ext cx="10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Class interval:</a:t>
              </a:r>
            </a:p>
            <a:p>
              <a:pPr algn="ctr"/>
              <a:r>
                <a:rPr lang="en-US" dirty="0"/>
                <a:t>30-34</a:t>
              </a:r>
            </a:p>
          </p:txBody>
        </p:sp>
        <p:sp>
          <p:nvSpPr>
            <p:cNvPr id="139280" name="Text Box 16"/>
            <p:cNvSpPr txBox="1">
              <a:spLocks noChangeArrowheads="1"/>
            </p:cNvSpPr>
            <p:nvPr/>
          </p:nvSpPr>
          <p:spPr bwMode="auto">
            <a:xfrm>
              <a:off x="1576" y="1199"/>
              <a:ext cx="53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Upper</a:t>
              </a:r>
            </a:p>
            <a:p>
              <a:pPr algn="r"/>
              <a:r>
                <a:rPr lang="en-US"/>
                <a:t>Stated</a:t>
              </a:r>
            </a:p>
            <a:p>
              <a:pPr algn="r"/>
              <a:r>
                <a:rPr lang="en-US"/>
                <a:t>Limit</a:t>
              </a:r>
            </a:p>
          </p:txBody>
        </p:sp>
        <p:sp>
          <p:nvSpPr>
            <p:cNvPr id="139281" name="Text Box 17"/>
            <p:cNvSpPr txBox="1">
              <a:spLocks noChangeArrowheads="1"/>
            </p:cNvSpPr>
            <p:nvPr/>
          </p:nvSpPr>
          <p:spPr bwMode="auto">
            <a:xfrm>
              <a:off x="3364" y="1189"/>
              <a:ext cx="53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dirty="0"/>
                <a:t>Upper</a:t>
              </a:r>
            </a:p>
            <a:p>
              <a:pPr algn="r"/>
              <a:r>
                <a:rPr lang="en-US" dirty="0"/>
                <a:t>Stated</a:t>
              </a:r>
            </a:p>
            <a:p>
              <a:pPr algn="r"/>
              <a:r>
                <a:rPr lang="en-US" dirty="0"/>
                <a:t>Limit</a:t>
              </a:r>
            </a:p>
          </p:txBody>
        </p:sp>
        <p:sp>
          <p:nvSpPr>
            <p:cNvPr id="139282" name="Text Box 18"/>
            <p:cNvSpPr txBox="1">
              <a:spLocks noChangeArrowheads="1"/>
            </p:cNvSpPr>
            <p:nvPr/>
          </p:nvSpPr>
          <p:spPr bwMode="auto">
            <a:xfrm>
              <a:off x="2396" y="1189"/>
              <a:ext cx="53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Lower</a:t>
              </a:r>
            </a:p>
            <a:p>
              <a:r>
                <a:rPr lang="en-US" dirty="0"/>
                <a:t>Stated</a:t>
              </a:r>
            </a:p>
            <a:p>
              <a:r>
                <a:rPr lang="en-US" dirty="0"/>
                <a:t>Limit</a:t>
              </a:r>
            </a:p>
          </p:txBody>
        </p:sp>
        <p:sp>
          <p:nvSpPr>
            <p:cNvPr id="139283" name="Line 19"/>
            <p:cNvSpPr>
              <a:spLocks noChangeShapeType="1"/>
            </p:cNvSpPr>
            <p:nvPr/>
          </p:nvSpPr>
          <p:spPr bwMode="auto">
            <a:xfrm flipH="1">
              <a:off x="2432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84" name="Line 20"/>
            <p:cNvSpPr>
              <a:spLocks noChangeShapeType="1"/>
            </p:cNvSpPr>
            <p:nvPr/>
          </p:nvSpPr>
          <p:spPr bwMode="auto">
            <a:xfrm>
              <a:off x="3512" y="18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85" name="Line 21"/>
            <p:cNvSpPr>
              <a:spLocks noChangeShapeType="1"/>
            </p:cNvSpPr>
            <p:nvPr/>
          </p:nvSpPr>
          <p:spPr bwMode="auto">
            <a:xfrm>
              <a:off x="1712" y="18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86" name="Line 22"/>
            <p:cNvSpPr>
              <a:spLocks noChangeShapeType="1"/>
            </p:cNvSpPr>
            <p:nvPr/>
          </p:nvSpPr>
          <p:spPr bwMode="auto">
            <a:xfrm flipH="1">
              <a:off x="4232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87" name="Text Box 23"/>
            <p:cNvSpPr txBox="1">
              <a:spLocks noChangeArrowheads="1"/>
            </p:cNvSpPr>
            <p:nvPr/>
          </p:nvSpPr>
          <p:spPr bwMode="auto">
            <a:xfrm>
              <a:off x="4220" y="1189"/>
              <a:ext cx="53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Lower</a:t>
              </a:r>
            </a:p>
            <a:p>
              <a:r>
                <a:rPr lang="en-US"/>
                <a:t>Stated</a:t>
              </a:r>
            </a:p>
            <a:p>
              <a:r>
                <a:rPr lang="en-US"/>
                <a:t>Limit</a:t>
              </a:r>
            </a:p>
          </p:txBody>
        </p:sp>
        <p:sp>
          <p:nvSpPr>
            <p:cNvPr id="139288" name="Text Box 24"/>
            <p:cNvSpPr txBox="1">
              <a:spLocks noChangeArrowheads="1"/>
            </p:cNvSpPr>
            <p:nvPr/>
          </p:nvSpPr>
          <p:spPr bwMode="auto">
            <a:xfrm>
              <a:off x="1680" y="2965"/>
              <a:ext cx="1090" cy="9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Lower real limit</a:t>
              </a:r>
            </a:p>
            <a:p>
              <a:r>
                <a:rPr lang="en-US" dirty="0"/>
                <a:t>(25-29 interval)</a:t>
              </a:r>
            </a:p>
            <a:p>
              <a:endParaRPr lang="en-US" dirty="0"/>
            </a:p>
            <a:p>
              <a:r>
                <a:rPr lang="en-US" dirty="0"/>
                <a:t>Upper real limit</a:t>
              </a:r>
            </a:p>
            <a:p>
              <a:r>
                <a:rPr lang="en-US" dirty="0"/>
                <a:t>(20-24 interval)</a:t>
              </a:r>
            </a:p>
          </p:txBody>
        </p:sp>
        <p:sp>
          <p:nvSpPr>
            <p:cNvPr id="139289" name="Text Box 25"/>
            <p:cNvSpPr txBox="1">
              <a:spLocks noChangeArrowheads="1"/>
            </p:cNvSpPr>
            <p:nvPr/>
          </p:nvSpPr>
          <p:spPr bwMode="auto">
            <a:xfrm>
              <a:off x="2796" y="2736"/>
              <a:ext cx="6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Midpoint</a:t>
              </a:r>
            </a:p>
          </p:txBody>
        </p:sp>
        <p:sp>
          <p:nvSpPr>
            <p:cNvPr id="139290" name="Text Box 26"/>
            <p:cNvSpPr txBox="1">
              <a:spLocks noChangeArrowheads="1"/>
            </p:cNvSpPr>
            <p:nvPr/>
          </p:nvSpPr>
          <p:spPr bwMode="auto">
            <a:xfrm>
              <a:off x="3470" y="2965"/>
              <a:ext cx="1090" cy="9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Lower real limit</a:t>
              </a:r>
            </a:p>
            <a:p>
              <a:r>
                <a:rPr lang="en-US" dirty="0"/>
                <a:t>(30-34 interval)</a:t>
              </a:r>
            </a:p>
            <a:p>
              <a:endParaRPr lang="en-US" dirty="0"/>
            </a:p>
            <a:p>
              <a:r>
                <a:rPr lang="en-US" dirty="0"/>
                <a:t>Upper real limit</a:t>
              </a:r>
            </a:p>
            <a:p>
              <a:r>
                <a:rPr lang="en-US" dirty="0"/>
                <a:t>(25-29 interval)</a:t>
              </a:r>
            </a:p>
          </p:txBody>
        </p:sp>
        <p:sp>
          <p:nvSpPr>
            <p:cNvPr id="139293" name="Line 29"/>
            <p:cNvSpPr>
              <a:spLocks noChangeShapeType="1"/>
            </p:cNvSpPr>
            <p:nvPr/>
          </p:nvSpPr>
          <p:spPr bwMode="auto">
            <a:xfrm flipV="1">
              <a:off x="3216" y="2544"/>
              <a:ext cx="171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294" name="Line 30"/>
            <p:cNvSpPr>
              <a:spLocks noChangeShapeType="1"/>
            </p:cNvSpPr>
            <p:nvPr/>
          </p:nvSpPr>
          <p:spPr bwMode="auto">
            <a:xfrm flipH="1" flipV="1">
              <a:off x="1380" y="2544"/>
              <a:ext cx="15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3127-4E1D-42C0-80DC-CF6876A5155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4271</TotalTime>
  <Words>948</Words>
  <Application>Microsoft Office PowerPoint</Application>
  <PresentationFormat>On-screen Show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Module</vt:lpstr>
      <vt:lpstr>Picture</vt:lpstr>
      <vt:lpstr>Equation</vt:lpstr>
      <vt:lpstr>Worksheet</vt:lpstr>
      <vt:lpstr>Chart</vt:lpstr>
      <vt:lpstr>Displaying Data</vt:lpstr>
      <vt:lpstr>Procedures for Displaying Data</vt:lpstr>
      <vt:lpstr>Procedures for Displaying Data</vt:lpstr>
      <vt:lpstr>Ungrouped Frequency Distribution</vt:lpstr>
      <vt:lpstr>Ungrouped Frequency Distribution</vt:lpstr>
      <vt:lpstr>Grouped Distributions</vt:lpstr>
      <vt:lpstr>Grouped Distributions</vt:lpstr>
      <vt:lpstr>Grouped Frequency Distribution  of Testing Example</vt:lpstr>
      <vt:lpstr>Slide 9</vt:lpstr>
      <vt:lpstr>Class Interval, Class Limits &amp;  Unit of Difference (American income data)</vt:lpstr>
      <vt:lpstr>Note that where a given case is classified depends on the unit difference or measurement precision, i=5,000</vt:lpstr>
      <vt:lpstr>Graphical Displays</vt:lpstr>
      <vt:lpstr>Histogram</vt:lpstr>
      <vt:lpstr>Shape of Histogram &amp; Number of Classes</vt:lpstr>
      <vt:lpstr>Histograms</vt:lpstr>
      <vt:lpstr>Frequency Polygon</vt:lpstr>
      <vt:lpstr>Qualitative Data &amp; Bar Graphs</vt:lpstr>
      <vt:lpstr>Bar Graphs</vt:lpstr>
      <vt:lpstr>Pie-Charts</vt:lpstr>
      <vt:lpstr>Stem and Leaf Displays</vt:lpstr>
      <vt:lpstr>Stem and Leaf Displays</vt:lpstr>
      <vt:lpstr>Stem &amp; Leaf Displays</vt:lpstr>
      <vt:lpstr>Advantages &amp; Disadvantages of  Stem &amp; Leaf Diagrams</vt:lpstr>
      <vt:lpstr>Statistically Describing Distributions</vt:lpstr>
      <vt:lpstr>Slide 25</vt:lpstr>
      <vt:lpstr>Slide 26</vt:lpstr>
    </vt:vector>
  </TitlesOfParts>
  <Company>UCLA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&amp; Continuous Variables</dc:title>
  <dc:creator>James Sidanius</dc:creator>
  <cp:lastModifiedBy>Andrew Ainsworth</cp:lastModifiedBy>
  <cp:revision>252</cp:revision>
  <dcterms:created xsi:type="dcterms:W3CDTF">2005-02-21T23:29:35Z</dcterms:created>
  <dcterms:modified xsi:type="dcterms:W3CDTF">2008-01-17T22:37:26Z</dcterms:modified>
</cp:coreProperties>
</file>