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5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1" r:id="rId20"/>
    <p:sldId id="277" r:id="rId21"/>
    <p:sldId id="27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15339AA-EA05-46CD-965A-EB0147F022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F32C4-2B79-43AD-9962-359E2162956A}" type="datetimeFigureOut">
              <a:rPr lang="en-US" smtClean="0"/>
              <a:t>1/17/2008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A9B9-CD7E-43A3-9CFB-0FF592D923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F9D6CC-A542-4B6D-AFB7-ED8C355A65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175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02340-37E5-4A88-9C26-3BCE3120B8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A3D08-A392-4DCD-90FF-18740E10AD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00ADD3E-EED5-4F3A-B222-CEFE32AD7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552E11-3ADB-459D-8669-A143422276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BEC0-D8B1-4DC5-9103-7722A51C91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A28D5-07F4-4C32-A3FA-8CB3E52A97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21DF7-F531-466A-B727-9B8497D87B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7B4DB-65EE-4B43-8DF0-41CD9E7E0A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C5451-CCEE-42F5-B440-05D70366C6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E08EF-0897-4051-9C59-A081C046E4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47906-46E8-4761-92E3-7DA16739D7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AC665-A31C-418A-980D-66C3158713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CB2A507C-A49D-4E48-8EE0-C9A891CF82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2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 smtClean="0"/>
              <a:t>320</a:t>
            </a:r>
          </a:p>
          <a:p>
            <a:r>
              <a:rPr lang="en-US" dirty="0" smtClean="0"/>
              <a:t>Andrew Ainsworth </a:t>
            </a:r>
            <a:r>
              <a:rPr lang="en-US" dirty="0" smtClean="0"/>
              <a:t>PhD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533400" indent="-533400"/>
            <a:r>
              <a:rPr lang="en-US" b="1"/>
              <a:t>Interval Scale Measurement</a:t>
            </a:r>
          </a:p>
          <a:p>
            <a:pPr marL="990600" lvl="1" indent="-646113"/>
            <a:r>
              <a:rPr lang="en-US"/>
              <a:t>In interval scale measurement there are </a:t>
            </a:r>
            <a:r>
              <a:rPr lang="en-US" b="1"/>
              <a:t>three</a:t>
            </a:r>
            <a:r>
              <a:rPr lang="en-US"/>
              <a:t> kinds of information conveyed by the numbers assigned to represent a variable:</a:t>
            </a:r>
          </a:p>
          <a:p>
            <a:pPr marL="1447800" lvl="2" indent="-776288">
              <a:buClr>
                <a:schemeClr val="tx1"/>
              </a:buClr>
              <a:buFontTx/>
              <a:buAutoNum type="arabicParenR"/>
            </a:pPr>
            <a:r>
              <a:rPr lang="en-US"/>
              <a:t>Different numbers which represent different categories or values of that variable</a:t>
            </a:r>
          </a:p>
          <a:p>
            <a:pPr marL="1447800" lvl="2" indent="-776288">
              <a:buClr>
                <a:schemeClr val="tx1"/>
              </a:buClr>
              <a:buFontTx/>
              <a:buAutoNum type="arabicParenR"/>
            </a:pPr>
            <a:r>
              <a:rPr lang="en-US"/>
              <a:t>Numbers also represent “more or less-ness” of that variable</a:t>
            </a:r>
          </a:p>
          <a:p>
            <a:pPr marL="1447800" lvl="2" indent="-776288">
              <a:buClr>
                <a:schemeClr val="tx1"/>
              </a:buClr>
              <a:buFontTx/>
              <a:buAutoNum type="arabicParenR"/>
            </a:pPr>
            <a:r>
              <a:rPr lang="en-US"/>
              <a:t>Where equal intervals with respect to the operationalization correspond to equal intervals with respect to the abstraction being measured.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4175"/>
            <a:ext cx="8229600" cy="1139825"/>
          </a:xfrm>
        </p:spPr>
        <p:txBody>
          <a:bodyPr/>
          <a:lstStyle/>
          <a:p>
            <a:r>
              <a:rPr lang="en-US" sz="3800" dirty="0"/>
              <a:t>Interval Measurement:</a:t>
            </a:r>
            <a:br>
              <a:rPr lang="en-US" sz="3800" dirty="0"/>
            </a:br>
            <a:endParaRPr lang="en-US" sz="2100" dirty="0"/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1066800"/>
          </a:xfrm>
        </p:spPr>
        <p:txBody>
          <a:bodyPr/>
          <a:lstStyle/>
          <a:p>
            <a:r>
              <a:rPr lang="en-US" dirty="0"/>
              <a:t>Where Equal Differences Between Numbers Represent Equal Differences in Size</a:t>
            </a:r>
          </a:p>
        </p:txBody>
      </p: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228600" y="2362200"/>
            <a:ext cx="8763000" cy="3886200"/>
            <a:chOff x="0" y="1776"/>
            <a:chExt cx="5616" cy="2448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2208" y="2256"/>
              <a:ext cx="33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2976" y="2064"/>
              <a:ext cx="864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4272" y="1776"/>
              <a:ext cx="1344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352" y="3888"/>
              <a:ext cx="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itchFamily="18" charset="0"/>
                </a:rPr>
                <a:t>SIZE</a:t>
              </a:r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1248" y="4224"/>
              <a:ext cx="26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256" y="288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3360" y="288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4992" y="2880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2" y="3216"/>
              <a:ext cx="513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b="1" dirty="0">
                  <a:latin typeface="Times New Roman" pitchFamily="18" charset="0"/>
                </a:rPr>
                <a:t>Diff in numbers                                       2-1=1                          3-2=1</a:t>
              </a:r>
            </a:p>
            <a:p>
              <a:endParaRPr lang="en-US" b="1" dirty="0">
                <a:latin typeface="Times New Roman" pitchFamily="18" charset="0"/>
              </a:endParaRPr>
            </a:p>
            <a:p>
              <a:r>
                <a:rPr lang="en-US" b="1" dirty="0">
                  <a:latin typeface="Times New Roman" pitchFamily="18" charset="0"/>
                </a:rPr>
                <a:t>Diff in size                    </a:t>
              </a:r>
              <a:r>
                <a:rPr lang="en-US" b="1" dirty="0" err="1">
                  <a:latin typeface="Times New Roman" pitchFamily="18" charset="0"/>
                </a:rPr>
                <a:t>Size</a:t>
              </a:r>
              <a:r>
                <a:rPr lang="en-US" b="1" dirty="0">
                  <a:latin typeface="Times New Roman" pitchFamily="18" charset="0"/>
                </a:rPr>
                <a:t> C – Size B =Size X               Size D – Size C = Size X                                                       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0" y="2880"/>
              <a:ext cx="17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Numbers representing Size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79400" y="209550"/>
          <a:ext cx="8131175" cy="6267450"/>
        </p:xfrm>
        <a:graphic>
          <a:graphicData uri="http://schemas.openxmlformats.org/presentationml/2006/ole">
            <p:oleObj spid="_x0000_s12290" name="Micrografx Windows Draw 4.0 Drawing" r:id="rId3" imgW="5927402" imgH="4569543" progId="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08EF-0897-4051-9C59-A081C046E4C2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31800" y="417513"/>
          <a:ext cx="8255000" cy="6364287"/>
        </p:xfrm>
        <a:graphic>
          <a:graphicData uri="http://schemas.openxmlformats.org/presentationml/2006/ole">
            <p:oleObj spid="_x0000_s13314" name="Micrografx Windows Draw 4.0 Drawing" r:id="rId3" imgW="5933033" imgH="4578288" progId="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08EF-0897-4051-9C59-A081C046E4C2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400" b="1"/>
              <a:t>Ratio Scale Measurement</a:t>
            </a:r>
          </a:p>
          <a:p>
            <a:pPr lvl="1">
              <a:lnSpc>
                <a:spcPct val="80000"/>
              </a:lnSpc>
            </a:pPr>
            <a:r>
              <a:rPr lang="en-US" sz="3000"/>
              <a:t>In ratio scale measurement there are </a:t>
            </a:r>
            <a:r>
              <a:rPr lang="en-US" sz="3000" b="1"/>
              <a:t>four</a:t>
            </a:r>
            <a:r>
              <a:rPr lang="en-US" sz="3000"/>
              <a:t> kinds of information conveyed by the numbers assigned to represent a variable:</a:t>
            </a:r>
          </a:p>
          <a:p>
            <a:pPr lvl="2">
              <a:lnSpc>
                <a:spcPct val="80000"/>
              </a:lnSpc>
            </a:pPr>
            <a:r>
              <a:rPr lang="en-US" sz="2600"/>
              <a:t>Different numbers which represent different categories or values of that variable</a:t>
            </a:r>
          </a:p>
          <a:p>
            <a:pPr lvl="2">
              <a:lnSpc>
                <a:spcPct val="80000"/>
              </a:lnSpc>
            </a:pPr>
            <a:r>
              <a:rPr lang="en-US" sz="2600"/>
              <a:t>Numbers which represent “more or less-ness” of that variable</a:t>
            </a:r>
          </a:p>
          <a:p>
            <a:pPr lvl="2">
              <a:lnSpc>
                <a:spcPct val="80000"/>
              </a:lnSpc>
            </a:pPr>
            <a:r>
              <a:rPr lang="en-US" sz="2600"/>
              <a:t>Where equal intervals which respect to the operationalization correspond to equal intervals with respect to the abstraction being measured.</a:t>
            </a:r>
          </a:p>
          <a:p>
            <a:pPr lvl="2">
              <a:lnSpc>
                <a:spcPct val="80000"/>
              </a:lnSpc>
            </a:pPr>
            <a:r>
              <a:rPr lang="en-US" sz="2600"/>
              <a:t>Where there is a meaningful 0-point and therefore meaningful ratios among measurements.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09600" y="0"/>
          <a:ext cx="8131175" cy="6267450"/>
        </p:xfrm>
        <a:graphic>
          <a:graphicData uri="http://schemas.openxmlformats.org/presentationml/2006/ole">
            <p:oleObj spid="_x0000_s15362" name="Micrografx Windows Draw 4.0 Drawing" r:id="rId3" imgW="5927402" imgH="4569543" progId="">
              <p:embed/>
            </p:oleObj>
          </a:graphicData>
        </a:graphic>
      </p:graphicFrame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90600" y="6172200"/>
            <a:ext cx="179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Times New Roman" pitchFamily="18" charset="0"/>
              </a:rPr>
              <a:t>True Zero point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1752600" y="563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08EF-0897-4051-9C59-A081C046E4C2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/>
              <a:t>Ratio Scale Measurement</a:t>
            </a:r>
          </a:p>
          <a:p>
            <a:pPr lvl="1"/>
            <a:r>
              <a:rPr lang="en-US"/>
              <a:t>If we have a true ratio scale, where 0 represents an a complete absence of the variable in question, then we form a meaningful ratio among the scale values such as: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However, if 0 is not a true absence of the variable, then the ratio 4/2 = 2 is not meaningful.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771900" y="3200400"/>
          <a:ext cx="2019300" cy="1347788"/>
        </p:xfrm>
        <a:graphic>
          <a:graphicData uri="http://schemas.openxmlformats.org/presentationml/2006/ole">
            <p:oleObj spid="_x0000_s16388" name="Equation" r:id="rId3" imgW="457200" imgH="30456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2E11-3ADB-459D-8669-A1434222769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Variables and Constants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/>
              <a:t>Variable: any condition, event, characteristic or attribute that can take on different values at different times or with different people.</a:t>
            </a:r>
          </a:p>
          <a:p>
            <a:pPr lvl="1"/>
            <a:r>
              <a:rPr lang="en-US"/>
              <a:t>Age of people</a:t>
            </a:r>
          </a:p>
          <a:p>
            <a:pPr lvl="1"/>
            <a:r>
              <a:rPr lang="en-US"/>
              <a:t>Temperature</a:t>
            </a:r>
          </a:p>
          <a:p>
            <a:pPr lvl="1"/>
            <a:r>
              <a:rPr lang="en-US"/>
              <a:t>Intelligence</a:t>
            </a:r>
          </a:p>
          <a:p>
            <a:pPr lvl="1"/>
            <a:r>
              <a:rPr lang="en-US"/>
              <a:t>Xenophobia</a:t>
            </a:r>
          </a:p>
          <a:p>
            <a:r>
              <a:rPr lang="en-US"/>
              <a:t>Constant:</a:t>
            </a:r>
          </a:p>
          <a:p>
            <a:pPr lvl="1"/>
            <a:r>
              <a:rPr lang="en-US"/>
              <a:t>One value in a given context. </a:t>
            </a:r>
          </a:p>
          <a:p>
            <a:pPr lvl="1"/>
            <a:r>
              <a:rPr lang="en-US"/>
              <a:t>Does not change or vary.</a:t>
            </a:r>
            <a:endParaRPr lang="en-US" sz="17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r>
              <a:rPr lang="en-US"/>
              <a:t>Independent and Dependent Variables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/>
              <a:t>Independent variable </a:t>
            </a:r>
          </a:p>
          <a:p>
            <a:pPr lvl="1"/>
            <a:r>
              <a:rPr lang="en-US"/>
              <a:t>we are referring to a variable that the experimenter has some direct control over and can manipulate </a:t>
            </a:r>
          </a:p>
          <a:p>
            <a:pPr lvl="1"/>
            <a:r>
              <a:rPr lang="en-US"/>
              <a:t>In Experiments IVs are the “cause” </a:t>
            </a:r>
          </a:p>
          <a:p>
            <a:pPr lvl="1"/>
            <a:r>
              <a:rPr lang="en-US"/>
              <a:t>In non-experiments IVs are the “influence </a:t>
            </a:r>
          </a:p>
          <a:p>
            <a:pPr lvl="1"/>
            <a:r>
              <a:rPr lang="en-US"/>
              <a:t>i.e., X </a:t>
            </a:r>
            <a:r>
              <a:rPr lang="en-US">
                <a:sym typeface="Symbol" pitchFamily="18" charset="2"/>
              </a:rPr>
              <a:t> </a:t>
            </a:r>
            <a:r>
              <a:rPr lang="en-US">
                <a:sym typeface="Wingdings" pitchFamily="2" charset="2"/>
              </a:rPr>
              <a:t>Y</a:t>
            </a:r>
          </a:p>
          <a:p>
            <a:r>
              <a:rPr lang="en-US"/>
              <a:t>Dependent Variables</a:t>
            </a:r>
          </a:p>
          <a:p>
            <a:pPr lvl="1"/>
            <a:r>
              <a:rPr lang="en-US"/>
              <a:t>The variable being influenced/predicted</a:t>
            </a:r>
          </a:p>
          <a:p>
            <a:pPr lvl="1"/>
            <a:r>
              <a:rPr lang="en-US"/>
              <a:t>The outcome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Discrete &amp; Continuous Variables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Discrete variables: can only take on a finite or restricted set of values. </a:t>
            </a:r>
          </a:p>
          <a:p>
            <a:pPr lvl="1">
              <a:lnSpc>
                <a:spcPct val="90000"/>
              </a:lnSpc>
            </a:pPr>
            <a:r>
              <a:rPr lang="en-US"/>
              <a:t>Can only take on whole values (think digital)</a:t>
            </a:r>
          </a:p>
          <a:p>
            <a:pPr lvl="1">
              <a:lnSpc>
                <a:spcPct val="90000"/>
              </a:lnSpc>
            </a:pPr>
            <a:r>
              <a:rPr lang="en-US"/>
              <a:t>E.g., number of children per family, Number of students taking 100A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Continuous variables: can take an infinite number of values </a:t>
            </a:r>
          </a:p>
          <a:p>
            <a:pPr lvl="1">
              <a:lnSpc>
                <a:spcPct val="90000"/>
              </a:lnSpc>
            </a:pPr>
            <a:r>
              <a:rPr lang="en-US"/>
              <a:t>E.g., Temperature (10.3 C, 10.24 C, 15.212 C), Weight (102.2lbs., 116.56 lbs.)</a:t>
            </a:r>
          </a:p>
          <a:p>
            <a:pPr>
              <a:lnSpc>
                <a:spcPct val="90000"/>
              </a:lnSpc>
            </a:pPr>
            <a:r>
              <a:rPr lang="en-US"/>
              <a:t>The difference often limited only by precision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90600" y="35052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914400" y="63246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sz="3400"/>
              <a:t>In much scientific work we are interested in either describing the distributions of and/or relationships among abstract constructs: e.g.,</a:t>
            </a:r>
          </a:p>
          <a:p>
            <a:pPr lvl="1"/>
            <a:r>
              <a:rPr lang="en-US" sz="3000"/>
              <a:t>Political conservatism</a:t>
            </a:r>
          </a:p>
          <a:p>
            <a:pPr lvl="1"/>
            <a:r>
              <a:rPr lang="en-US" sz="3000"/>
              <a:t>Intelligence</a:t>
            </a:r>
          </a:p>
          <a:p>
            <a:pPr lvl="1"/>
            <a:r>
              <a:rPr lang="en-US" sz="3000"/>
              <a:t>Neuroticism</a:t>
            </a:r>
          </a:p>
          <a:p>
            <a:pPr lvl="1"/>
            <a:r>
              <a:rPr lang="en-US" sz="3000"/>
              <a:t>Aggression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Sampling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Random Selection</a:t>
            </a:r>
          </a:p>
          <a:p>
            <a:pPr lvl="1"/>
            <a:r>
              <a:rPr lang="en-US"/>
              <a:t>Participants are chosen into the study at random</a:t>
            </a:r>
          </a:p>
          <a:p>
            <a:r>
              <a:rPr lang="en-US"/>
              <a:t>Random Assignment</a:t>
            </a:r>
          </a:p>
          <a:p>
            <a:pPr lvl="1"/>
            <a:r>
              <a:rPr lang="en-US"/>
              <a:t>Once selected, participants are randomly placed into treatment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</p:spPr>
        <p:txBody>
          <a:bodyPr/>
          <a:lstStyle/>
          <a:p>
            <a:r>
              <a:rPr lang="en-US"/>
              <a:t>Intro to Notation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839200" cy="5715000"/>
          </a:xfrm>
        </p:spPr>
        <p:txBody>
          <a:bodyPr/>
          <a:lstStyle/>
          <a:p>
            <a:pPr marL="609600" indent="-609600"/>
            <a:r>
              <a:rPr lang="en-US"/>
              <a:t>It’s all greek (well mostly), get used to it!</a:t>
            </a:r>
          </a:p>
          <a:p>
            <a:pPr marL="609600" indent="-609600"/>
            <a:r>
              <a:rPr lang="en-US">
                <a:sym typeface="Symbol" pitchFamily="18" charset="2"/>
              </a:rPr>
              <a:t>Capital letters refer to variables (e.g. X, Y)</a:t>
            </a:r>
          </a:p>
          <a:p>
            <a:pPr marL="609600" indent="-609600"/>
            <a:r>
              <a:rPr lang="en-US">
                <a:sym typeface="Symbol" pitchFamily="18" charset="2"/>
              </a:rPr>
              <a:t>Lower Case Letters with subscripts – are individual values (e.g. x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)</a:t>
            </a:r>
          </a:p>
          <a:p>
            <a:pPr marL="609600" indent="-609600"/>
            <a:r>
              <a:rPr lang="en-US">
                <a:sym typeface="Symbol" pitchFamily="18" charset="2"/>
              </a:rPr>
              <a:t> - summation e.g.</a:t>
            </a:r>
          </a:p>
          <a:p>
            <a:pPr marL="609600" indent="-609600"/>
            <a:r>
              <a:rPr lang="en-US">
                <a:sym typeface="Symbol" pitchFamily="18" charset="2"/>
              </a:rPr>
              <a:t>(X)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vs. X</a:t>
            </a:r>
            <a:r>
              <a:rPr lang="en-US" baseline="30000">
                <a:sym typeface="Symbol" pitchFamily="18" charset="2"/>
              </a:rPr>
              <a:t>2</a:t>
            </a:r>
          </a:p>
          <a:p>
            <a:pPr marL="609600" indent="-609600"/>
            <a:r>
              <a:rPr lang="en-US">
                <a:sym typeface="Symbol" pitchFamily="18" charset="2"/>
              </a:rPr>
              <a:t>Rules</a:t>
            </a:r>
          </a:p>
          <a:p>
            <a:pPr marL="990600" lvl="1" indent="-646113">
              <a:buFontTx/>
              <a:buAutoNum type="arabicPeriod"/>
            </a:pPr>
            <a:r>
              <a:rPr lang="en-US">
                <a:sym typeface="Symbol" pitchFamily="18" charset="2"/>
              </a:rPr>
              <a:t>(X – Y) = X – Y</a:t>
            </a:r>
          </a:p>
          <a:p>
            <a:pPr marL="990600" lvl="1" indent="-646113">
              <a:buFontTx/>
              <a:buAutoNum type="arabicPeriod"/>
            </a:pPr>
            <a:r>
              <a:rPr lang="en-US">
                <a:sym typeface="Symbol" pitchFamily="18" charset="2"/>
              </a:rPr>
              <a:t>CX = CX</a:t>
            </a:r>
          </a:p>
          <a:p>
            <a:pPr marL="990600" lvl="1" indent="-646113">
              <a:buFontTx/>
              <a:buAutoNum type="arabicPeriod"/>
            </a:pPr>
            <a:r>
              <a:rPr lang="en-US">
                <a:sym typeface="Symbol" pitchFamily="18" charset="2"/>
              </a:rPr>
              <a:t>(X + C) = X + NC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43400" y="2979738"/>
          <a:ext cx="2014538" cy="754062"/>
        </p:xfrm>
        <a:graphic>
          <a:graphicData uri="http://schemas.openxmlformats.org/presentationml/2006/ole">
            <p:oleObj spid="_x0000_s26628" name="Equation" r:id="rId3" imgW="1155600" imgH="4316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371600"/>
            <a:ext cx="8458200" cy="3992563"/>
          </a:xfrm>
        </p:spPr>
        <p:txBody>
          <a:bodyPr/>
          <a:lstStyle/>
          <a:p>
            <a:r>
              <a:rPr lang="en-US" sz="2600"/>
              <a:t>However, in most cases these constructs are abstractions that can often not be directly observed. </a:t>
            </a:r>
          </a:p>
        </p:txBody>
      </p: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533400" y="2286000"/>
            <a:ext cx="8229600" cy="3886200"/>
            <a:chOff x="336" y="1440"/>
            <a:chExt cx="5184" cy="2448"/>
          </a:xfrm>
        </p:grpSpPr>
        <p:graphicFrame>
          <p:nvGraphicFramePr>
            <p:cNvPr id="4100" name="Diagram 4"/>
            <p:cNvGraphicFramePr>
              <a:graphicFrameLocks/>
            </p:cNvGraphicFramePr>
            <p:nvPr/>
          </p:nvGraphicFramePr>
          <p:xfrm>
            <a:off x="336" y="1440"/>
            <a:ext cx="5184" cy="2448"/>
          </p:xfrm>
          <a:graphic>
            <a:graphicData uri="http://schemas.openxmlformats.org/drawingml/2006/compatibility">
              <com:legacyDrawing xmlns:com="http://schemas.openxmlformats.org/drawingml/2006/compatibility" spid="_x0000_s4100"/>
            </a:graphicData>
          </a:graphic>
        </p:graphicFrame>
        <p:sp>
          <p:nvSpPr>
            <p:cNvPr id="4102" name="Line 6"/>
            <p:cNvSpPr>
              <a:spLocks noChangeShapeType="1"/>
            </p:cNvSpPr>
            <p:nvPr/>
          </p:nvSpPr>
          <p:spPr bwMode="auto">
            <a:xfrm>
              <a:off x="1248" y="1920"/>
              <a:ext cx="32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1200" y="3072"/>
              <a:ext cx="33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1440" y="3216"/>
              <a:ext cx="274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Times New Roman" pitchFamily="18" charset="0"/>
                </a:rPr>
                <a:t>Measure or Operationalization of Intelligence</a:t>
              </a:r>
            </a:p>
            <a:p>
              <a:pPr algn="ctr"/>
              <a:r>
                <a:rPr lang="en-US" b="1">
                  <a:latin typeface="Times New Roman" pitchFamily="18" charset="0"/>
                </a:rPr>
                <a:t>IQ test</a:t>
              </a:r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2832" y="20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DD3E-EED5-4F3A-B222-CEFE32AD74A5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 that the degree to which the operationalization of the abstract concept actually reflects or mirrors the construct is the degree to which the operationalization can be said to be </a:t>
            </a:r>
            <a:r>
              <a:rPr lang="en-US" b="1"/>
              <a:t>valid</a:t>
            </a:r>
            <a:r>
              <a:rPr lang="en-US"/>
              <a:t>.</a:t>
            </a:r>
          </a:p>
          <a:p>
            <a:r>
              <a:rPr lang="en-US"/>
              <a:t>The value of scientific research is completely dependent upon the degree to which the operationalizations are successful or valid.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Concepts and Constructs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Concept: </a:t>
            </a:r>
          </a:p>
          <a:p>
            <a:pPr lvl="1"/>
            <a:r>
              <a:rPr lang="en-US"/>
              <a:t>“An abstraction formed by generalization from particulars”</a:t>
            </a:r>
          </a:p>
          <a:p>
            <a:pPr lvl="1"/>
            <a:r>
              <a:rPr lang="en-US"/>
              <a:t>Abstract hard to define</a:t>
            </a:r>
          </a:p>
          <a:p>
            <a:pPr lvl="1"/>
            <a:r>
              <a:rPr lang="en-US"/>
              <a:t>E.g. intelligence</a:t>
            </a:r>
          </a:p>
          <a:p>
            <a:r>
              <a:rPr lang="en-US"/>
              <a:t>Construct:</a:t>
            </a:r>
          </a:p>
          <a:p>
            <a:pPr lvl="1"/>
            <a:r>
              <a:rPr lang="en-US"/>
              <a:t>A concept with scientific purpose </a:t>
            </a:r>
          </a:p>
          <a:p>
            <a:pPr lvl="1"/>
            <a:r>
              <a:rPr lang="en-US"/>
              <a:t>Can be measured and studied.</a:t>
            </a:r>
          </a:p>
          <a:p>
            <a:pPr lvl="1"/>
            <a:r>
              <a:rPr lang="en-US"/>
              <a:t>E.g. IQ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17638"/>
            <a:ext cx="8915400" cy="4906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Statistical analyses depend upon the measurement characteristics of the data.</a:t>
            </a:r>
          </a:p>
          <a:p>
            <a:pPr>
              <a:lnSpc>
                <a:spcPct val="80000"/>
              </a:lnSpc>
            </a:pPr>
            <a:r>
              <a:rPr lang="en-US" b="1"/>
              <a:t>Measurement </a:t>
            </a:r>
            <a:r>
              <a:rPr lang="en-US"/>
              <a:t>is a process of assigning numbers to constructs following a set of rules.</a:t>
            </a:r>
          </a:p>
          <a:p>
            <a:pPr>
              <a:lnSpc>
                <a:spcPct val="80000"/>
              </a:lnSpc>
            </a:pPr>
            <a:r>
              <a:rPr lang="en-US"/>
              <a:t>We normally measure variables into one of four different levels of measurement:</a:t>
            </a:r>
          </a:p>
          <a:p>
            <a:pPr lvl="1">
              <a:lnSpc>
                <a:spcPct val="110000"/>
              </a:lnSpc>
            </a:pPr>
            <a:r>
              <a:rPr lang="en-US" b="1"/>
              <a:t>Nominal</a:t>
            </a:r>
          </a:p>
          <a:p>
            <a:pPr lvl="1">
              <a:lnSpc>
                <a:spcPct val="110000"/>
              </a:lnSpc>
            </a:pPr>
            <a:r>
              <a:rPr lang="en-US" b="1"/>
              <a:t>Ordinal</a:t>
            </a:r>
          </a:p>
          <a:p>
            <a:pPr lvl="1">
              <a:lnSpc>
                <a:spcPct val="110000"/>
              </a:lnSpc>
            </a:pPr>
            <a:r>
              <a:rPr lang="en-US" b="1"/>
              <a:t>Interval</a:t>
            </a:r>
          </a:p>
          <a:p>
            <a:pPr lvl="1">
              <a:lnSpc>
                <a:spcPct val="110000"/>
              </a:lnSpc>
            </a:pPr>
            <a:r>
              <a:rPr lang="en-US" b="1"/>
              <a:t>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Nominal Measurement: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This refers to the simple act of assigning different  labels to different categories of a variable</a:t>
            </a:r>
          </a:p>
          <a:p>
            <a:pPr lvl="1">
              <a:lnSpc>
                <a:spcPct val="90000"/>
              </a:lnSpc>
            </a:pPr>
            <a:r>
              <a:rPr lang="en-US"/>
              <a:t>Nominal </a:t>
            </a:r>
            <a:r>
              <a:rPr lang="en-US">
                <a:sym typeface="Symbol" pitchFamily="18" charset="2"/>
              </a:rPr>
              <a:t> Naming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pitchFamily="18" charset="2"/>
              </a:rPr>
              <a:t>Only supplies one piece of information</a:t>
            </a:r>
          </a:p>
          <a:p>
            <a:pPr lvl="1">
              <a:lnSpc>
                <a:spcPct val="90000"/>
              </a:lnSpc>
            </a:pPr>
            <a:r>
              <a:rPr lang="en-US"/>
              <a:t>E.g., an ethnicity variable</a:t>
            </a:r>
          </a:p>
          <a:p>
            <a:pPr lvl="2">
              <a:lnSpc>
                <a:spcPct val="90000"/>
              </a:lnSpc>
            </a:pPr>
            <a:r>
              <a:rPr lang="en-US"/>
              <a:t>1= White</a:t>
            </a:r>
          </a:p>
          <a:p>
            <a:pPr lvl="2">
              <a:lnSpc>
                <a:spcPct val="90000"/>
              </a:lnSpc>
            </a:pPr>
            <a:r>
              <a:rPr lang="en-US"/>
              <a:t>2= Asian</a:t>
            </a:r>
          </a:p>
          <a:p>
            <a:pPr lvl="2">
              <a:lnSpc>
                <a:spcPct val="90000"/>
              </a:lnSpc>
            </a:pPr>
            <a:r>
              <a:rPr lang="en-US"/>
              <a:t>3= Middle-eastern</a:t>
            </a:r>
          </a:p>
          <a:p>
            <a:pPr lvl="2">
              <a:lnSpc>
                <a:spcPct val="90000"/>
              </a:lnSpc>
            </a:pPr>
            <a:r>
              <a:rPr lang="en-US"/>
              <a:t>4= Latino</a:t>
            </a:r>
          </a:p>
          <a:p>
            <a:pPr lvl="2">
              <a:lnSpc>
                <a:spcPct val="90000"/>
              </a:lnSpc>
            </a:pPr>
            <a:r>
              <a:rPr lang="en-US"/>
              <a:t>5= Black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334000"/>
          </a:xfrm>
        </p:spPr>
        <p:txBody>
          <a:bodyPr/>
          <a:lstStyle/>
          <a:p>
            <a:r>
              <a:rPr lang="en-US" b="1"/>
              <a:t>Ordinal measurement</a:t>
            </a:r>
          </a:p>
          <a:p>
            <a:pPr lvl="1"/>
            <a:r>
              <a:rPr lang="en-US"/>
              <a:t>Here numbers not only imply different categories of a variable, but also information concerning the “more-ness or less-ness” of that variable.</a:t>
            </a:r>
          </a:p>
          <a:p>
            <a:pPr lvl="1"/>
            <a:r>
              <a:rPr lang="en-US"/>
              <a:t>Ordinal </a:t>
            </a:r>
          </a:p>
          <a:p>
            <a:pPr lvl="1"/>
            <a:r>
              <a:rPr lang="en-US"/>
              <a:t>Consider the variable “subjective temperature”</a:t>
            </a:r>
          </a:p>
          <a:p>
            <a:pPr lvl="2"/>
            <a:r>
              <a:rPr lang="en-US"/>
              <a:t>1 = Cold</a:t>
            </a:r>
          </a:p>
          <a:p>
            <a:pPr lvl="2"/>
            <a:r>
              <a:rPr lang="en-US"/>
              <a:t>2 = Comfortable</a:t>
            </a:r>
          </a:p>
          <a:p>
            <a:pPr lvl="2"/>
            <a:r>
              <a:rPr lang="en-US"/>
              <a:t>3 = 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Psy 320 - Cal State Northridge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Ordinal Measurement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r>
              <a:rPr lang="en-US" dirty="0"/>
              <a:t>Where Numbers Representative Relative Size Only</a:t>
            </a:r>
          </a:p>
        </p:txBody>
      </p:sp>
      <p:grpSp>
        <p:nvGrpSpPr>
          <p:cNvPr id="9229" name="Group 13"/>
          <p:cNvGrpSpPr>
            <a:grpSpLocks/>
          </p:cNvGrpSpPr>
          <p:nvPr/>
        </p:nvGrpSpPr>
        <p:grpSpPr bwMode="auto">
          <a:xfrm>
            <a:off x="381000" y="2590800"/>
            <a:ext cx="7848600" cy="3733800"/>
            <a:chOff x="240" y="1776"/>
            <a:chExt cx="4944" cy="235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1056" y="2544"/>
              <a:ext cx="33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2208" y="2448"/>
              <a:ext cx="864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3840" y="2160"/>
              <a:ext cx="1344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2448" y="3650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SIZE</a:t>
              </a:r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1440" y="4128"/>
              <a:ext cx="26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240" y="1776"/>
              <a:ext cx="21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</a:rPr>
                <a:t>Contains 2 pieces of information</a:t>
              </a: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EC0-D8B1-4DC5-9103-7722A51C916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err="1" smtClean="0"/>
              <a:t>Psy</a:t>
            </a:r>
            <a:r>
              <a:rPr lang="en-US" altLang="en-US" dirty="0" smtClean="0"/>
              <a:t> 320 - Cal State Northridge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132</TotalTime>
  <Words>992</Words>
  <Application>Microsoft Office PowerPoint</Application>
  <PresentationFormat>On-screen Show (4:3)</PresentationFormat>
  <Paragraphs>176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Garamond</vt:lpstr>
      <vt:lpstr>Times New Roman</vt:lpstr>
      <vt:lpstr>Wingdings</vt:lpstr>
      <vt:lpstr>Symbol</vt:lpstr>
      <vt:lpstr>Edge</vt:lpstr>
      <vt:lpstr>Micrografx Windows Draw 4.0 Drawing</vt:lpstr>
      <vt:lpstr>Equation</vt:lpstr>
      <vt:lpstr>Measurement</vt:lpstr>
      <vt:lpstr>Measurement</vt:lpstr>
      <vt:lpstr>Measurement</vt:lpstr>
      <vt:lpstr>Measurement</vt:lpstr>
      <vt:lpstr>Concepts and Constructs</vt:lpstr>
      <vt:lpstr>Measurement</vt:lpstr>
      <vt:lpstr>Measurement</vt:lpstr>
      <vt:lpstr>Measurement</vt:lpstr>
      <vt:lpstr>Ordinal Measurement</vt:lpstr>
      <vt:lpstr>Measurement</vt:lpstr>
      <vt:lpstr>Interval Measurement: </vt:lpstr>
      <vt:lpstr>Slide 12</vt:lpstr>
      <vt:lpstr>Slide 13</vt:lpstr>
      <vt:lpstr>Measurement</vt:lpstr>
      <vt:lpstr>Slide 15</vt:lpstr>
      <vt:lpstr>Measurement</vt:lpstr>
      <vt:lpstr>Variables and Constants</vt:lpstr>
      <vt:lpstr>Independent and Dependent Variables</vt:lpstr>
      <vt:lpstr>Discrete &amp; Continuous Variables</vt:lpstr>
      <vt:lpstr>Random Sampling</vt:lpstr>
      <vt:lpstr>Intro to Notation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</dc:title>
  <dc:creator>Andrew Ainsworth</dc:creator>
  <cp:lastModifiedBy>Andrew Ainsworth</cp:lastModifiedBy>
  <cp:revision>13</cp:revision>
  <dcterms:created xsi:type="dcterms:W3CDTF">2006-08-28T06:17:44Z</dcterms:created>
  <dcterms:modified xsi:type="dcterms:W3CDTF">2008-01-17T19:29:47Z</dcterms:modified>
</cp:coreProperties>
</file>