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1"/>
  </p:sldMasterIdLst>
  <p:notesMasterIdLst>
    <p:notesMasterId r:id="rId16"/>
  </p:notesMasterIdLst>
  <p:handoutMasterIdLst>
    <p:handoutMasterId r:id="rId17"/>
  </p:handoutMasterIdLst>
  <p:sldIdLst>
    <p:sldId id="256" r:id="rId2"/>
    <p:sldId id="257" r:id="rId3"/>
    <p:sldId id="258" r:id="rId4"/>
    <p:sldId id="270" r:id="rId5"/>
    <p:sldId id="271" r:id="rId6"/>
    <p:sldId id="272" r:id="rId7"/>
    <p:sldId id="273" r:id="rId8"/>
    <p:sldId id="275" r:id="rId9"/>
    <p:sldId id="259" r:id="rId10"/>
    <p:sldId id="276" r:id="rId11"/>
    <p:sldId id="264" r:id="rId12"/>
    <p:sldId id="266" r:id="rId13"/>
    <p:sldId id="267" r:id="rId14"/>
    <p:sldId id="269" r:id="rId15"/>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78630" autoAdjust="0"/>
  </p:normalViewPr>
  <p:slideViewPr>
    <p:cSldViewPr>
      <p:cViewPr varScale="1">
        <p:scale>
          <a:sx n="61" d="100"/>
          <a:sy n="61" d="100"/>
        </p:scale>
        <p:origin x="-14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eaLnBrk="1" hangingPunct="1">
              <a:defRPr sz="1300"/>
            </a:lvl1pPr>
          </a:lstStyle>
          <a:p>
            <a:endParaRPr lang="en-US"/>
          </a:p>
        </p:txBody>
      </p:sp>
      <p:sp>
        <p:nvSpPr>
          <p:cNvPr id="38915" name="Rectangle 3"/>
          <p:cNvSpPr>
            <a:spLocks noGrp="1" noChangeArrowheads="1"/>
          </p:cNvSpPr>
          <p:nvPr>
            <p:ph type="dt" sz="quarter" idx="1"/>
          </p:nvPr>
        </p:nvSpPr>
        <p:spPr bwMode="auto">
          <a:xfrm>
            <a:off x="4143587"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eaLnBrk="1" hangingPunct="1">
              <a:defRPr sz="1300"/>
            </a:lvl1pPr>
          </a:lstStyle>
          <a:p>
            <a:endParaRPr lang="en-US"/>
          </a:p>
        </p:txBody>
      </p:sp>
      <p:sp>
        <p:nvSpPr>
          <p:cNvPr id="38916" name="Rectangle 4"/>
          <p:cNvSpPr>
            <a:spLocks noGrp="1" noChangeArrowheads="1"/>
          </p:cNvSpPr>
          <p:nvPr>
            <p:ph type="ftr" sz="quarter" idx="2"/>
          </p:nvPr>
        </p:nvSpPr>
        <p:spPr bwMode="auto">
          <a:xfrm>
            <a:off x="0"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eaLnBrk="1" hangingPunct="1">
              <a:defRPr sz="1300"/>
            </a:lvl1pPr>
          </a:lstStyle>
          <a:p>
            <a:endParaRPr lang="en-US"/>
          </a:p>
        </p:txBody>
      </p:sp>
      <p:sp>
        <p:nvSpPr>
          <p:cNvPr id="38917" name="Rectangle 5"/>
          <p:cNvSpPr>
            <a:spLocks noGrp="1" noChangeArrowheads="1"/>
          </p:cNvSpPr>
          <p:nvPr>
            <p:ph type="sldNum" sz="quarter" idx="3"/>
          </p:nvPr>
        </p:nvSpPr>
        <p:spPr bwMode="auto">
          <a:xfrm>
            <a:off x="4143587"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eaLnBrk="1" hangingPunct="1">
              <a:defRPr sz="1300"/>
            </a:lvl1pPr>
          </a:lstStyle>
          <a:p>
            <a:fld id="{07903225-02F6-4754-AD3A-45CA5F94739F}"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eaLnBrk="1" hangingPunct="1">
              <a:defRPr sz="1300"/>
            </a:lvl1pPr>
          </a:lstStyle>
          <a:p>
            <a:endParaRPr lang="en-US"/>
          </a:p>
        </p:txBody>
      </p:sp>
      <p:sp>
        <p:nvSpPr>
          <p:cNvPr id="25603" name="Rectangle 3"/>
          <p:cNvSpPr>
            <a:spLocks noGrp="1" noChangeArrowheads="1"/>
          </p:cNvSpPr>
          <p:nvPr>
            <p:ph type="dt" idx="1"/>
          </p:nvPr>
        </p:nvSpPr>
        <p:spPr bwMode="auto">
          <a:xfrm>
            <a:off x="4143587"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eaLnBrk="1" hangingPunct="1">
              <a:defRPr sz="1300"/>
            </a:lvl1pPr>
          </a:lstStyle>
          <a:p>
            <a:endParaRPr lang="en-US"/>
          </a:p>
        </p:txBody>
      </p:sp>
      <p:sp>
        <p:nvSpPr>
          <p:cNvPr id="25604"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25605" name="Rectangle 5"/>
          <p:cNvSpPr>
            <a:spLocks noGrp="1" noChangeArrowheads="1"/>
          </p:cNvSpPr>
          <p:nvPr>
            <p:ph type="body" sz="quarter" idx="3"/>
          </p:nvPr>
        </p:nvSpPr>
        <p:spPr bwMode="auto">
          <a:xfrm>
            <a:off x="731520" y="4560570"/>
            <a:ext cx="5852160" cy="432054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606" name="Rectangle 6"/>
          <p:cNvSpPr>
            <a:spLocks noGrp="1" noChangeArrowheads="1"/>
          </p:cNvSpPr>
          <p:nvPr>
            <p:ph type="ftr" sz="quarter" idx="4"/>
          </p:nvPr>
        </p:nvSpPr>
        <p:spPr bwMode="auto">
          <a:xfrm>
            <a:off x="0"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eaLnBrk="1" hangingPunct="1">
              <a:defRPr sz="1300"/>
            </a:lvl1pPr>
          </a:lstStyle>
          <a:p>
            <a:endParaRPr lang="en-US"/>
          </a:p>
        </p:txBody>
      </p:sp>
      <p:sp>
        <p:nvSpPr>
          <p:cNvPr id="25607" name="Rectangle 7"/>
          <p:cNvSpPr>
            <a:spLocks noGrp="1" noChangeArrowheads="1"/>
          </p:cNvSpPr>
          <p:nvPr>
            <p:ph type="sldNum" sz="quarter" idx="5"/>
          </p:nvPr>
        </p:nvSpPr>
        <p:spPr bwMode="auto">
          <a:xfrm>
            <a:off x="4143587"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eaLnBrk="1" hangingPunct="1">
              <a:defRPr sz="1300"/>
            </a:lvl1pPr>
          </a:lstStyle>
          <a:p>
            <a:fld id="{0E296237-013E-4BAC-B697-5A3BEB44C5D1}"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5EF831-1A81-4BB4-B2F1-FA62B49B7EF3}" type="slidenum">
              <a:rPr lang="en-US"/>
              <a:pPr/>
              <a:t>4</a:t>
            </a:fld>
            <a:endParaRPr 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pPr>
              <a:buFontTx/>
              <a:buChar char="•"/>
            </a:pPr>
            <a:r>
              <a:rPr lang="en-US" b="1"/>
              <a:t>Descriptive statistics</a:t>
            </a:r>
            <a:r>
              <a:rPr lang="en-US"/>
              <a:t>:</a:t>
            </a:r>
          </a:p>
          <a:p>
            <a:pPr lvl="1">
              <a:buFontTx/>
              <a:buChar char="•"/>
            </a:pPr>
            <a:r>
              <a:rPr lang="en-US"/>
              <a:t>Used to describe characteristics of samples, e.g.,</a:t>
            </a:r>
          </a:p>
          <a:p>
            <a:pPr lvl="2">
              <a:buFontTx/>
              <a:buChar char="•"/>
            </a:pPr>
            <a:r>
              <a:rPr lang="en-US"/>
              <a:t>The number of observations in the sample (n= number of cars in a sample of cars), </a:t>
            </a:r>
          </a:p>
          <a:p>
            <a:pPr lvl="2">
              <a:buFontTx/>
              <a:buChar char="•"/>
            </a:pPr>
            <a:r>
              <a:rPr lang="en-US"/>
              <a:t>or the average value of some variable in the sample (such as the average cost of cars in the sample).</a:t>
            </a:r>
          </a:p>
          <a:p>
            <a:pPr lvl="2">
              <a:buFontTx/>
              <a:buChar char="•"/>
            </a:pPr>
            <a:r>
              <a:rPr lang="en-US"/>
              <a:t>Or the correlation (e.g., r) between the cost of the cars in the sample and the acceleration of the cars in the sample (e.g., 0-60 mph/seconds).</a:t>
            </a:r>
          </a:p>
          <a:p>
            <a:pPr lvl="1">
              <a:buFontTx/>
              <a:buChar char="•"/>
            </a:pPr>
            <a:r>
              <a:rPr lang="en-US"/>
              <a:t>A </a:t>
            </a:r>
            <a:r>
              <a:rPr lang="en-US" b="1" i="1"/>
              <a:t>statistic</a:t>
            </a:r>
            <a:r>
              <a:rPr lang="en-US" b="1"/>
              <a:t> </a:t>
            </a:r>
            <a:r>
              <a:rPr lang="en-US"/>
              <a:t>is defined as any characteristic of a sample (e.g., n or numbers of observations in the sample, M or average cost of the car in the sample).</a:t>
            </a:r>
            <a:endParaRPr lang="en-US" b="1"/>
          </a:p>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0A6229-2204-43CF-BBB2-78961968312C}" type="slidenum">
              <a:rPr lang="en-US"/>
              <a:pPr/>
              <a:t>10</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pPr>
              <a:buFontTx/>
              <a:buChar char="•"/>
            </a:pPr>
            <a:r>
              <a:rPr lang="en-US" b="1"/>
              <a:t>Population</a:t>
            </a:r>
            <a:r>
              <a:rPr lang="en-US"/>
              <a:t> is the </a:t>
            </a:r>
            <a:r>
              <a:rPr lang="en-US" i="1"/>
              <a:t>complete </a:t>
            </a:r>
            <a:r>
              <a:rPr lang="en-US"/>
              <a:t>set of people, animals, events or objects that share a common characteristic, e</a:t>
            </a:r>
            <a:r>
              <a:rPr lang="en-US" i="1"/>
              <a:t>.g.,</a:t>
            </a:r>
          </a:p>
          <a:p>
            <a:pPr lvl="1">
              <a:buFontTx/>
              <a:buChar char="•"/>
            </a:pPr>
            <a:r>
              <a:rPr lang="en-US"/>
              <a:t>All men over 50 yrs old in the USA</a:t>
            </a:r>
          </a:p>
          <a:p>
            <a:pPr lvl="1">
              <a:buFontTx/>
              <a:buChar char="•"/>
            </a:pPr>
            <a:r>
              <a:rPr lang="en-US"/>
              <a:t>All cars in Russia that cost less than $10,000</a:t>
            </a:r>
          </a:p>
          <a:p>
            <a:pPr lvl="1">
              <a:buFontTx/>
              <a:buChar char="•"/>
            </a:pPr>
            <a:r>
              <a:rPr lang="en-US"/>
              <a:t>All republicans in the state of Rhode Island. </a:t>
            </a:r>
          </a:p>
          <a:p>
            <a:pPr>
              <a:buFontTx/>
              <a:buChar char="•"/>
            </a:pPr>
            <a:r>
              <a:rPr lang="en-US"/>
              <a:t>A </a:t>
            </a:r>
            <a:r>
              <a:rPr lang="en-US" b="1"/>
              <a:t>sample</a:t>
            </a:r>
            <a:r>
              <a:rPr lang="en-US"/>
              <a:t> is some subset or subsets, selected from the population.</a:t>
            </a:r>
          </a:p>
          <a:p>
            <a:pPr lvl="1">
              <a:buFontTx/>
              <a:buChar char="•"/>
            </a:pPr>
            <a:r>
              <a:rPr lang="en-US"/>
              <a:t>Preferably, this sample is selected in such a way as to be </a:t>
            </a:r>
            <a:r>
              <a:rPr lang="en-US" b="1"/>
              <a:t>representative</a:t>
            </a:r>
            <a:r>
              <a:rPr lang="en-US"/>
              <a:t> of the population as a whole.</a:t>
            </a:r>
          </a:p>
          <a:p>
            <a:pPr lvl="1">
              <a:buFontTx/>
              <a:buChar char="•"/>
            </a:pPr>
            <a:r>
              <a:rPr lang="en-US"/>
              <a:t>One way to obtain such a representative sample is to draw a </a:t>
            </a:r>
            <a:r>
              <a:rPr lang="en-US" b="1"/>
              <a:t>simple random sample.</a:t>
            </a:r>
            <a:endParaRPr lang="en-US" b="1" i="1"/>
          </a:p>
          <a:p>
            <a:pPr lvl="1">
              <a:buFontTx/>
              <a:buChar char="•"/>
            </a:pPr>
            <a:r>
              <a:rPr lang="en-US"/>
              <a:t>A simple random sample is one in which every datum, or observation of the population has an equal chance of being selected for the sample AND the selection of one member is independent of the selection of any other member.</a:t>
            </a:r>
          </a:p>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6866" name="Group 2"/>
          <p:cNvGrpSpPr>
            <a:grpSpLocks/>
          </p:cNvGrpSpPr>
          <p:nvPr/>
        </p:nvGrpSpPr>
        <p:grpSpPr bwMode="auto">
          <a:xfrm>
            <a:off x="0" y="0"/>
            <a:ext cx="9144000" cy="6858000"/>
            <a:chOff x="0" y="0"/>
            <a:chExt cx="5760" cy="4320"/>
          </a:xfrm>
        </p:grpSpPr>
        <p:sp>
          <p:nvSpPr>
            <p:cNvPr id="36867"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endParaRPr lang="en-US" sz="2400">
                <a:latin typeface="Times New Roman" pitchFamily="18" charset="0"/>
              </a:endParaRPr>
            </a:p>
          </p:txBody>
        </p:sp>
        <p:sp>
          <p:nvSpPr>
            <p:cNvPr id="36868"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eaLnBrk="1" hangingPunct="1"/>
              <a:endParaRPr lang="en-US" sz="2400">
                <a:latin typeface="Times New Roman" pitchFamily="18" charset="0"/>
              </a:endParaRPr>
            </a:p>
          </p:txBody>
        </p:sp>
        <p:grpSp>
          <p:nvGrpSpPr>
            <p:cNvPr id="36869" name="Group 5"/>
            <p:cNvGrpSpPr>
              <a:grpSpLocks/>
            </p:cNvGrpSpPr>
            <p:nvPr/>
          </p:nvGrpSpPr>
          <p:grpSpPr bwMode="auto">
            <a:xfrm>
              <a:off x="0" y="672"/>
              <a:ext cx="1806" cy="1989"/>
              <a:chOff x="0" y="672"/>
              <a:chExt cx="1806" cy="1989"/>
            </a:xfrm>
          </p:grpSpPr>
          <p:sp>
            <p:nvSpPr>
              <p:cNvPr id="36870"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eaLnBrk="1" hangingPunct="1"/>
                <a:endParaRPr lang="en-US" sz="2400">
                  <a:latin typeface="Times New Roman" pitchFamily="18" charset="0"/>
                </a:endParaRPr>
              </a:p>
            </p:txBody>
          </p:sp>
          <p:sp>
            <p:nvSpPr>
              <p:cNvPr id="36871"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eaLnBrk="1" hangingPunct="1"/>
                <a:endParaRPr lang="en-US" sz="2400">
                  <a:latin typeface="Times New Roman" pitchFamily="18" charset="0"/>
                </a:endParaRPr>
              </a:p>
            </p:txBody>
          </p:sp>
          <p:sp>
            <p:nvSpPr>
              <p:cNvPr id="36872"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eaLnBrk="1" hangingPunct="1"/>
                <a:endParaRPr lang="en-US" sz="2400">
                  <a:latin typeface="Times New Roman" pitchFamily="18" charset="0"/>
                </a:endParaRPr>
              </a:p>
            </p:txBody>
          </p:sp>
          <p:sp>
            <p:nvSpPr>
              <p:cNvPr id="36873"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eaLnBrk="1" hangingPunct="1"/>
                <a:endParaRPr lang="en-US" sz="2400">
                  <a:latin typeface="Times New Roman" pitchFamily="18" charset="0"/>
                </a:endParaRPr>
              </a:p>
            </p:txBody>
          </p:sp>
          <p:sp>
            <p:nvSpPr>
              <p:cNvPr id="36874"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eaLnBrk="1" hangingPunct="1"/>
                <a:endParaRPr lang="en-US" sz="2400">
                  <a:latin typeface="Times New Roman" pitchFamily="18" charset="0"/>
                </a:endParaRPr>
              </a:p>
            </p:txBody>
          </p:sp>
          <p:sp>
            <p:nvSpPr>
              <p:cNvPr id="36875"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eaLnBrk="1" hangingPunct="1"/>
                <a:endParaRPr lang="en-US" sz="2400">
                  <a:latin typeface="Times New Roman" pitchFamily="18" charset="0"/>
                </a:endParaRPr>
              </a:p>
            </p:txBody>
          </p:sp>
          <p:sp>
            <p:nvSpPr>
              <p:cNvPr id="36876"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eaLnBrk="1" hangingPunct="1"/>
                <a:endParaRPr lang="en-US" sz="2400">
                  <a:latin typeface="Times New Roman" pitchFamily="18" charset="0"/>
                </a:endParaRPr>
              </a:p>
            </p:txBody>
          </p:sp>
          <p:sp>
            <p:nvSpPr>
              <p:cNvPr id="36877"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eaLnBrk="1" hangingPunct="1"/>
                <a:endParaRPr lang="en-US" sz="2400">
                  <a:latin typeface="Times New Roman" pitchFamily="18" charset="0"/>
                </a:endParaRPr>
              </a:p>
            </p:txBody>
          </p:sp>
          <p:sp>
            <p:nvSpPr>
              <p:cNvPr id="36878"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eaLnBrk="1" hangingPunct="1"/>
                <a:endParaRPr lang="en-US" sz="2400">
                  <a:latin typeface="Times New Roman" pitchFamily="18" charset="0"/>
                </a:endParaRPr>
              </a:p>
            </p:txBody>
          </p:sp>
          <p:sp>
            <p:nvSpPr>
              <p:cNvPr id="36879"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eaLnBrk="1" hangingPunct="1"/>
                <a:endParaRPr lang="en-US" sz="2400">
                  <a:latin typeface="Times New Roman" pitchFamily="18" charset="0"/>
                </a:endParaRPr>
              </a:p>
            </p:txBody>
          </p:sp>
        </p:grpSp>
      </p:grpSp>
      <p:sp>
        <p:nvSpPr>
          <p:cNvPr id="36880" name="Rectangle 16"/>
          <p:cNvSpPr>
            <a:spLocks noGrp="1" noChangeArrowheads="1"/>
          </p:cNvSpPr>
          <p:nvPr>
            <p:ph type="dt" sz="half" idx="2"/>
          </p:nvPr>
        </p:nvSpPr>
        <p:spPr>
          <a:xfrm>
            <a:off x="457200" y="6248400"/>
            <a:ext cx="2133600" cy="457200"/>
          </a:xfrm>
        </p:spPr>
        <p:txBody>
          <a:bodyPr/>
          <a:lstStyle>
            <a:lvl1pPr>
              <a:defRPr/>
            </a:lvl1pPr>
          </a:lstStyle>
          <a:p>
            <a:endParaRPr lang="en-US"/>
          </a:p>
        </p:txBody>
      </p:sp>
      <p:sp>
        <p:nvSpPr>
          <p:cNvPr id="36881" name="Rectangle 17"/>
          <p:cNvSpPr>
            <a:spLocks noGrp="1" noChangeArrowheads="1"/>
          </p:cNvSpPr>
          <p:nvPr>
            <p:ph type="ftr" sz="quarter" idx="3"/>
          </p:nvPr>
        </p:nvSpPr>
        <p:spPr/>
        <p:txBody>
          <a:bodyPr/>
          <a:lstStyle>
            <a:lvl1pPr>
              <a:defRPr/>
            </a:lvl1pPr>
          </a:lstStyle>
          <a:p>
            <a:r>
              <a:rPr lang="en-US" smtClean="0"/>
              <a:t>Psy 320 - Cal State Northridge</a:t>
            </a:r>
            <a:endParaRPr lang="en-US"/>
          </a:p>
        </p:txBody>
      </p:sp>
      <p:sp>
        <p:nvSpPr>
          <p:cNvPr id="36882" name="Rectangle 18"/>
          <p:cNvSpPr>
            <a:spLocks noGrp="1" noChangeArrowheads="1"/>
          </p:cNvSpPr>
          <p:nvPr>
            <p:ph type="sldNum" sz="quarter" idx="4"/>
          </p:nvPr>
        </p:nvSpPr>
        <p:spPr/>
        <p:txBody>
          <a:bodyPr/>
          <a:lstStyle>
            <a:lvl1pPr>
              <a:defRPr/>
            </a:lvl1pPr>
          </a:lstStyle>
          <a:p>
            <a:fld id="{4E567962-E300-4607-B26F-FB459B1EB0DB}" type="slidenum">
              <a:rPr lang="en-US"/>
              <a:pPr/>
              <a:t>‹#›</a:t>
            </a:fld>
            <a:endParaRPr lang="en-US"/>
          </a:p>
        </p:txBody>
      </p:sp>
      <p:sp>
        <p:nvSpPr>
          <p:cNvPr id="36883"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36884"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smtClean="0"/>
              <a:t>Psy 320 - Cal State Northridge</a:t>
            </a:r>
            <a:endParaRPr lang="en-US"/>
          </a:p>
        </p:txBody>
      </p:sp>
      <p:sp>
        <p:nvSpPr>
          <p:cNvPr id="5" name="Slide Number Placeholder 4"/>
          <p:cNvSpPr>
            <a:spLocks noGrp="1"/>
          </p:cNvSpPr>
          <p:nvPr>
            <p:ph type="sldNum" sz="quarter" idx="11"/>
          </p:nvPr>
        </p:nvSpPr>
        <p:spPr/>
        <p:txBody>
          <a:bodyPr/>
          <a:lstStyle>
            <a:lvl1pPr>
              <a:defRPr/>
            </a:lvl1pPr>
          </a:lstStyle>
          <a:p>
            <a:fld id="{FA088CE9-8AF5-417E-9611-78406553698B}"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smtClean="0"/>
              <a:t>Psy 320 - Cal State Northridge</a:t>
            </a:r>
            <a:endParaRPr lang="en-US"/>
          </a:p>
        </p:txBody>
      </p:sp>
      <p:sp>
        <p:nvSpPr>
          <p:cNvPr id="5" name="Slide Number Placeholder 4"/>
          <p:cNvSpPr>
            <a:spLocks noGrp="1"/>
          </p:cNvSpPr>
          <p:nvPr>
            <p:ph type="sldNum" sz="quarter" idx="11"/>
          </p:nvPr>
        </p:nvSpPr>
        <p:spPr/>
        <p:txBody>
          <a:bodyPr/>
          <a:lstStyle>
            <a:lvl1pPr>
              <a:defRPr/>
            </a:lvl1pPr>
          </a:lstStyle>
          <a:p>
            <a:fld id="{9EB13D92-860C-43DA-A061-D9884D3598E6}"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3124200" y="6248400"/>
            <a:ext cx="2895600" cy="457200"/>
          </a:xfrm>
        </p:spPr>
        <p:txBody>
          <a:bodyPr/>
          <a:lstStyle>
            <a:lvl1pPr>
              <a:defRPr/>
            </a:lvl1pPr>
          </a:lstStyle>
          <a:p>
            <a:r>
              <a:rPr lang="en-US" smtClean="0"/>
              <a:t>Psy 320 - Cal State Northridge</a:t>
            </a:r>
            <a:endParaRPr lang="en-US"/>
          </a:p>
        </p:txBody>
      </p:sp>
      <p:sp>
        <p:nvSpPr>
          <p:cNvPr id="6" name="Slide Number Placeholder 5"/>
          <p:cNvSpPr>
            <a:spLocks noGrp="1"/>
          </p:cNvSpPr>
          <p:nvPr>
            <p:ph type="sldNum" sz="quarter" idx="11"/>
          </p:nvPr>
        </p:nvSpPr>
        <p:spPr>
          <a:xfrm>
            <a:off x="6553200" y="6248400"/>
            <a:ext cx="2133600" cy="457200"/>
          </a:xfrm>
        </p:spPr>
        <p:txBody>
          <a:bodyPr/>
          <a:lstStyle>
            <a:lvl1pPr>
              <a:defRPr/>
            </a:lvl1pPr>
          </a:lstStyle>
          <a:p>
            <a:fld id="{E7044BB6-813F-4FA1-A61A-E02651D68160}" type="slidenum">
              <a:rPr lang="en-US"/>
              <a:pPr/>
              <a:t>‹#›</a:t>
            </a:fld>
            <a:endParaRPr lang="en-US"/>
          </a:p>
        </p:txBody>
      </p:sp>
      <p:sp>
        <p:nvSpPr>
          <p:cNvPr id="7" name="Date Placeholder 6"/>
          <p:cNvSpPr>
            <a:spLocks noGrp="1"/>
          </p:cNvSpPr>
          <p:nvPr>
            <p:ph type="dt" sz="half" idx="12"/>
          </p:nvPr>
        </p:nvSpPr>
        <p:spPr>
          <a:xfrm>
            <a:off x="457200" y="6245225"/>
            <a:ext cx="2133600" cy="476250"/>
          </a:xfrm>
        </p:spPr>
        <p:txBody>
          <a:bodyPr/>
          <a:lstStyle>
            <a:lvl1pPr>
              <a:defRPr/>
            </a:lvl1p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8200" y="1981200"/>
            <a:ext cx="4038600" cy="3886200"/>
          </a:xfrm>
        </p:spPr>
        <p:txBody>
          <a:bodyPr/>
          <a:lstStyle/>
          <a:p>
            <a:endParaRPr lang="en-US"/>
          </a:p>
        </p:txBody>
      </p:sp>
      <p:sp>
        <p:nvSpPr>
          <p:cNvPr id="5" name="Footer Placeholder 4"/>
          <p:cNvSpPr>
            <a:spLocks noGrp="1"/>
          </p:cNvSpPr>
          <p:nvPr>
            <p:ph type="ftr" sz="quarter" idx="10"/>
          </p:nvPr>
        </p:nvSpPr>
        <p:spPr>
          <a:xfrm>
            <a:off x="3124200" y="6248400"/>
            <a:ext cx="2895600" cy="457200"/>
          </a:xfrm>
        </p:spPr>
        <p:txBody>
          <a:bodyPr/>
          <a:lstStyle>
            <a:lvl1pPr>
              <a:defRPr/>
            </a:lvl1pPr>
          </a:lstStyle>
          <a:p>
            <a:r>
              <a:rPr lang="en-US" smtClean="0"/>
              <a:t>Psy 320 - Cal State Northridge</a:t>
            </a:r>
            <a:endParaRPr lang="en-US"/>
          </a:p>
        </p:txBody>
      </p:sp>
      <p:sp>
        <p:nvSpPr>
          <p:cNvPr id="6" name="Slide Number Placeholder 5"/>
          <p:cNvSpPr>
            <a:spLocks noGrp="1"/>
          </p:cNvSpPr>
          <p:nvPr>
            <p:ph type="sldNum" sz="quarter" idx="11"/>
          </p:nvPr>
        </p:nvSpPr>
        <p:spPr>
          <a:xfrm>
            <a:off x="6553200" y="6248400"/>
            <a:ext cx="2133600" cy="457200"/>
          </a:xfrm>
        </p:spPr>
        <p:txBody>
          <a:bodyPr/>
          <a:lstStyle>
            <a:lvl1pPr>
              <a:defRPr/>
            </a:lvl1pPr>
          </a:lstStyle>
          <a:p>
            <a:fld id="{B4F28C7E-160B-4DD3-BFED-6E8B6BD9523F}" type="slidenum">
              <a:rPr lang="en-US"/>
              <a:pPr/>
              <a:t>‹#›</a:t>
            </a:fld>
            <a:endParaRPr lang="en-US"/>
          </a:p>
        </p:txBody>
      </p:sp>
      <p:sp>
        <p:nvSpPr>
          <p:cNvPr id="7" name="Date Placeholder 6"/>
          <p:cNvSpPr>
            <a:spLocks noGrp="1"/>
          </p:cNvSpPr>
          <p:nvPr>
            <p:ph type="dt" sz="half" idx="12"/>
          </p:nvPr>
        </p:nvSpPr>
        <p:spPr>
          <a:xfrm>
            <a:off x="457200" y="6245225"/>
            <a:ext cx="2133600" cy="476250"/>
          </a:xfrm>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smtClean="0"/>
              <a:t>Psy 320 - Cal State Northridge</a:t>
            </a:r>
            <a:endParaRPr lang="en-US"/>
          </a:p>
        </p:txBody>
      </p:sp>
      <p:sp>
        <p:nvSpPr>
          <p:cNvPr id="5" name="Slide Number Placeholder 4"/>
          <p:cNvSpPr>
            <a:spLocks noGrp="1"/>
          </p:cNvSpPr>
          <p:nvPr>
            <p:ph type="sldNum" sz="quarter" idx="11"/>
          </p:nvPr>
        </p:nvSpPr>
        <p:spPr/>
        <p:txBody>
          <a:bodyPr/>
          <a:lstStyle>
            <a:lvl1pPr>
              <a:defRPr/>
            </a:lvl1pPr>
          </a:lstStyle>
          <a:p>
            <a:fld id="{5A6D7FC3-0ED5-48C7-A333-7259A0F36C72}"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en-US" smtClean="0"/>
              <a:t>Psy 320 - Cal State Northridge</a:t>
            </a:r>
            <a:endParaRPr lang="en-US"/>
          </a:p>
        </p:txBody>
      </p:sp>
      <p:sp>
        <p:nvSpPr>
          <p:cNvPr id="5" name="Slide Number Placeholder 4"/>
          <p:cNvSpPr>
            <a:spLocks noGrp="1"/>
          </p:cNvSpPr>
          <p:nvPr>
            <p:ph type="sldNum" sz="quarter" idx="11"/>
          </p:nvPr>
        </p:nvSpPr>
        <p:spPr/>
        <p:txBody>
          <a:bodyPr/>
          <a:lstStyle>
            <a:lvl1pPr>
              <a:defRPr/>
            </a:lvl1pPr>
          </a:lstStyle>
          <a:p>
            <a:fld id="{E06422F5-A01F-42CC-AC13-02C00D94E672}"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en-US" smtClean="0"/>
              <a:t>Psy 320 - Cal State Northridge</a:t>
            </a:r>
            <a:endParaRPr lang="en-US"/>
          </a:p>
        </p:txBody>
      </p:sp>
      <p:sp>
        <p:nvSpPr>
          <p:cNvPr id="6" name="Slide Number Placeholder 5"/>
          <p:cNvSpPr>
            <a:spLocks noGrp="1"/>
          </p:cNvSpPr>
          <p:nvPr>
            <p:ph type="sldNum" sz="quarter" idx="11"/>
          </p:nvPr>
        </p:nvSpPr>
        <p:spPr/>
        <p:txBody>
          <a:bodyPr/>
          <a:lstStyle>
            <a:lvl1pPr>
              <a:defRPr/>
            </a:lvl1pPr>
          </a:lstStyle>
          <a:p>
            <a:fld id="{93658557-DBD5-433A-A172-B2526C0BAB0C}"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en-US" smtClean="0"/>
              <a:t>Psy 320 - Cal State Northridge</a:t>
            </a:r>
            <a:endParaRPr lang="en-US"/>
          </a:p>
        </p:txBody>
      </p:sp>
      <p:sp>
        <p:nvSpPr>
          <p:cNvPr id="8" name="Slide Number Placeholder 7"/>
          <p:cNvSpPr>
            <a:spLocks noGrp="1"/>
          </p:cNvSpPr>
          <p:nvPr>
            <p:ph type="sldNum" sz="quarter" idx="11"/>
          </p:nvPr>
        </p:nvSpPr>
        <p:spPr/>
        <p:txBody>
          <a:bodyPr/>
          <a:lstStyle>
            <a:lvl1pPr>
              <a:defRPr/>
            </a:lvl1pPr>
          </a:lstStyle>
          <a:p>
            <a:fld id="{47378845-0CF8-4D68-B189-68F68F044F55}" type="slidenum">
              <a:rPr lang="en-US"/>
              <a:pPr/>
              <a:t>‹#›</a:t>
            </a:fld>
            <a:endParaRPr lang="en-US"/>
          </a:p>
        </p:txBody>
      </p:sp>
      <p:sp>
        <p:nvSpPr>
          <p:cNvPr id="9" name="Date Placeholder 8"/>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en-US" smtClean="0"/>
              <a:t>Psy 320 - Cal State Northridge</a:t>
            </a:r>
            <a:endParaRPr lang="en-US"/>
          </a:p>
        </p:txBody>
      </p:sp>
      <p:sp>
        <p:nvSpPr>
          <p:cNvPr id="4" name="Slide Number Placeholder 3"/>
          <p:cNvSpPr>
            <a:spLocks noGrp="1"/>
          </p:cNvSpPr>
          <p:nvPr>
            <p:ph type="sldNum" sz="quarter" idx="11"/>
          </p:nvPr>
        </p:nvSpPr>
        <p:spPr/>
        <p:txBody>
          <a:bodyPr/>
          <a:lstStyle>
            <a:lvl1pPr>
              <a:defRPr/>
            </a:lvl1pPr>
          </a:lstStyle>
          <a:p>
            <a:fld id="{7A91A1A6-36AC-4B3D-B1B1-5CAD9C76D93E}" type="slidenum">
              <a:rPr lang="en-US"/>
              <a:pPr/>
              <a:t>‹#›</a:t>
            </a:fld>
            <a:endParaRPr lang="en-US"/>
          </a:p>
        </p:txBody>
      </p:sp>
      <p:sp>
        <p:nvSpPr>
          <p:cNvPr id="5" name="Date Placeholder 4"/>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smtClean="0"/>
              <a:t>Psy 320 - Cal State Northridge</a:t>
            </a:r>
            <a:endParaRPr lang="en-US"/>
          </a:p>
        </p:txBody>
      </p:sp>
      <p:sp>
        <p:nvSpPr>
          <p:cNvPr id="3" name="Slide Number Placeholder 2"/>
          <p:cNvSpPr>
            <a:spLocks noGrp="1"/>
          </p:cNvSpPr>
          <p:nvPr>
            <p:ph type="sldNum" sz="quarter" idx="11"/>
          </p:nvPr>
        </p:nvSpPr>
        <p:spPr/>
        <p:txBody>
          <a:bodyPr/>
          <a:lstStyle>
            <a:lvl1pPr>
              <a:defRPr/>
            </a:lvl1pPr>
          </a:lstStyle>
          <a:p>
            <a:fld id="{3AFED80E-56D7-4D7B-881A-CDDC492D1891}" type="slidenum">
              <a:rPr lang="en-US"/>
              <a:pPr/>
              <a:t>‹#›</a:t>
            </a:fld>
            <a:endParaRPr lang="en-US"/>
          </a:p>
        </p:txBody>
      </p:sp>
      <p:sp>
        <p:nvSpPr>
          <p:cNvPr id="4" name="Date Placeholder 3"/>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smtClean="0"/>
              <a:t>Psy 320 - Cal State Northridge</a:t>
            </a:r>
            <a:endParaRPr lang="en-US"/>
          </a:p>
        </p:txBody>
      </p:sp>
      <p:sp>
        <p:nvSpPr>
          <p:cNvPr id="6" name="Slide Number Placeholder 5"/>
          <p:cNvSpPr>
            <a:spLocks noGrp="1"/>
          </p:cNvSpPr>
          <p:nvPr>
            <p:ph type="sldNum" sz="quarter" idx="11"/>
          </p:nvPr>
        </p:nvSpPr>
        <p:spPr/>
        <p:txBody>
          <a:bodyPr/>
          <a:lstStyle>
            <a:lvl1pPr>
              <a:defRPr/>
            </a:lvl1pPr>
          </a:lstStyle>
          <a:p>
            <a:fld id="{B520F18F-A479-45F7-8E1C-C9CB9D4FDF28}"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smtClean="0"/>
              <a:t>Psy 320 - Cal State Northridge</a:t>
            </a:r>
            <a:endParaRPr lang="en-US"/>
          </a:p>
        </p:txBody>
      </p:sp>
      <p:sp>
        <p:nvSpPr>
          <p:cNvPr id="6" name="Slide Number Placeholder 5"/>
          <p:cNvSpPr>
            <a:spLocks noGrp="1"/>
          </p:cNvSpPr>
          <p:nvPr>
            <p:ph type="sldNum" sz="quarter" idx="11"/>
          </p:nvPr>
        </p:nvSpPr>
        <p:spPr/>
        <p:txBody>
          <a:bodyPr/>
          <a:lstStyle>
            <a:lvl1pPr>
              <a:defRPr/>
            </a:lvl1pPr>
          </a:lstStyle>
          <a:p>
            <a:fld id="{1D21FCB3-E452-4DB5-8758-9E056DD50465}"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r>
              <a:rPr lang="en-US" smtClean="0"/>
              <a:t>Psy 320 - Cal State Northridge</a:t>
            </a:r>
            <a:endParaRPr lang="en-US"/>
          </a:p>
        </p:txBody>
      </p:sp>
      <p:sp>
        <p:nvSpPr>
          <p:cNvPr id="35843"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383D045D-D5CE-405E-BF11-2962713B97DB}" type="slidenum">
              <a:rPr lang="en-US"/>
              <a:pPr/>
              <a:t>‹#›</a:t>
            </a:fld>
            <a:endParaRPr lang="en-US"/>
          </a:p>
        </p:txBody>
      </p:sp>
      <p:grpSp>
        <p:nvGrpSpPr>
          <p:cNvPr id="35844" name="Group 4"/>
          <p:cNvGrpSpPr>
            <a:grpSpLocks/>
          </p:cNvGrpSpPr>
          <p:nvPr/>
        </p:nvGrpSpPr>
        <p:grpSpPr bwMode="auto">
          <a:xfrm>
            <a:off x="0" y="0"/>
            <a:ext cx="9144000" cy="546100"/>
            <a:chOff x="0" y="0"/>
            <a:chExt cx="5760" cy="344"/>
          </a:xfrm>
        </p:grpSpPr>
        <p:sp>
          <p:nvSpPr>
            <p:cNvPr id="35845"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endParaRPr lang="en-US" sz="2400">
                <a:latin typeface="Times New Roman" pitchFamily="18" charset="0"/>
              </a:endParaRPr>
            </a:p>
          </p:txBody>
        </p:sp>
        <p:sp>
          <p:nvSpPr>
            <p:cNvPr id="35846"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eaLnBrk="1" hangingPunct="1"/>
              <a:endParaRPr lang="en-US" sz="2400">
                <a:latin typeface="Times New Roman" pitchFamily="18" charset="0"/>
              </a:endParaRPr>
            </a:p>
          </p:txBody>
        </p:sp>
        <p:sp>
          <p:nvSpPr>
            <p:cNvPr id="35847"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eaLnBrk="1" hangingPunct="1"/>
              <a:endParaRPr lang="en-US">
                <a:solidFill>
                  <a:schemeClr val="hlink"/>
                </a:solidFill>
              </a:endParaRPr>
            </a:p>
          </p:txBody>
        </p:sp>
        <p:sp>
          <p:nvSpPr>
            <p:cNvPr id="35848"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eaLnBrk="1" hangingPunct="1"/>
              <a:endParaRPr lang="en-US">
                <a:solidFill>
                  <a:schemeClr val="hlink"/>
                </a:solidFill>
              </a:endParaRPr>
            </a:p>
          </p:txBody>
        </p:sp>
        <p:sp>
          <p:nvSpPr>
            <p:cNvPr id="35849"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eaLnBrk="1" hangingPunct="1"/>
              <a:endParaRPr lang="en-US">
                <a:solidFill>
                  <a:schemeClr val="accent2"/>
                </a:solidFill>
              </a:endParaRPr>
            </a:p>
          </p:txBody>
        </p:sp>
        <p:sp>
          <p:nvSpPr>
            <p:cNvPr id="35850"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eaLnBrk="1" hangingPunct="1"/>
              <a:endParaRPr lang="en-US">
                <a:solidFill>
                  <a:schemeClr val="hlink"/>
                </a:solidFill>
              </a:endParaRPr>
            </a:p>
          </p:txBody>
        </p:sp>
        <p:sp>
          <p:nvSpPr>
            <p:cNvPr id="35851"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eaLnBrk="1" hangingPunct="1"/>
              <a:endParaRPr lang="en-US" sz="2400">
                <a:latin typeface="Times New Roman" pitchFamily="18" charset="0"/>
              </a:endParaRPr>
            </a:p>
          </p:txBody>
        </p:sp>
        <p:sp>
          <p:nvSpPr>
            <p:cNvPr id="35852"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eaLnBrk="1" hangingPunct="1"/>
              <a:endParaRPr lang="en-US">
                <a:solidFill>
                  <a:schemeClr val="accent2"/>
                </a:solidFill>
              </a:endParaRPr>
            </a:p>
          </p:txBody>
        </p:sp>
        <p:sp>
          <p:nvSpPr>
            <p:cNvPr id="35853"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eaLnBrk="1" hangingPunct="1"/>
              <a:endParaRPr lang="en-US">
                <a:solidFill>
                  <a:schemeClr val="accent2"/>
                </a:solidFill>
              </a:endParaRPr>
            </a:p>
          </p:txBody>
        </p:sp>
      </p:grpSp>
      <p:sp>
        <p:nvSpPr>
          <p:cNvPr id="35854"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5855"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5856"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65" r:id="rId12"/>
    <p:sldLayoutId id="2147483666" r:id="rId13"/>
  </p:sldLayoutIdLst>
  <p:timing>
    <p:tnLst>
      <p:par>
        <p:cTn id="1" dur="indefinite" restart="never" nodeType="tmRoot"/>
      </p:par>
    </p:tnLst>
  </p:timing>
  <p:hf hdr="0" dt="0"/>
  <p:txStyles>
    <p:title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defRPr>
      </a:lvl2pPr>
      <a:lvl3pPr algn="l" rtl="0" fontAlgn="base">
        <a:spcBef>
          <a:spcPct val="0"/>
        </a:spcBef>
        <a:spcAft>
          <a:spcPct val="0"/>
        </a:spcAft>
        <a:defRPr sz="4400">
          <a:solidFill>
            <a:schemeClr val="tx1"/>
          </a:solidFill>
          <a:latin typeface="Arial" charset="0"/>
        </a:defRPr>
      </a:lvl3pPr>
      <a:lvl4pPr algn="l" rtl="0" fontAlgn="base">
        <a:spcBef>
          <a:spcPct val="0"/>
        </a:spcBef>
        <a:spcAft>
          <a:spcPct val="0"/>
        </a:spcAft>
        <a:defRPr sz="4400">
          <a:solidFill>
            <a:schemeClr val="tx1"/>
          </a:solidFill>
          <a:latin typeface="Arial" charset="0"/>
        </a:defRPr>
      </a:lvl4pPr>
      <a:lvl5pPr algn="l" rtl="0" fontAlgn="base">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5.v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3" Type="http://schemas.openxmlformats.org/officeDocument/2006/relationships/oleObject" Target="../embeddings/Microsoft_Office_Excel_97-2003_Worksheet2.xls"/><Relationship Id="rId2" Type="http://schemas.openxmlformats.org/officeDocument/2006/relationships/slideLayout" Target="../slideLayouts/slideLayout12.xml"/><Relationship Id="rId1" Type="http://schemas.openxmlformats.org/officeDocument/2006/relationships/vmlDrawing" Target="../drawings/vmlDrawing2.vml"/></Relationships>
</file>

<file path=ppt/slides/_rels/slide7.xml.rels><?xml version="1.0" encoding="UTF-8" standalone="yes"?>
<Relationships xmlns="http://schemas.openxmlformats.org/package/2006/relationships"><Relationship Id="rId3" Type="http://schemas.openxmlformats.org/officeDocument/2006/relationships/oleObject" Target="../embeddings/Microsoft_Office_Excel_97-2003_Worksheet3.xls"/><Relationship Id="rId2" Type="http://schemas.openxmlformats.org/officeDocument/2006/relationships/slideLayout" Target="../slideLayouts/slideLayout12.xml"/><Relationship Id="rId1" Type="http://schemas.openxmlformats.org/officeDocument/2006/relationships/vmlDrawing" Target="../drawings/vmlDrawing3.vml"/></Relationships>
</file>

<file path=ppt/slides/_rels/slide8.xml.rels><?xml version="1.0" encoding="UTF-8" standalone="yes"?>
<Relationships xmlns="http://schemas.openxmlformats.org/package/2006/relationships"><Relationship Id="rId3" Type="http://schemas.openxmlformats.org/officeDocument/2006/relationships/oleObject" Target="../embeddings/Microsoft_Office_Excel_97-2003_Worksheet4.xls"/><Relationship Id="rId2" Type="http://schemas.openxmlformats.org/officeDocument/2006/relationships/slideLayout" Target="../slideLayouts/slideLayout12.xml"/><Relationship Id="rId1" Type="http://schemas.openxmlformats.org/officeDocument/2006/relationships/vmlDrawing" Target="../drawings/vmlDrawing4.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t>Introduction to Statistics</a:t>
            </a:r>
          </a:p>
        </p:txBody>
      </p:sp>
      <p:sp>
        <p:nvSpPr>
          <p:cNvPr id="2051" name="Rectangle 3"/>
          <p:cNvSpPr>
            <a:spLocks noGrp="1" noChangeArrowheads="1"/>
          </p:cNvSpPr>
          <p:nvPr>
            <p:ph type="subTitle" idx="1"/>
          </p:nvPr>
        </p:nvSpPr>
        <p:spPr/>
        <p:txBody>
          <a:bodyPr/>
          <a:lstStyle/>
          <a:p>
            <a:r>
              <a:rPr lang="en-US" dirty="0" smtClean="0">
                <a:sym typeface="Symbol" pitchFamily="18" charset="2"/>
              </a:rPr>
              <a:t>Cal State Northridge</a:t>
            </a:r>
          </a:p>
          <a:p>
            <a:r>
              <a:rPr lang="en-US" dirty="0" smtClean="0">
                <a:sym typeface="Symbol" pitchFamily="18" charset="2"/>
              </a:rPr>
              <a:t></a:t>
            </a:r>
            <a:r>
              <a:rPr lang="en-US" dirty="0"/>
              <a:t>320</a:t>
            </a:r>
          </a:p>
          <a:p>
            <a:r>
              <a:rPr lang="en-US" dirty="0" smtClean="0"/>
              <a:t>Andrew </a:t>
            </a:r>
            <a:r>
              <a:rPr lang="en-US" smtClean="0"/>
              <a:t>Ainsworth PhD</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Sample vs. Population</a:t>
            </a:r>
          </a:p>
        </p:txBody>
      </p:sp>
      <p:sp>
        <p:nvSpPr>
          <p:cNvPr id="24579" name="Rectangle 3"/>
          <p:cNvSpPr>
            <a:spLocks noGrp="1" noChangeArrowheads="1"/>
          </p:cNvSpPr>
          <p:nvPr>
            <p:ph type="body" idx="1"/>
          </p:nvPr>
        </p:nvSpPr>
        <p:spPr>
          <a:xfrm>
            <a:off x="457200" y="1600200"/>
            <a:ext cx="8229600" cy="3886200"/>
          </a:xfrm>
        </p:spPr>
        <p:txBody>
          <a:bodyPr/>
          <a:lstStyle/>
          <a:p>
            <a:r>
              <a:rPr lang="en-US" b="1"/>
              <a:t>Population</a:t>
            </a:r>
            <a:r>
              <a:rPr lang="en-US"/>
              <a:t> is the </a:t>
            </a:r>
            <a:r>
              <a:rPr lang="en-US" i="1"/>
              <a:t>complete </a:t>
            </a:r>
            <a:r>
              <a:rPr lang="en-US"/>
              <a:t>set of people, animals, events or objects that share a common characteristic</a:t>
            </a:r>
            <a:endParaRPr lang="en-US" i="1"/>
          </a:p>
          <a:p>
            <a:r>
              <a:rPr lang="en-US"/>
              <a:t>A </a:t>
            </a:r>
            <a:r>
              <a:rPr lang="en-US" b="1"/>
              <a:t>sample</a:t>
            </a:r>
            <a:r>
              <a:rPr lang="en-US"/>
              <a:t> is some subset or subsets, selected from the population.</a:t>
            </a:r>
          </a:p>
          <a:p>
            <a:pPr lvl="1"/>
            <a:r>
              <a:rPr lang="en-US" b="1"/>
              <a:t>representative</a:t>
            </a:r>
            <a:r>
              <a:rPr lang="en-US"/>
              <a:t> </a:t>
            </a:r>
          </a:p>
          <a:p>
            <a:pPr lvl="1"/>
            <a:r>
              <a:rPr lang="en-US" b="1"/>
              <a:t>simple random sample.</a:t>
            </a:r>
            <a:endParaRPr lang="en-US"/>
          </a:p>
        </p:txBody>
      </p:sp>
      <p:grpSp>
        <p:nvGrpSpPr>
          <p:cNvPr id="2" name="Group 4"/>
          <p:cNvGrpSpPr>
            <a:grpSpLocks/>
          </p:cNvGrpSpPr>
          <p:nvPr/>
        </p:nvGrpSpPr>
        <p:grpSpPr bwMode="auto">
          <a:xfrm>
            <a:off x="5410200" y="4038600"/>
            <a:ext cx="3657600" cy="2743200"/>
            <a:chOff x="3120" y="2496"/>
            <a:chExt cx="2304" cy="1728"/>
          </a:xfrm>
        </p:grpSpPr>
        <p:sp>
          <p:nvSpPr>
            <p:cNvPr id="24581" name="Oval 5"/>
            <p:cNvSpPr>
              <a:spLocks noChangeArrowheads="1"/>
            </p:cNvSpPr>
            <p:nvPr/>
          </p:nvSpPr>
          <p:spPr bwMode="auto">
            <a:xfrm>
              <a:off x="3120" y="2496"/>
              <a:ext cx="2304" cy="1728"/>
            </a:xfrm>
            <a:prstGeom prst="ellipse">
              <a:avLst/>
            </a:prstGeom>
            <a:solidFill>
              <a:schemeClr val="accent1"/>
            </a:solidFill>
            <a:ln w="9525">
              <a:solidFill>
                <a:schemeClr val="tx1"/>
              </a:solidFill>
              <a:round/>
              <a:headEnd/>
              <a:tailEnd/>
            </a:ln>
            <a:effectLst/>
          </p:spPr>
          <p:txBody>
            <a:bodyPr wrap="none" anchor="ctr"/>
            <a:lstStyle/>
            <a:p>
              <a:endParaRPr lang="en-US"/>
            </a:p>
          </p:txBody>
        </p:sp>
        <p:pic>
          <p:nvPicPr>
            <p:cNvPr id="24582" name="Picture 6" descr="MCj04238600000[1]"/>
            <p:cNvPicPr>
              <a:picLocks noChangeAspect="1" noChangeArrowheads="1"/>
            </p:cNvPicPr>
            <p:nvPr/>
          </p:nvPicPr>
          <p:blipFill>
            <a:blip r:embed="rId3"/>
            <a:srcRect/>
            <a:stretch>
              <a:fillRect/>
            </a:stretch>
          </p:blipFill>
          <p:spPr bwMode="auto">
            <a:xfrm>
              <a:off x="3552" y="2784"/>
              <a:ext cx="309" cy="341"/>
            </a:xfrm>
            <a:prstGeom prst="rect">
              <a:avLst/>
            </a:prstGeom>
            <a:noFill/>
          </p:spPr>
        </p:pic>
        <p:pic>
          <p:nvPicPr>
            <p:cNvPr id="24583" name="Picture 7" descr="MCj04238600000[1]"/>
            <p:cNvPicPr>
              <a:picLocks noChangeAspect="1" noChangeArrowheads="1"/>
            </p:cNvPicPr>
            <p:nvPr/>
          </p:nvPicPr>
          <p:blipFill>
            <a:blip r:embed="rId3"/>
            <a:srcRect/>
            <a:stretch>
              <a:fillRect/>
            </a:stretch>
          </p:blipFill>
          <p:spPr bwMode="auto">
            <a:xfrm>
              <a:off x="3840" y="2688"/>
              <a:ext cx="309" cy="341"/>
            </a:xfrm>
            <a:prstGeom prst="rect">
              <a:avLst/>
            </a:prstGeom>
            <a:noFill/>
          </p:spPr>
        </p:pic>
        <p:pic>
          <p:nvPicPr>
            <p:cNvPr id="24584" name="Picture 8" descr="MCj04238600000[1]"/>
            <p:cNvPicPr>
              <a:picLocks noChangeAspect="1" noChangeArrowheads="1"/>
            </p:cNvPicPr>
            <p:nvPr/>
          </p:nvPicPr>
          <p:blipFill>
            <a:blip r:embed="rId3"/>
            <a:srcRect/>
            <a:stretch>
              <a:fillRect/>
            </a:stretch>
          </p:blipFill>
          <p:spPr bwMode="auto">
            <a:xfrm>
              <a:off x="4224" y="2496"/>
              <a:ext cx="309" cy="341"/>
            </a:xfrm>
            <a:prstGeom prst="rect">
              <a:avLst/>
            </a:prstGeom>
            <a:noFill/>
          </p:spPr>
        </p:pic>
        <p:pic>
          <p:nvPicPr>
            <p:cNvPr id="24585" name="Picture 9" descr="MCj04238600000[1]"/>
            <p:cNvPicPr>
              <a:picLocks noChangeAspect="1" noChangeArrowheads="1"/>
            </p:cNvPicPr>
            <p:nvPr/>
          </p:nvPicPr>
          <p:blipFill>
            <a:blip r:embed="rId3"/>
            <a:srcRect/>
            <a:stretch>
              <a:fillRect/>
            </a:stretch>
          </p:blipFill>
          <p:spPr bwMode="auto">
            <a:xfrm>
              <a:off x="3360" y="2880"/>
              <a:ext cx="309" cy="341"/>
            </a:xfrm>
            <a:prstGeom prst="rect">
              <a:avLst/>
            </a:prstGeom>
            <a:noFill/>
          </p:spPr>
        </p:pic>
        <p:pic>
          <p:nvPicPr>
            <p:cNvPr id="24586" name="Picture 10" descr="MCj04238600000[1]"/>
            <p:cNvPicPr>
              <a:picLocks noChangeAspect="1" noChangeArrowheads="1"/>
            </p:cNvPicPr>
            <p:nvPr/>
          </p:nvPicPr>
          <p:blipFill>
            <a:blip r:embed="rId3"/>
            <a:srcRect/>
            <a:stretch>
              <a:fillRect/>
            </a:stretch>
          </p:blipFill>
          <p:spPr bwMode="auto">
            <a:xfrm>
              <a:off x="3456" y="3504"/>
              <a:ext cx="309" cy="341"/>
            </a:xfrm>
            <a:prstGeom prst="rect">
              <a:avLst/>
            </a:prstGeom>
            <a:noFill/>
          </p:spPr>
        </p:pic>
        <p:pic>
          <p:nvPicPr>
            <p:cNvPr id="24587" name="Picture 11" descr="MCj04238600000[1]"/>
            <p:cNvPicPr>
              <a:picLocks noChangeAspect="1" noChangeArrowheads="1"/>
            </p:cNvPicPr>
            <p:nvPr/>
          </p:nvPicPr>
          <p:blipFill>
            <a:blip r:embed="rId3"/>
            <a:srcRect/>
            <a:stretch>
              <a:fillRect/>
            </a:stretch>
          </p:blipFill>
          <p:spPr bwMode="auto">
            <a:xfrm>
              <a:off x="3168" y="3120"/>
              <a:ext cx="309" cy="341"/>
            </a:xfrm>
            <a:prstGeom prst="rect">
              <a:avLst/>
            </a:prstGeom>
            <a:noFill/>
          </p:spPr>
        </p:pic>
        <p:pic>
          <p:nvPicPr>
            <p:cNvPr id="24588" name="Picture 12" descr="MCj04238600000[1]"/>
            <p:cNvPicPr>
              <a:picLocks noChangeAspect="1" noChangeArrowheads="1"/>
            </p:cNvPicPr>
            <p:nvPr/>
          </p:nvPicPr>
          <p:blipFill>
            <a:blip r:embed="rId3"/>
            <a:srcRect/>
            <a:stretch>
              <a:fillRect/>
            </a:stretch>
          </p:blipFill>
          <p:spPr bwMode="auto">
            <a:xfrm>
              <a:off x="4368" y="3168"/>
              <a:ext cx="309" cy="341"/>
            </a:xfrm>
            <a:prstGeom prst="rect">
              <a:avLst/>
            </a:prstGeom>
            <a:noFill/>
          </p:spPr>
        </p:pic>
        <p:pic>
          <p:nvPicPr>
            <p:cNvPr id="24589" name="Picture 13" descr="MCj04238600000[1]"/>
            <p:cNvPicPr>
              <a:picLocks noChangeAspect="1" noChangeArrowheads="1"/>
            </p:cNvPicPr>
            <p:nvPr/>
          </p:nvPicPr>
          <p:blipFill>
            <a:blip r:embed="rId3"/>
            <a:srcRect/>
            <a:stretch>
              <a:fillRect/>
            </a:stretch>
          </p:blipFill>
          <p:spPr bwMode="auto">
            <a:xfrm>
              <a:off x="3888" y="3264"/>
              <a:ext cx="309" cy="341"/>
            </a:xfrm>
            <a:prstGeom prst="rect">
              <a:avLst/>
            </a:prstGeom>
            <a:noFill/>
          </p:spPr>
        </p:pic>
        <p:pic>
          <p:nvPicPr>
            <p:cNvPr id="24590" name="Picture 14" descr="MCj04238600000[1]"/>
            <p:cNvPicPr>
              <a:picLocks noChangeAspect="1" noChangeArrowheads="1"/>
            </p:cNvPicPr>
            <p:nvPr/>
          </p:nvPicPr>
          <p:blipFill>
            <a:blip r:embed="rId3"/>
            <a:srcRect/>
            <a:stretch>
              <a:fillRect/>
            </a:stretch>
          </p:blipFill>
          <p:spPr bwMode="auto">
            <a:xfrm>
              <a:off x="3936" y="2544"/>
              <a:ext cx="309" cy="341"/>
            </a:xfrm>
            <a:prstGeom prst="rect">
              <a:avLst/>
            </a:prstGeom>
            <a:noFill/>
          </p:spPr>
        </p:pic>
        <p:pic>
          <p:nvPicPr>
            <p:cNvPr id="24591" name="Picture 15" descr="MCj04238600000[1]"/>
            <p:cNvPicPr>
              <a:picLocks noChangeAspect="1" noChangeArrowheads="1"/>
            </p:cNvPicPr>
            <p:nvPr/>
          </p:nvPicPr>
          <p:blipFill>
            <a:blip r:embed="rId3"/>
            <a:srcRect/>
            <a:stretch>
              <a:fillRect/>
            </a:stretch>
          </p:blipFill>
          <p:spPr bwMode="auto">
            <a:xfrm>
              <a:off x="3648" y="3408"/>
              <a:ext cx="309" cy="341"/>
            </a:xfrm>
            <a:prstGeom prst="rect">
              <a:avLst/>
            </a:prstGeom>
            <a:noFill/>
          </p:spPr>
        </p:pic>
        <p:pic>
          <p:nvPicPr>
            <p:cNvPr id="24592" name="Picture 16" descr="MCj04238600000[1]"/>
            <p:cNvPicPr>
              <a:picLocks noChangeAspect="1" noChangeArrowheads="1"/>
            </p:cNvPicPr>
            <p:nvPr/>
          </p:nvPicPr>
          <p:blipFill>
            <a:blip r:embed="rId3"/>
            <a:srcRect/>
            <a:stretch>
              <a:fillRect/>
            </a:stretch>
          </p:blipFill>
          <p:spPr bwMode="auto">
            <a:xfrm>
              <a:off x="3600" y="3744"/>
              <a:ext cx="309" cy="341"/>
            </a:xfrm>
            <a:prstGeom prst="rect">
              <a:avLst/>
            </a:prstGeom>
            <a:noFill/>
          </p:spPr>
        </p:pic>
        <p:pic>
          <p:nvPicPr>
            <p:cNvPr id="24593" name="Picture 17" descr="MCj04238600000[1]"/>
            <p:cNvPicPr>
              <a:picLocks noChangeAspect="1" noChangeArrowheads="1"/>
            </p:cNvPicPr>
            <p:nvPr/>
          </p:nvPicPr>
          <p:blipFill>
            <a:blip r:embed="rId3"/>
            <a:srcRect/>
            <a:stretch>
              <a:fillRect/>
            </a:stretch>
          </p:blipFill>
          <p:spPr bwMode="auto">
            <a:xfrm>
              <a:off x="4752" y="3456"/>
              <a:ext cx="309" cy="341"/>
            </a:xfrm>
            <a:prstGeom prst="rect">
              <a:avLst/>
            </a:prstGeom>
            <a:noFill/>
          </p:spPr>
        </p:pic>
        <p:pic>
          <p:nvPicPr>
            <p:cNvPr id="24594" name="Picture 18" descr="MCj04238600000[1]"/>
            <p:cNvPicPr>
              <a:picLocks noChangeAspect="1" noChangeArrowheads="1"/>
            </p:cNvPicPr>
            <p:nvPr/>
          </p:nvPicPr>
          <p:blipFill>
            <a:blip r:embed="rId3"/>
            <a:srcRect/>
            <a:stretch>
              <a:fillRect/>
            </a:stretch>
          </p:blipFill>
          <p:spPr bwMode="auto">
            <a:xfrm>
              <a:off x="4608" y="2928"/>
              <a:ext cx="309" cy="341"/>
            </a:xfrm>
            <a:prstGeom prst="rect">
              <a:avLst/>
            </a:prstGeom>
            <a:noFill/>
          </p:spPr>
        </p:pic>
        <p:pic>
          <p:nvPicPr>
            <p:cNvPr id="24595" name="Picture 19" descr="MCj04238600000[1]"/>
            <p:cNvPicPr>
              <a:picLocks noChangeAspect="1" noChangeArrowheads="1"/>
            </p:cNvPicPr>
            <p:nvPr/>
          </p:nvPicPr>
          <p:blipFill>
            <a:blip r:embed="rId3"/>
            <a:srcRect/>
            <a:stretch>
              <a:fillRect/>
            </a:stretch>
          </p:blipFill>
          <p:spPr bwMode="auto">
            <a:xfrm>
              <a:off x="3552" y="3168"/>
              <a:ext cx="309" cy="341"/>
            </a:xfrm>
            <a:prstGeom prst="rect">
              <a:avLst/>
            </a:prstGeom>
            <a:noFill/>
          </p:spPr>
        </p:pic>
        <p:pic>
          <p:nvPicPr>
            <p:cNvPr id="24596" name="Picture 20" descr="MCj04238600000[1]"/>
            <p:cNvPicPr>
              <a:picLocks noChangeAspect="1" noChangeArrowheads="1"/>
            </p:cNvPicPr>
            <p:nvPr/>
          </p:nvPicPr>
          <p:blipFill>
            <a:blip r:embed="rId3"/>
            <a:srcRect/>
            <a:stretch>
              <a:fillRect/>
            </a:stretch>
          </p:blipFill>
          <p:spPr bwMode="auto">
            <a:xfrm>
              <a:off x="4944" y="3168"/>
              <a:ext cx="309" cy="341"/>
            </a:xfrm>
            <a:prstGeom prst="rect">
              <a:avLst/>
            </a:prstGeom>
            <a:noFill/>
          </p:spPr>
        </p:pic>
        <p:pic>
          <p:nvPicPr>
            <p:cNvPr id="24597" name="Picture 21" descr="MCj04238600000[1]"/>
            <p:cNvPicPr>
              <a:picLocks noChangeAspect="1" noChangeArrowheads="1"/>
            </p:cNvPicPr>
            <p:nvPr/>
          </p:nvPicPr>
          <p:blipFill>
            <a:blip r:embed="rId3"/>
            <a:srcRect/>
            <a:stretch>
              <a:fillRect/>
            </a:stretch>
          </p:blipFill>
          <p:spPr bwMode="auto">
            <a:xfrm>
              <a:off x="4272" y="3264"/>
              <a:ext cx="309" cy="341"/>
            </a:xfrm>
            <a:prstGeom prst="rect">
              <a:avLst/>
            </a:prstGeom>
            <a:noFill/>
          </p:spPr>
        </p:pic>
        <p:pic>
          <p:nvPicPr>
            <p:cNvPr id="24598" name="Picture 22" descr="MCj04238600000[1]"/>
            <p:cNvPicPr>
              <a:picLocks noChangeAspect="1" noChangeArrowheads="1"/>
            </p:cNvPicPr>
            <p:nvPr/>
          </p:nvPicPr>
          <p:blipFill>
            <a:blip r:embed="rId3"/>
            <a:srcRect/>
            <a:stretch>
              <a:fillRect/>
            </a:stretch>
          </p:blipFill>
          <p:spPr bwMode="auto">
            <a:xfrm>
              <a:off x="4320" y="3072"/>
              <a:ext cx="309" cy="341"/>
            </a:xfrm>
            <a:prstGeom prst="rect">
              <a:avLst/>
            </a:prstGeom>
            <a:noFill/>
          </p:spPr>
        </p:pic>
        <p:pic>
          <p:nvPicPr>
            <p:cNvPr id="24599" name="Picture 23" descr="MCj04238600000[1]"/>
            <p:cNvPicPr>
              <a:picLocks noChangeAspect="1" noChangeArrowheads="1"/>
            </p:cNvPicPr>
            <p:nvPr/>
          </p:nvPicPr>
          <p:blipFill>
            <a:blip r:embed="rId3"/>
            <a:srcRect/>
            <a:stretch>
              <a:fillRect/>
            </a:stretch>
          </p:blipFill>
          <p:spPr bwMode="auto">
            <a:xfrm>
              <a:off x="4347" y="3504"/>
              <a:ext cx="309" cy="341"/>
            </a:xfrm>
            <a:prstGeom prst="rect">
              <a:avLst/>
            </a:prstGeom>
            <a:noFill/>
          </p:spPr>
        </p:pic>
        <p:pic>
          <p:nvPicPr>
            <p:cNvPr id="24600" name="Picture 24" descr="MCj04238600000[1]"/>
            <p:cNvPicPr>
              <a:picLocks noChangeAspect="1" noChangeArrowheads="1"/>
            </p:cNvPicPr>
            <p:nvPr/>
          </p:nvPicPr>
          <p:blipFill>
            <a:blip r:embed="rId3"/>
            <a:srcRect/>
            <a:stretch>
              <a:fillRect/>
            </a:stretch>
          </p:blipFill>
          <p:spPr bwMode="auto">
            <a:xfrm>
              <a:off x="3792" y="3312"/>
              <a:ext cx="309" cy="341"/>
            </a:xfrm>
            <a:prstGeom prst="rect">
              <a:avLst/>
            </a:prstGeom>
            <a:noFill/>
          </p:spPr>
        </p:pic>
        <p:pic>
          <p:nvPicPr>
            <p:cNvPr id="24601" name="Picture 25" descr="MCj04238600000[1]"/>
            <p:cNvPicPr>
              <a:picLocks noChangeAspect="1" noChangeArrowheads="1"/>
            </p:cNvPicPr>
            <p:nvPr/>
          </p:nvPicPr>
          <p:blipFill>
            <a:blip r:embed="rId3"/>
            <a:srcRect/>
            <a:stretch>
              <a:fillRect/>
            </a:stretch>
          </p:blipFill>
          <p:spPr bwMode="auto">
            <a:xfrm>
              <a:off x="3696" y="3456"/>
              <a:ext cx="309" cy="341"/>
            </a:xfrm>
            <a:prstGeom prst="rect">
              <a:avLst/>
            </a:prstGeom>
            <a:noFill/>
          </p:spPr>
        </p:pic>
        <p:pic>
          <p:nvPicPr>
            <p:cNvPr id="24602" name="Picture 26" descr="MCj04238600000[1]"/>
            <p:cNvPicPr>
              <a:picLocks noChangeAspect="1" noChangeArrowheads="1"/>
            </p:cNvPicPr>
            <p:nvPr/>
          </p:nvPicPr>
          <p:blipFill>
            <a:blip r:embed="rId3"/>
            <a:srcRect/>
            <a:stretch>
              <a:fillRect/>
            </a:stretch>
          </p:blipFill>
          <p:spPr bwMode="auto">
            <a:xfrm>
              <a:off x="4491" y="2779"/>
              <a:ext cx="309" cy="341"/>
            </a:xfrm>
            <a:prstGeom prst="rect">
              <a:avLst/>
            </a:prstGeom>
            <a:noFill/>
          </p:spPr>
        </p:pic>
        <p:pic>
          <p:nvPicPr>
            <p:cNvPr id="24603" name="Picture 27" descr="MCj04238600000[1]"/>
            <p:cNvPicPr>
              <a:picLocks noChangeAspect="1" noChangeArrowheads="1"/>
            </p:cNvPicPr>
            <p:nvPr/>
          </p:nvPicPr>
          <p:blipFill>
            <a:blip r:embed="rId3"/>
            <a:srcRect/>
            <a:stretch>
              <a:fillRect/>
            </a:stretch>
          </p:blipFill>
          <p:spPr bwMode="auto">
            <a:xfrm>
              <a:off x="3936" y="3744"/>
              <a:ext cx="309" cy="341"/>
            </a:xfrm>
            <a:prstGeom prst="rect">
              <a:avLst/>
            </a:prstGeom>
            <a:noFill/>
          </p:spPr>
        </p:pic>
        <p:pic>
          <p:nvPicPr>
            <p:cNvPr id="24604" name="Picture 28" descr="MCj04238600000[1]"/>
            <p:cNvPicPr>
              <a:picLocks noChangeAspect="1" noChangeArrowheads="1"/>
            </p:cNvPicPr>
            <p:nvPr/>
          </p:nvPicPr>
          <p:blipFill>
            <a:blip r:embed="rId3"/>
            <a:srcRect/>
            <a:stretch>
              <a:fillRect/>
            </a:stretch>
          </p:blipFill>
          <p:spPr bwMode="auto">
            <a:xfrm>
              <a:off x="4896" y="3456"/>
              <a:ext cx="309" cy="341"/>
            </a:xfrm>
            <a:prstGeom prst="rect">
              <a:avLst/>
            </a:prstGeom>
            <a:noFill/>
          </p:spPr>
        </p:pic>
        <p:pic>
          <p:nvPicPr>
            <p:cNvPr id="24605" name="Picture 29" descr="MCj04238600000[1]"/>
            <p:cNvPicPr>
              <a:picLocks noChangeAspect="1" noChangeArrowheads="1"/>
            </p:cNvPicPr>
            <p:nvPr/>
          </p:nvPicPr>
          <p:blipFill>
            <a:blip r:embed="rId3"/>
            <a:srcRect/>
            <a:stretch>
              <a:fillRect/>
            </a:stretch>
          </p:blipFill>
          <p:spPr bwMode="auto">
            <a:xfrm>
              <a:off x="4347" y="3360"/>
              <a:ext cx="309" cy="341"/>
            </a:xfrm>
            <a:prstGeom prst="rect">
              <a:avLst/>
            </a:prstGeom>
            <a:noFill/>
          </p:spPr>
        </p:pic>
        <p:pic>
          <p:nvPicPr>
            <p:cNvPr id="24606" name="Picture 30" descr="MCj04238600000[1]"/>
            <p:cNvPicPr>
              <a:picLocks noChangeAspect="1" noChangeArrowheads="1"/>
            </p:cNvPicPr>
            <p:nvPr/>
          </p:nvPicPr>
          <p:blipFill>
            <a:blip r:embed="rId3"/>
            <a:srcRect/>
            <a:stretch>
              <a:fillRect/>
            </a:stretch>
          </p:blipFill>
          <p:spPr bwMode="auto">
            <a:xfrm>
              <a:off x="4608" y="2832"/>
              <a:ext cx="309" cy="341"/>
            </a:xfrm>
            <a:prstGeom prst="rect">
              <a:avLst/>
            </a:prstGeom>
            <a:noFill/>
          </p:spPr>
        </p:pic>
        <p:pic>
          <p:nvPicPr>
            <p:cNvPr id="24607" name="Picture 31" descr="MCj04238600000[1]"/>
            <p:cNvPicPr>
              <a:picLocks noChangeAspect="1" noChangeArrowheads="1"/>
            </p:cNvPicPr>
            <p:nvPr/>
          </p:nvPicPr>
          <p:blipFill>
            <a:blip r:embed="rId3"/>
            <a:srcRect/>
            <a:stretch>
              <a:fillRect/>
            </a:stretch>
          </p:blipFill>
          <p:spPr bwMode="auto">
            <a:xfrm>
              <a:off x="4416" y="2928"/>
              <a:ext cx="309" cy="341"/>
            </a:xfrm>
            <a:prstGeom prst="rect">
              <a:avLst/>
            </a:prstGeom>
            <a:noFill/>
          </p:spPr>
        </p:pic>
        <p:pic>
          <p:nvPicPr>
            <p:cNvPr id="24608" name="Picture 32" descr="MCj04238600000[1]"/>
            <p:cNvPicPr>
              <a:picLocks noChangeAspect="1" noChangeArrowheads="1"/>
            </p:cNvPicPr>
            <p:nvPr/>
          </p:nvPicPr>
          <p:blipFill>
            <a:blip r:embed="rId3"/>
            <a:srcRect/>
            <a:stretch>
              <a:fillRect/>
            </a:stretch>
          </p:blipFill>
          <p:spPr bwMode="auto">
            <a:xfrm>
              <a:off x="3888" y="3504"/>
              <a:ext cx="309" cy="341"/>
            </a:xfrm>
            <a:prstGeom prst="rect">
              <a:avLst/>
            </a:prstGeom>
            <a:noFill/>
          </p:spPr>
        </p:pic>
        <p:pic>
          <p:nvPicPr>
            <p:cNvPr id="24609" name="Picture 33" descr="MCj04238600000[1]"/>
            <p:cNvPicPr>
              <a:picLocks noChangeAspect="1" noChangeArrowheads="1"/>
            </p:cNvPicPr>
            <p:nvPr/>
          </p:nvPicPr>
          <p:blipFill>
            <a:blip r:embed="rId3"/>
            <a:srcRect/>
            <a:stretch>
              <a:fillRect/>
            </a:stretch>
          </p:blipFill>
          <p:spPr bwMode="auto">
            <a:xfrm>
              <a:off x="3312" y="3504"/>
              <a:ext cx="309" cy="341"/>
            </a:xfrm>
            <a:prstGeom prst="rect">
              <a:avLst/>
            </a:prstGeom>
            <a:noFill/>
          </p:spPr>
        </p:pic>
        <p:pic>
          <p:nvPicPr>
            <p:cNvPr id="24610" name="Picture 34" descr="MCj04238600000[1]"/>
            <p:cNvPicPr>
              <a:picLocks noChangeAspect="1" noChangeArrowheads="1"/>
            </p:cNvPicPr>
            <p:nvPr/>
          </p:nvPicPr>
          <p:blipFill>
            <a:blip r:embed="rId3"/>
            <a:srcRect/>
            <a:stretch>
              <a:fillRect/>
            </a:stretch>
          </p:blipFill>
          <p:spPr bwMode="auto">
            <a:xfrm>
              <a:off x="4416" y="3504"/>
              <a:ext cx="309" cy="341"/>
            </a:xfrm>
            <a:prstGeom prst="rect">
              <a:avLst/>
            </a:prstGeom>
            <a:noFill/>
          </p:spPr>
        </p:pic>
        <p:pic>
          <p:nvPicPr>
            <p:cNvPr id="24611" name="Picture 35" descr="MCj04238600000[1]"/>
            <p:cNvPicPr>
              <a:picLocks noChangeAspect="1" noChangeArrowheads="1"/>
            </p:cNvPicPr>
            <p:nvPr/>
          </p:nvPicPr>
          <p:blipFill>
            <a:blip r:embed="rId3"/>
            <a:srcRect/>
            <a:stretch>
              <a:fillRect/>
            </a:stretch>
          </p:blipFill>
          <p:spPr bwMode="auto">
            <a:xfrm>
              <a:off x="4032" y="2592"/>
              <a:ext cx="309" cy="341"/>
            </a:xfrm>
            <a:prstGeom prst="rect">
              <a:avLst/>
            </a:prstGeom>
            <a:noFill/>
          </p:spPr>
        </p:pic>
        <p:pic>
          <p:nvPicPr>
            <p:cNvPr id="24612" name="Picture 36" descr="MCj04238600000[1]"/>
            <p:cNvPicPr>
              <a:picLocks noChangeAspect="1" noChangeArrowheads="1"/>
            </p:cNvPicPr>
            <p:nvPr/>
          </p:nvPicPr>
          <p:blipFill>
            <a:blip r:embed="rId3"/>
            <a:srcRect/>
            <a:stretch>
              <a:fillRect/>
            </a:stretch>
          </p:blipFill>
          <p:spPr bwMode="auto">
            <a:xfrm>
              <a:off x="3984" y="2832"/>
              <a:ext cx="309" cy="341"/>
            </a:xfrm>
            <a:prstGeom prst="rect">
              <a:avLst/>
            </a:prstGeom>
            <a:noFill/>
          </p:spPr>
        </p:pic>
        <p:pic>
          <p:nvPicPr>
            <p:cNvPr id="24613" name="Picture 37" descr="MCj04238600000[1]"/>
            <p:cNvPicPr>
              <a:picLocks noChangeAspect="1" noChangeArrowheads="1"/>
            </p:cNvPicPr>
            <p:nvPr/>
          </p:nvPicPr>
          <p:blipFill>
            <a:blip r:embed="rId3"/>
            <a:srcRect/>
            <a:stretch>
              <a:fillRect/>
            </a:stretch>
          </p:blipFill>
          <p:spPr bwMode="auto">
            <a:xfrm flipH="1">
              <a:off x="4848" y="2976"/>
              <a:ext cx="352" cy="389"/>
            </a:xfrm>
            <a:prstGeom prst="rect">
              <a:avLst/>
            </a:prstGeom>
            <a:noFill/>
          </p:spPr>
        </p:pic>
        <p:sp>
          <p:nvSpPr>
            <p:cNvPr id="24614" name="Oval 38"/>
            <p:cNvSpPr>
              <a:spLocks noChangeArrowheads="1"/>
            </p:cNvSpPr>
            <p:nvPr/>
          </p:nvSpPr>
          <p:spPr bwMode="auto">
            <a:xfrm>
              <a:off x="4224" y="2736"/>
              <a:ext cx="1104" cy="1296"/>
            </a:xfrm>
            <a:prstGeom prst="ellipse">
              <a:avLst/>
            </a:prstGeom>
            <a:noFill/>
            <a:ln w="25400">
              <a:solidFill>
                <a:schemeClr val="tx1"/>
              </a:solidFill>
              <a:round/>
              <a:headEnd/>
              <a:tailEnd/>
            </a:ln>
            <a:effectLst/>
          </p:spPr>
          <p:txBody>
            <a:bodyPr wrap="none" anchor="ctr"/>
            <a:lstStyle/>
            <a:p>
              <a:endParaRPr lang="en-US"/>
            </a:p>
          </p:txBody>
        </p:sp>
        <p:pic>
          <p:nvPicPr>
            <p:cNvPr id="24615" name="Picture 39" descr="MCj04238300000[1]"/>
            <p:cNvPicPr>
              <a:picLocks noChangeAspect="1" noChangeArrowheads="1"/>
            </p:cNvPicPr>
            <p:nvPr/>
          </p:nvPicPr>
          <p:blipFill>
            <a:blip r:embed="rId4"/>
            <a:srcRect/>
            <a:stretch>
              <a:fillRect/>
            </a:stretch>
          </p:blipFill>
          <p:spPr bwMode="auto">
            <a:xfrm>
              <a:off x="3648" y="2880"/>
              <a:ext cx="357" cy="384"/>
            </a:xfrm>
            <a:prstGeom prst="rect">
              <a:avLst/>
            </a:prstGeom>
            <a:noFill/>
          </p:spPr>
        </p:pic>
        <p:pic>
          <p:nvPicPr>
            <p:cNvPr id="24616" name="Picture 40" descr="MCj04238300000[1]"/>
            <p:cNvPicPr>
              <a:picLocks noChangeAspect="1" noChangeArrowheads="1"/>
            </p:cNvPicPr>
            <p:nvPr/>
          </p:nvPicPr>
          <p:blipFill>
            <a:blip r:embed="rId4"/>
            <a:srcRect/>
            <a:stretch>
              <a:fillRect/>
            </a:stretch>
          </p:blipFill>
          <p:spPr bwMode="auto">
            <a:xfrm>
              <a:off x="3744" y="2976"/>
              <a:ext cx="357" cy="384"/>
            </a:xfrm>
            <a:prstGeom prst="rect">
              <a:avLst/>
            </a:prstGeom>
            <a:noFill/>
          </p:spPr>
        </p:pic>
        <p:pic>
          <p:nvPicPr>
            <p:cNvPr id="24617" name="Picture 41" descr="MCj04238300000[1]"/>
            <p:cNvPicPr>
              <a:picLocks noChangeAspect="1" noChangeArrowheads="1"/>
            </p:cNvPicPr>
            <p:nvPr/>
          </p:nvPicPr>
          <p:blipFill>
            <a:blip r:embed="rId4"/>
            <a:srcRect/>
            <a:stretch>
              <a:fillRect/>
            </a:stretch>
          </p:blipFill>
          <p:spPr bwMode="auto">
            <a:xfrm>
              <a:off x="3600" y="2640"/>
              <a:ext cx="357" cy="384"/>
            </a:xfrm>
            <a:prstGeom prst="rect">
              <a:avLst/>
            </a:prstGeom>
            <a:noFill/>
          </p:spPr>
        </p:pic>
        <p:pic>
          <p:nvPicPr>
            <p:cNvPr id="24618" name="Picture 42" descr="MCj04238300000[1]"/>
            <p:cNvPicPr>
              <a:picLocks noChangeAspect="1" noChangeArrowheads="1"/>
            </p:cNvPicPr>
            <p:nvPr/>
          </p:nvPicPr>
          <p:blipFill>
            <a:blip r:embed="rId4"/>
            <a:srcRect/>
            <a:stretch>
              <a:fillRect/>
            </a:stretch>
          </p:blipFill>
          <p:spPr bwMode="auto">
            <a:xfrm>
              <a:off x="4464" y="3216"/>
              <a:ext cx="357" cy="384"/>
            </a:xfrm>
            <a:prstGeom prst="rect">
              <a:avLst/>
            </a:prstGeom>
            <a:noFill/>
          </p:spPr>
        </p:pic>
        <p:pic>
          <p:nvPicPr>
            <p:cNvPr id="24619" name="Picture 43" descr="MCj04238300000[1]"/>
            <p:cNvPicPr>
              <a:picLocks noChangeAspect="1" noChangeArrowheads="1"/>
            </p:cNvPicPr>
            <p:nvPr/>
          </p:nvPicPr>
          <p:blipFill>
            <a:blip r:embed="rId4"/>
            <a:srcRect/>
            <a:stretch>
              <a:fillRect/>
            </a:stretch>
          </p:blipFill>
          <p:spPr bwMode="auto">
            <a:xfrm>
              <a:off x="3792" y="3744"/>
              <a:ext cx="357" cy="384"/>
            </a:xfrm>
            <a:prstGeom prst="rect">
              <a:avLst/>
            </a:prstGeom>
            <a:noFill/>
          </p:spPr>
        </p:pic>
        <p:pic>
          <p:nvPicPr>
            <p:cNvPr id="24620" name="Picture 44" descr="MCj04238300000[1]"/>
            <p:cNvPicPr>
              <a:picLocks noChangeAspect="1" noChangeArrowheads="1"/>
            </p:cNvPicPr>
            <p:nvPr/>
          </p:nvPicPr>
          <p:blipFill>
            <a:blip r:embed="rId4"/>
            <a:srcRect/>
            <a:stretch>
              <a:fillRect/>
            </a:stretch>
          </p:blipFill>
          <p:spPr bwMode="auto">
            <a:xfrm>
              <a:off x="4656" y="2784"/>
              <a:ext cx="357" cy="384"/>
            </a:xfrm>
            <a:prstGeom prst="rect">
              <a:avLst/>
            </a:prstGeom>
            <a:noFill/>
          </p:spPr>
        </p:pic>
        <p:pic>
          <p:nvPicPr>
            <p:cNvPr id="24621" name="Picture 45" descr="MCj04238300000[1]"/>
            <p:cNvPicPr>
              <a:picLocks noChangeAspect="1" noChangeArrowheads="1"/>
            </p:cNvPicPr>
            <p:nvPr/>
          </p:nvPicPr>
          <p:blipFill>
            <a:blip r:embed="rId4"/>
            <a:srcRect/>
            <a:stretch>
              <a:fillRect/>
            </a:stretch>
          </p:blipFill>
          <p:spPr bwMode="auto">
            <a:xfrm>
              <a:off x="4800" y="3120"/>
              <a:ext cx="357" cy="384"/>
            </a:xfrm>
            <a:prstGeom prst="rect">
              <a:avLst/>
            </a:prstGeom>
            <a:noFill/>
          </p:spPr>
        </p:pic>
        <p:pic>
          <p:nvPicPr>
            <p:cNvPr id="24622" name="Picture 46" descr="MCj04238300000[1]"/>
            <p:cNvPicPr>
              <a:picLocks noChangeAspect="1" noChangeArrowheads="1"/>
            </p:cNvPicPr>
            <p:nvPr/>
          </p:nvPicPr>
          <p:blipFill>
            <a:blip r:embed="rId4"/>
            <a:srcRect/>
            <a:stretch>
              <a:fillRect/>
            </a:stretch>
          </p:blipFill>
          <p:spPr bwMode="auto">
            <a:xfrm>
              <a:off x="4320" y="3072"/>
              <a:ext cx="357" cy="384"/>
            </a:xfrm>
            <a:prstGeom prst="rect">
              <a:avLst/>
            </a:prstGeom>
            <a:noFill/>
          </p:spPr>
        </p:pic>
        <p:pic>
          <p:nvPicPr>
            <p:cNvPr id="24623" name="Picture 47" descr="MCj04238300000[1]"/>
            <p:cNvPicPr>
              <a:picLocks noChangeAspect="1" noChangeArrowheads="1"/>
            </p:cNvPicPr>
            <p:nvPr/>
          </p:nvPicPr>
          <p:blipFill>
            <a:blip r:embed="rId4"/>
            <a:srcRect/>
            <a:stretch>
              <a:fillRect/>
            </a:stretch>
          </p:blipFill>
          <p:spPr bwMode="auto">
            <a:xfrm>
              <a:off x="4464" y="3264"/>
              <a:ext cx="357" cy="384"/>
            </a:xfrm>
            <a:prstGeom prst="rect">
              <a:avLst/>
            </a:prstGeom>
            <a:noFill/>
          </p:spPr>
        </p:pic>
        <p:pic>
          <p:nvPicPr>
            <p:cNvPr id="24624" name="Picture 48" descr="MCj04238300000[1]"/>
            <p:cNvPicPr>
              <a:picLocks noChangeAspect="1" noChangeArrowheads="1"/>
            </p:cNvPicPr>
            <p:nvPr/>
          </p:nvPicPr>
          <p:blipFill>
            <a:blip r:embed="rId4"/>
            <a:srcRect/>
            <a:stretch>
              <a:fillRect/>
            </a:stretch>
          </p:blipFill>
          <p:spPr bwMode="auto">
            <a:xfrm>
              <a:off x="4656" y="3600"/>
              <a:ext cx="357" cy="384"/>
            </a:xfrm>
            <a:prstGeom prst="rect">
              <a:avLst/>
            </a:prstGeom>
            <a:noFill/>
          </p:spPr>
        </p:pic>
        <p:pic>
          <p:nvPicPr>
            <p:cNvPr id="24625" name="Picture 49" descr="MCj04238300000[1]"/>
            <p:cNvPicPr>
              <a:picLocks noChangeAspect="1" noChangeArrowheads="1"/>
            </p:cNvPicPr>
            <p:nvPr/>
          </p:nvPicPr>
          <p:blipFill>
            <a:blip r:embed="rId4"/>
            <a:srcRect/>
            <a:stretch>
              <a:fillRect/>
            </a:stretch>
          </p:blipFill>
          <p:spPr bwMode="auto">
            <a:xfrm>
              <a:off x="3264" y="3264"/>
              <a:ext cx="357" cy="384"/>
            </a:xfrm>
            <a:prstGeom prst="rect">
              <a:avLst/>
            </a:prstGeom>
            <a:noFill/>
          </p:spPr>
        </p:pic>
        <p:pic>
          <p:nvPicPr>
            <p:cNvPr id="24626" name="Picture 50" descr="MCj04238600000[1]"/>
            <p:cNvPicPr>
              <a:picLocks noChangeAspect="1" noChangeArrowheads="1"/>
            </p:cNvPicPr>
            <p:nvPr/>
          </p:nvPicPr>
          <p:blipFill>
            <a:blip r:embed="rId3"/>
            <a:srcRect/>
            <a:stretch>
              <a:fillRect/>
            </a:stretch>
          </p:blipFill>
          <p:spPr bwMode="auto">
            <a:xfrm>
              <a:off x="4080" y="3840"/>
              <a:ext cx="309" cy="341"/>
            </a:xfrm>
            <a:prstGeom prst="rect">
              <a:avLst/>
            </a:prstGeom>
            <a:noFill/>
          </p:spPr>
        </p:pic>
      </p:grpSp>
      <p:sp>
        <p:nvSpPr>
          <p:cNvPr id="51" name="Slide Number Placeholder 50"/>
          <p:cNvSpPr>
            <a:spLocks noGrp="1"/>
          </p:cNvSpPr>
          <p:nvPr>
            <p:ph type="sldNum" sz="quarter" idx="11"/>
          </p:nvPr>
        </p:nvSpPr>
        <p:spPr/>
        <p:txBody>
          <a:bodyPr/>
          <a:lstStyle/>
          <a:p>
            <a:fld id="{5A6D7FC3-0ED5-48C7-A333-7259A0F36C72}" type="slidenum">
              <a:rPr lang="en-US" smtClean="0"/>
              <a:pPr/>
              <a:t>10</a:t>
            </a:fld>
            <a:endParaRPr lang="en-US"/>
          </a:p>
        </p:txBody>
      </p:sp>
      <p:sp>
        <p:nvSpPr>
          <p:cNvPr id="52" name="Footer Placeholder 51"/>
          <p:cNvSpPr>
            <a:spLocks noGrp="1"/>
          </p:cNvSpPr>
          <p:nvPr>
            <p:ph type="ftr" sz="quarter" idx="10"/>
          </p:nvPr>
        </p:nvSpPr>
        <p:spPr/>
        <p:txBody>
          <a:bodyPr/>
          <a:lstStyle/>
          <a:p>
            <a:r>
              <a:rPr lang="en-US" smtClean="0"/>
              <a:t>Psy 320 - Cal State Northridge</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Use 3: Experimentation and hypothesis testing</a:t>
            </a:r>
          </a:p>
        </p:txBody>
      </p:sp>
      <p:sp>
        <p:nvSpPr>
          <p:cNvPr id="10243" name="Rectangle 3"/>
          <p:cNvSpPr>
            <a:spLocks noGrp="1" noChangeArrowheads="1"/>
          </p:cNvSpPr>
          <p:nvPr>
            <p:ph type="body" idx="1"/>
          </p:nvPr>
        </p:nvSpPr>
        <p:spPr>
          <a:xfrm>
            <a:off x="457200" y="1905000"/>
            <a:ext cx="8229600" cy="4525963"/>
          </a:xfrm>
        </p:spPr>
        <p:txBody>
          <a:bodyPr/>
          <a:lstStyle/>
          <a:p>
            <a:pPr>
              <a:lnSpc>
                <a:spcPct val="90000"/>
              </a:lnSpc>
            </a:pPr>
            <a:r>
              <a:rPr lang="en-US"/>
              <a:t>We are not only interested in describing samples and populations, but also in testing hypotheses about causal relationships among constructs. </a:t>
            </a:r>
          </a:p>
        </p:txBody>
      </p:sp>
      <p:sp>
        <p:nvSpPr>
          <p:cNvPr id="4" name="Slide Number Placeholder 3"/>
          <p:cNvSpPr>
            <a:spLocks noGrp="1"/>
          </p:cNvSpPr>
          <p:nvPr>
            <p:ph type="sldNum" sz="quarter" idx="11"/>
          </p:nvPr>
        </p:nvSpPr>
        <p:spPr/>
        <p:txBody>
          <a:bodyPr/>
          <a:lstStyle/>
          <a:p>
            <a:fld id="{5A6D7FC3-0ED5-48C7-A333-7259A0F36C72}" type="slidenum">
              <a:rPr lang="en-US" smtClean="0"/>
              <a:pPr/>
              <a:t>11</a:t>
            </a:fld>
            <a:endParaRPr lang="en-US"/>
          </a:p>
        </p:txBody>
      </p:sp>
      <p:sp>
        <p:nvSpPr>
          <p:cNvPr id="5" name="Footer Placeholder 4"/>
          <p:cNvSpPr>
            <a:spLocks noGrp="1"/>
          </p:cNvSpPr>
          <p:nvPr>
            <p:ph type="ftr" sz="quarter" idx="10"/>
          </p:nvPr>
        </p:nvSpPr>
        <p:spPr/>
        <p:txBody>
          <a:bodyPr/>
          <a:lstStyle/>
          <a:p>
            <a:r>
              <a:rPr lang="en-US" smtClean="0"/>
              <a:t>Psy 320 - Cal State Northridge</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609600"/>
            <a:ext cx="8229600" cy="1143000"/>
          </a:xfrm>
        </p:spPr>
        <p:txBody>
          <a:bodyPr/>
          <a:lstStyle/>
          <a:p>
            <a:r>
              <a:rPr lang="en-US"/>
              <a:t>Use 3: Experimentation and hypothesis testing</a:t>
            </a:r>
          </a:p>
        </p:txBody>
      </p:sp>
      <p:sp>
        <p:nvSpPr>
          <p:cNvPr id="12291" name="Rectangle 3"/>
          <p:cNvSpPr>
            <a:spLocks noGrp="1" noChangeArrowheads="1"/>
          </p:cNvSpPr>
          <p:nvPr>
            <p:ph type="body" sz="half" idx="1"/>
          </p:nvPr>
        </p:nvSpPr>
        <p:spPr>
          <a:xfrm>
            <a:off x="228600" y="2179638"/>
            <a:ext cx="4648200" cy="2544762"/>
          </a:xfrm>
        </p:spPr>
        <p:txBody>
          <a:bodyPr/>
          <a:lstStyle/>
          <a:p>
            <a:pPr>
              <a:lnSpc>
                <a:spcPct val="80000"/>
              </a:lnSpc>
            </a:pPr>
            <a:r>
              <a:rPr lang="en-US" dirty="0"/>
              <a:t>Does the number of hours students study per day affect the grade they are likely to receive in </a:t>
            </a:r>
            <a:r>
              <a:rPr lang="en-US"/>
              <a:t>statistics </a:t>
            </a:r>
            <a:r>
              <a:rPr lang="en-US" smtClean="0"/>
              <a:t>(</a:t>
            </a:r>
            <a:r>
              <a:rPr lang="en-US" smtClean="0">
                <a:sym typeface="Symbol"/>
              </a:rPr>
              <a:t></a:t>
            </a:r>
            <a:r>
              <a:rPr lang="en-US" smtClean="0"/>
              <a:t>320)?</a:t>
            </a:r>
            <a:endParaRPr lang="en-US" dirty="0"/>
          </a:p>
        </p:txBody>
      </p:sp>
      <p:graphicFrame>
        <p:nvGraphicFramePr>
          <p:cNvPr id="12292" name="Object 4"/>
          <p:cNvGraphicFramePr>
            <a:graphicFrameLocks noChangeAspect="1"/>
          </p:cNvGraphicFramePr>
          <p:nvPr>
            <p:ph type="chart" sz="half" idx="2"/>
          </p:nvPr>
        </p:nvGraphicFramePr>
        <p:xfrm>
          <a:off x="4876800" y="2084388"/>
          <a:ext cx="4114800" cy="4468812"/>
        </p:xfrm>
        <a:graphic>
          <a:graphicData uri="http://schemas.openxmlformats.org/presentationml/2006/ole">
            <p:oleObj spid="_x0000_s12292" name="Chart" r:id="rId3" imgW="4029075" imgH="4543425" progId="MSGraph.Chart.8">
              <p:embed followColorScheme="full"/>
            </p:oleObj>
          </a:graphicData>
        </a:graphic>
      </p:graphicFrame>
      <p:sp>
        <p:nvSpPr>
          <p:cNvPr id="5" name="Slide Number Placeholder 4"/>
          <p:cNvSpPr>
            <a:spLocks noGrp="1"/>
          </p:cNvSpPr>
          <p:nvPr>
            <p:ph type="sldNum" sz="quarter" idx="11"/>
          </p:nvPr>
        </p:nvSpPr>
        <p:spPr/>
        <p:txBody>
          <a:bodyPr/>
          <a:lstStyle/>
          <a:p>
            <a:fld id="{B4F28C7E-160B-4DD3-BFED-6E8B6BD9523F}" type="slidenum">
              <a:rPr lang="en-US" smtClean="0"/>
              <a:pPr/>
              <a:t>12</a:t>
            </a:fld>
            <a:endParaRPr lang="en-US"/>
          </a:p>
        </p:txBody>
      </p:sp>
      <p:sp>
        <p:nvSpPr>
          <p:cNvPr id="6" name="Footer Placeholder 5"/>
          <p:cNvSpPr>
            <a:spLocks noGrp="1"/>
          </p:cNvSpPr>
          <p:nvPr>
            <p:ph type="ftr" sz="quarter" idx="10"/>
          </p:nvPr>
        </p:nvSpPr>
        <p:spPr/>
        <p:txBody>
          <a:bodyPr/>
          <a:lstStyle/>
          <a:p>
            <a:r>
              <a:rPr lang="en-US" smtClean="0"/>
              <a:t>Psy 320 - Cal State Northridge</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Use 4: Correlation &amp; Regression</a:t>
            </a:r>
            <a:endParaRPr lang="en-US">
              <a:latin typeface="Times New Roman" pitchFamily="18" charset="0"/>
            </a:endParaRPr>
          </a:p>
        </p:txBody>
      </p:sp>
      <p:sp>
        <p:nvSpPr>
          <p:cNvPr id="13315" name="Rectangle 3"/>
          <p:cNvSpPr>
            <a:spLocks noGrp="1" noChangeArrowheads="1"/>
          </p:cNvSpPr>
          <p:nvPr>
            <p:ph type="body" idx="1"/>
          </p:nvPr>
        </p:nvSpPr>
        <p:spPr>
          <a:xfrm>
            <a:off x="457200" y="1524000"/>
            <a:ext cx="8229600" cy="4906963"/>
          </a:xfrm>
        </p:spPr>
        <p:txBody>
          <a:bodyPr/>
          <a:lstStyle/>
          <a:p>
            <a:pPr>
              <a:lnSpc>
                <a:spcPct val="90000"/>
              </a:lnSpc>
              <a:buClr>
                <a:schemeClr val="tx1"/>
              </a:buClr>
            </a:pPr>
            <a:r>
              <a:rPr lang="en-US"/>
              <a:t>Sometimes manipulation is not possible  </a:t>
            </a:r>
          </a:p>
          <a:p>
            <a:pPr>
              <a:lnSpc>
                <a:spcPct val="90000"/>
              </a:lnSpc>
              <a:buClr>
                <a:schemeClr val="tx1"/>
              </a:buClr>
            </a:pPr>
            <a:r>
              <a:rPr lang="en-US"/>
              <a:t>Is prediction possible?</a:t>
            </a:r>
          </a:p>
          <a:p>
            <a:pPr>
              <a:lnSpc>
                <a:spcPct val="90000"/>
              </a:lnSpc>
              <a:buClr>
                <a:schemeClr val="tx1"/>
              </a:buClr>
            </a:pPr>
            <a:r>
              <a:rPr lang="en-US"/>
              <a:t>Can a relationship be established?</a:t>
            </a:r>
          </a:p>
          <a:p>
            <a:pPr lvl="1">
              <a:lnSpc>
                <a:spcPct val="90000"/>
              </a:lnSpc>
              <a:buClr>
                <a:schemeClr val="tx1"/>
              </a:buClr>
            </a:pPr>
            <a:r>
              <a:rPr lang="en-US"/>
              <a:t>E.g., number of cigarettes smoked by per and the likelihood of getting lung cancer,</a:t>
            </a:r>
          </a:p>
          <a:p>
            <a:pPr lvl="1">
              <a:lnSpc>
                <a:spcPct val="90000"/>
              </a:lnSpc>
              <a:buClr>
                <a:schemeClr val="tx1"/>
              </a:buClr>
            </a:pPr>
            <a:r>
              <a:rPr lang="en-US"/>
              <a:t>The level of child abuse in the home and the severity of later psychiatric problems.</a:t>
            </a:r>
          </a:p>
          <a:p>
            <a:pPr lvl="1">
              <a:lnSpc>
                <a:spcPct val="90000"/>
              </a:lnSpc>
              <a:buClr>
                <a:schemeClr val="tx1"/>
              </a:buClr>
            </a:pPr>
            <a:r>
              <a:rPr lang="en-US"/>
              <a:t>Use of the death penalty and the level of crime.</a:t>
            </a:r>
          </a:p>
        </p:txBody>
      </p:sp>
      <p:sp>
        <p:nvSpPr>
          <p:cNvPr id="4" name="Slide Number Placeholder 3"/>
          <p:cNvSpPr>
            <a:spLocks noGrp="1"/>
          </p:cNvSpPr>
          <p:nvPr>
            <p:ph type="sldNum" sz="quarter" idx="11"/>
          </p:nvPr>
        </p:nvSpPr>
        <p:spPr/>
        <p:txBody>
          <a:bodyPr/>
          <a:lstStyle/>
          <a:p>
            <a:fld id="{5A6D7FC3-0ED5-48C7-A333-7259A0F36C72}" type="slidenum">
              <a:rPr lang="en-US" smtClean="0"/>
              <a:pPr/>
              <a:t>13</a:t>
            </a:fld>
            <a:endParaRPr lang="en-US"/>
          </a:p>
        </p:txBody>
      </p:sp>
      <p:sp>
        <p:nvSpPr>
          <p:cNvPr id="5" name="Footer Placeholder 4"/>
          <p:cNvSpPr>
            <a:spLocks noGrp="1"/>
          </p:cNvSpPr>
          <p:nvPr>
            <p:ph type="ftr" sz="quarter" idx="10"/>
          </p:nvPr>
        </p:nvSpPr>
        <p:spPr/>
        <p:txBody>
          <a:bodyPr/>
          <a:lstStyle/>
          <a:p>
            <a:r>
              <a:rPr lang="en-US" smtClean="0"/>
              <a:t>Psy 320 - Cal State Northridge</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457200"/>
            <a:ext cx="8229600" cy="990600"/>
          </a:xfrm>
        </p:spPr>
        <p:txBody>
          <a:bodyPr/>
          <a:lstStyle/>
          <a:p>
            <a:r>
              <a:rPr lang="en-US"/>
              <a:t>Use 4: Correlation &amp; Regression</a:t>
            </a:r>
          </a:p>
        </p:txBody>
      </p:sp>
      <p:sp>
        <p:nvSpPr>
          <p:cNvPr id="15363" name="Rectangle 3"/>
          <p:cNvSpPr>
            <a:spLocks noGrp="1" noChangeArrowheads="1"/>
          </p:cNvSpPr>
          <p:nvPr>
            <p:ph type="body" idx="1"/>
          </p:nvPr>
        </p:nvSpPr>
        <p:spPr>
          <a:xfrm>
            <a:off x="304800" y="1295400"/>
            <a:ext cx="8686800" cy="5334000"/>
          </a:xfrm>
        </p:spPr>
        <p:txBody>
          <a:bodyPr/>
          <a:lstStyle/>
          <a:p>
            <a:r>
              <a:rPr lang="en-US"/>
              <a:t>Measured constructs can be assessed for  co-relation (where the “coefficient of </a:t>
            </a:r>
            <a:r>
              <a:rPr lang="en-US" b="1"/>
              <a:t>correlation</a:t>
            </a:r>
            <a:r>
              <a:rPr lang="en-US"/>
              <a:t>” varies between -1 to +1.00)</a:t>
            </a:r>
          </a:p>
          <a:p>
            <a:pPr>
              <a:buFont typeface="Wingdings" pitchFamily="2" charset="2"/>
              <a:buNone/>
            </a:pPr>
            <a:endParaRPr lang="en-US"/>
          </a:p>
          <a:p>
            <a:endParaRPr lang="en-US"/>
          </a:p>
          <a:p>
            <a:r>
              <a:rPr lang="en-US"/>
              <a:t>“</a:t>
            </a:r>
            <a:r>
              <a:rPr lang="en-US" b="1"/>
              <a:t>Regression </a:t>
            </a:r>
            <a:r>
              <a:rPr lang="en-US"/>
              <a:t>analysis” can be used to assess whether a measured construct predicts the values on another measured construct (or multiple) (e.g., the level of crime given the level of death penalty usage).</a:t>
            </a:r>
          </a:p>
        </p:txBody>
      </p:sp>
      <p:grpSp>
        <p:nvGrpSpPr>
          <p:cNvPr id="15364" name="Group 4"/>
          <p:cNvGrpSpPr>
            <a:grpSpLocks/>
          </p:cNvGrpSpPr>
          <p:nvPr/>
        </p:nvGrpSpPr>
        <p:grpSpPr bwMode="auto">
          <a:xfrm>
            <a:off x="304800" y="2819400"/>
            <a:ext cx="8305800" cy="1189038"/>
            <a:chOff x="0" y="2640"/>
            <a:chExt cx="5232" cy="749"/>
          </a:xfrm>
        </p:grpSpPr>
        <p:sp>
          <p:nvSpPr>
            <p:cNvPr id="15365" name="Text Box 5"/>
            <p:cNvSpPr txBox="1">
              <a:spLocks noChangeArrowheads="1"/>
            </p:cNvSpPr>
            <p:nvPr/>
          </p:nvSpPr>
          <p:spPr bwMode="auto">
            <a:xfrm>
              <a:off x="0" y="2640"/>
              <a:ext cx="680" cy="749"/>
            </a:xfrm>
            <a:prstGeom prst="rect">
              <a:avLst/>
            </a:prstGeom>
            <a:noFill/>
            <a:ln w="9525">
              <a:noFill/>
              <a:miter lim="800000"/>
              <a:headEnd/>
              <a:tailEnd/>
            </a:ln>
            <a:effectLst/>
          </p:spPr>
          <p:txBody>
            <a:bodyPr>
              <a:spAutoFit/>
            </a:bodyPr>
            <a:lstStyle/>
            <a:p>
              <a:pPr eaLnBrk="1" hangingPunct="1">
                <a:spcBef>
                  <a:spcPct val="50000"/>
                </a:spcBef>
              </a:pPr>
              <a:r>
                <a:rPr lang="en-US" sz="7200">
                  <a:latin typeface="Times New Roman" pitchFamily="18" charset="0"/>
                </a:rPr>
                <a:t>-1</a:t>
              </a:r>
            </a:p>
          </p:txBody>
        </p:sp>
        <p:sp>
          <p:nvSpPr>
            <p:cNvPr id="15366" name="Text Box 6"/>
            <p:cNvSpPr txBox="1">
              <a:spLocks noChangeArrowheads="1"/>
            </p:cNvSpPr>
            <p:nvPr/>
          </p:nvSpPr>
          <p:spPr bwMode="auto">
            <a:xfrm>
              <a:off x="2589" y="2640"/>
              <a:ext cx="367" cy="749"/>
            </a:xfrm>
            <a:prstGeom prst="rect">
              <a:avLst/>
            </a:prstGeom>
            <a:noFill/>
            <a:ln w="9525">
              <a:noFill/>
              <a:miter lim="800000"/>
              <a:headEnd/>
              <a:tailEnd/>
            </a:ln>
            <a:effectLst/>
          </p:spPr>
          <p:txBody>
            <a:bodyPr>
              <a:spAutoFit/>
            </a:bodyPr>
            <a:lstStyle/>
            <a:p>
              <a:pPr eaLnBrk="1" hangingPunct="1">
                <a:spcBef>
                  <a:spcPct val="50000"/>
                </a:spcBef>
              </a:pPr>
              <a:r>
                <a:rPr lang="en-US" sz="7200">
                  <a:latin typeface="Times New Roman" pitchFamily="18" charset="0"/>
                </a:rPr>
                <a:t>0</a:t>
              </a:r>
            </a:p>
          </p:txBody>
        </p:sp>
        <p:sp>
          <p:nvSpPr>
            <p:cNvPr id="15367" name="Text Box 7"/>
            <p:cNvSpPr txBox="1">
              <a:spLocks noChangeArrowheads="1"/>
            </p:cNvSpPr>
            <p:nvPr/>
          </p:nvSpPr>
          <p:spPr bwMode="auto">
            <a:xfrm>
              <a:off x="4865" y="2640"/>
              <a:ext cx="367" cy="749"/>
            </a:xfrm>
            <a:prstGeom prst="rect">
              <a:avLst/>
            </a:prstGeom>
            <a:noFill/>
            <a:ln w="9525">
              <a:noFill/>
              <a:miter lim="800000"/>
              <a:headEnd/>
              <a:tailEnd/>
            </a:ln>
            <a:effectLst/>
          </p:spPr>
          <p:txBody>
            <a:bodyPr>
              <a:spAutoFit/>
            </a:bodyPr>
            <a:lstStyle/>
            <a:p>
              <a:pPr eaLnBrk="1" hangingPunct="1">
                <a:spcBef>
                  <a:spcPct val="50000"/>
                </a:spcBef>
              </a:pPr>
              <a:r>
                <a:rPr lang="en-US" sz="7200">
                  <a:latin typeface="Times New Roman" pitchFamily="18" charset="0"/>
                </a:rPr>
                <a:t>1</a:t>
              </a:r>
            </a:p>
          </p:txBody>
        </p:sp>
        <p:sp>
          <p:nvSpPr>
            <p:cNvPr id="15368" name="Line 8"/>
            <p:cNvSpPr>
              <a:spLocks noChangeShapeType="1"/>
            </p:cNvSpPr>
            <p:nvPr/>
          </p:nvSpPr>
          <p:spPr bwMode="auto">
            <a:xfrm>
              <a:off x="680" y="3096"/>
              <a:ext cx="1836" cy="1"/>
            </a:xfrm>
            <a:prstGeom prst="line">
              <a:avLst/>
            </a:prstGeom>
            <a:noFill/>
            <a:ln w="9525">
              <a:solidFill>
                <a:schemeClr val="tx1"/>
              </a:solidFill>
              <a:round/>
              <a:headEnd/>
              <a:tailEnd/>
            </a:ln>
            <a:effectLst/>
          </p:spPr>
          <p:txBody>
            <a:bodyPr wrap="none"/>
            <a:lstStyle/>
            <a:p>
              <a:endParaRPr lang="en-US"/>
            </a:p>
          </p:txBody>
        </p:sp>
        <p:sp>
          <p:nvSpPr>
            <p:cNvPr id="15369" name="Line 9"/>
            <p:cNvSpPr>
              <a:spLocks noChangeShapeType="1"/>
            </p:cNvSpPr>
            <p:nvPr/>
          </p:nvSpPr>
          <p:spPr bwMode="auto">
            <a:xfrm>
              <a:off x="2956" y="3096"/>
              <a:ext cx="1836" cy="1"/>
            </a:xfrm>
            <a:prstGeom prst="line">
              <a:avLst/>
            </a:prstGeom>
            <a:noFill/>
            <a:ln w="9525">
              <a:solidFill>
                <a:schemeClr val="tx1"/>
              </a:solidFill>
              <a:round/>
              <a:headEnd/>
              <a:tailEnd/>
            </a:ln>
            <a:effectLst/>
          </p:spPr>
          <p:txBody>
            <a:bodyPr wrap="none"/>
            <a:lstStyle/>
            <a:p>
              <a:endParaRPr lang="en-US"/>
            </a:p>
          </p:txBody>
        </p:sp>
      </p:grpSp>
      <p:sp>
        <p:nvSpPr>
          <p:cNvPr id="10" name="Slide Number Placeholder 9"/>
          <p:cNvSpPr>
            <a:spLocks noGrp="1"/>
          </p:cNvSpPr>
          <p:nvPr>
            <p:ph type="sldNum" sz="quarter" idx="11"/>
          </p:nvPr>
        </p:nvSpPr>
        <p:spPr/>
        <p:txBody>
          <a:bodyPr/>
          <a:lstStyle/>
          <a:p>
            <a:fld id="{5A6D7FC3-0ED5-48C7-A333-7259A0F36C72}" type="slidenum">
              <a:rPr lang="en-US" smtClean="0"/>
              <a:pPr/>
              <a:t>14</a:t>
            </a:fld>
            <a:endParaRPr lang="en-US"/>
          </a:p>
        </p:txBody>
      </p:sp>
      <p:sp>
        <p:nvSpPr>
          <p:cNvPr id="11" name="Footer Placeholder 10"/>
          <p:cNvSpPr>
            <a:spLocks noGrp="1"/>
          </p:cNvSpPr>
          <p:nvPr>
            <p:ph type="ftr" sz="quarter" idx="10"/>
          </p:nvPr>
        </p:nvSpPr>
        <p:spPr/>
        <p:txBody>
          <a:bodyPr/>
          <a:lstStyle/>
          <a:p>
            <a:r>
              <a:rPr lang="en-US" smtClean="0"/>
              <a:t>Psy 320 - Cal State Northridge</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dirty="0">
                <a:latin typeface="Times New Roman" pitchFamily="18" charset="0"/>
              </a:rPr>
              <a:t>What is Statistics?</a:t>
            </a:r>
          </a:p>
        </p:txBody>
      </p:sp>
      <p:sp>
        <p:nvSpPr>
          <p:cNvPr id="3075" name="Rectangle 3"/>
          <p:cNvSpPr>
            <a:spLocks noGrp="1" noChangeArrowheads="1"/>
          </p:cNvSpPr>
          <p:nvPr>
            <p:ph type="body" idx="1"/>
          </p:nvPr>
        </p:nvSpPr>
        <p:spPr>
          <a:xfrm>
            <a:off x="457200" y="1752600"/>
            <a:ext cx="8229600" cy="4800600"/>
          </a:xfrm>
        </p:spPr>
        <p:txBody>
          <a:bodyPr/>
          <a:lstStyle/>
          <a:p>
            <a:r>
              <a:rPr lang="en-US" dirty="0"/>
              <a:t>Statistics refers to the methods or procedures used to:</a:t>
            </a:r>
          </a:p>
          <a:p>
            <a:pPr lvl="1"/>
            <a:r>
              <a:rPr lang="en-US" dirty="0"/>
              <a:t>Organize/Summarize data</a:t>
            </a:r>
          </a:p>
          <a:p>
            <a:pPr lvl="1"/>
            <a:r>
              <a:rPr lang="en-US" dirty="0"/>
              <a:t>Analyze data</a:t>
            </a:r>
          </a:p>
          <a:p>
            <a:pPr lvl="1"/>
            <a:r>
              <a:rPr lang="en-US" dirty="0"/>
              <a:t>Draw inferences (extract meaning) from data</a:t>
            </a:r>
          </a:p>
          <a:p>
            <a:r>
              <a:rPr lang="en-US" dirty="0"/>
              <a:t>Well what do we mean by the term “data”?</a:t>
            </a:r>
          </a:p>
          <a:p>
            <a:pPr lvl="1"/>
            <a:r>
              <a:rPr lang="en-US" dirty="0"/>
              <a:t>Data (plural; datum in singular) are the scores and observations we can make concerning people, animals, things or events.</a:t>
            </a:r>
          </a:p>
        </p:txBody>
      </p:sp>
      <p:sp>
        <p:nvSpPr>
          <p:cNvPr id="4" name="Slide Number Placeholder 3"/>
          <p:cNvSpPr>
            <a:spLocks noGrp="1"/>
          </p:cNvSpPr>
          <p:nvPr>
            <p:ph type="sldNum" sz="quarter" idx="11"/>
          </p:nvPr>
        </p:nvSpPr>
        <p:spPr/>
        <p:txBody>
          <a:bodyPr/>
          <a:lstStyle/>
          <a:p>
            <a:fld id="{5A6D7FC3-0ED5-48C7-A333-7259A0F36C72}" type="slidenum">
              <a:rPr lang="en-US" smtClean="0"/>
              <a:pPr/>
              <a:t>2</a:t>
            </a:fld>
            <a:endParaRPr lang="en-US"/>
          </a:p>
        </p:txBody>
      </p:sp>
      <p:sp>
        <p:nvSpPr>
          <p:cNvPr id="5" name="Footer Placeholder 4"/>
          <p:cNvSpPr>
            <a:spLocks noGrp="1"/>
          </p:cNvSpPr>
          <p:nvPr>
            <p:ph type="ftr" sz="quarter" idx="10"/>
          </p:nvPr>
        </p:nvSpPr>
        <p:spPr/>
        <p:txBody>
          <a:bodyPr/>
          <a:lstStyle/>
          <a:p>
            <a:r>
              <a:rPr lang="en-US" smtClean="0"/>
              <a:t>Psy 320 - Cal State Northridge</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t>Common Uses of Statistics</a:t>
            </a:r>
          </a:p>
        </p:txBody>
      </p:sp>
      <p:sp>
        <p:nvSpPr>
          <p:cNvPr id="4099" name="Rectangle 3"/>
          <p:cNvSpPr>
            <a:spLocks noGrp="1" noChangeArrowheads="1"/>
          </p:cNvSpPr>
          <p:nvPr>
            <p:ph type="body" idx="1"/>
          </p:nvPr>
        </p:nvSpPr>
        <p:spPr/>
        <p:txBody>
          <a:bodyPr/>
          <a:lstStyle/>
          <a:p>
            <a:r>
              <a:rPr lang="en-US" dirty="0"/>
              <a:t>Description</a:t>
            </a:r>
          </a:p>
          <a:p>
            <a:r>
              <a:rPr lang="en-US" dirty="0"/>
              <a:t>Inference</a:t>
            </a:r>
          </a:p>
          <a:p>
            <a:r>
              <a:rPr lang="en-US" dirty="0"/>
              <a:t>Experimentation and statistical hypothesis testing.</a:t>
            </a:r>
          </a:p>
          <a:p>
            <a:r>
              <a:rPr lang="en-US" dirty="0"/>
              <a:t>Correlation, regression and statistical hypothesis testing.</a:t>
            </a:r>
          </a:p>
          <a:p>
            <a:endParaRPr lang="en-US" dirty="0"/>
          </a:p>
        </p:txBody>
      </p:sp>
      <p:sp>
        <p:nvSpPr>
          <p:cNvPr id="4" name="Slide Number Placeholder 3"/>
          <p:cNvSpPr>
            <a:spLocks noGrp="1"/>
          </p:cNvSpPr>
          <p:nvPr>
            <p:ph type="sldNum" sz="quarter" idx="11"/>
          </p:nvPr>
        </p:nvSpPr>
        <p:spPr/>
        <p:txBody>
          <a:bodyPr/>
          <a:lstStyle/>
          <a:p>
            <a:fld id="{5A6D7FC3-0ED5-48C7-A333-7259A0F36C72}" type="slidenum">
              <a:rPr lang="en-US" smtClean="0"/>
              <a:pPr/>
              <a:t>3</a:t>
            </a:fld>
            <a:endParaRPr lang="en-US"/>
          </a:p>
        </p:txBody>
      </p:sp>
      <p:sp>
        <p:nvSpPr>
          <p:cNvPr id="5" name="Footer Placeholder 4"/>
          <p:cNvSpPr>
            <a:spLocks noGrp="1"/>
          </p:cNvSpPr>
          <p:nvPr>
            <p:ph type="ftr" sz="quarter" idx="10"/>
          </p:nvPr>
        </p:nvSpPr>
        <p:spPr/>
        <p:txBody>
          <a:bodyPr/>
          <a:lstStyle/>
          <a:p>
            <a:r>
              <a:rPr lang="en-US" smtClean="0"/>
              <a:t>Psy 320 - Cal State Northridge</a:t>
            </a:r>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Use 1: Description</a:t>
            </a:r>
          </a:p>
        </p:txBody>
      </p:sp>
      <p:sp>
        <p:nvSpPr>
          <p:cNvPr id="16387" name="Rectangle 3"/>
          <p:cNvSpPr>
            <a:spLocks noGrp="1" noChangeArrowheads="1"/>
          </p:cNvSpPr>
          <p:nvPr>
            <p:ph type="body" idx="1"/>
          </p:nvPr>
        </p:nvSpPr>
        <p:spPr>
          <a:xfrm>
            <a:off x="457200" y="1981200"/>
            <a:ext cx="8229600" cy="4419600"/>
          </a:xfrm>
        </p:spPr>
        <p:txBody>
          <a:bodyPr/>
          <a:lstStyle/>
          <a:p>
            <a:pPr>
              <a:lnSpc>
                <a:spcPct val="120000"/>
              </a:lnSpc>
            </a:pPr>
            <a:r>
              <a:rPr lang="en-US"/>
              <a:t>Organizing data</a:t>
            </a:r>
          </a:p>
          <a:p>
            <a:pPr>
              <a:lnSpc>
                <a:spcPct val="120000"/>
              </a:lnSpc>
            </a:pPr>
            <a:r>
              <a:rPr lang="en-US"/>
              <a:t>Reducing arrays of data to a few numbers</a:t>
            </a:r>
          </a:p>
          <a:p>
            <a:pPr>
              <a:lnSpc>
                <a:spcPct val="120000"/>
              </a:lnSpc>
            </a:pPr>
            <a:r>
              <a:rPr lang="en-US"/>
              <a:t>Graphically Displaying Data</a:t>
            </a:r>
          </a:p>
          <a:p>
            <a:pPr>
              <a:lnSpc>
                <a:spcPct val="120000"/>
              </a:lnSpc>
            </a:pPr>
            <a:r>
              <a:rPr lang="en-US"/>
              <a:t>Statistics  </a:t>
            </a:r>
            <a:r>
              <a:rPr lang="en-US">
                <a:sym typeface="Symbol" pitchFamily="18" charset="2"/>
              </a:rPr>
              <a:t> Samples</a:t>
            </a:r>
          </a:p>
          <a:p>
            <a:pPr>
              <a:lnSpc>
                <a:spcPct val="120000"/>
              </a:lnSpc>
            </a:pPr>
            <a:r>
              <a:rPr lang="en-US">
                <a:sym typeface="Symbol" pitchFamily="18" charset="2"/>
              </a:rPr>
              <a:t>Parameters  Populations</a:t>
            </a:r>
          </a:p>
        </p:txBody>
      </p:sp>
      <p:sp>
        <p:nvSpPr>
          <p:cNvPr id="4" name="Slide Number Placeholder 3"/>
          <p:cNvSpPr>
            <a:spLocks noGrp="1"/>
          </p:cNvSpPr>
          <p:nvPr>
            <p:ph type="sldNum" sz="quarter" idx="11"/>
          </p:nvPr>
        </p:nvSpPr>
        <p:spPr/>
        <p:txBody>
          <a:bodyPr/>
          <a:lstStyle/>
          <a:p>
            <a:fld id="{5A6D7FC3-0ED5-48C7-A333-7259A0F36C72}" type="slidenum">
              <a:rPr lang="en-US" smtClean="0"/>
              <a:pPr/>
              <a:t>4</a:t>
            </a:fld>
            <a:endParaRPr lang="en-US"/>
          </a:p>
        </p:txBody>
      </p:sp>
      <p:sp>
        <p:nvSpPr>
          <p:cNvPr id="5" name="Footer Placeholder 4"/>
          <p:cNvSpPr>
            <a:spLocks noGrp="1"/>
          </p:cNvSpPr>
          <p:nvPr>
            <p:ph type="ftr" sz="quarter" idx="10"/>
          </p:nvPr>
        </p:nvSpPr>
        <p:spPr/>
        <p:txBody>
          <a:bodyPr/>
          <a:lstStyle/>
          <a:p>
            <a:r>
              <a:rPr lang="en-US" smtClean="0"/>
              <a:t>Psy 320 - Cal State Northridge</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Use 1: Description</a:t>
            </a:r>
          </a:p>
        </p:txBody>
      </p:sp>
      <p:sp>
        <p:nvSpPr>
          <p:cNvPr id="17411" name="Rectangle 3"/>
          <p:cNvSpPr>
            <a:spLocks noGrp="1" noChangeArrowheads="1"/>
          </p:cNvSpPr>
          <p:nvPr>
            <p:ph type="body" sz="half" idx="1"/>
          </p:nvPr>
        </p:nvSpPr>
        <p:spPr/>
        <p:txBody>
          <a:bodyPr/>
          <a:lstStyle/>
          <a:p>
            <a:r>
              <a:rPr lang="en-US"/>
              <a:t>Disorganized Data</a:t>
            </a:r>
          </a:p>
        </p:txBody>
      </p:sp>
      <p:graphicFrame>
        <p:nvGraphicFramePr>
          <p:cNvPr id="17412" name="Object 4"/>
          <p:cNvGraphicFramePr>
            <a:graphicFrameLocks noChangeAspect="1"/>
          </p:cNvGraphicFramePr>
          <p:nvPr>
            <p:ph sz="half" idx="2"/>
          </p:nvPr>
        </p:nvGraphicFramePr>
        <p:xfrm>
          <a:off x="533400" y="2897188"/>
          <a:ext cx="8153400" cy="2760662"/>
        </p:xfrm>
        <a:graphic>
          <a:graphicData uri="http://schemas.openxmlformats.org/presentationml/2006/ole">
            <p:oleObj spid="_x0000_s17412" name="Worksheet" r:id="rId3" imgW="4049924" imgH="1597086" progId="Excel.Sheet.8">
              <p:embed/>
            </p:oleObj>
          </a:graphicData>
        </a:graphic>
      </p:graphicFrame>
      <p:sp>
        <p:nvSpPr>
          <p:cNvPr id="5" name="Slide Number Placeholder 4"/>
          <p:cNvSpPr>
            <a:spLocks noGrp="1"/>
          </p:cNvSpPr>
          <p:nvPr>
            <p:ph type="sldNum" sz="quarter" idx="11"/>
          </p:nvPr>
        </p:nvSpPr>
        <p:spPr/>
        <p:txBody>
          <a:bodyPr/>
          <a:lstStyle/>
          <a:p>
            <a:fld id="{E7044BB6-813F-4FA1-A61A-E02651D68160}" type="slidenum">
              <a:rPr lang="en-US" smtClean="0"/>
              <a:pPr/>
              <a:t>5</a:t>
            </a:fld>
            <a:endParaRPr lang="en-US"/>
          </a:p>
        </p:txBody>
      </p:sp>
      <p:sp>
        <p:nvSpPr>
          <p:cNvPr id="6" name="Footer Placeholder 5"/>
          <p:cNvSpPr>
            <a:spLocks noGrp="1"/>
          </p:cNvSpPr>
          <p:nvPr>
            <p:ph type="ftr" sz="quarter" idx="10"/>
          </p:nvPr>
        </p:nvSpPr>
        <p:spPr/>
        <p:txBody>
          <a:bodyPr/>
          <a:lstStyle/>
          <a:p>
            <a:r>
              <a:rPr lang="en-US" smtClean="0"/>
              <a:t>Psy 320 - Cal State Northridge</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t>Use 1: Description</a:t>
            </a:r>
          </a:p>
        </p:txBody>
      </p:sp>
      <p:sp>
        <p:nvSpPr>
          <p:cNvPr id="19459" name="Rectangle 3"/>
          <p:cNvSpPr>
            <a:spLocks noGrp="1" noChangeArrowheads="1"/>
          </p:cNvSpPr>
          <p:nvPr>
            <p:ph type="body" sz="half" idx="1"/>
          </p:nvPr>
        </p:nvSpPr>
        <p:spPr>
          <a:xfrm>
            <a:off x="457200" y="1752600"/>
            <a:ext cx="4038600" cy="3886200"/>
          </a:xfrm>
        </p:spPr>
        <p:txBody>
          <a:bodyPr/>
          <a:lstStyle/>
          <a:p>
            <a:r>
              <a:rPr lang="en-US"/>
              <a:t>More Organized</a:t>
            </a:r>
          </a:p>
        </p:txBody>
      </p:sp>
      <p:graphicFrame>
        <p:nvGraphicFramePr>
          <p:cNvPr id="19460" name="Object 4"/>
          <p:cNvGraphicFramePr>
            <a:graphicFrameLocks noChangeAspect="1"/>
          </p:cNvGraphicFramePr>
          <p:nvPr>
            <p:ph sz="half" idx="2"/>
          </p:nvPr>
        </p:nvGraphicFramePr>
        <p:xfrm>
          <a:off x="1752600" y="2379663"/>
          <a:ext cx="5562600" cy="4173537"/>
        </p:xfrm>
        <a:graphic>
          <a:graphicData uri="http://schemas.openxmlformats.org/presentationml/2006/ole">
            <p:oleObj spid="_x0000_s19460" name="Worksheet" r:id="rId3" imgW="2339996" imgH="1755714" progId="Excel.Sheet.8">
              <p:embed/>
            </p:oleObj>
          </a:graphicData>
        </a:graphic>
      </p:graphicFrame>
      <p:sp>
        <p:nvSpPr>
          <p:cNvPr id="5" name="Slide Number Placeholder 4"/>
          <p:cNvSpPr>
            <a:spLocks noGrp="1"/>
          </p:cNvSpPr>
          <p:nvPr>
            <p:ph type="sldNum" sz="quarter" idx="11"/>
          </p:nvPr>
        </p:nvSpPr>
        <p:spPr/>
        <p:txBody>
          <a:bodyPr/>
          <a:lstStyle/>
          <a:p>
            <a:fld id="{E7044BB6-813F-4FA1-A61A-E02651D68160}" type="slidenum">
              <a:rPr lang="en-US" smtClean="0"/>
              <a:pPr/>
              <a:t>6</a:t>
            </a:fld>
            <a:endParaRPr lang="en-US"/>
          </a:p>
        </p:txBody>
      </p:sp>
      <p:sp>
        <p:nvSpPr>
          <p:cNvPr id="6" name="Footer Placeholder 5"/>
          <p:cNvSpPr>
            <a:spLocks noGrp="1"/>
          </p:cNvSpPr>
          <p:nvPr>
            <p:ph type="ftr" sz="quarter" idx="10"/>
          </p:nvPr>
        </p:nvSpPr>
        <p:spPr/>
        <p:txBody>
          <a:bodyPr/>
          <a:lstStyle/>
          <a:p>
            <a:r>
              <a:rPr lang="en-US" smtClean="0"/>
              <a:t>Psy 320 - Cal State Northridge</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t>Use 1: Description</a:t>
            </a:r>
          </a:p>
        </p:txBody>
      </p:sp>
      <p:sp>
        <p:nvSpPr>
          <p:cNvPr id="21507" name="Rectangle 3"/>
          <p:cNvSpPr>
            <a:spLocks noGrp="1" noChangeArrowheads="1"/>
          </p:cNvSpPr>
          <p:nvPr>
            <p:ph type="body" sz="half" idx="1"/>
          </p:nvPr>
        </p:nvSpPr>
        <p:spPr/>
        <p:txBody>
          <a:bodyPr/>
          <a:lstStyle/>
          <a:p>
            <a:r>
              <a:rPr lang="en-US"/>
              <a:t>Reducing Data</a:t>
            </a:r>
          </a:p>
        </p:txBody>
      </p:sp>
      <p:graphicFrame>
        <p:nvGraphicFramePr>
          <p:cNvPr id="21512" name="Object 8"/>
          <p:cNvGraphicFramePr>
            <a:graphicFrameLocks noChangeAspect="1"/>
          </p:cNvGraphicFramePr>
          <p:nvPr>
            <p:ph sz="half" idx="2"/>
          </p:nvPr>
        </p:nvGraphicFramePr>
        <p:xfrm>
          <a:off x="1066800" y="2767013"/>
          <a:ext cx="6553200" cy="2598737"/>
        </p:xfrm>
        <a:graphic>
          <a:graphicData uri="http://schemas.openxmlformats.org/presentationml/2006/ole">
            <p:oleObj spid="_x0000_s21512" name="Worksheet" r:id="rId3" imgW="1743392" imgH="804672" progId="Excel.Sheet.8">
              <p:embed/>
            </p:oleObj>
          </a:graphicData>
        </a:graphic>
      </p:graphicFrame>
      <p:sp>
        <p:nvSpPr>
          <p:cNvPr id="5" name="Slide Number Placeholder 4"/>
          <p:cNvSpPr>
            <a:spLocks noGrp="1"/>
          </p:cNvSpPr>
          <p:nvPr>
            <p:ph type="sldNum" sz="quarter" idx="11"/>
          </p:nvPr>
        </p:nvSpPr>
        <p:spPr/>
        <p:txBody>
          <a:bodyPr/>
          <a:lstStyle/>
          <a:p>
            <a:fld id="{E7044BB6-813F-4FA1-A61A-E02651D68160}" type="slidenum">
              <a:rPr lang="en-US" smtClean="0"/>
              <a:pPr/>
              <a:t>7</a:t>
            </a:fld>
            <a:endParaRPr lang="en-US"/>
          </a:p>
        </p:txBody>
      </p:sp>
      <p:sp>
        <p:nvSpPr>
          <p:cNvPr id="6" name="Footer Placeholder 5"/>
          <p:cNvSpPr>
            <a:spLocks noGrp="1"/>
          </p:cNvSpPr>
          <p:nvPr>
            <p:ph type="ftr" sz="quarter" idx="10"/>
          </p:nvPr>
        </p:nvSpPr>
        <p:spPr/>
        <p:txBody>
          <a:bodyPr/>
          <a:lstStyle/>
          <a:p>
            <a:r>
              <a:rPr lang="en-US" smtClean="0"/>
              <a:t>Psy 320 - Cal State Northridge</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7" name="Rectangle 5"/>
          <p:cNvSpPr>
            <a:spLocks noGrp="1" noChangeArrowheads="1"/>
          </p:cNvSpPr>
          <p:nvPr>
            <p:ph type="title"/>
          </p:nvPr>
        </p:nvSpPr>
        <p:spPr/>
        <p:txBody>
          <a:bodyPr/>
          <a:lstStyle/>
          <a:p>
            <a:r>
              <a:rPr lang="en-US"/>
              <a:t>Use 1: Description</a:t>
            </a:r>
          </a:p>
        </p:txBody>
      </p:sp>
      <p:sp>
        <p:nvSpPr>
          <p:cNvPr id="28675" name="Rectangle 3"/>
          <p:cNvSpPr>
            <a:spLocks noGrp="1" noChangeArrowheads="1"/>
          </p:cNvSpPr>
          <p:nvPr>
            <p:ph type="body" sz="half" idx="1"/>
          </p:nvPr>
        </p:nvSpPr>
        <p:spPr/>
        <p:txBody>
          <a:bodyPr/>
          <a:lstStyle/>
          <a:p>
            <a:r>
              <a:rPr lang="en-US"/>
              <a:t>Displaying Data</a:t>
            </a:r>
          </a:p>
        </p:txBody>
      </p:sp>
      <p:graphicFrame>
        <p:nvGraphicFramePr>
          <p:cNvPr id="28676" name="Object 4"/>
          <p:cNvGraphicFramePr>
            <a:graphicFrameLocks noChangeAspect="1"/>
          </p:cNvGraphicFramePr>
          <p:nvPr>
            <p:ph sz="half" idx="2"/>
          </p:nvPr>
        </p:nvGraphicFramePr>
        <p:xfrm>
          <a:off x="914400" y="2438400"/>
          <a:ext cx="7010400" cy="3948113"/>
        </p:xfrm>
        <a:graphic>
          <a:graphicData uri="http://schemas.openxmlformats.org/presentationml/2006/ole">
            <p:oleObj spid="_x0000_s28676" name="Chart" r:id="rId3" imgW="5429250" imgH="3057525" progId="Excel.Sheet.8">
              <p:embed/>
            </p:oleObj>
          </a:graphicData>
        </a:graphic>
      </p:graphicFrame>
      <p:sp>
        <p:nvSpPr>
          <p:cNvPr id="5" name="Slide Number Placeholder 4"/>
          <p:cNvSpPr>
            <a:spLocks noGrp="1"/>
          </p:cNvSpPr>
          <p:nvPr>
            <p:ph type="sldNum" sz="quarter" idx="11"/>
          </p:nvPr>
        </p:nvSpPr>
        <p:spPr/>
        <p:txBody>
          <a:bodyPr/>
          <a:lstStyle/>
          <a:p>
            <a:fld id="{E7044BB6-813F-4FA1-A61A-E02651D68160}" type="slidenum">
              <a:rPr lang="en-US" smtClean="0"/>
              <a:pPr/>
              <a:t>8</a:t>
            </a:fld>
            <a:endParaRPr lang="en-US"/>
          </a:p>
        </p:txBody>
      </p:sp>
      <p:sp>
        <p:nvSpPr>
          <p:cNvPr id="6" name="Footer Placeholder 5"/>
          <p:cNvSpPr>
            <a:spLocks noGrp="1"/>
          </p:cNvSpPr>
          <p:nvPr>
            <p:ph type="ftr" sz="quarter" idx="10"/>
          </p:nvPr>
        </p:nvSpPr>
        <p:spPr/>
        <p:txBody>
          <a:bodyPr/>
          <a:lstStyle/>
          <a:p>
            <a:r>
              <a:rPr lang="en-US" smtClean="0"/>
              <a:t>Psy 320 - Cal State Northridge</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t>Use 2: Inference</a:t>
            </a:r>
          </a:p>
        </p:txBody>
      </p:sp>
      <p:sp>
        <p:nvSpPr>
          <p:cNvPr id="5123" name="Rectangle 3"/>
          <p:cNvSpPr>
            <a:spLocks noGrp="1" noChangeArrowheads="1"/>
          </p:cNvSpPr>
          <p:nvPr>
            <p:ph type="body" idx="1"/>
          </p:nvPr>
        </p:nvSpPr>
        <p:spPr>
          <a:xfrm>
            <a:off x="457200" y="1905000"/>
            <a:ext cx="8229600" cy="4525963"/>
          </a:xfrm>
        </p:spPr>
        <p:txBody>
          <a:bodyPr/>
          <a:lstStyle/>
          <a:p>
            <a:pPr>
              <a:lnSpc>
                <a:spcPct val="90000"/>
              </a:lnSpc>
            </a:pPr>
            <a:r>
              <a:rPr lang="en-US"/>
              <a:t>Inferential statistics:</a:t>
            </a:r>
          </a:p>
          <a:p>
            <a:pPr lvl="1">
              <a:lnSpc>
                <a:spcPct val="90000"/>
              </a:lnSpc>
            </a:pPr>
            <a:r>
              <a:rPr lang="en-US"/>
              <a:t>Is a set of procedures to infer information about a population usually based upon characteristics from samples.</a:t>
            </a:r>
          </a:p>
          <a:p>
            <a:pPr lvl="1">
              <a:lnSpc>
                <a:spcPct val="90000"/>
              </a:lnSpc>
            </a:pPr>
            <a:r>
              <a:rPr lang="en-US"/>
              <a:t>Samples </a:t>
            </a:r>
            <a:r>
              <a:rPr lang="en-US">
                <a:sym typeface="Symbol" pitchFamily="18" charset="2"/>
              </a:rPr>
              <a:t> </a:t>
            </a:r>
            <a:r>
              <a:rPr lang="en-US">
                <a:sym typeface="Wingdings" pitchFamily="2" charset="2"/>
              </a:rPr>
              <a:t>Populations</a:t>
            </a:r>
            <a:endParaRPr lang="en-US"/>
          </a:p>
        </p:txBody>
      </p:sp>
      <p:sp>
        <p:nvSpPr>
          <p:cNvPr id="4" name="Slide Number Placeholder 3"/>
          <p:cNvSpPr>
            <a:spLocks noGrp="1"/>
          </p:cNvSpPr>
          <p:nvPr>
            <p:ph type="sldNum" sz="quarter" idx="11"/>
          </p:nvPr>
        </p:nvSpPr>
        <p:spPr/>
        <p:txBody>
          <a:bodyPr/>
          <a:lstStyle/>
          <a:p>
            <a:fld id="{5A6D7FC3-0ED5-48C7-A333-7259A0F36C72}" type="slidenum">
              <a:rPr lang="en-US" smtClean="0"/>
              <a:pPr/>
              <a:t>9</a:t>
            </a:fld>
            <a:endParaRPr lang="en-US"/>
          </a:p>
        </p:txBody>
      </p:sp>
      <p:sp>
        <p:nvSpPr>
          <p:cNvPr id="5" name="Footer Placeholder 4"/>
          <p:cNvSpPr>
            <a:spLocks noGrp="1"/>
          </p:cNvSpPr>
          <p:nvPr>
            <p:ph type="ftr" sz="quarter" idx="10"/>
          </p:nvPr>
        </p:nvSpPr>
        <p:spPr/>
        <p:txBody>
          <a:bodyPr/>
          <a:lstStyle/>
          <a:p>
            <a:r>
              <a:rPr lang="en-US" smtClean="0"/>
              <a:t>Psy 320 - Cal State Northridge</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200</TotalTime>
  <Words>755</Words>
  <Application>Microsoft Office PowerPoint</Application>
  <PresentationFormat>On-screen Show (4:3)</PresentationFormat>
  <Paragraphs>100</Paragraphs>
  <Slides>14</Slides>
  <Notes>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14</vt:i4>
      </vt:variant>
    </vt:vector>
  </HeadingPairs>
  <TitlesOfParts>
    <vt:vector size="17" baseType="lpstr">
      <vt:lpstr>Pixel</vt:lpstr>
      <vt:lpstr>Worksheet</vt:lpstr>
      <vt:lpstr>Chart</vt:lpstr>
      <vt:lpstr>Introduction to Statistics</vt:lpstr>
      <vt:lpstr>What is Statistics?</vt:lpstr>
      <vt:lpstr>Common Uses of Statistics</vt:lpstr>
      <vt:lpstr>Use 1: Description</vt:lpstr>
      <vt:lpstr>Use 1: Description</vt:lpstr>
      <vt:lpstr>Use 1: Description</vt:lpstr>
      <vt:lpstr>Use 1: Description</vt:lpstr>
      <vt:lpstr>Use 1: Description</vt:lpstr>
      <vt:lpstr>Use 2: Inference</vt:lpstr>
      <vt:lpstr>Sample vs. Population</vt:lpstr>
      <vt:lpstr>Use 3: Experimentation and hypothesis testing</vt:lpstr>
      <vt:lpstr>Use 3: Experimentation and hypothesis testing</vt:lpstr>
      <vt:lpstr>Use 4: Correlation &amp; Regression</vt:lpstr>
      <vt:lpstr>Use 4: Correlation &amp; Regression</vt:lpstr>
    </vt:vector>
  </TitlesOfParts>
  <Company>CSUN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Statistics</dc:title>
  <dc:creator>Andrew Ainsworth</dc:creator>
  <cp:lastModifiedBy>Andrew Ainsworth</cp:lastModifiedBy>
  <cp:revision>13</cp:revision>
  <dcterms:created xsi:type="dcterms:W3CDTF">2006-08-28T06:14:07Z</dcterms:created>
  <dcterms:modified xsi:type="dcterms:W3CDTF">2008-01-22T06:30:36Z</dcterms:modified>
</cp:coreProperties>
</file>