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12"/>
  </p:notesMasterIdLst>
  <p:handoutMasterIdLst>
    <p:handoutMasterId r:id="rId13"/>
  </p:handoutMasterIdLst>
  <p:sldIdLst>
    <p:sldId id="281" r:id="rId5"/>
    <p:sldId id="282" r:id="rId6"/>
    <p:sldId id="283" r:id="rId7"/>
    <p:sldId id="284" r:id="rId8"/>
    <p:sldId id="285" r:id="rId9"/>
    <p:sldId id="286" r:id="rId10"/>
    <p:sldId id="287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7D"/>
    <a:srgbClr val="000078"/>
    <a:srgbClr val="A50023"/>
    <a:srgbClr val="A8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422" autoAdjust="0"/>
    <p:restoredTop sz="94660"/>
  </p:normalViewPr>
  <p:slideViewPr>
    <p:cSldViewPr>
      <p:cViewPr>
        <p:scale>
          <a:sx n="66" d="100"/>
          <a:sy n="66" d="100"/>
        </p:scale>
        <p:origin x="-714" y="-8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10/8/2009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9D5F7C-AB79-44B5-8572-D964150B852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0588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1218E3-C523-4815-8F1E-0F4C36C4672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0588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EB811F-7F97-4F7F-85FE-F386C14448F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05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4D78DC-EA2F-45A6-A277-734E369E603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05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438400" y="5562600"/>
            <a:ext cx="6477000" cy="990600"/>
          </a:xfr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 sz="22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2200">
                <a:solidFill>
                  <a:srgbClr val="002060"/>
                </a:solidFill>
              </a:defRPr>
            </a:lvl4pPr>
            <a:lvl5pPr>
              <a:buClrTx/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xfrm>
            <a:off x="809625" y="6373813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Session 12</a:t>
            </a:r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2138" y="6376988"/>
            <a:ext cx="30861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Operations Management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EA412-B110-4753-9E2D-763ADB7EB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A50023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A50023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 err="1">
                <a:solidFill>
                  <a:srgbClr val="A50023"/>
                </a:solidFill>
                <a:latin typeface="Verdana" pitchFamily="34" charset="0"/>
                <a:ea typeface="ＭＳ Ｐゴシック" charset="-128"/>
                <a:cs typeface="+mn-cs"/>
              </a:rPr>
              <a:t>Ardavan</a:t>
            </a:r>
            <a:r>
              <a:rPr lang="en-US" sz="1200" b="1" i="1" kern="1200" dirty="0">
                <a:solidFill>
                  <a:srgbClr val="A50023"/>
                </a:solidFill>
                <a:latin typeface="Verdana" pitchFamily="34" charset="0"/>
                <a:ea typeface="ＭＳ Ｐゴシック" charset="-128"/>
                <a:cs typeface="+mn-cs"/>
              </a:rPr>
              <a:t> </a:t>
            </a:r>
            <a:r>
              <a:rPr lang="en-US" sz="1200" b="1" i="1" kern="1200" dirty="0" err="1">
                <a:solidFill>
                  <a:srgbClr val="A50023"/>
                </a:solidFill>
                <a:latin typeface="Verdana" pitchFamily="34" charset="0"/>
                <a:ea typeface="ＭＳ Ｐゴシック" charset="-128"/>
                <a:cs typeface="+mn-cs"/>
              </a:rPr>
              <a:t>Asef-Vaziri</a:t>
            </a:r>
            <a:r>
              <a:rPr lang="en-US" sz="1200" b="1" i="1" kern="1200" dirty="0">
                <a:solidFill>
                  <a:srgbClr val="A50023"/>
                </a:solidFill>
                <a:latin typeface="Verdana" pitchFamily="34" charset="0"/>
                <a:ea typeface="ＭＳ Ｐゴシック" charset="-128"/>
                <a:cs typeface="+mn-cs"/>
              </a:rPr>
              <a:t>    </a:t>
            </a:r>
            <a:r>
              <a:rPr lang="en-US" sz="1200" b="1" i="1" kern="1200" dirty="0" smtClean="0">
                <a:solidFill>
                  <a:srgbClr val="A50023"/>
                </a:solidFill>
                <a:latin typeface="Verdana" pitchFamily="34" charset="0"/>
                <a:ea typeface="ＭＳ Ｐゴシック" charset="-128"/>
                <a:cs typeface="+mn-cs"/>
              </a:rPr>
              <a:t>Sep-09</a:t>
            </a:r>
            <a:endParaRPr lang="en-US" sz="1200" b="1" i="1" kern="1200" dirty="0">
              <a:solidFill>
                <a:srgbClr val="A50023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A50023"/>
                </a:solidFill>
              </a:rPr>
              <a:t>Operations Management</a:t>
            </a:r>
            <a:r>
              <a:rPr lang="en-US" sz="1200" b="1" i="1" baseline="0" dirty="0" smtClean="0">
                <a:solidFill>
                  <a:srgbClr val="A50023"/>
                </a:solidFill>
              </a:rPr>
              <a:t>: Waiting Lines3</a:t>
            </a:r>
            <a:endParaRPr lang="en-US" sz="1200" b="1" i="1" dirty="0">
              <a:solidFill>
                <a:srgbClr val="A50023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88" r:id="rId3"/>
    <p:sldLayoutId id="2147483756" r:id="rId4"/>
    <p:sldLayoutId id="2147483761" r:id="rId5"/>
    <p:sldLayoutId id="2147483762" r:id="rId6"/>
    <p:sldLayoutId id="2147483789" r:id="rId7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50023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400">
          <a:solidFill>
            <a:srgbClr val="000078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200">
          <a:solidFill>
            <a:srgbClr val="00007D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82"/>
        </a:buClr>
        <a:buSzPct val="65000"/>
        <a:buFont typeface="Wingdings" pitchFamily="2" charset="2"/>
        <a:buChar char="p"/>
        <a:defRPr sz="2000">
          <a:solidFill>
            <a:srgbClr val="000078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0078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2060"/>
                </a:solidFill>
              </a:rPr>
              <a:t>Lean Thinking:  1- Introduction 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Mean inter-arrival time = 1/</a:t>
            </a:r>
            <a:r>
              <a:rPr lang="en-US" dirty="0" err="1" smtClean="0">
                <a:cs typeface="Times New Roman" pitchFamily="18" charset="0"/>
              </a:rPr>
              <a:t>Ri</a:t>
            </a:r>
            <a:r>
              <a:rPr lang="en-US" dirty="0" smtClean="0">
                <a:cs typeface="Times New Roman" pitchFamily="18" charset="0"/>
              </a:rPr>
              <a:t> = 1/R</a:t>
            </a:r>
          </a:p>
          <a:p>
            <a:r>
              <a:rPr lang="en-US" dirty="0" smtClean="0">
                <a:cs typeface="Times New Roman" pitchFamily="18" charset="0"/>
              </a:rPr>
              <a:t>Probability that the time between two arrivals </a:t>
            </a:r>
            <a:r>
              <a:rPr lang="en-US" b="1" i="1" dirty="0" smtClean="0">
                <a:cs typeface="Times New Roman" pitchFamily="18" charset="0"/>
              </a:rPr>
              <a:t>t </a:t>
            </a:r>
            <a:r>
              <a:rPr lang="en-US" dirty="0" smtClean="0">
                <a:cs typeface="Times New Roman" pitchFamily="18" charset="0"/>
              </a:rPr>
              <a:t>is less than or equal to a specific value of </a:t>
            </a:r>
            <a:r>
              <a:rPr lang="en-US" i="1" dirty="0" smtClean="0">
                <a:cs typeface="Times New Roman" pitchFamily="18" charset="0"/>
              </a:rPr>
              <a:t>t</a:t>
            </a:r>
            <a:r>
              <a:rPr lang="en-US" dirty="0" smtClean="0">
                <a:cs typeface="Times New Roman" pitchFamily="18" charset="0"/>
              </a:rPr>
              <a:t> </a:t>
            </a:r>
          </a:p>
          <a:p>
            <a:r>
              <a:rPr lang="en-US" dirty="0" smtClean="0">
                <a:cs typeface="Times New Roman" pitchFamily="18" charset="0"/>
              </a:rPr>
              <a:t>P(</a:t>
            </a:r>
            <a:r>
              <a:rPr lang="en-US" b="1" i="1" dirty="0" smtClean="0">
                <a:cs typeface="Times New Roman" pitchFamily="18" charset="0"/>
              </a:rPr>
              <a:t>t</a:t>
            </a:r>
            <a:r>
              <a:rPr lang="en-US" dirty="0" smtClean="0">
                <a:cs typeface="Times New Roman" pitchFamily="18" charset="0"/>
              </a:rPr>
              <a:t>≤ </a:t>
            </a:r>
            <a:r>
              <a:rPr lang="en-US" i="1" dirty="0" smtClean="0">
                <a:cs typeface="Times New Roman" pitchFamily="18" charset="0"/>
              </a:rPr>
              <a:t>t</a:t>
            </a:r>
            <a:r>
              <a:rPr lang="en-US" dirty="0" smtClean="0">
                <a:cs typeface="Times New Roman" pitchFamily="18" charset="0"/>
              </a:rPr>
              <a:t>) = 1 - e</a:t>
            </a:r>
            <a:r>
              <a:rPr lang="en-US" baseline="36000" dirty="0" smtClean="0">
                <a:cs typeface="Times New Roman" pitchFamily="18" charset="0"/>
              </a:rPr>
              <a:t>-</a:t>
            </a:r>
            <a:r>
              <a:rPr lang="en-US" baseline="20000" dirty="0" err="1" smtClean="0">
                <a:cs typeface="Times New Roman" pitchFamily="18" charset="0"/>
              </a:rPr>
              <a:t>Rt</a:t>
            </a:r>
            <a:r>
              <a:rPr lang="en-US" dirty="0" smtClean="0"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cs typeface="Times New Roman" pitchFamily="18" charset="0"/>
              </a:rPr>
              <a:t>e = 2.718282, (the base of the natural logarithm)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t</a:t>
            </a:r>
            <a:r>
              <a:rPr lang="en-US" dirty="0" smtClean="0"/>
              <a:t> </a:t>
            </a:r>
            <a:r>
              <a:rPr lang="en-US" dirty="0" smtClean="0">
                <a:cs typeface="Times New Roman" pitchFamily="18" charset="0"/>
              </a:rPr>
              <a:t>≤ </a:t>
            </a:r>
            <a:r>
              <a:rPr lang="en-US" i="1" dirty="0" smtClean="0">
                <a:cs typeface="Times New Roman" pitchFamily="18" charset="0"/>
              </a:rPr>
              <a:t>t  </a:t>
            </a:r>
            <a:r>
              <a:rPr lang="en-US" dirty="0" smtClean="0">
                <a:cs typeface="Times New Roman" pitchFamily="18" charset="0"/>
              </a:rPr>
              <a:t>in Exponential Distribution (M/M/1)</a:t>
            </a:r>
            <a:r>
              <a:rPr lang="en-US" i="1" dirty="0" smtClean="0">
                <a:cs typeface="Times New Roman" pitchFamily="18" charset="0"/>
              </a:rPr>
              <a:t>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processing time is exponentially distributed with a mean of 5 seconds, the probability that it will take no more than 3 seconds is 1- e</a:t>
            </a:r>
            <a:r>
              <a:rPr lang="en-US" baseline="36000" dirty="0" smtClean="0"/>
              <a:t>-3/5</a:t>
            </a:r>
            <a:r>
              <a:rPr lang="en-US" dirty="0" smtClean="0"/>
              <a:t> = 0.451188 </a:t>
            </a:r>
          </a:p>
          <a:p>
            <a:r>
              <a:rPr lang="en-US" dirty="0" smtClean="0"/>
              <a:t>If the  time between consecutive passenger arrival is exponentially distributed with a mean of 6 seconds ( </a:t>
            </a:r>
            <a:r>
              <a:rPr lang="en-US" dirty="0" err="1" smtClean="0"/>
              <a:t>Ri</a:t>
            </a:r>
            <a:r>
              <a:rPr lang="en-US" dirty="0" smtClean="0"/>
              <a:t> =R = 1/6 passenger per second)</a:t>
            </a:r>
          </a:p>
          <a:p>
            <a:r>
              <a:rPr lang="en-US" dirty="0" smtClean="0"/>
              <a:t>The probability that the time between two consecutive arrivals will exceed 10 seconds is </a:t>
            </a:r>
          </a:p>
          <a:p>
            <a:r>
              <a:rPr lang="en-US" dirty="0" smtClean="0"/>
              <a:t>1- (1- e</a:t>
            </a:r>
            <a:r>
              <a:rPr lang="en-US" baseline="20000" dirty="0" smtClean="0"/>
              <a:t>-</a:t>
            </a:r>
            <a:r>
              <a:rPr lang="en-US" baseline="18000" dirty="0" smtClean="0"/>
              <a:t>10/6</a:t>
            </a:r>
            <a:r>
              <a:rPr lang="en-US" dirty="0" smtClean="0"/>
              <a:t> ) = e</a:t>
            </a:r>
            <a:r>
              <a:rPr lang="en-US" baseline="20000" dirty="0" smtClean="0"/>
              <a:t>-</a:t>
            </a:r>
            <a:r>
              <a:rPr lang="en-US" baseline="18000" dirty="0" smtClean="0"/>
              <a:t>10/6 </a:t>
            </a:r>
            <a:r>
              <a:rPr lang="en-US" dirty="0" smtClean="0"/>
              <a:t>= 0.1888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Example 8.5 (M/M/1)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M/M/1 an additional Measure</a:t>
            </a:r>
            <a:endParaRPr lang="en-US" dirty="0"/>
          </a:p>
        </p:txBody>
      </p:sp>
      <p:graphicFrame>
        <p:nvGraphicFramePr>
          <p:cNvPr id="142338" name="Object 4"/>
          <p:cNvGraphicFramePr>
            <a:graphicFrameLocks noChangeAspect="1"/>
          </p:cNvGraphicFramePr>
          <p:nvPr/>
        </p:nvGraphicFramePr>
        <p:xfrm>
          <a:off x="609600" y="2057400"/>
          <a:ext cx="7239000" cy="866775"/>
        </p:xfrm>
        <a:graphic>
          <a:graphicData uri="http://schemas.openxmlformats.org/presentationml/2006/ole">
            <p:oleObj spid="_x0000_s159746" name="Equation" r:id="rId3" imgW="3606480" imgH="431640" progId="Equation.3">
              <p:embed/>
            </p:oleObj>
          </a:graphicData>
        </a:graphic>
      </p:graphicFrame>
      <p:graphicFrame>
        <p:nvGraphicFramePr>
          <p:cNvPr id="142339" name="Object 5"/>
          <p:cNvGraphicFramePr>
            <a:graphicFrameLocks noChangeAspect="1"/>
          </p:cNvGraphicFramePr>
          <p:nvPr/>
        </p:nvGraphicFramePr>
        <p:xfrm>
          <a:off x="685800" y="3200400"/>
          <a:ext cx="7221538" cy="912812"/>
        </p:xfrm>
        <a:graphic>
          <a:graphicData uri="http://schemas.openxmlformats.org/presentationml/2006/ole">
            <p:oleObj spid="_x0000_s159747" name="Equation" r:id="rId4" imgW="3619440" imgH="4572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M/M/1 Performance Evaluation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2549525"/>
          </a:xfrm>
        </p:spPr>
        <p:txBody>
          <a:bodyPr/>
          <a:lstStyle/>
          <a:p>
            <a:pPr>
              <a:buNone/>
            </a:pPr>
            <a:r>
              <a:rPr lang="en-US" sz="2200" dirty="0" smtClean="0"/>
              <a:t>Example:  The arrival rate to a GAP store is 6 customers per hour (Poisson). 	The service time is 5 min per customer (Exponential). What is the probability of having exactly zero </a:t>
            </a:r>
          </a:p>
          <a:p>
            <a:pPr eaLnBrk="1" hangingPunct="1"/>
            <a:endParaRPr lang="en-US" sz="2200" dirty="0" smtClean="0"/>
          </a:p>
          <a:p>
            <a:pPr lvl="1" eaLnBrk="1" hangingPunct="1"/>
            <a:endParaRPr lang="en-US" sz="1800" dirty="0" smtClean="0"/>
          </a:p>
          <a:p>
            <a:pPr eaLnBrk="1" hangingPunct="1"/>
            <a:endParaRPr lang="en-US" sz="2200" dirty="0" smtClean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680855" y="3219450"/>
          <a:ext cx="2468995" cy="895350"/>
        </p:xfrm>
        <a:graphic>
          <a:graphicData uri="http://schemas.openxmlformats.org/presentationml/2006/ole">
            <p:oleObj spid="_x0000_s160770" name="Equation" r:id="rId4" imgW="1155600" imgH="419040" progId="Equation.3">
              <p:embed/>
            </p:oleObj>
          </a:graphicData>
        </a:graphic>
      </p:graphicFrame>
      <p:graphicFrame>
        <p:nvGraphicFramePr>
          <p:cNvPr id="145413" name="Object 5"/>
          <p:cNvGraphicFramePr>
            <a:graphicFrameLocks noChangeAspect="1"/>
          </p:cNvGraphicFramePr>
          <p:nvPr/>
        </p:nvGraphicFramePr>
        <p:xfrm>
          <a:off x="2590800" y="4419600"/>
          <a:ext cx="3146425" cy="488950"/>
        </p:xfrm>
        <a:graphic>
          <a:graphicData uri="http://schemas.openxmlformats.org/presentationml/2006/ole">
            <p:oleObj spid="_x0000_s160771" name="Equation" r:id="rId5" imgW="14731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M/M/1 Performance Evaluation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 arrival rate to the main branch of Key bank is 10 customers per hour.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service rate is 15 customers per hour.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Management promise to each consumer that enter the bank and sees more that 3 customers in front of him $10.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What is the probability that a customer will get $10?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On average how much money will the bank pay every hour?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M/M/1 Performance Evaluation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Probability that a customer gets $10 =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1 – Probability that the customer does not             get $10</a:t>
            </a:r>
          </a:p>
          <a:p>
            <a:pPr eaLnBrk="1" hangingPunct="1"/>
            <a:r>
              <a:rPr lang="en-US" smtClean="0"/>
              <a:t>Probability that the customer does not get $10 =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Probability of 0 customers + Probability of 1 + Probability of 2  + probability of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M/M/1 Performance Evaluation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914400" y="2298700"/>
          <a:ext cx="6858000" cy="681038"/>
        </p:xfrm>
        <a:graphic>
          <a:graphicData uri="http://schemas.openxmlformats.org/presentationml/2006/ole">
            <p:oleObj spid="_x0000_s161794" name="Equation" r:id="rId4" imgW="3962160" imgH="393480" progId="Equation.3">
              <p:embed/>
            </p:oleObj>
          </a:graphicData>
        </a:graphic>
      </p:graphicFrame>
      <p:graphicFrame>
        <p:nvGraphicFramePr>
          <p:cNvPr id="7171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914400" y="3276600"/>
          <a:ext cx="4876800" cy="423863"/>
        </p:xfrm>
        <a:graphic>
          <a:graphicData uri="http://schemas.openxmlformats.org/presentationml/2006/ole">
            <p:oleObj spid="_x0000_s161795" name="Equation" r:id="rId5" imgW="2044440" imgH="177480" progId="Equation.3">
              <p:embed/>
            </p:oleObj>
          </a:graphicData>
        </a:graphic>
      </p:graphicFrame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1127125" y="3927475"/>
            <a:ext cx="7248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probability of a consumer getting $10 is 1-0.78 =0.22</a:t>
            </a:r>
          </a:p>
        </p:txBody>
      </p:sp>
      <p:sp>
        <p:nvSpPr>
          <p:cNvPr id="7177" name="Text Box 6"/>
          <p:cNvSpPr txBox="1">
            <a:spLocks noChangeArrowheads="1"/>
          </p:cNvSpPr>
          <p:nvPr/>
        </p:nvSpPr>
        <p:spPr bwMode="auto">
          <a:xfrm>
            <a:off x="974725" y="4689475"/>
            <a:ext cx="71828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3300"/>
                </a:solidFill>
              </a:rPr>
              <a:t>On </a:t>
            </a:r>
            <a:r>
              <a:rPr lang="en-US" dirty="0">
                <a:solidFill>
                  <a:srgbClr val="FF3300"/>
                </a:solidFill>
              </a:rPr>
              <a:t>average how much money will the bank pay every hour?</a:t>
            </a:r>
          </a:p>
        </p:txBody>
      </p:sp>
      <p:sp>
        <p:nvSpPr>
          <p:cNvPr id="7178" name="Text Box 7"/>
          <p:cNvSpPr txBox="1">
            <a:spLocks noChangeArrowheads="1"/>
          </p:cNvSpPr>
          <p:nvPr/>
        </p:nvSpPr>
        <p:spPr bwMode="auto">
          <a:xfrm>
            <a:off x="1841500" y="5410200"/>
            <a:ext cx="577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0.22*average number of customers*$10 =$22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5836</TotalTime>
  <Words>327</Words>
  <Application>Microsoft Office PowerPoint</Application>
  <PresentationFormat>On-screen Show (4:3)</PresentationFormat>
  <Paragraphs>33</Paragraphs>
  <Slides>7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Lean Thinking Final.ppt</vt:lpstr>
      <vt:lpstr>1_Lean Thinking Final</vt:lpstr>
      <vt:lpstr>Lean Thinking Final</vt:lpstr>
      <vt:lpstr>2_Lean Thinking Final</vt:lpstr>
      <vt:lpstr>Equation</vt:lpstr>
      <vt:lpstr>t ≤ t  in Exponential Distribution (M/M/1) </vt:lpstr>
      <vt:lpstr>Example 8.5 (M/M/1) </vt:lpstr>
      <vt:lpstr>M/M/1 an additional Measure</vt:lpstr>
      <vt:lpstr>M/M/1 Performance Evaluation</vt:lpstr>
      <vt:lpstr>M/M/1 Performance Evaluation</vt:lpstr>
      <vt:lpstr>M/M/1 Performance Evaluation</vt:lpstr>
      <vt:lpstr>M/M/1 Performance Evaluation</vt:lpstr>
    </vt:vector>
  </TitlesOfParts>
  <Company>CSU, Northridge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aa2035</cp:lastModifiedBy>
  <cp:revision>338</cp:revision>
  <dcterms:created xsi:type="dcterms:W3CDTF">2008-11-22T01:06:20Z</dcterms:created>
  <dcterms:modified xsi:type="dcterms:W3CDTF">2009-10-08T20:07:57Z</dcterms:modified>
</cp:coreProperties>
</file>