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55"/>
  </p:notesMasterIdLst>
  <p:handoutMasterIdLst>
    <p:handoutMasterId r:id="rId56"/>
  </p:handoutMasterIdLst>
  <p:sldIdLst>
    <p:sldId id="282" r:id="rId5"/>
    <p:sldId id="261" r:id="rId6"/>
    <p:sldId id="262" r:id="rId7"/>
    <p:sldId id="263" r:id="rId8"/>
    <p:sldId id="265" r:id="rId9"/>
    <p:sldId id="266" r:id="rId10"/>
    <p:sldId id="283" r:id="rId11"/>
    <p:sldId id="268" r:id="rId12"/>
    <p:sldId id="269" r:id="rId13"/>
    <p:sldId id="287" r:id="rId14"/>
    <p:sldId id="270" r:id="rId15"/>
    <p:sldId id="288" r:id="rId16"/>
    <p:sldId id="272" r:id="rId17"/>
    <p:sldId id="273" r:id="rId18"/>
    <p:sldId id="319" r:id="rId19"/>
    <p:sldId id="289" r:id="rId20"/>
    <p:sldId id="290" r:id="rId21"/>
    <p:sldId id="291" r:id="rId22"/>
    <p:sldId id="292" r:id="rId23"/>
    <p:sldId id="293" r:id="rId24"/>
    <p:sldId id="295" r:id="rId25"/>
    <p:sldId id="296" r:id="rId26"/>
    <p:sldId id="298" r:id="rId27"/>
    <p:sldId id="299" r:id="rId28"/>
    <p:sldId id="300" r:id="rId29"/>
    <p:sldId id="302" r:id="rId30"/>
    <p:sldId id="303" r:id="rId31"/>
    <p:sldId id="304" r:id="rId32"/>
    <p:sldId id="305" r:id="rId33"/>
    <p:sldId id="306" r:id="rId34"/>
    <p:sldId id="307" r:id="rId35"/>
    <p:sldId id="308" r:id="rId36"/>
    <p:sldId id="309" r:id="rId37"/>
    <p:sldId id="310" r:id="rId38"/>
    <p:sldId id="322" r:id="rId39"/>
    <p:sldId id="323" r:id="rId40"/>
    <p:sldId id="324" r:id="rId41"/>
    <p:sldId id="328" r:id="rId42"/>
    <p:sldId id="312" r:id="rId43"/>
    <p:sldId id="313" r:id="rId44"/>
    <p:sldId id="325" r:id="rId45"/>
    <p:sldId id="314" r:id="rId46"/>
    <p:sldId id="326" r:id="rId47"/>
    <p:sldId id="316" r:id="rId48"/>
    <p:sldId id="317" r:id="rId49"/>
    <p:sldId id="318" r:id="rId50"/>
    <p:sldId id="321" r:id="rId51"/>
    <p:sldId id="329" r:id="rId52"/>
    <p:sldId id="330" r:id="rId53"/>
    <p:sldId id="331" r:id="rId5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an"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000078"/>
    <a:srgbClr val="00007D"/>
    <a:srgbClr val="A5002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2487" autoAdjust="0"/>
  </p:normalViewPr>
  <p:slideViewPr>
    <p:cSldViewPr>
      <p:cViewPr>
        <p:scale>
          <a:sx n="66" d="100"/>
          <a:sy n="66" d="100"/>
        </p:scale>
        <p:origin x="-1284" y="-7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2.wmf"/><Relationship Id="rId5" Type="http://schemas.openxmlformats.org/officeDocument/2006/relationships/image" Target="../media/image41.wmf"/><Relationship Id="rId4" Type="http://schemas.openxmlformats.org/officeDocument/2006/relationships/image" Target="../media/image3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62.wmf"/><Relationship Id="rId1" Type="http://schemas.openxmlformats.org/officeDocument/2006/relationships/image" Target="../media/image6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65.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22.vml.rels><?xml version="1.0" encoding="UTF-8" standalone="yes"?>
<Relationships xmlns="http://schemas.openxmlformats.org/package/2006/relationships"><Relationship Id="rId8" Type="http://schemas.openxmlformats.org/officeDocument/2006/relationships/image" Target="../media/image73.emf"/><Relationship Id="rId3" Type="http://schemas.openxmlformats.org/officeDocument/2006/relationships/image" Target="../media/image68.emf"/><Relationship Id="rId7" Type="http://schemas.openxmlformats.org/officeDocument/2006/relationships/image" Target="../media/image72.emf"/><Relationship Id="rId2" Type="http://schemas.openxmlformats.org/officeDocument/2006/relationships/image" Target="../media/image67.emf"/><Relationship Id="rId1" Type="http://schemas.openxmlformats.org/officeDocument/2006/relationships/image" Target="../media/image66.wmf"/><Relationship Id="rId6" Type="http://schemas.openxmlformats.org/officeDocument/2006/relationships/image" Target="../media/image71.emf"/><Relationship Id="rId5" Type="http://schemas.openxmlformats.org/officeDocument/2006/relationships/image" Target="../media/image70.emf"/><Relationship Id="rId4" Type="http://schemas.openxmlformats.org/officeDocument/2006/relationships/image" Target="../media/image69.emf"/><Relationship Id="rId9" Type="http://schemas.openxmlformats.org/officeDocument/2006/relationships/image" Target="../media/image7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77.emf"/><Relationship Id="rId2" Type="http://schemas.openxmlformats.org/officeDocument/2006/relationships/image" Target="../media/image76.emf"/><Relationship Id="rId1" Type="http://schemas.openxmlformats.org/officeDocument/2006/relationships/image" Target="../media/image75.e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85.emf"/><Relationship Id="rId3" Type="http://schemas.openxmlformats.org/officeDocument/2006/relationships/image" Target="../media/image80.emf"/><Relationship Id="rId7" Type="http://schemas.openxmlformats.org/officeDocument/2006/relationships/image" Target="../media/image84.emf"/><Relationship Id="rId2" Type="http://schemas.openxmlformats.org/officeDocument/2006/relationships/image" Target="../media/image79.emf"/><Relationship Id="rId1" Type="http://schemas.openxmlformats.org/officeDocument/2006/relationships/image" Target="../media/image78.emf"/><Relationship Id="rId6" Type="http://schemas.openxmlformats.org/officeDocument/2006/relationships/image" Target="../media/image83.emf"/><Relationship Id="rId5" Type="http://schemas.openxmlformats.org/officeDocument/2006/relationships/image" Target="../media/image82.emf"/><Relationship Id="rId4" Type="http://schemas.openxmlformats.org/officeDocument/2006/relationships/image" Target="../media/image81.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4.wmf"/><Relationship Id="rId1" Type="http://schemas.openxmlformats.org/officeDocument/2006/relationships/image" Target="../media/image15.wmf"/><Relationship Id="rId5" Type="http://schemas.openxmlformats.org/officeDocument/2006/relationships/image" Target="../media/image18.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6.wmf"/><Relationship Id="rId7" Type="http://schemas.openxmlformats.org/officeDocument/2006/relationships/image" Target="../media/image29.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13.wmf"/><Relationship Id="rId5" Type="http://schemas.openxmlformats.org/officeDocument/2006/relationships/image" Target="../media/image28.wmf"/><Relationship Id="rId4"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5" Type="http://schemas.openxmlformats.org/officeDocument/2006/relationships/image" Target="../media/image37.wmf"/><Relationship Id="rId4" Type="http://schemas.openxmlformats.org/officeDocument/2006/relationships/image" Target="../media/image3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7/27/2011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7/27/2011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ADD7D57-BBF5-4B58-8854-F43CC66FB630}" type="slidenum">
              <a:rPr lang="en-US" smtClean="0"/>
              <a:pPr>
                <a:defRPr/>
              </a:pPr>
              <a:t>50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chemeClr val="tx1"/>
                </a:solidFill>
                <a:latin typeface="Verdana" pitchFamily="34" charset="0"/>
                <a:ea typeface="ＭＳ Ｐゴシック" charset="-128"/>
                <a:cs typeface="+mn-cs"/>
              </a:rPr>
              <a:t>Ardavan</a:t>
            </a:r>
            <a:r>
              <a:rPr lang="en-US" sz="1200" b="1" i="1" kern="1200" dirty="0">
                <a:solidFill>
                  <a:schemeClr val="tx1"/>
                </a:solidFill>
                <a:latin typeface="Verdana" pitchFamily="34" charset="0"/>
                <a:ea typeface="ＭＳ Ｐゴシック" charset="-128"/>
                <a:cs typeface="+mn-cs"/>
              </a:rPr>
              <a:t> </a:t>
            </a:r>
            <a:r>
              <a:rPr lang="en-US" sz="1200" b="1" i="1" kern="1200" dirty="0" err="1" smtClean="0">
                <a:solidFill>
                  <a:schemeClr val="tx1"/>
                </a:solidFill>
                <a:latin typeface="Verdana" pitchFamily="34" charset="0"/>
                <a:ea typeface="ＭＳ Ｐゴシック" charset="-128"/>
                <a:cs typeface="+mn-cs"/>
              </a:rPr>
              <a:t>Asef-Vaziri</a:t>
            </a:r>
            <a:r>
              <a:rPr lang="en-US" sz="1200" b="1" i="1" kern="1200" dirty="0" smtClean="0">
                <a:solidFill>
                  <a:schemeClr val="tx1"/>
                </a:solidFill>
                <a:latin typeface="Verdana" pitchFamily="34" charset="0"/>
                <a:ea typeface="ＭＳ Ｐゴシック" charset="-128"/>
                <a:cs typeface="+mn-cs"/>
              </a:rPr>
              <a:t>   Jan-2011</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Operations Management</a:t>
            </a:r>
            <a:r>
              <a:rPr lang="en-US" sz="1200" b="1" i="1" baseline="0" dirty="0" smtClean="0">
                <a:solidFill>
                  <a:schemeClr val="tx1"/>
                </a:solidFill>
              </a:rPr>
              <a:t>: Waiting Lines 2</a:t>
            </a:r>
            <a:endParaRPr lang="en-US" sz="1200" b="1" i="1" dirty="0">
              <a:solidFill>
                <a:schemeClr val="tx1"/>
              </a:solidFill>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chemeClr val="tx1"/>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88" r:id="rId3"/>
    <p:sldLayoutId id="2147483756" r:id="rId4"/>
    <p:sldLayoutId id="2147483761" r:id="rId5"/>
    <p:sldLayoutId id="2147483762" r:id="rId6"/>
    <p:sldLayoutId id="2147483789" r:id="rId7"/>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2060"/>
                </a:solidFill>
              </a:rPr>
              <a:t>Lean Thinking:  1- Introduction </a:t>
            </a:r>
            <a:endParaRPr lang="en-US" sz="1200" b="1" i="1" dirty="0">
              <a:solidFill>
                <a:srgbClr val="002060"/>
              </a:solidFill>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0.xml"/><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6.bin"/><Relationship Id="rId5" Type="http://schemas.openxmlformats.org/officeDocument/2006/relationships/oleObject" Target="../embeddings/oleObject25.bin"/><Relationship Id="rId10" Type="http://schemas.openxmlformats.org/officeDocument/2006/relationships/oleObject" Target="../embeddings/oleObject30.bin"/><Relationship Id="rId4" Type="http://schemas.openxmlformats.org/officeDocument/2006/relationships/oleObject" Target="../embeddings/oleObject24.bin"/><Relationship Id="rId9" Type="http://schemas.openxmlformats.org/officeDocument/2006/relationships/oleObject" Target="../embeddings/oleObject29.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3.bin"/><Relationship Id="rId5" Type="http://schemas.openxmlformats.org/officeDocument/2006/relationships/oleObject" Target="../embeddings/oleObject32.bin"/><Relationship Id="rId4" Type="http://schemas.openxmlformats.org/officeDocument/2006/relationships/oleObject" Target="../embeddings/oleObject31.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13.xml"/><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notesSlide" Target="../notesSlides/notesSlide14.xml"/><Relationship Id="rId7"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 Id="rId9" Type="http://schemas.openxmlformats.org/officeDocument/2006/relationships/oleObject" Target="../embeddings/oleObject44.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50.bin"/><Relationship Id="rId5" Type="http://schemas.openxmlformats.org/officeDocument/2006/relationships/oleObject" Target="../embeddings/oleObject49.bin"/><Relationship Id="rId4" Type="http://schemas.openxmlformats.org/officeDocument/2006/relationships/oleObject" Target="../embeddings/oleObject48.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53.bin"/><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56.bin"/><Relationship Id="rId5" Type="http://schemas.openxmlformats.org/officeDocument/2006/relationships/oleObject" Target="../embeddings/oleObject55.bin"/><Relationship Id="rId4" Type="http://schemas.openxmlformats.org/officeDocument/2006/relationships/oleObject" Target="../embeddings/oleObject54.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59.bin"/><Relationship Id="rId5" Type="http://schemas.openxmlformats.org/officeDocument/2006/relationships/oleObject" Target="../embeddings/oleObject58.bin"/><Relationship Id="rId4" Type="http://schemas.openxmlformats.org/officeDocument/2006/relationships/oleObject" Target="../embeddings/oleObject5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62.bin"/><Relationship Id="rId5" Type="http://schemas.openxmlformats.org/officeDocument/2006/relationships/oleObject" Target="../embeddings/oleObject61.bin"/><Relationship Id="rId4" Type="http://schemas.openxmlformats.org/officeDocument/2006/relationships/oleObject" Target="../embeddings/oleObject60.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oleObject" Target="../embeddings/oleObject64.bin"/><Relationship Id="rId4" Type="http://schemas.openxmlformats.org/officeDocument/2006/relationships/oleObject" Target="../embeddings/oleObject63.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3.xml"/><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oleObject" Target="../embeddings/oleObject11.bin"/><Relationship Id="rId5" Type="http://schemas.openxmlformats.org/officeDocument/2006/relationships/oleObject" Target="../embeddings/oleObject5.bin"/><Relationship Id="rId10" Type="http://schemas.openxmlformats.org/officeDocument/2006/relationships/oleObject" Target="../embeddings/oleObject10.bin"/><Relationship Id="rId4" Type="http://schemas.openxmlformats.org/officeDocument/2006/relationships/oleObject" Target="../embeddings/oleObject4.bin"/><Relationship Id="rId9" Type="http://schemas.openxmlformats.org/officeDocument/2006/relationships/oleObject" Target="../embeddings/oleObject9.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oleObject" Target="../embeddings/oleObject65.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oleObject" Target="../embeddings/oleObject66.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oleObject" Target="../embeddings/oleObject67.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oleObject" Target="../embeddings/oleObject68.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package" Target="../embeddings/Microsoft_Office_Excel_Worksheet5.xlsx"/><Relationship Id="rId3" Type="http://schemas.openxmlformats.org/officeDocument/2006/relationships/notesSlide" Target="../notesSlides/notesSlide48.xml"/><Relationship Id="rId7" Type="http://schemas.openxmlformats.org/officeDocument/2006/relationships/package" Target="../embeddings/Microsoft_Office_Excel_Worksheet4.xlsx"/><Relationship Id="rId12" Type="http://schemas.openxmlformats.org/officeDocument/2006/relationships/package" Target="../embeddings/Microsoft_Office_Excel_Worksheet8.xlsx"/><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package" Target="../embeddings/Microsoft_Office_Excel_Worksheet3.xlsx"/><Relationship Id="rId11" Type="http://schemas.openxmlformats.org/officeDocument/2006/relationships/oleObject" Target="../embeddings/oleObject70.bin"/><Relationship Id="rId5" Type="http://schemas.openxmlformats.org/officeDocument/2006/relationships/oleObject" Target="../embeddings/oleObject69.bin"/><Relationship Id="rId10" Type="http://schemas.openxmlformats.org/officeDocument/2006/relationships/package" Target="../embeddings/Microsoft_Office_Excel_Worksheet7.xlsx"/><Relationship Id="rId4" Type="http://schemas.openxmlformats.org/officeDocument/2006/relationships/package" Target="../embeddings/Microsoft_Office_Excel_Worksheet2.xlsx"/><Relationship Id="rId9" Type="http://schemas.openxmlformats.org/officeDocument/2006/relationships/package" Target="../embeddings/Microsoft_Office_Excel_Worksheet6.xlsx"/></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package" Target="../embeddings/Microsoft_Office_Excel_Worksheet11.xlsx"/><Relationship Id="rId5" Type="http://schemas.openxmlformats.org/officeDocument/2006/relationships/package" Target="../embeddings/Microsoft_Office_Excel_Worksheet10.xlsx"/><Relationship Id="rId4" Type="http://schemas.openxmlformats.org/officeDocument/2006/relationships/package" Target="../embeddings/Microsoft_Office_Excel_Worksheet9.xlsx"/></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5.xml"/><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50.xml.rels><?xml version="1.0" encoding="UTF-8" standalone="yes"?>
<Relationships xmlns="http://schemas.openxmlformats.org/package/2006/relationships"><Relationship Id="rId8" Type="http://schemas.openxmlformats.org/officeDocument/2006/relationships/package" Target="../embeddings/Microsoft_Office_Excel_Worksheet16.xlsx"/><Relationship Id="rId3" Type="http://schemas.openxmlformats.org/officeDocument/2006/relationships/notesSlide" Target="../notesSlides/notesSlide50.xml"/><Relationship Id="rId7" Type="http://schemas.openxmlformats.org/officeDocument/2006/relationships/package" Target="../embeddings/Microsoft_Office_Excel_Worksheet15.xlsx"/><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package" Target="../embeddings/Microsoft_Office_Excel_Worksheet14.xlsx"/><Relationship Id="rId11" Type="http://schemas.openxmlformats.org/officeDocument/2006/relationships/package" Target="../embeddings/Microsoft_Office_Excel_Worksheet19.xlsx"/><Relationship Id="rId5" Type="http://schemas.openxmlformats.org/officeDocument/2006/relationships/package" Target="../embeddings/Microsoft_Office_Excel_Worksheet13.xlsx"/><Relationship Id="rId10" Type="http://schemas.openxmlformats.org/officeDocument/2006/relationships/package" Target="../embeddings/Microsoft_Office_Excel_Worksheet18.xlsx"/><Relationship Id="rId4" Type="http://schemas.openxmlformats.org/officeDocument/2006/relationships/package" Target="../embeddings/Microsoft_Office_Excel_Worksheet12.xlsx"/><Relationship Id="rId9" Type="http://schemas.openxmlformats.org/officeDocument/2006/relationships/package" Target="../embeddings/Microsoft_Office_Excel_Worksheet17.xls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Microsoft_Office_Excel_Worksheet1.xlsx"/></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295400"/>
            <a:ext cx="9067800" cy="5105400"/>
          </a:xfrm>
        </p:spPr>
        <p:txBody>
          <a:bodyPr/>
          <a:lstStyle/>
          <a:p>
            <a:pPr marL="0" indent="0">
              <a:buNone/>
            </a:pPr>
            <a:r>
              <a:rPr lang="en-US" dirty="0" smtClean="0">
                <a:solidFill>
                  <a:schemeClr val="tx1"/>
                </a:solidFill>
              </a:rPr>
              <a:t>Example:  The arrival rate to a GAP store is 6 customers per hour and has Poisson distribution. The service time is 5 min per customer and has exponential distribution. </a:t>
            </a:r>
          </a:p>
          <a:p>
            <a:pPr marL="465138" lvl="1" indent="-465138">
              <a:buSzPct val="100000"/>
              <a:buFont typeface="+mj-lt"/>
              <a:buAutoNum type="alphaLcParenR"/>
            </a:pPr>
            <a:r>
              <a:rPr lang="en-US" dirty="0" smtClean="0">
                <a:solidFill>
                  <a:schemeClr val="tx1"/>
                </a:solidFill>
              </a:rPr>
              <a:t>On average how many customers are in the waiting line?</a:t>
            </a:r>
          </a:p>
          <a:p>
            <a:pPr marL="465138" lvl="1" indent="-465138">
              <a:buSzPct val="100000"/>
              <a:buFont typeface="+mj-lt"/>
              <a:buAutoNum type="alphaLcParenR"/>
            </a:pPr>
            <a:r>
              <a:rPr lang="en-US" dirty="0" smtClean="0">
                <a:solidFill>
                  <a:schemeClr val="tx1"/>
                </a:solidFill>
              </a:rPr>
              <a:t> How long does a customer stay in the line?</a:t>
            </a:r>
          </a:p>
          <a:p>
            <a:pPr marL="465138" lvl="1" indent="-465138">
              <a:buSzPct val="100000"/>
              <a:buFont typeface="+mj-lt"/>
              <a:buAutoNum type="alphaLcParenR"/>
            </a:pPr>
            <a:r>
              <a:rPr lang="en-US" dirty="0" smtClean="0">
                <a:solidFill>
                  <a:schemeClr val="tx1"/>
                </a:solidFill>
              </a:rPr>
              <a:t> How long does a customer stay in the processor (with the server)?</a:t>
            </a:r>
          </a:p>
          <a:p>
            <a:pPr marL="465138" lvl="1" indent="-465138">
              <a:buSzPct val="100000"/>
              <a:buFont typeface="+mj-lt"/>
              <a:buAutoNum type="alphaLcParenR"/>
            </a:pPr>
            <a:r>
              <a:rPr lang="en-US" dirty="0" smtClean="0">
                <a:solidFill>
                  <a:schemeClr val="tx1"/>
                </a:solidFill>
              </a:rPr>
              <a:t>On average how many customers are there with the server? </a:t>
            </a:r>
          </a:p>
          <a:p>
            <a:pPr marL="465138" lvl="1" indent="-465138">
              <a:buSzPct val="100000"/>
              <a:buFont typeface="+mj-lt"/>
              <a:buAutoNum type="alphaLcParenR"/>
            </a:pPr>
            <a:r>
              <a:rPr lang="en-US" dirty="0" smtClean="0">
                <a:solidFill>
                  <a:schemeClr val="tx1"/>
                </a:solidFill>
              </a:rPr>
              <a:t>On average how many customers are in the system?</a:t>
            </a:r>
          </a:p>
          <a:p>
            <a:pPr marL="465138" lvl="1" indent="-465138">
              <a:buSzPct val="100000"/>
              <a:buFont typeface="+mj-lt"/>
              <a:buAutoNum type="alphaLcParenR"/>
            </a:pPr>
            <a:r>
              <a:rPr lang="en-US" dirty="0" smtClean="0">
                <a:solidFill>
                  <a:schemeClr val="tx1"/>
                </a:solidFill>
              </a:rPr>
              <a:t>On average how long does a customer stay in the system?</a:t>
            </a:r>
          </a:p>
          <a:p>
            <a:pPr lvl="1"/>
            <a:endParaRPr lang="en-US" dirty="0">
              <a:solidFill>
                <a:schemeClr val="tx1"/>
              </a:solidFill>
            </a:endParaRPr>
          </a:p>
        </p:txBody>
      </p:sp>
      <p:sp>
        <p:nvSpPr>
          <p:cNvPr id="3" name="Title 2"/>
          <p:cNvSpPr>
            <a:spLocks noGrp="1"/>
          </p:cNvSpPr>
          <p:nvPr>
            <p:ph type="title"/>
          </p:nvPr>
        </p:nvSpPr>
        <p:spPr>
          <a:xfrm>
            <a:off x="1" y="0"/>
            <a:ext cx="9144000" cy="1143000"/>
          </a:xfrm>
        </p:spPr>
        <p:txBody>
          <a:bodyPr/>
          <a:lstStyle/>
          <a:p>
            <a:r>
              <a:rPr lang="en-US" dirty="0" smtClean="0"/>
              <a:t>Assignment 1:  M/M/1 Performance Evaluation</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M/G/2 Example</a:t>
            </a:r>
            <a:endParaRPr lang="en-US" dirty="0"/>
          </a:p>
        </p:txBody>
      </p:sp>
      <p:graphicFrame>
        <p:nvGraphicFramePr>
          <p:cNvPr id="12299" name="Object 11"/>
          <p:cNvGraphicFramePr>
            <a:graphicFrameLocks noChangeAspect="1"/>
          </p:cNvGraphicFramePr>
          <p:nvPr/>
        </p:nvGraphicFramePr>
        <p:xfrm>
          <a:off x="990600" y="5940425"/>
          <a:ext cx="768350" cy="384175"/>
        </p:xfrm>
        <a:graphic>
          <a:graphicData uri="http://schemas.openxmlformats.org/presentationml/2006/ole">
            <p:oleObj spid="_x0000_s148486" name="Equation" r:id="rId4" imgW="355320" imgH="177480" progId="Equation.3">
              <p:embed/>
            </p:oleObj>
          </a:graphicData>
        </a:graphic>
      </p:graphicFrame>
      <p:graphicFrame>
        <p:nvGraphicFramePr>
          <p:cNvPr id="12300" name="Object 12"/>
          <p:cNvGraphicFramePr>
            <a:graphicFrameLocks noChangeAspect="1"/>
          </p:cNvGraphicFramePr>
          <p:nvPr/>
        </p:nvGraphicFramePr>
        <p:xfrm>
          <a:off x="2197100" y="5940425"/>
          <a:ext cx="2798763" cy="384175"/>
        </p:xfrm>
        <a:graphic>
          <a:graphicData uri="http://schemas.openxmlformats.org/presentationml/2006/ole">
            <p:oleObj spid="_x0000_s148487" name="Equation" r:id="rId5" imgW="1295280" imgH="177480" progId="Equation.3">
              <p:embed/>
            </p:oleObj>
          </a:graphicData>
        </a:graphic>
      </p:graphicFrame>
      <p:sp>
        <p:nvSpPr>
          <p:cNvPr id="14" name="Content Placeholder 1"/>
          <p:cNvSpPr txBox="1">
            <a:spLocks/>
          </p:cNvSpPr>
          <p:nvPr/>
        </p:nvSpPr>
        <p:spPr bwMode="auto">
          <a:xfrm>
            <a:off x="0" y="1371600"/>
            <a:ext cx="9144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d) On average how many customers are </a:t>
            </a:r>
            <a:r>
              <a:rPr kumimoji="0" lang="en-US" sz="2400" i="0"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there</a:t>
            </a:r>
            <a:r>
              <a:rPr kumimoji="0" lang="en-US" sz="2400" b="1" i="0" strike="noStrike" kern="0" cap="none" spc="0" normalizeH="0" noProof="0" dirty="0" smtClean="0">
                <a:ln>
                  <a:noFill/>
                </a:ln>
                <a:effectLst/>
                <a:uLnTx/>
                <a:uFillTx/>
                <a:latin typeface="MS Reference Sans Serif" pitchFamily="34" charset="0"/>
                <a:ea typeface="ＭＳ Ｐゴシック" pitchFamily="-65" charset="-128"/>
                <a:cs typeface="MS Reference Sans Serif" pitchFamily="34" charset="0"/>
              </a:rPr>
              <a:t> </a:t>
            </a:r>
            <a:r>
              <a:rPr kumimoji="0" lang="en-US" sz="2400" b="0" i="0"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with</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 the servers? </a:t>
            </a:r>
          </a:p>
        </p:txBody>
      </p:sp>
      <p:graphicFrame>
        <p:nvGraphicFramePr>
          <p:cNvPr id="91146" name="Object 10"/>
          <p:cNvGraphicFramePr>
            <a:graphicFrameLocks noChangeAspect="1"/>
          </p:cNvGraphicFramePr>
          <p:nvPr/>
        </p:nvGraphicFramePr>
        <p:xfrm>
          <a:off x="457200" y="2133600"/>
          <a:ext cx="735013" cy="482600"/>
        </p:xfrm>
        <a:graphic>
          <a:graphicData uri="http://schemas.openxmlformats.org/presentationml/2006/ole">
            <p:oleObj spid="_x0000_s148489" name="Equation" r:id="rId6" imgW="368280" imgH="241200" progId="Equation.3">
              <p:embed/>
            </p:oleObj>
          </a:graphicData>
        </a:graphic>
      </p:graphicFrame>
      <p:graphicFrame>
        <p:nvGraphicFramePr>
          <p:cNvPr id="2" name="Object 11"/>
          <p:cNvGraphicFramePr>
            <a:graphicFrameLocks noChangeAspect="1"/>
          </p:cNvGraphicFramePr>
          <p:nvPr/>
        </p:nvGraphicFramePr>
        <p:xfrm>
          <a:off x="342900" y="2895600"/>
          <a:ext cx="4738688" cy="482600"/>
        </p:xfrm>
        <a:graphic>
          <a:graphicData uri="http://schemas.openxmlformats.org/presentationml/2006/ole">
            <p:oleObj spid="_x0000_s148490" name="Equation" r:id="rId7" imgW="2374560" imgH="241200" progId="Equation.3">
              <p:embed/>
            </p:oleObj>
          </a:graphicData>
        </a:graphic>
      </p:graphicFrame>
      <p:graphicFrame>
        <p:nvGraphicFramePr>
          <p:cNvPr id="4" name="Object 11"/>
          <p:cNvGraphicFramePr>
            <a:graphicFrameLocks noChangeAspect="1"/>
          </p:cNvGraphicFramePr>
          <p:nvPr/>
        </p:nvGraphicFramePr>
        <p:xfrm>
          <a:off x="1636712" y="2133600"/>
          <a:ext cx="3544888" cy="406400"/>
        </p:xfrm>
        <a:graphic>
          <a:graphicData uri="http://schemas.openxmlformats.org/presentationml/2006/ole">
            <p:oleObj spid="_x0000_s148491" name="Equation" r:id="rId8" imgW="1777680" imgH="203040" progId="Equation.3">
              <p:embed/>
            </p:oleObj>
          </a:graphicData>
        </a:graphic>
      </p:graphicFrame>
      <p:sp>
        <p:nvSpPr>
          <p:cNvPr id="17" name="Content Placeholder 1"/>
          <p:cNvSpPr txBox="1">
            <a:spLocks/>
          </p:cNvSpPr>
          <p:nvPr/>
        </p:nvSpPr>
        <p:spPr bwMode="auto">
          <a:xfrm>
            <a:off x="152400" y="3657600"/>
            <a:ext cx="9144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e) On average how many customers are </a:t>
            </a:r>
            <a:r>
              <a:rPr kumimoji="0" lang="en-US" sz="2400" i="0"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there</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 in the system?</a:t>
            </a: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endParaRPr>
          </a:p>
        </p:txBody>
      </p:sp>
      <p:graphicFrame>
        <p:nvGraphicFramePr>
          <p:cNvPr id="91148" name="Object 12"/>
          <p:cNvGraphicFramePr>
            <a:graphicFrameLocks noChangeAspect="1"/>
          </p:cNvGraphicFramePr>
          <p:nvPr/>
        </p:nvGraphicFramePr>
        <p:xfrm>
          <a:off x="265112" y="4419600"/>
          <a:ext cx="660400" cy="355600"/>
        </p:xfrm>
        <a:graphic>
          <a:graphicData uri="http://schemas.openxmlformats.org/presentationml/2006/ole">
            <p:oleObj spid="_x0000_s148492" name="Equation" r:id="rId9" imgW="330120" imgH="177480" progId="Equation.3">
              <p:embed/>
            </p:oleObj>
          </a:graphicData>
        </a:graphic>
      </p:graphicFrame>
      <p:graphicFrame>
        <p:nvGraphicFramePr>
          <p:cNvPr id="91149" name="Object 13"/>
          <p:cNvGraphicFramePr>
            <a:graphicFrameLocks noChangeAspect="1"/>
          </p:cNvGraphicFramePr>
          <p:nvPr/>
        </p:nvGraphicFramePr>
        <p:xfrm>
          <a:off x="1003300" y="4432300"/>
          <a:ext cx="3937000" cy="482600"/>
        </p:xfrm>
        <a:graphic>
          <a:graphicData uri="http://schemas.openxmlformats.org/presentationml/2006/ole">
            <p:oleObj spid="_x0000_s148493" name="Equation" r:id="rId10" imgW="1968480" imgH="241200" progId="Equation.3">
              <p:embed/>
            </p:oleObj>
          </a:graphicData>
        </a:graphic>
      </p:graphicFrame>
      <p:sp>
        <p:nvSpPr>
          <p:cNvPr id="20" name="Content Placeholder 1"/>
          <p:cNvSpPr txBox="1">
            <a:spLocks/>
          </p:cNvSpPr>
          <p:nvPr/>
        </p:nvSpPr>
        <p:spPr bwMode="auto">
          <a:xfrm>
            <a:off x="152400" y="5105400"/>
            <a:ext cx="9144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f) On average how long </a:t>
            </a:r>
            <a:r>
              <a:rPr kumimoji="0" lang="en-US" sz="2400"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doe</a:t>
            </a:r>
            <a:r>
              <a:rPr lang="en-US" sz="2400" kern="0" dirty="0" smtClean="0">
                <a:latin typeface="MS Reference Sans Serif" pitchFamily="34" charset="0"/>
                <a:ea typeface="ＭＳ Ｐゴシック" pitchFamily="-65" charset="-128"/>
                <a:cs typeface="MS Reference Sans Serif" pitchFamily="34" charset="0"/>
              </a:rPr>
              <a:t>s </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a customer stay in the system?</a:t>
            </a: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1146"/>
                                        </p:tgtEl>
                                        <p:attrNameLst>
                                          <p:attrName>style.visibility</p:attrName>
                                        </p:attrNameLst>
                                      </p:cBhvr>
                                      <p:to>
                                        <p:strVal val="visible"/>
                                      </p:to>
                                    </p:set>
                                    <p:animEffect transition="in" filter="dissolve">
                                      <p:cBhvr>
                                        <p:cTn id="7" dur="500"/>
                                        <p:tgtEl>
                                          <p:spTgt spid="9114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dissolv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1148"/>
                                        </p:tgtEl>
                                        <p:attrNameLst>
                                          <p:attrName>style.visibility</p:attrName>
                                        </p:attrNameLst>
                                      </p:cBhvr>
                                      <p:to>
                                        <p:strVal val="visible"/>
                                      </p:to>
                                    </p:set>
                                    <p:animEffect transition="in" filter="dissolve">
                                      <p:cBhvr>
                                        <p:cTn id="27" dur="500"/>
                                        <p:tgtEl>
                                          <p:spTgt spid="9114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91149"/>
                                        </p:tgtEl>
                                        <p:attrNameLst>
                                          <p:attrName>style.visibility</p:attrName>
                                        </p:attrNameLst>
                                      </p:cBhvr>
                                      <p:to>
                                        <p:strVal val="visible"/>
                                      </p:to>
                                    </p:set>
                                    <p:animEffect transition="in" filter="dissolve">
                                      <p:cBhvr>
                                        <p:cTn id="32" dur="500"/>
                                        <p:tgtEl>
                                          <p:spTgt spid="9114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dissolv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2299"/>
                                        </p:tgtEl>
                                        <p:attrNameLst>
                                          <p:attrName>style.visibility</p:attrName>
                                        </p:attrNameLst>
                                      </p:cBhvr>
                                      <p:to>
                                        <p:strVal val="visible"/>
                                      </p:to>
                                    </p:set>
                                    <p:animEffect transition="in" filter="dissolve">
                                      <p:cBhvr>
                                        <p:cTn id="42" dur="500"/>
                                        <p:tgtEl>
                                          <p:spTgt spid="1229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2300"/>
                                        </p:tgtEl>
                                        <p:attrNameLst>
                                          <p:attrName>style.visibility</p:attrName>
                                        </p:attrNameLst>
                                      </p:cBhvr>
                                      <p:to>
                                        <p:strVal val="visible"/>
                                      </p:to>
                                    </p:set>
                                    <p:animEffect transition="in" filter="dissolve">
                                      <p:cBhvr>
                                        <p:cTn id="47" dur="500"/>
                                        <p:tgtEl>
                                          <p:spTgt spid="12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tx1"/>
                </a:solidFill>
              </a:rPr>
              <a:t>Approximation formula gives exact answers for M/M/1 system.</a:t>
            </a:r>
          </a:p>
          <a:p>
            <a:endParaRPr lang="en-US" dirty="0" smtClean="0">
              <a:solidFill>
                <a:schemeClr val="tx1"/>
              </a:solidFill>
            </a:endParaRPr>
          </a:p>
          <a:p>
            <a:r>
              <a:rPr lang="en-US" dirty="0" smtClean="0">
                <a:solidFill>
                  <a:schemeClr val="tx1"/>
                </a:solidFill>
              </a:rPr>
              <a:t>Approximation formula provide good approximations for M/M/2 system. </a:t>
            </a:r>
          </a:p>
          <a:p>
            <a:pPr>
              <a:buNone/>
            </a:pPr>
            <a:endParaRPr lang="en-US" dirty="0">
              <a:solidFill>
                <a:schemeClr val="tx1"/>
              </a:solidFill>
            </a:endParaRPr>
          </a:p>
        </p:txBody>
      </p:sp>
      <p:sp>
        <p:nvSpPr>
          <p:cNvPr id="3" name="Title 2"/>
          <p:cNvSpPr>
            <a:spLocks noGrp="1"/>
          </p:cNvSpPr>
          <p:nvPr>
            <p:ph type="title"/>
          </p:nvPr>
        </p:nvSpPr>
        <p:spPr>
          <a:xfrm>
            <a:off x="1" y="0"/>
            <a:ext cx="9144000" cy="1016000"/>
          </a:xfrm>
        </p:spPr>
        <p:txBody>
          <a:bodyPr/>
          <a:lstStyle/>
          <a:p>
            <a:r>
              <a:rPr lang="en-US" dirty="0" smtClean="0"/>
              <a:t>Comment on General Formula</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4763">
              <a:buNone/>
            </a:pPr>
            <a:r>
              <a:rPr lang="en-US" dirty="0" smtClean="0">
                <a:solidFill>
                  <a:schemeClr val="tx1"/>
                </a:solidFill>
              </a:rPr>
              <a:t>A call center has 11 operators. The arrival rate of calls is 200 calls per hour. Each of the operators can serve 20 customers per hour. Assume inter-arrival time and processing time follow Poisson and Exponential, respectively. What is the </a:t>
            </a:r>
            <a:r>
              <a:rPr lang="en-US" b="1" dirty="0" smtClean="0">
                <a:solidFill>
                  <a:schemeClr val="tx1"/>
                </a:solidFill>
              </a:rPr>
              <a:t>average waiting time</a:t>
            </a:r>
            <a:r>
              <a:rPr lang="en-US" dirty="0" smtClean="0">
                <a:solidFill>
                  <a:schemeClr val="tx1"/>
                </a:solidFill>
              </a:rPr>
              <a:t> (time before a customer’s call is answered)?</a:t>
            </a:r>
          </a:p>
          <a:p>
            <a:pPr>
              <a:buNone/>
            </a:pPr>
            <a:endParaRPr lang="en-US" dirty="0">
              <a:solidFill>
                <a:schemeClr val="tx1"/>
              </a:solidFill>
            </a:endParaRPr>
          </a:p>
        </p:txBody>
      </p:sp>
      <p:sp>
        <p:nvSpPr>
          <p:cNvPr id="3" name="Title 2"/>
          <p:cNvSpPr>
            <a:spLocks noGrp="1"/>
          </p:cNvSpPr>
          <p:nvPr>
            <p:ph type="title"/>
          </p:nvPr>
        </p:nvSpPr>
        <p:spPr>
          <a:xfrm>
            <a:off x="1" y="0"/>
            <a:ext cx="9144000" cy="1066800"/>
          </a:xfrm>
        </p:spPr>
        <p:txBody>
          <a:bodyPr/>
          <a:lstStyle/>
          <a:p>
            <a:r>
              <a:rPr lang="en-US" dirty="0" smtClean="0"/>
              <a:t>Assignment 4: M/M/c Example</a:t>
            </a:r>
            <a:endParaRPr lang="en-US" dirty="0"/>
          </a:p>
        </p:txBody>
      </p:sp>
      <p:graphicFrame>
        <p:nvGraphicFramePr>
          <p:cNvPr id="150530" name="Object 4"/>
          <p:cNvGraphicFramePr>
            <a:graphicFrameLocks noChangeAspect="1"/>
          </p:cNvGraphicFramePr>
          <p:nvPr/>
        </p:nvGraphicFramePr>
        <p:xfrm>
          <a:off x="673100" y="4546600"/>
          <a:ext cx="1955800" cy="787400"/>
        </p:xfrm>
        <a:graphic>
          <a:graphicData uri="http://schemas.openxmlformats.org/presentationml/2006/ole">
            <p:oleObj spid="_x0000_s150530" name="Equation" r:id="rId4" imgW="977760" imgH="393480" progId="Equation.3">
              <p:embed/>
            </p:oleObj>
          </a:graphicData>
        </a:graphic>
      </p:graphicFrame>
      <p:graphicFrame>
        <p:nvGraphicFramePr>
          <p:cNvPr id="150531" name="Object 5"/>
          <p:cNvGraphicFramePr>
            <a:graphicFrameLocks noChangeAspect="1"/>
          </p:cNvGraphicFramePr>
          <p:nvPr/>
        </p:nvGraphicFramePr>
        <p:xfrm>
          <a:off x="3314700" y="4673600"/>
          <a:ext cx="863600" cy="355600"/>
        </p:xfrm>
        <a:graphic>
          <a:graphicData uri="http://schemas.openxmlformats.org/presentationml/2006/ole">
            <p:oleObj spid="_x0000_s150531" name="Equation" r:id="rId5" imgW="431640" imgH="177480" progId="Equation.3">
              <p:embed/>
            </p:oleObj>
          </a:graphicData>
        </a:graphic>
      </p:graphicFrame>
      <p:graphicFrame>
        <p:nvGraphicFramePr>
          <p:cNvPr id="150532" name="Object 6"/>
          <p:cNvGraphicFramePr>
            <a:graphicFrameLocks noChangeAspect="1"/>
          </p:cNvGraphicFramePr>
          <p:nvPr/>
        </p:nvGraphicFramePr>
        <p:xfrm>
          <a:off x="5321300" y="4648200"/>
          <a:ext cx="863600" cy="406400"/>
        </p:xfrm>
        <a:graphic>
          <a:graphicData uri="http://schemas.openxmlformats.org/presentationml/2006/ole">
            <p:oleObj spid="_x0000_s150532" name="Equation" r:id="rId6" imgW="431640" imgH="2030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0530"/>
                                        </p:tgtEl>
                                        <p:attrNameLst>
                                          <p:attrName>style.visibility</p:attrName>
                                        </p:attrNameLst>
                                      </p:cBhvr>
                                      <p:to>
                                        <p:strVal val="visible"/>
                                      </p:to>
                                    </p:set>
                                    <p:animEffect transition="in" filter="dissolve">
                                      <p:cBhvr>
                                        <p:cTn id="7" dur="500"/>
                                        <p:tgtEl>
                                          <p:spTgt spid="1505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0531"/>
                                        </p:tgtEl>
                                        <p:attrNameLst>
                                          <p:attrName>style.visibility</p:attrName>
                                        </p:attrNameLst>
                                      </p:cBhvr>
                                      <p:to>
                                        <p:strVal val="visible"/>
                                      </p:to>
                                    </p:set>
                                    <p:animEffect transition="in" filter="dissolve">
                                      <p:cBhvr>
                                        <p:cTn id="12" dur="500"/>
                                        <p:tgtEl>
                                          <p:spTgt spid="15053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0532"/>
                                        </p:tgtEl>
                                        <p:attrNameLst>
                                          <p:attrName>style.visibility</p:attrName>
                                        </p:attrNameLst>
                                      </p:cBhvr>
                                      <p:to>
                                        <p:strVal val="visible"/>
                                      </p:to>
                                    </p:set>
                                    <p:animEffect transition="in" filter="dissolve">
                                      <p:cBhvr>
                                        <p:cTn id="17" dur="500"/>
                                        <p:tgtEl>
                                          <p:spTgt spid="150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M/M/c Example</a:t>
            </a:r>
            <a:endParaRPr lang="en-US" dirty="0"/>
          </a:p>
        </p:txBody>
      </p:sp>
      <p:graphicFrame>
        <p:nvGraphicFramePr>
          <p:cNvPr id="113666" name="Object 3"/>
          <p:cNvGraphicFramePr>
            <a:graphicFrameLocks noChangeAspect="1"/>
          </p:cNvGraphicFramePr>
          <p:nvPr/>
        </p:nvGraphicFramePr>
        <p:xfrm>
          <a:off x="242888" y="1401763"/>
          <a:ext cx="3459162" cy="1081087"/>
        </p:xfrm>
        <a:graphic>
          <a:graphicData uri="http://schemas.openxmlformats.org/presentationml/2006/ole">
            <p:oleObj spid="_x0000_s113666" name="Equation" r:id="rId4" imgW="1422360" imgH="444240" progId="Equation.3">
              <p:embed/>
            </p:oleObj>
          </a:graphicData>
        </a:graphic>
      </p:graphicFrame>
      <p:graphicFrame>
        <p:nvGraphicFramePr>
          <p:cNvPr id="113670" name="Object 7"/>
          <p:cNvGraphicFramePr>
            <a:graphicFrameLocks noChangeAspect="1"/>
          </p:cNvGraphicFramePr>
          <p:nvPr/>
        </p:nvGraphicFramePr>
        <p:xfrm>
          <a:off x="4098925" y="1508125"/>
          <a:ext cx="4054475" cy="1076325"/>
        </p:xfrm>
        <a:graphic>
          <a:graphicData uri="http://schemas.openxmlformats.org/presentationml/2006/ole">
            <p:oleObj spid="_x0000_s113670" name="Equation" r:id="rId5" imgW="1676160" imgH="444240" progId="Equation.3">
              <p:embed/>
            </p:oleObj>
          </a:graphicData>
        </a:graphic>
      </p:graphicFrame>
      <p:graphicFrame>
        <p:nvGraphicFramePr>
          <p:cNvPr id="113671" name="Object 7"/>
          <p:cNvGraphicFramePr>
            <a:graphicFrameLocks noChangeAspect="1"/>
          </p:cNvGraphicFramePr>
          <p:nvPr/>
        </p:nvGraphicFramePr>
        <p:xfrm>
          <a:off x="381000" y="3200400"/>
          <a:ext cx="1228725" cy="554038"/>
        </p:xfrm>
        <a:graphic>
          <a:graphicData uri="http://schemas.openxmlformats.org/presentationml/2006/ole">
            <p:oleObj spid="_x0000_s113671" name="Equation" r:id="rId6" imgW="507960" imgH="228600" progId="Equation.3">
              <p:embed/>
            </p:oleObj>
          </a:graphicData>
        </a:graphic>
      </p:graphicFrame>
      <p:graphicFrame>
        <p:nvGraphicFramePr>
          <p:cNvPr id="113672" name="Object 7"/>
          <p:cNvGraphicFramePr>
            <a:graphicFrameLocks noChangeAspect="1"/>
          </p:cNvGraphicFramePr>
          <p:nvPr/>
        </p:nvGraphicFramePr>
        <p:xfrm>
          <a:off x="2438400" y="3200400"/>
          <a:ext cx="1905000" cy="554038"/>
        </p:xfrm>
        <a:graphic>
          <a:graphicData uri="http://schemas.openxmlformats.org/presentationml/2006/ole">
            <p:oleObj spid="_x0000_s113672" name="Equation" r:id="rId7" imgW="787320" imgH="228600" progId="Equation.3">
              <p:embed/>
            </p:oleObj>
          </a:graphicData>
        </a:graphic>
      </p:graphicFrame>
      <p:graphicFrame>
        <p:nvGraphicFramePr>
          <p:cNvPr id="113673" name="Object 9"/>
          <p:cNvGraphicFramePr>
            <a:graphicFrameLocks noChangeAspect="1"/>
          </p:cNvGraphicFramePr>
          <p:nvPr/>
        </p:nvGraphicFramePr>
        <p:xfrm>
          <a:off x="411163" y="4191000"/>
          <a:ext cx="4054475" cy="554038"/>
        </p:xfrm>
        <a:graphic>
          <a:graphicData uri="http://schemas.openxmlformats.org/presentationml/2006/ole">
            <p:oleObj spid="_x0000_s113673" name="Equation" r:id="rId8" imgW="1676160" imgH="22860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3666"/>
                                        </p:tgtEl>
                                        <p:attrNameLst>
                                          <p:attrName>style.visibility</p:attrName>
                                        </p:attrNameLst>
                                      </p:cBhvr>
                                      <p:to>
                                        <p:strVal val="visible"/>
                                      </p:to>
                                    </p:set>
                                    <p:animEffect transition="in" filter="dissolve">
                                      <p:cBhvr>
                                        <p:cTn id="7" dur="500"/>
                                        <p:tgtEl>
                                          <p:spTgt spid="11366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3670"/>
                                        </p:tgtEl>
                                        <p:attrNameLst>
                                          <p:attrName>style.visibility</p:attrName>
                                        </p:attrNameLst>
                                      </p:cBhvr>
                                      <p:to>
                                        <p:strVal val="visible"/>
                                      </p:to>
                                    </p:set>
                                    <p:animEffect transition="in" filter="dissolve">
                                      <p:cBhvr>
                                        <p:cTn id="12" dur="500"/>
                                        <p:tgtEl>
                                          <p:spTgt spid="11367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3671"/>
                                        </p:tgtEl>
                                        <p:attrNameLst>
                                          <p:attrName>style.visibility</p:attrName>
                                        </p:attrNameLst>
                                      </p:cBhvr>
                                      <p:to>
                                        <p:strVal val="visible"/>
                                      </p:to>
                                    </p:set>
                                    <p:animEffect transition="in" filter="dissolve">
                                      <p:cBhvr>
                                        <p:cTn id="17" dur="500"/>
                                        <p:tgtEl>
                                          <p:spTgt spid="11367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3672"/>
                                        </p:tgtEl>
                                        <p:attrNameLst>
                                          <p:attrName>style.visibility</p:attrName>
                                        </p:attrNameLst>
                                      </p:cBhvr>
                                      <p:to>
                                        <p:strVal val="visible"/>
                                      </p:to>
                                    </p:set>
                                    <p:animEffect transition="in" filter="dissolve">
                                      <p:cBhvr>
                                        <p:cTn id="22" dur="500"/>
                                        <p:tgtEl>
                                          <p:spTgt spid="11367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13673"/>
                                        </p:tgtEl>
                                        <p:attrNameLst>
                                          <p:attrName>style.visibility</p:attrName>
                                        </p:attrNameLst>
                                      </p:cBhvr>
                                      <p:to>
                                        <p:strVal val="visible"/>
                                      </p:to>
                                    </p:set>
                                    <p:animEffect transition="in" filter="dissolve">
                                      <p:cBhvr>
                                        <p:cTn id="27" dur="500"/>
                                        <p:tgtEl>
                                          <p:spTgt spid="1136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12875"/>
            <a:ext cx="8915400" cy="1482725"/>
          </a:xfrm>
        </p:spPr>
        <p:txBody>
          <a:bodyPr/>
          <a:lstStyle/>
          <a:p>
            <a:r>
              <a:rPr lang="en-US" dirty="0" smtClean="0">
                <a:solidFill>
                  <a:schemeClr val="tx1"/>
                </a:solidFill>
              </a:rPr>
              <a:t>Suppose the service time is a constant</a:t>
            </a:r>
          </a:p>
          <a:p>
            <a:r>
              <a:rPr lang="en-US" dirty="0" smtClean="0">
                <a:solidFill>
                  <a:schemeClr val="tx1"/>
                </a:solidFill>
              </a:rPr>
              <a:t>What is the answer to the previous question?</a:t>
            </a:r>
          </a:p>
          <a:p>
            <a:pPr lvl="1"/>
            <a:r>
              <a:rPr lang="en-US" dirty="0" smtClean="0">
                <a:solidFill>
                  <a:schemeClr val="tx1"/>
                </a:solidFill>
              </a:rPr>
              <a:t>In this case</a:t>
            </a:r>
          </a:p>
          <a:p>
            <a:pPr>
              <a:buNone/>
            </a:pPr>
            <a:endParaRPr lang="en-US" dirty="0"/>
          </a:p>
        </p:txBody>
      </p:sp>
      <p:sp>
        <p:nvSpPr>
          <p:cNvPr id="3" name="Title 2"/>
          <p:cNvSpPr>
            <a:spLocks noGrp="1"/>
          </p:cNvSpPr>
          <p:nvPr>
            <p:ph type="title"/>
          </p:nvPr>
        </p:nvSpPr>
        <p:spPr>
          <a:xfrm>
            <a:off x="1" y="0"/>
            <a:ext cx="9144000" cy="1066800"/>
          </a:xfrm>
        </p:spPr>
        <p:txBody>
          <a:bodyPr/>
          <a:lstStyle/>
          <a:p>
            <a:r>
              <a:rPr lang="en-US" dirty="0" smtClean="0"/>
              <a:t>Assignment  5: M/D/c Example</a:t>
            </a:r>
            <a:endParaRPr lang="en-US" dirty="0"/>
          </a:p>
        </p:txBody>
      </p:sp>
      <p:graphicFrame>
        <p:nvGraphicFramePr>
          <p:cNvPr id="5" name="Object 4"/>
          <p:cNvGraphicFramePr>
            <a:graphicFrameLocks noChangeAspect="1"/>
          </p:cNvGraphicFramePr>
          <p:nvPr/>
        </p:nvGraphicFramePr>
        <p:xfrm>
          <a:off x="2819400" y="2286000"/>
          <a:ext cx="842963" cy="457200"/>
        </p:xfrm>
        <a:graphic>
          <a:graphicData uri="http://schemas.openxmlformats.org/presentationml/2006/ole">
            <p:oleObj spid="_x0000_s114692" name="Equation" r:id="rId4" imgW="444240" imgH="241200" progId="Equation.3">
              <p:embed/>
            </p:oleObj>
          </a:graphicData>
        </a:graphic>
      </p:graphicFrame>
      <p:graphicFrame>
        <p:nvGraphicFramePr>
          <p:cNvPr id="114693" name="Object 3"/>
          <p:cNvGraphicFramePr>
            <a:graphicFrameLocks noChangeAspect="1"/>
          </p:cNvGraphicFramePr>
          <p:nvPr/>
        </p:nvGraphicFramePr>
        <p:xfrm>
          <a:off x="242888" y="3154363"/>
          <a:ext cx="3459162" cy="1081087"/>
        </p:xfrm>
        <a:graphic>
          <a:graphicData uri="http://schemas.openxmlformats.org/presentationml/2006/ole">
            <p:oleObj spid="_x0000_s114693" name="Equation" r:id="rId5" imgW="1422360" imgH="444240" progId="Equation.3">
              <p:embed/>
            </p:oleObj>
          </a:graphicData>
        </a:graphic>
      </p:graphicFrame>
      <p:graphicFrame>
        <p:nvGraphicFramePr>
          <p:cNvPr id="114694" name="Object 7"/>
          <p:cNvGraphicFramePr>
            <a:graphicFrameLocks noChangeAspect="1"/>
          </p:cNvGraphicFramePr>
          <p:nvPr/>
        </p:nvGraphicFramePr>
        <p:xfrm>
          <a:off x="3976688" y="3032125"/>
          <a:ext cx="4300537" cy="1076325"/>
        </p:xfrm>
        <a:graphic>
          <a:graphicData uri="http://schemas.openxmlformats.org/presentationml/2006/ole">
            <p:oleObj spid="_x0000_s114694" name="Equation" r:id="rId6" imgW="1777680" imgH="444240" progId="Equation.3">
              <p:embed/>
            </p:oleObj>
          </a:graphicData>
        </a:graphic>
      </p:graphicFrame>
      <p:graphicFrame>
        <p:nvGraphicFramePr>
          <p:cNvPr id="114695" name="Object 7"/>
          <p:cNvGraphicFramePr>
            <a:graphicFrameLocks noChangeAspect="1"/>
          </p:cNvGraphicFramePr>
          <p:nvPr/>
        </p:nvGraphicFramePr>
        <p:xfrm>
          <a:off x="457200" y="4572000"/>
          <a:ext cx="1228725" cy="554038"/>
        </p:xfrm>
        <a:graphic>
          <a:graphicData uri="http://schemas.openxmlformats.org/presentationml/2006/ole">
            <p:oleObj spid="_x0000_s114695" name="Equation" r:id="rId7" imgW="507960" imgH="228600" progId="Equation.3">
              <p:embed/>
            </p:oleObj>
          </a:graphicData>
        </a:graphic>
      </p:graphicFrame>
      <p:graphicFrame>
        <p:nvGraphicFramePr>
          <p:cNvPr id="114696" name="Object 8"/>
          <p:cNvGraphicFramePr>
            <a:graphicFrameLocks noChangeAspect="1"/>
          </p:cNvGraphicFramePr>
          <p:nvPr/>
        </p:nvGraphicFramePr>
        <p:xfrm>
          <a:off x="3505200" y="4572000"/>
          <a:ext cx="1905000" cy="554038"/>
        </p:xfrm>
        <a:graphic>
          <a:graphicData uri="http://schemas.openxmlformats.org/presentationml/2006/ole">
            <p:oleObj spid="_x0000_s114696" name="Equation" r:id="rId8" imgW="787320" imgH="228600" progId="Equation.3">
              <p:embed/>
            </p:oleObj>
          </a:graphicData>
        </a:graphic>
      </p:graphicFrame>
      <p:graphicFrame>
        <p:nvGraphicFramePr>
          <p:cNvPr id="114697" name="Object 9"/>
          <p:cNvGraphicFramePr>
            <a:graphicFrameLocks noChangeAspect="1"/>
          </p:cNvGraphicFramePr>
          <p:nvPr/>
        </p:nvGraphicFramePr>
        <p:xfrm>
          <a:off x="381000" y="5486400"/>
          <a:ext cx="4054475" cy="554038"/>
        </p:xfrm>
        <a:graphic>
          <a:graphicData uri="http://schemas.openxmlformats.org/presentationml/2006/ole">
            <p:oleObj spid="_x0000_s114697" name="Equation" r:id="rId9" imgW="1676160" imgH="22860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4693"/>
                                        </p:tgtEl>
                                        <p:attrNameLst>
                                          <p:attrName>style.visibility</p:attrName>
                                        </p:attrNameLst>
                                      </p:cBhvr>
                                      <p:to>
                                        <p:strVal val="visible"/>
                                      </p:to>
                                    </p:set>
                                    <p:animEffect transition="in" filter="dissolve">
                                      <p:cBhvr>
                                        <p:cTn id="12" dur="500"/>
                                        <p:tgtEl>
                                          <p:spTgt spid="11469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4694"/>
                                        </p:tgtEl>
                                        <p:attrNameLst>
                                          <p:attrName>style.visibility</p:attrName>
                                        </p:attrNameLst>
                                      </p:cBhvr>
                                      <p:to>
                                        <p:strVal val="visible"/>
                                      </p:to>
                                    </p:set>
                                    <p:animEffect transition="in" filter="dissolve">
                                      <p:cBhvr>
                                        <p:cTn id="17" dur="500"/>
                                        <p:tgtEl>
                                          <p:spTgt spid="11469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4695"/>
                                        </p:tgtEl>
                                        <p:attrNameLst>
                                          <p:attrName>style.visibility</p:attrName>
                                        </p:attrNameLst>
                                      </p:cBhvr>
                                      <p:to>
                                        <p:strVal val="visible"/>
                                      </p:to>
                                    </p:set>
                                    <p:animEffect transition="in" filter="dissolve">
                                      <p:cBhvr>
                                        <p:cTn id="22" dur="500"/>
                                        <p:tgtEl>
                                          <p:spTgt spid="11469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14696"/>
                                        </p:tgtEl>
                                        <p:attrNameLst>
                                          <p:attrName>style.visibility</p:attrName>
                                        </p:attrNameLst>
                                      </p:cBhvr>
                                      <p:to>
                                        <p:strVal val="visible"/>
                                      </p:to>
                                    </p:set>
                                    <p:animEffect transition="in" filter="dissolve">
                                      <p:cBhvr>
                                        <p:cTn id="27" dur="500"/>
                                        <p:tgtEl>
                                          <p:spTgt spid="11469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14697"/>
                                        </p:tgtEl>
                                        <p:attrNameLst>
                                          <p:attrName>style.visibility</p:attrName>
                                        </p:attrNameLst>
                                      </p:cBhvr>
                                      <p:to>
                                        <p:strVal val="visible"/>
                                      </p:to>
                                    </p:set>
                                    <p:animEffect transition="in" filter="dissolve">
                                      <p:cBhvr>
                                        <p:cTn id="32" dur="500"/>
                                        <p:tgtEl>
                                          <p:spTgt spid="114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Additional Problems</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1" y="0"/>
            <a:ext cx="8915400" cy="1066800"/>
          </a:xfrm>
        </p:spPr>
        <p:txBody>
          <a:bodyPr/>
          <a:lstStyle/>
          <a:p>
            <a:r>
              <a:rPr lang="en-US" dirty="0" smtClean="0"/>
              <a:t>Problem 6</a:t>
            </a:r>
          </a:p>
        </p:txBody>
      </p:sp>
      <p:sp>
        <p:nvSpPr>
          <p:cNvPr id="2051" name="Content Placeholder 2"/>
          <p:cNvSpPr>
            <a:spLocks noGrp="1"/>
          </p:cNvSpPr>
          <p:nvPr>
            <p:ph idx="4294967295"/>
          </p:nvPr>
        </p:nvSpPr>
        <p:spPr>
          <a:xfrm>
            <a:off x="0" y="1219200"/>
            <a:ext cx="9144000" cy="5181600"/>
          </a:xfrm>
        </p:spPr>
        <p:txBody>
          <a:bodyPr/>
          <a:lstStyle/>
          <a:p>
            <a:pPr marL="0" indent="0" defTabSz="225425">
              <a:buNone/>
              <a:defRPr/>
            </a:pPr>
            <a:r>
              <a:rPr lang="en-US" sz="2400" dirty="0" smtClean="0"/>
              <a:t>Students arrive at the Administrative Services Office on the average of </a:t>
            </a:r>
            <a:r>
              <a:rPr lang="en-US" dirty="0" smtClean="0">
                <a:solidFill>
                  <a:srgbClr val="FF0000"/>
                </a:solidFill>
              </a:rPr>
              <a:t>one</a:t>
            </a:r>
            <a:r>
              <a:rPr lang="en-US" sz="2400" dirty="0" smtClean="0">
                <a:solidFill>
                  <a:srgbClr val="FF0000"/>
                </a:solidFill>
              </a:rPr>
              <a:t> every 15 minutes</a:t>
            </a:r>
            <a:r>
              <a:rPr lang="en-US" sz="2400" dirty="0" smtClean="0"/>
              <a:t>, and their request take on average </a:t>
            </a:r>
            <a:r>
              <a:rPr lang="en-US" sz="2400" dirty="0" smtClean="0">
                <a:solidFill>
                  <a:srgbClr val="FF0000"/>
                </a:solidFill>
              </a:rPr>
              <a:t>10 minutes to be processed</a:t>
            </a:r>
            <a:r>
              <a:rPr lang="en-US" sz="2400" dirty="0" smtClean="0"/>
              <a:t>. The service counter clerk </a:t>
            </a:r>
            <a:r>
              <a:rPr lang="en-US" dirty="0" smtClean="0"/>
              <a:t>works </a:t>
            </a:r>
            <a:r>
              <a:rPr lang="en-US" dirty="0" smtClean="0">
                <a:solidFill>
                  <a:srgbClr val="FF0000"/>
                </a:solidFill>
              </a:rPr>
              <a:t>8 hours per day</a:t>
            </a:r>
            <a:r>
              <a:rPr lang="en-US" dirty="0" smtClean="0"/>
              <a:t> and</a:t>
            </a:r>
            <a:r>
              <a:rPr lang="en-US" dirty="0" smtClean="0">
                <a:solidFill>
                  <a:srgbClr val="FF0000"/>
                </a:solidFill>
              </a:rPr>
              <a:t> </a:t>
            </a:r>
            <a:r>
              <a:rPr lang="en-US" sz="2400" dirty="0" smtClean="0"/>
              <a:t>is staffed by only </a:t>
            </a:r>
            <a:r>
              <a:rPr lang="en-US" sz="2400" dirty="0" smtClean="0">
                <a:solidFill>
                  <a:srgbClr val="FF0000"/>
                </a:solidFill>
              </a:rPr>
              <a:t>1 clerk</a:t>
            </a:r>
            <a:r>
              <a:rPr lang="en-US" sz="2400" dirty="0" smtClean="0"/>
              <a:t>, Judy Gumshoe. Assume Poisson arrivals and exponential service times.</a:t>
            </a:r>
          </a:p>
          <a:p>
            <a:pPr marL="165100" indent="-165100" defTabSz="225425">
              <a:buNone/>
              <a:defRPr/>
            </a:pPr>
            <a:r>
              <a:rPr lang="en-US" dirty="0" smtClean="0"/>
              <a:t>M/M/1 Queuing System</a:t>
            </a:r>
          </a:p>
          <a:p>
            <a:pPr marL="165100" indent="-165100" defTabSz="225425">
              <a:buNone/>
              <a:defRPr/>
            </a:pPr>
            <a:r>
              <a:rPr lang="en-US" dirty="0" smtClean="0">
                <a:sym typeface="Symbol" pitchFamily="18" charset="2"/>
              </a:rPr>
              <a:t>R</a:t>
            </a:r>
            <a:r>
              <a:rPr lang="en-US" dirty="0" smtClean="0"/>
              <a:t> = 4 customers/hour, Poisson (Ca =1)</a:t>
            </a:r>
          </a:p>
          <a:p>
            <a:pPr marL="165100" indent="-165100" defTabSz="225425">
              <a:buNone/>
              <a:defRPr/>
            </a:pPr>
            <a:r>
              <a:rPr lang="en-US" dirty="0" err="1" smtClean="0">
                <a:sym typeface="Symbol" pitchFamily="18" charset="2"/>
              </a:rPr>
              <a:t>Rp</a:t>
            </a:r>
            <a:r>
              <a:rPr lang="en-US" dirty="0" smtClean="0"/>
              <a:t> = 6 customers/hour, Exponential (Cp =1)</a:t>
            </a:r>
          </a:p>
          <a:p>
            <a:pPr marL="533400" indent="-533400">
              <a:buNone/>
              <a:defRPr/>
            </a:pPr>
            <a:endParaRPr lang="en-US" dirty="0" smtClean="0"/>
          </a:p>
          <a:p>
            <a:pPr marL="533400" indent="-533400">
              <a:buNone/>
              <a:defRPr/>
            </a:pPr>
            <a:r>
              <a:rPr lang="en-US" dirty="0" smtClean="0"/>
              <a:t>a) What percentage of time is Judy idle?</a:t>
            </a:r>
          </a:p>
          <a:p>
            <a:pPr marL="533400" indent="-533400">
              <a:buNone/>
              <a:defRPr/>
            </a:pPr>
            <a:r>
              <a:rPr lang="en-US" dirty="0" smtClean="0"/>
              <a:t>b) How much time, on average, does a student spend waiting in line?</a:t>
            </a:r>
          </a:p>
          <a:p>
            <a:pPr marL="280988" lvl="1" indent="-1588" defTabSz="225425">
              <a:buFont typeface="Symbol" pitchFamily="18" charset="2"/>
              <a:buNone/>
              <a:defRPr/>
            </a:pPr>
            <a:endParaRPr lang="en-US" dirty="0" smtClean="0"/>
          </a:p>
          <a:p>
            <a:pPr marL="165100" indent="-165100" defTabSz="225425">
              <a:buFont typeface="Wingdings" pitchFamily="2" charset="2"/>
              <a:buNone/>
              <a:defRPr/>
            </a:pPr>
            <a:endParaRPr lang="en-US" dirty="0" smtClean="0">
              <a:solidFill>
                <a:srgbClr val="09224F"/>
              </a:solidFill>
            </a:endParaRPr>
          </a:p>
          <a:p>
            <a:pPr marL="165100" indent="-165100" defTabSz="225425">
              <a:buFont typeface="Wingdings" pitchFamily="2" charset="2"/>
              <a:buNone/>
              <a:defRPr/>
            </a:pPr>
            <a:endParaRPr lang="en-US" dirty="0" smtClean="0">
              <a:solidFill>
                <a:srgbClr val="09224F"/>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itle 1"/>
          <p:cNvSpPr>
            <a:spLocks noGrp="1"/>
          </p:cNvSpPr>
          <p:nvPr>
            <p:ph type="title" idx="4294967295"/>
          </p:nvPr>
        </p:nvSpPr>
        <p:spPr>
          <a:xfrm>
            <a:off x="1" y="0"/>
            <a:ext cx="8915400" cy="1066800"/>
          </a:xfrm>
        </p:spPr>
        <p:txBody>
          <a:bodyPr/>
          <a:lstStyle/>
          <a:p>
            <a:r>
              <a:rPr lang="en-US" dirty="0" smtClean="0"/>
              <a:t>Problem 6; M/M/1</a:t>
            </a:r>
          </a:p>
        </p:txBody>
      </p:sp>
      <p:sp>
        <p:nvSpPr>
          <p:cNvPr id="2051" name="Content Placeholder 2"/>
          <p:cNvSpPr>
            <a:spLocks noGrp="1"/>
          </p:cNvSpPr>
          <p:nvPr>
            <p:ph idx="4294967295"/>
          </p:nvPr>
        </p:nvSpPr>
        <p:spPr>
          <a:xfrm>
            <a:off x="228600" y="1371600"/>
            <a:ext cx="8229600" cy="5029200"/>
          </a:xfrm>
        </p:spPr>
        <p:txBody>
          <a:bodyPr/>
          <a:lstStyle/>
          <a:p>
            <a:pPr marL="533400" indent="-533400">
              <a:buNone/>
            </a:pPr>
            <a:r>
              <a:rPr lang="en-US" dirty="0" smtClean="0"/>
              <a:t>a) What percentage of time is Judy idle?</a:t>
            </a:r>
          </a:p>
          <a:p>
            <a:pPr marL="533400" indent="-533400">
              <a:buFont typeface="Symbol" pitchFamily="18" charset="2"/>
              <a:buNone/>
            </a:pPr>
            <a:r>
              <a:rPr lang="en-US" dirty="0" smtClean="0">
                <a:solidFill>
                  <a:srgbClr val="09224F"/>
                </a:solidFill>
                <a:sym typeface="Symbol" pitchFamily="18" charset="2"/>
              </a:rPr>
              <a:t>U = </a:t>
            </a:r>
            <a:r>
              <a:rPr lang="en-US" dirty="0" smtClean="0">
                <a:sym typeface="Symbol" pitchFamily="18" charset="2"/>
              </a:rPr>
              <a:t>R/</a:t>
            </a:r>
            <a:r>
              <a:rPr lang="en-US" dirty="0" err="1" smtClean="0">
                <a:sym typeface="Symbol" pitchFamily="18" charset="2"/>
              </a:rPr>
              <a:t>Rp</a:t>
            </a:r>
            <a:r>
              <a:rPr lang="en-US" dirty="0" smtClean="0"/>
              <a:t> = 4/6 = 66.67% of time she is busy</a:t>
            </a:r>
          </a:p>
          <a:p>
            <a:pPr marL="533400" indent="-533400">
              <a:buFont typeface="Symbol" pitchFamily="18" charset="2"/>
              <a:buNone/>
            </a:pPr>
            <a:r>
              <a:rPr lang="en-US" dirty="0" smtClean="0"/>
              <a:t>1- U</a:t>
            </a:r>
            <a:r>
              <a:rPr lang="en-US" dirty="0" smtClean="0">
                <a:sym typeface="Symbol" pitchFamily="18" charset="2"/>
              </a:rPr>
              <a:t> = 33.33% of time idle</a:t>
            </a:r>
          </a:p>
          <a:p>
            <a:pPr marL="533400" indent="-533400">
              <a:buFont typeface="Symbol" pitchFamily="18" charset="2"/>
              <a:buNone/>
            </a:pPr>
            <a:endParaRPr lang="en-US" dirty="0" smtClean="0">
              <a:sym typeface="Symbol" pitchFamily="18" charset="2"/>
            </a:endParaRPr>
          </a:p>
          <a:p>
            <a:pPr marL="533400" indent="-533400">
              <a:buFont typeface="Symbol" pitchFamily="18" charset="2"/>
              <a:buNone/>
            </a:pPr>
            <a:r>
              <a:rPr lang="en-US" dirty="0" smtClean="0">
                <a:sym typeface="Symbol" pitchFamily="18" charset="2"/>
              </a:rPr>
              <a:t>b) </a:t>
            </a:r>
            <a:r>
              <a:rPr lang="en-US" dirty="0" smtClean="0"/>
              <a:t>How much time, on average, does a student spend waiting in line?</a:t>
            </a:r>
          </a:p>
          <a:p>
            <a:pPr marL="933450" lvl="1" indent="-533400">
              <a:buFont typeface="Symbol" pitchFamily="18" charset="2"/>
              <a:buNone/>
            </a:pPr>
            <a:r>
              <a:rPr lang="en-US" dirty="0" smtClean="0">
                <a:solidFill>
                  <a:srgbClr val="09224F"/>
                </a:solidFill>
              </a:rPr>
              <a:t>	</a:t>
            </a:r>
          </a:p>
        </p:txBody>
      </p:sp>
      <p:sp>
        <p:nvSpPr>
          <p:cNvPr id="2" name="Content Placeholder 2"/>
          <p:cNvSpPr>
            <a:spLocks/>
          </p:cNvSpPr>
          <p:nvPr/>
        </p:nvSpPr>
        <p:spPr bwMode="auto">
          <a:xfrm>
            <a:off x="304800" y="5410200"/>
            <a:ext cx="8297862" cy="914400"/>
          </a:xfrm>
          <a:prstGeom prst="rect">
            <a:avLst/>
          </a:prstGeom>
          <a:noFill/>
          <a:ln w="9525">
            <a:noFill/>
            <a:miter lim="800000"/>
            <a:headEnd/>
            <a:tailEnd/>
          </a:ln>
        </p:spPr>
        <p:txBody>
          <a:bodyPr lIns="92075" tIns="46038" rIns="92075" bIns="46038"/>
          <a:lstStyle/>
          <a:p>
            <a:pPr marL="476250" indent="-533400">
              <a:spcBef>
                <a:spcPct val="20000"/>
              </a:spcBef>
              <a:buClr>
                <a:schemeClr val="tx1"/>
              </a:buClr>
              <a:buFont typeface="Symbol" pitchFamily="18" charset="2"/>
              <a:buNone/>
            </a:pPr>
            <a:r>
              <a:rPr lang="en-US" sz="2400" dirty="0" smtClean="0">
                <a:latin typeface="MS Reference Sans Serif" pitchFamily="34" charset="0"/>
                <a:ea typeface="ＭＳ Ｐゴシック" pitchFamily="-65" charset="-128"/>
                <a:cs typeface="MS Reference Sans Serif" pitchFamily="34" charset="0"/>
              </a:rPr>
              <a:t>Ti R = Ii </a:t>
            </a:r>
            <a:r>
              <a:rPr lang="en-US" sz="2400" dirty="0" smtClean="0">
                <a:latin typeface="MS Reference Sans Serif" pitchFamily="34" charset="0"/>
                <a:ea typeface="ＭＳ Ｐゴシック" pitchFamily="-65" charset="-128"/>
                <a:cs typeface="MS Reference Sans Serif" pitchFamily="34" charset="0"/>
                <a:sym typeface="Wingdings" pitchFamily="2" charset="2"/>
              </a:rPr>
              <a:t> </a:t>
            </a:r>
            <a:r>
              <a:rPr lang="en-US" sz="2400" dirty="0" smtClean="0">
                <a:latin typeface="MS Reference Sans Serif" pitchFamily="34" charset="0"/>
                <a:ea typeface="ＭＳ Ｐゴシック" pitchFamily="-65" charset="-128"/>
                <a:cs typeface="MS Reference Sans Serif" pitchFamily="34" charset="0"/>
              </a:rPr>
              <a:t>Ti = Ii/R </a:t>
            </a:r>
            <a:r>
              <a:rPr lang="en-US" sz="2400" dirty="0" smtClean="0">
                <a:latin typeface="MS Reference Sans Serif" pitchFamily="34" charset="0"/>
                <a:ea typeface="ＭＳ Ｐゴシック" pitchFamily="-65" charset="-128"/>
                <a:cs typeface="MS Reference Sans Serif" pitchFamily="34" charset="0"/>
                <a:sym typeface="Wingdings" pitchFamily="2" charset="2"/>
              </a:rPr>
              <a:t> 1.33/4 = 0.33 hours</a:t>
            </a:r>
            <a:r>
              <a:rPr lang="en-US" sz="2400" dirty="0" smtClean="0">
                <a:latin typeface="MS Reference Sans Serif" pitchFamily="34" charset="0"/>
                <a:ea typeface="ＭＳ Ｐゴシック" pitchFamily="-65" charset="-128"/>
                <a:cs typeface="MS Reference Sans Serif" pitchFamily="34" charset="0"/>
              </a:rPr>
              <a:t> </a:t>
            </a:r>
          </a:p>
          <a:p>
            <a:pPr marL="476250" indent="-533400">
              <a:spcBef>
                <a:spcPct val="20000"/>
              </a:spcBef>
              <a:buClr>
                <a:schemeClr val="tx1"/>
              </a:buClr>
              <a:buFont typeface="Symbol" pitchFamily="18" charset="2"/>
              <a:buNone/>
            </a:pPr>
            <a:r>
              <a:rPr lang="en-US" sz="2400" dirty="0" smtClean="0">
                <a:latin typeface="MS Reference Sans Serif" pitchFamily="34" charset="0"/>
                <a:ea typeface="ＭＳ Ｐゴシック" pitchFamily="-65" charset="-128"/>
                <a:cs typeface="MS Reference Sans Serif" pitchFamily="34" charset="0"/>
              </a:rPr>
              <a:t>       = 0.33  hours or 20 minutes</a:t>
            </a:r>
          </a:p>
        </p:txBody>
      </p:sp>
      <p:graphicFrame>
        <p:nvGraphicFramePr>
          <p:cNvPr id="4" name="Object 8"/>
          <p:cNvGraphicFramePr>
            <a:graphicFrameLocks noChangeAspect="1"/>
          </p:cNvGraphicFramePr>
          <p:nvPr/>
        </p:nvGraphicFramePr>
        <p:xfrm>
          <a:off x="3776663" y="4038600"/>
          <a:ext cx="2882900" cy="960438"/>
        </p:xfrm>
        <a:graphic>
          <a:graphicData uri="http://schemas.openxmlformats.org/presentationml/2006/ole">
            <p:oleObj spid="_x0000_s207875" name="Equation" r:id="rId4" imgW="1333440" imgH="444240" progId="Equation.3">
              <p:embed/>
            </p:oleObj>
          </a:graphicData>
        </a:graphic>
      </p:graphicFrame>
      <p:graphicFrame>
        <p:nvGraphicFramePr>
          <p:cNvPr id="5" name="Object 9"/>
          <p:cNvGraphicFramePr>
            <a:graphicFrameLocks noChangeAspect="1"/>
          </p:cNvGraphicFramePr>
          <p:nvPr/>
        </p:nvGraphicFramePr>
        <p:xfrm>
          <a:off x="7004050" y="4319588"/>
          <a:ext cx="1208088" cy="493712"/>
        </p:xfrm>
        <a:graphic>
          <a:graphicData uri="http://schemas.openxmlformats.org/presentationml/2006/ole">
            <p:oleObj spid="_x0000_s207876" name="Equation" r:id="rId5" imgW="558720" imgH="228600" progId="Equation.3">
              <p:embed/>
            </p:oleObj>
          </a:graphicData>
        </a:graphic>
      </p:graphicFrame>
      <p:graphicFrame>
        <p:nvGraphicFramePr>
          <p:cNvPr id="207877" name="Object 3"/>
          <p:cNvGraphicFramePr>
            <a:graphicFrameLocks noChangeAspect="1"/>
          </p:cNvGraphicFramePr>
          <p:nvPr/>
        </p:nvGraphicFramePr>
        <p:xfrm>
          <a:off x="152400" y="4114800"/>
          <a:ext cx="3459162" cy="1081087"/>
        </p:xfrm>
        <a:graphic>
          <a:graphicData uri="http://schemas.openxmlformats.org/presentationml/2006/ole">
            <p:oleObj spid="_x0000_s207877" name="Equation" r:id="rId6" imgW="1422360" imgH="4442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7877"/>
                                        </p:tgtEl>
                                        <p:attrNameLst>
                                          <p:attrName>style.visibility</p:attrName>
                                        </p:attrNameLst>
                                      </p:cBhvr>
                                      <p:to>
                                        <p:strVal val="visible"/>
                                      </p:to>
                                    </p:set>
                                    <p:animEffect transition="in" filter="dissolve">
                                      <p:cBhvr>
                                        <p:cTn id="32" dur="500"/>
                                        <p:tgtEl>
                                          <p:spTgt spid="20787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dissolve">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
                                            <p:txEl>
                                              <p:pRg st="0" end="0"/>
                                            </p:txEl>
                                          </p:spTgt>
                                        </p:tgtEl>
                                        <p:attrNameLst>
                                          <p:attrName>style.visibility</p:attrName>
                                        </p:attrNameLst>
                                      </p:cBhvr>
                                      <p:to>
                                        <p:strVal val="visible"/>
                                      </p:to>
                                    </p:set>
                                    <p:animEffect transition="in" filter="dissolve">
                                      <p:cBhvr>
                                        <p:cTn id="47" dur="500"/>
                                        <p:tgtEl>
                                          <p:spTgt spid="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
                                            <p:txEl>
                                              <p:pRg st="1" end="1"/>
                                            </p:txEl>
                                          </p:spTgt>
                                        </p:tgtEl>
                                        <p:attrNameLst>
                                          <p:attrName>style.visibility</p:attrName>
                                        </p:attrNameLst>
                                      </p:cBhvr>
                                      <p:to>
                                        <p:strVal val="visible"/>
                                      </p:to>
                                    </p:set>
                                    <p:animEffect transition="in" filter="dissolve">
                                      <p:cBhvr>
                                        <p:cTn id="5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1" y="0"/>
            <a:ext cx="8915400" cy="1066800"/>
          </a:xfrm>
        </p:spPr>
        <p:txBody>
          <a:bodyPr/>
          <a:lstStyle/>
          <a:p>
            <a:r>
              <a:rPr lang="en-US" dirty="0" smtClean="0"/>
              <a:t>Problem 7</a:t>
            </a:r>
          </a:p>
        </p:txBody>
      </p:sp>
      <p:sp>
        <p:nvSpPr>
          <p:cNvPr id="2051" name="Content Placeholder 2"/>
          <p:cNvSpPr>
            <a:spLocks noGrp="1"/>
          </p:cNvSpPr>
          <p:nvPr>
            <p:ph idx="4294967295"/>
          </p:nvPr>
        </p:nvSpPr>
        <p:spPr>
          <a:xfrm>
            <a:off x="0" y="1219200"/>
            <a:ext cx="9144000" cy="4530725"/>
          </a:xfrm>
        </p:spPr>
        <p:txBody>
          <a:bodyPr/>
          <a:lstStyle/>
          <a:p>
            <a:pPr marL="0" indent="0">
              <a:buFont typeface="Arial" pitchFamily="34" charset="0"/>
              <a:buNone/>
            </a:pPr>
            <a:r>
              <a:rPr lang="en-US" sz="2400" dirty="0" smtClean="0"/>
              <a:t>You are working at a bank and doing resource requirements planning. You think that there should be </a:t>
            </a:r>
            <a:r>
              <a:rPr lang="en-US" sz="2400" dirty="0" smtClean="0">
                <a:solidFill>
                  <a:srgbClr val="FF0000"/>
                </a:solidFill>
              </a:rPr>
              <a:t>six tellers </a:t>
            </a:r>
            <a:r>
              <a:rPr lang="en-US" sz="2400" dirty="0" smtClean="0"/>
              <a:t>working in the bank. Tellers take </a:t>
            </a:r>
            <a:r>
              <a:rPr lang="en-US" sz="2400" dirty="0" smtClean="0">
                <a:solidFill>
                  <a:srgbClr val="FF0000"/>
                </a:solidFill>
              </a:rPr>
              <a:t>fifteen minutes per customer</a:t>
            </a:r>
            <a:r>
              <a:rPr lang="en-US" sz="2400" dirty="0" smtClean="0"/>
              <a:t> with a </a:t>
            </a:r>
            <a:r>
              <a:rPr lang="en-US" sz="2400" dirty="0" smtClean="0">
                <a:solidFill>
                  <a:srgbClr val="FF0000"/>
                </a:solidFill>
              </a:rPr>
              <a:t>standard deviation of five minutes</a:t>
            </a:r>
            <a:r>
              <a:rPr lang="en-US" sz="2400" dirty="0" smtClean="0"/>
              <a:t>. On average </a:t>
            </a:r>
            <a:r>
              <a:rPr lang="en-US" sz="2400" dirty="0" smtClean="0">
                <a:solidFill>
                  <a:srgbClr val="FF0000"/>
                </a:solidFill>
              </a:rPr>
              <a:t>one customer arrives in every three minutes</a:t>
            </a:r>
            <a:r>
              <a:rPr lang="en-US" sz="2400" dirty="0" smtClean="0"/>
              <a:t> according to an exponential distribution. </a:t>
            </a:r>
          </a:p>
          <a:p>
            <a:pPr marL="533400" indent="-533400">
              <a:buFont typeface="Arial" pitchFamily="34" charset="0"/>
              <a:buNone/>
            </a:pPr>
            <a:r>
              <a:rPr lang="en-US" sz="2400" dirty="0" smtClean="0"/>
              <a:t>a) </a:t>
            </a:r>
            <a:r>
              <a:rPr lang="en-US" dirty="0" smtClean="0"/>
              <a:t>On average how many customers would be waiting in line?</a:t>
            </a:r>
          </a:p>
          <a:p>
            <a:pPr marL="533400" indent="-533400">
              <a:buFont typeface="Arial" pitchFamily="34" charset="0"/>
              <a:buNone/>
            </a:pPr>
            <a:r>
              <a:rPr lang="en-US" dirty="0" smtClean="0"/>
              <a:t>b) On average how long would a customer spend in the bank?</a:t>
            </a:r>
          </a:p>
          <a:p>
            <a:pPr marL="533400" indent="-533400">
              <a:buFont typeface="Arial" pitchFamily="34" charset="0"/>
              <a:buNone/>
            </a:pPr>
            <a:endParaRPr lang="en-US" sz="2400" dirty="0" smtClean="0"/>
          </a:p>
          <a:p>
            <a:pPr marL="1333500" lvl="2" indent="-533400">
              <a:buFont typeface="Symbol" pitchFamily="18" charset="2"/>
              <a:buNone/>
            </a:pPr>
            <a:endParaRPr lang="en-US" dirty="0" smtClean="0">
              <a:solidFill>
                <a:srgbClr val="09224F"/>
              </a:solidFill>
            </a:endParaRPr>
          </a:p>
          <a:p>
            <a:pPr marL="533400" indent="-533400">
              <a:buFont typeface="Wingdings" pitchFamily="2" charset="2"/>
              <a:buNone/>
            </a:pPr>
            <a:endParaRPr lang="en-US" dirty="0" smtClean="0">
              <a:solidFill>
                <a:srgbClr val="09224F"/>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0" y="1371600"/>
            <a:ext cx="9144000" cy="1905000"/>
          </a:xfrm>
        </p:spPr>
        <p:txBody>
          <a:bodyPr/>
          <a:lstStyle/>
          <a:p>
            <a:pPr>
              <a:buFont typeface="Symbol" pitchFamily="18" charset="2"/>
              <a:buNone/>
              <a:defRPr/>
            </a:pPr>
            <a:r>
              <a:rPr lang="en-US" dirty="0" smtClean="0">
                <a:ea typeface="+mn-ea"/>
                <a:cs typeface="+mn-cs"/>
              </a:rPr>
              <a:t>c = 6, R = 20, </a:t>
            </a:r>
            <a:r>
              <a:rPr lang="en-US" dirty="0" err="1" smtClean="0">
                <a:ea typeface="+mn-ea"/>
                <a:cs typeface="+mn-cs"/>
                <a:sym typeface="Symbol"/>
              </a:rPr>
              <a:t>Rp</a:t>
            </a:r>
            <a:r>
              <a:rPr lang="en-US" dirty="0" smtClean="0">
                <a:ea typeface="+mn-ea"/>
                <a:cs typeface="+mn-cs"/>
                <a:sym typeface="Symbol"/>
              </a:rPr>
              <a:t> </a:t>
            </a:r>
            <a:r>
              <a:rPr lang="en-US" dirty="0" smtClean="0">
                <a:ea typeface="+mn-ea"/>
                <a:cs typeface="+mn-cs"/>
              </a:rPr>
              <a:t>= c/</a:t>
            </a:r>
            <a:r>
              <a:rPr lang="en-US" dirty="0" err="1" smtClean="0">
                <a:ea typeface="+mn-ea"/>
                <a:cs typeface="+mn-cs"/>
              </a:rPr>
              <a:t>Tp</a:t>
            </a:r>
            <a:r>
              <a:rPr lang="en-US" dirty="0" smtClean="0">
                <a:ea typeface="+mn-ea"/>
                <a:cs typeface="+mn-cs"/>
              </a:rPr>
              <a:t> = 6/15 /min, 60(6/15) = 24 /hr</a:t>
            </a:r>
            <a:endParaRPr lang="en-US" dirty="0" smtClean="0">
              <a:solidFill>
                <a:srgbClr val="09224F"/>
              </a:solidFill>
            </a:endParaRPr>
          </a:p>
          <a:p>
            <a:pPr>
              <a:buFont typeface="Symbol" pitchFamily="18" charset="2"/>
              <a:buNone/>
              <a:defRPr/>
            </a:pPr>
            <a:r>
              <a:rPr lang="en-US" dirty="0" smtClean="0">
                <a:ea typeface="+mn-ea"/>
                <a:cs typeface="+mn-cs"/>
                <a:sym typeface="Symbol"/>
              </a:rPr>
              <a:t>U</a:t>
            </a:r>
            <a:r>
              <a:rPr lang="en-US" dirty="0" smtClean="0">
                <a:ea typeface="+mn-ea"/>
                <a:cs typeface="+mn-cs"/>
              </a:rPr>
              <a:t> = </a:t>
            </a:r>
            <a:r>
              <a:rPr lang="en-US" dirty="0" smtClean="0">
                <a:ea typeface="+mn-ea"/>
                <a:cs typeface="+mn-cs"/>
                <a:sym typeface="Symbol"/>
              </a:rPr>
              <a:t>R</a:t>
            </a:r>
            <a:r>
              <a:rPr lang="en-US" dirty="0" smtClean="0">
                <a:ea typeface="+mn-ea"/>
                <a:cs typeface="+mn-cs"/>
              </a:rPr>
              <a:t>/</a:t>
            </a:r>
            <a:r>
              <a:rPr lang="en-US" dirty="0" err="1" smtClean="0">
                <a:ea typeface="+mn-ea"/>
                <a:cs typeface="+mn-cs"/>
              </a:rPr>
              <a:t>Rp</a:t>
            </a:r>
            <a:r>
              <a:rPr lang="en-US" dirty="0" smtClean="0">
                <a:ea typeface="+mn-ea"/>
                <a:cs typeface="+mn-cs"/>
              </a:rPr>
              <a:t> = 20/24 = 0.83</a:t>
            </a:r>
          </a:p>
          <a:p>
            <a:pPr>
              <a:buFont typeface="Symbol" pitchFamily="18" charset="2"/>
              <a:buNone/>
              <a:defRPr/>
            </a:pPr>
            <a:r>
              <a:rPr lang="en-US" dirty="0" smtClean="0"/>
              <a:t>Ca = 1, Cp = 5/15 = 0.33</a:t>
            </a:r>
            <a:endParaRPr lang="en-US" dirty="0" smtClean="0">
              <a:ea typeface="+mn-ea"/>
              <a:cs typeface="+mn-cs"/>
            </a:endParaRPr>
          </a:p>
          <a:p>
            <a:pPr>
              <a:buFont typeface="Symbol" pitchFamily="18" charset="2"/>
              <a:buNone/>
              <a:defRPr/>
            </a:pPr>
            <a:r>
              <a:rPr lang="en-US" dirty="0" smtClean="0"/>
              <a:t>a) On average how many customers are in line?</a:t>
            </a:r>
            <a:endParaRPr lang="en-US" dirty="0" smtClean="0">
              <a:ea typeface="+mn-ea"/>
              <a:cs typeface="+mn-cs"/>
            </a:endParaRPr>
          </a:p>
          <a:p>
            <a:pPr>
              <a:buFont typeface="Symbol" pitchFamily="18" charset="2"/>
              <a:buNone/>
              <a:defRPr/>
            </a:pPr>
            <a:endParaRPr lang="en-US" dirty="0" smtClean="0">
              <a:ea typeface="+mn-ea"/>
              <a:cs typeface="+mn-cs"/>
            </a:endParaRPr>
          </a:p>
        </p:txBody>
      </p:sp>
      <p:graphicFrame>
        <p:nvGraphicFramePr>
          <p:cNvPr id="4" name="Object 2"/>
          <p:cNvGraphicFramePr>
            <a:graphicFrameLocks noChangeAspect="1"/>
          </p:cNvGraphicFramePr>
          <p:nvPr/>
        </p:nvGraphicFramePr>
        <p:xfrm>
          <a:off x="3360738" y="3352800"/>
          <a:ext cx="2879725" cy="776288"/>
        </p:xfrm>
        <a:graphic>
          <a:graphicData uri="http://schemas.openxmlformats.org/presentationml/2006/ole">
            <p:oleObj spid="_x0000_s208898" name="Equation" r:id="rId4" imgW="1650960" imgH="444240" progId="Equation.3">
              <p:embed/>
            </p:oleObj>
          </a:graphicData>
        </a:graphic>
      </p:graphicFrame>
      <p:sp>
        <p:nvSpPr>
          <p:cNvPr id="5" name="TextBox 4"/>
          <p:cNvSpPr txBox="1"/>
          <p:nvPr/>
        </p:nvSpPr>
        <p:spPr>
          <a:xfrm>
            <a:off x="0" y="4254210"/>
            <a:ext cx="9144000" cy="2603790"/>
          </a:xfrm>
          <a:prstGeom prst="rect">
            <a:avLst/>
          </a:prstGeom>
          <a:noFill/>
        </p:spPr>
        <p:txBody>
          <a:bodyPr wrap="square">
            <a:spAutoFit/>
          </a:bodyPr>
          <a:lstStyle/>
          <a:p>
            <a:pPr marL="342900" indent="-342900" eaLnBrk="1" hangingPunct="1">
              <a:spcBef>
                <a:spcPct val="20000"/>
              </a:spcBef>
              <a:buSzPct val="75000"/>
              <a:defRPr/>
            </a:pPr>
            <a:r>
              <a:rPr lang="en-US" sz="2400" dirty="0">
                <a:latin typeface="MS Reference Sans Serif" pitchFamily="34" charset="0"/>
                <a:ea typeface="ＭＳ Ｐゴシック" pitchFamily="-65" charset="-128"/>
                <a:cs typeface="MS Reference Sans Serif" pitchFamily="34" charset="0"/>
              </a:rPr>
              <a:t>b) On average how long would a customer spend in the bank?</a:t>
            </a:r>
          </a:p>
          <a:p>
            <a:pPr marL="476250" indent="-533400">
              <a:spcBef>
                <a:spcPct val="20000"/>
              </a:spcBef>
              <a:buClr>
                <a:schemeClr val="tx1"/>
              </a:buClr>
              <a:buFont typeface="Symbol" pitchFamily="18" charset="2"/>
              <a:buNone/>
              <a:defRPr/>
            </a:pPr>
            <a:r>
              <a:rPr lang="en-US" sz="2400" dirty="0">
                <a:latin typeface="MS Reference Sans Serif" pitchFamily="34" charset="0"/>
                <a:ea typeface="ＭＳ Ｐゴシック" pitchFamily="-65" charset="-128"/>
                <a:cs typeface="MS Reference Sans Serif" pitchFamily="34" charset="0"/>
              </a:rPr>
              <a:t>Ti = Ii/R </a:t>
            </a:r>
            <a:r>
              <a:rPr lang="en-US" sz="2400" dirty="0">
                <a:latin typeface="MS Reference Sans Serif" pitchFamily="34" charset="0"/>
                <a:ea typeface="ＭＳ Ｐゴシック" pitchFamily="-65" charset="-128"/>
                <a:cs typeface="MS Reference Sans Serif" pitchFamily="34" charset="0"/>
                <a:sym typeface="Wingdings" pitchFamily="2" charset="2"/>
              </a:rPr>
              <a:t> 1.62/20 = 0.081 hours, or 4.86 minutes</a:t>
            </a:r>
            <a:r>
              <a:rPr lang="en-US" sz="2400" dirty="0">
                <a:latin typeface="MS Reference Sans Serif" pitchFamily="34" charset="0"/>
                <a:ea typeface="ＭＳ Ｐゴシック" pitchFamily="-65" charset="-128"/>
                <a:cs typeface="MS Reference Sans Serif" pitchFamily="34" charset="0"/>
              </a:rPr>
              <a:t> </a:t>
            </a:r>
          </a:p>
          <a:p>
            <a:pPr marL="476250" indent="-533400">
              <a:spcBef>
                <a:spcPct val="20000"/>
              </a:spcBef>
              <a:buClr>
                <a:schemeClr val="tx1"/>
              </a:buClr>
              <a:buFont typeface="Symbol" pitchFamily="18" charset="2"/>
              <a:buNone/>
              <a:defRPr/>
            </a:pPr>
            <a:r>
              <a:rPr lang="en-US" sz="2400" dirty="0" err="1">
                <a:latin typeface="MS Reference Sans Serif" pitchFamily="34" charset="0"/>
                <a:ea typeface="ＭＳ Ｐゴシック" pitchFamily="-65" charset="-128"/>
                <a:cs typeface="MS Reference Sans Serif" pitchFamily="34" charset="0"/>
              </a:rPr>
              <a:t>Tp</a:t>
            </a:r>
            <a:r>
              <a:rPr lang="en-US" sz="2400" dirty="0">
                <a:latin typeface="MS Reference Sans Serif" pitchFamily="34" charset="0"/>
                <a:ea typeface="ＭＳ Ｐゴシック" pitchFamily="-65" charset="-128"/>
                <a:cs typeface="MS Reference Sans Serif" pitchFamily="34" charset="0"/>
              </a:rPr>
              <a:t> = </a:t>
            </a:r>
            <a:r>
              <a:rPr lang="en-US" sz="2400" dirty="0" smtClean="0">
                <a:latin typeface="MS Reference Sans Serif" pitchFamily="34" charset="0"/>
                <a:ea typeface="ＭＳ Ｐゴシック" pitchFamily="-65" charset="-128"/>
                <a:cs typeface="MS Reference Sans Serif" pitchFamily="34" charset="0"/>
              </a:rPr>
              <a:t>15 </a:t>
            </a:r>
            <a:r>
              <a:rPr lang="en-US" sz="2400" dirty="0">
                <a:latin typeface="MS Reference Sans Serif" pitchFamily="34" charset="0"/>
                <a:ea typeface="ＭＳ Ｐゴシック" pitchFamily="-65" charset="-128"/>
                <a:cs typeface="MS Reference Sans Serif" pitchFamily="34" charset="0"/>
              </a:rPr>
              <a:t>minutes</a:t>
            </a:r>
          </a:p>
          <a:p>
            <a:pPr marL="476250" indent="-533400">
              <a:spcBef>
                <a:spcPct val="20000"/>
              </a:spcBef>
              <a:buClr>
                <a:schemeClr val="tx1"/>
              </a:buClr>
              <a:buFont typeface="Symbol" pitchFamily="18" charset="2"/>
              <a:buNone/>
              <a:defRPr/>
            </a:pPr>
            <a:r>
              <a:rPr lang="en-US" sz="2400" dirty="0">
                <a:latin typeface="MS Reference Sans Serif" pitchFamily="34" charset="0"/>
                <a:ea typeface="ＭＳ Ｐゴシック" pitchFamily="-65" charset="-128"/>
                <a:cs typeface="MS Reference Sans Serif" pitchFamily="34" charset="0"/>
              </a:rPr>
              <a:t>T = </a:t>
            </a:r>
            <a:r>
              <a:rPr lang="en-US" sz="2400" dirty="0" err="1">
                <a:latin typeface="MS Reference Sans Serif" pitchFamily="34" charset="0"/>
                <a:ea typeface="ＭＳ Ｐゴシック" pitchFamily="-65" charset="-128"/>
                <a:cs typeface="MS Reference Sans Serif" pitchFamily="34" charset="0"/>
              </a:rPr>
              <a:t>Ti+Tp</a:t>
            </a:r>
            <a:r>
              <a:rPr lang="en-US" sz="2400" dirty="0">
                <a:latin typeface="MS Reference Sans Serif" pitchFamily="34" charset="0"/>
                <a:ea typeface="ＭＳ Ｐゴシック" pitchFamily="-65" charset="-128"/>
                <a:cs typeface="MS Reference Sans Serif" pitchFamily="34" charset="0"/>
              </a:rPr>
              <a:t> = 4.86+15 = 19.86 minutes</a:t>
            </a:r>
          </a:p>
          <a:p>
            <a:pPr marL="933450" lvl="1" indent="-533400" eaLnBrk="0" hangingPunct="0">
              <a:spcBef>
                <a:spcPct val="20000"/>
              </a:spcBef>
              <a:buClr>
                <a:schemeClr val="tx1"/>
              </a:buClr>
              <a:buFont typeface="Symbol" pitchFamily="18" charset="2"/>
              <a:buNone/>
              <a:defRPr/>
            </a:pPr>
            <a:r>
              <a:rPr lang="en-US" sz="2400" dirty="0">
                <a:latin typeface="+mn-lt"/>
              </a:rPr>
              <a:t>	</a:t>
            </a:r>
          </a:p>
        </p:txBody>
      </p:sp>
      <p:graphicFrame>
        <p:nvGraphicFramePr>
          <p:cNvPr id="2" name="Object 6"/>
          <p:cNvGraphicFramePr>
            <a:graphicFrameLocks noChangeAspect="1"/>
          </p:cNvGraphicFramePr>
          <p:nvPr/>
        </p:nvGraphicFramePr>
        <p:xfrm>
          <a:off x="598488" y="3382963"/>
          <a:ext cx="2516187" cy="785812"/>
        </p:xfrm>
        <a:graphic>
          <a:graphicData uri="http://schemas.openxmlformats.org/presentationml/2006/ole">
            <p:oleObj spid="_x0000_s208899" name="Equation" r:id="rId5" imgW="1422360" imgH="444240" progId="Equation.3">
              <p:embed/>
            </p:oleObj>
          </a:graphicData>
        </a:graphic>
      </p:graphicFrame>
      <p:graphicFrame>
        <p:nvGraphicFramePr>
          <p:cNvPr id="6" name="Object 9"/>
          <p:cNvGraphicFramePr>
            <a:graphicFrameLocks noChangeAspect="1"/>
          </p:cNvGraphicFramePr>
          <p:nvPr/>
        </p:nvGraphicFramePr>
        <p:xfrm>
          <a:off x="6637337" y="3505200"/>
          <a:ext cx="1211263" cy="493713"/>
        </p:xfrm>
        <a:graphic>
          <a:graphicData uri="http://schemas.openxmlformats.org/presentationml/2006/ole">
            <p:oleObj spid="_x0000_s208900" name="Equation" r:id="rId6" imgW="558720" imgH="228600" progId="Equation.3">
              <p:embed/>
            </p:oleObj>
          </a:graphicData>
        </a:graphic>
      </p:graphicFrame>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7; M/G/c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dissolve">
                                      <p:cBhvr>
                                        <p:cTn id="22" dur="500"/>
                                        <p:tgtEl>
                                          <p:spTgt spid="20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dissolve">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dissolve">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dissolve">
                                      <p:cBhvr>
                                        <p:cTn id="52" dur="500"/>
                                        <p:tgtEl>
                                          <p:spTgt spid="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animEffect transition="in" filter="dissolve">
                                      <p:cBhvr>
                                        <p:cTn id="57" dur="500"/>
                                        <p:tgtEl>
                                          <p:spTgt spid="5">
                                            <p:txEl>
                                              <p:pRg st="3" end="3"/>
                                            </p:txEl>
                                          </p:spTgt>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5">
                                            <p:txEl>
                                              <p:pRg st="4" end="4"/>
                                            </p:txEl>
                                          </p:spTgt>
                                        </p:tgtEl>
                                        <p:attrNameLst>
                                          <p:attrName>style.visibility</p:attrName>
                                        </p:attrNameLst>
                                      </p:cBhvr>
                                      <p:to>
                                        <p:strVal val="visible"/>
                                      </p:to>
                                    </p:set>
                                    <p:animEffect transition="in" filter="dissolve">
                                      <p:cBhvr>
                                        <p:cTn id="60"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12875"/>
            <a:ext cx="8915400" cy="2320925"/>
          </a:xfrm>
        </p:spPr>
        <p:txBody>
          <a:bodyPr/>
          <a:lstStyle/>
          <a:p>
            <a:pPr>
              <a:buNone/>
            </a:pPr>
            <a:r>
              <a:rPr lang="en-US" dirty="0" smtClean="0">
                <a:solidFill>
                  <a:schemeClr val="tx1"/>
                </a:solidFill>
              </a:rPr>
              <a:t>R = 6 customers per hour</a:t>
            </a:r>
          </a:p>
          <a:p>
            <a:pPr>
              <a:buNone/>
            </a:pPr>
            <a:r>
              <a:rPr lang="en-US" dirty="0" err="1" smtClean="0">
                <a:solidFill>
                  <a:schemeClr val="tx1"/>
                </a:solidFill>
              </a:rPr>
              <a:t>Rp</a:t>
            </a:r>
            <a:r>
              <a:rPr lang="en-US" dirty="0" smtClean="0">
                <a:solidFill>
                  <a:schemeClr val="tx1"/>
                </a:solidFill>
              </a:rPr>
              <a:t> =1/5 customer per minute, or 60(1/5) = 12/hour </a:t>
            </a:r>
          </a:p>
          <a:p>
            <a:pPr>
              <a:buNone/>
            </a:pPr>
            <a:r>
              <a:rPr lang="en-US" dirty="0" smtClean="0">
                <a:solidFill>
                  <a:schemeClr val="tx1"/>
                </a:solidFill>
              </a:rPr>
              <a:t>U= R/</a:t>
            </a:r>
            <a:r>
              <a:rPr lang="en-US" dirty="0" err="1" smtClean="0">
                <a:solidFill>
                  <a:schemeClr val="tx1"/>
                </a:solidFill>
              </a:rPr>
              <a:t>Rp</a:t>
            </a:r>
            <a:r>
              <a:rPr lang="en-US" dirty="0" smtClean="0">
                <a:solidFill>
                  <a:schemeClr val="tx1"/>
                </a:solidFill>
              </a:rPr>
              <a:t> = 6/12 = 0.5</a:t>
            </a:r>
          </a:p>
          <a:p>
            <a:pPr>
              <a:buNone/>
            </a:pPr>
            <a:r>
              <a:rPr lang="en-US" dirty="0" smtClean="0">
                <a:solidFill>
                  <a:schemeClr val="tx1"/>
                </a:solidFill>
              </a:rPr>
              <a:t>a) On average how many customers are there in the waiting line?</a:t>
            </a:r>
            <a:endParaRPr lang="en-US" dirty="0">
              <a:solidFill>
                <a:schemeClr val="tx1"/>
              </a:solidFill>
            </a:endParaRPr>
          </a:p>
        </p:txBody>
      </p:sp>
      <p:sp>
        <p:nvSpPr>
          <p:cNvPr id="3" name="Title 2"/>
          <p:cNvSpPr>
            <a:spLocks noGrp="1"/>
          </p:cNvSpPr>
          <p:nvPr>
            <p:ph type="title"/>
          </p:nvPr>
        </p:nvSpPr>
        <p:spPr>
          <a:xfrm>
            <a:off x="1" y="0"/>
            <a:ext cx="9144000" cy="1016000"/>
          </a:xfrm>
        </p:spPr>
        <p:txBody>
          <a:bodyPr/>
          <a:lstStyle/>
          <a:p>
            <a:r>
              <a:rPr lang="en-US" dirty="0" smtClean="0"/>
              <a:t>M/M/1 Performance Evaluation</a:t>
            </a:r>
            <a:endParaRPr lang="en-US" dirty="0"/>
          </a:p>
        </p:txBody>
      </p:sp>
      <p:graphicFrame>
        <p:nvGraphicFramePr>
          <p:cNvPr id="12290" name="Object 6"/>
          <p:cNvGraphicFramePr>
            <a:graphicFrameLocks noChangeAspect="1"/>
          </p:cNvGraphicFramePr>
          <p:nvPr/>
        </p:nvGraphicFramePr>
        <p:xfrm>
          <a:off x="598488" y="3989388"/>
          <a:ext cx="3076575" cy="960437"/>
        </p:xfrm>
        <a:graphic>
          <a:graphicData uri="http://schemas.openxmlformats.org/presentationml/2006/ole">
            <p:oleObj spid="_x0000_s130049" name="Equation" r:id="rId4" imgW="1422360" imgH="444240" progId="Equation.3">
              <p:embed/>
            </p:oleObj>
          </a:graphicData>
        </a:graphic>
      </p:graphicFrame>
      <p:graphicFrame>
        <p:nvGraphicFramePr>
          <p:cNvPr id="4" name="Object 8"/>
          <p:cNvGraphicFramePr>
            <a:graphicFrameLocks noChangeAspect="1"/>
          </p:cNvGraphicFramePr>
          <p:nvPr/>
        </p:nvGraphicFramePr>
        <p:xfrm>
          <a:off x="742950" y="5257800"/>
          <a:ext cx="2773363" cy="960438"/>
        </p:xfrm>
        <a:graphic>
          <a:graphicData uri="http://schemas.openxmlformats.org/presentationml/2006/ole">
            <p:oleObj spid="_x0000_s130050" name="Equation" r:id="rId5" imgW="1282680" imgH="444240" progId="Equation.3">
              <p:embed/>
            </p:oleObj>
          </a:graphicData>
        </a:graphic>
      </p:graphicFrame>
      <p:graphicFrame>
        <p:nvGraphicFramePr>
          <p:cNvPr id="5" name="Object 9"/>
          <p:cNvGraphicFramePr>
            <a:graphicFrameLocks noChangeAspect="1"/>
          </p:cNvGraphicFramePr>
          <p:nvPr/>
        </p:nvGraphicFramePr>
        <p:xfrm>
          <a:off x="5334000" y="5257800"/>
          <a:ext cx="2005013" cy="904875"/>
        </p:xfrm>
        <a:graphic>
          <a:graphicData uri="http://schemas.openxmlformats.org/presentationml/2006/ole">
            <p:oleObj spid="_x0000_s130051" name="Equation" r:id="rId6" imgW="927000" imgH="4190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2290"/>
                                        </p:tgtEl>
                                        <p:attrNameLst>
                                          <p:attrName>style.visibility</p:attrName>
                                        </p:attrNameLst>
                                      </p:cBhvr>
                                      <p:to>
                                        <p:strVal val="visible"/>
                                      </p:to>
                                    </p:set>
                                    <p:animEffect transition="in" filter="dissolve">
                                      <p:cBhvr>
                                        <p:cTn id="27" dur="500"/>
                                        <p:tgtEl>
                                          <p:spTgt spid="1229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dissolv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0" y="1219200"/>
            <a:ext cx="9144000" cy="5257800"/>
          </a:xfrm>
        </p:spPr>
        <p:txBody>
          <a:bodyPr/>
          <a:lstStyle/>
          <a:p>
            <a:pPr marL="0" indent="0">
              <a:buFont typeface="Arial" pitchFamily="34" charset="0"/>
              <a:buNone/>
              <a:defRPr/>
            </a:pPr>
            <a:r>
              <a:rPr lang="en-US" sz="2200" dirty="0" smtClean="0"/>
              <a:t>Consider a call center with </a:t>
            </a:r>
            <a:r>
              <a:rPr lang="en-US" sz="2200" dirty="0" smtClean="0">
                <a:solidFill>
                  <a:srgbClr val="FF0000"/>
                </a:solidFill>
              </a:rPr>
              <a:t>8 agents</a:t>
            </a:r>
            <a:r>
              <a:rPr lang="en-US" sz="2200" dirty="0" smtClean="0"/>
              <a:t>. Past data has shown that the </a:t>
            </a:r>
            <a:r>
              <a:rPr lang="en-US" sz="2200" dirty="0" smtClean="0">
                <a:solidFill>
                  <a:srgbClr val="FF0000"/>
                </a:solidFill>
              </a:rPr>
              <a:t>mean time between customer arrivals is 1 minute</a:t>
            </a:r>
            <a:r>
              <a:rPr lang="en-US" sz="2200" dirty="0" smtClean="0"/>
              <a:t>, and has a </a:t>
            </a:r>
            <a:r>
              <a:rPr lang="en-US" sz="2200" dirty="0" smtClean="0">
                <a:solidFill>
                  <a:srgbClr val="FF0000"/>
                </a:solidFill>
              </a:rPr>
              <a:t>standard deviation of </a:t>
            </a:r>
            <a:r>
              <a:rPr lang="en-US" sz="2200" dirty="0" smtClean="0">
                <a:solidFill>
                  <a:srgbClr val="FF0000"/>
                </a:solidFill>
                <a:ea typeface="ヒラギノ角ゴ ProN W3" pitchFamily="1" charset="-128"/>
              </a:rPr>
              <a:t>1/2</a:t>
            </a:r>
            <a:r>
              <a:rPr lang="en-US" sz="2200" dirty="0" smtClean="0">
                <a:solidFill>
                  <a:srgbClr val="FF0000"/>
                </a:solidFill>
              </a:rPr>
              <a:t> minute</a:t>
            </a:r>
            <a:r>
              <a:rPr lang="en-US" sz="2200" dirty="0" smtClean="0"/>
              <a:t>. The amount of time in minutes the past 10 callers have spent </a:t>
            </a:r>
            <a:r>
              <a:rPr lang="en-US" sz="2200" dirty="0" smtClean="0">
                <a:solidFill>
                  <a:srgbClr val="FF0000"/>
                </a:solidFill>
              </a:rPr>
              <a:t>talking to an agent </a:t>
            </a:r>
            <a:r>
              <a:rPr lang="en-US" sz="2200" dirty="0" smtClean="0"/>
              <a:t>is as follows: </a:t>
            </a:r>
            <a:r>
              <a:rPr lang="en-US" sz="2200" dirty="0" smtClean="0">
                <a:solidFill>
                  <a:srgbClr val="FF0000"/>
                </a:solidFill>
              </a:rPr>
              <a:t>4.1, 6.2, 5.5, 3.5, 3.2, 7.3, 8.4, 6.3, 2.6, 4.9.</a:t>
            </a:r>
          </a:p>
          <a:p>
            <a:pPr>
              <a:buFont typeface="Symbol" pitchFamily="18" charset="2"/>
              <a:buNone/>
              <a:defRPr/>
            </a:pPr>
            <a:r>
              <a:rPr lang="en-US" sz="2200" dirty="0" smtClean="0"/>
              <a:t>a) What is the coefficient of variation for the inter-arrival times?</a:t>
            </a:r>
            <a:endParaRPr lang="en-US" sz="2200" dirty="0" smtClean="0">
              <a:ea typeface="+mn-ea"/>
              <a:cs typeface="+mn-cs"/>
            </a:endParaRPr>
          </a:p>
          <a:p>
            <a:pPr>
              <a:buFont typeface="Symbol" pitchFamily="18" charset="2"/>
              <a:buNone/>
              <a:defRPr/>
            </a:pPr>
            <a:r>
              <a:rPr lang="en-US" sz="2200" dirty="0" smtClean="0"/>
              <a:t>b) What is the mean time a caller spends talking to an agent?</a:t>
            </a:r>
          </a:p>
          <a:p>
            <a:pPr>
              <a:buFont typeface="Symbol" pitchFamily="18" charset="2"/>
              <a:buNone/>
              <a:defRPr/>
            </a:pPr>
            <a:r>
              <a:rPr lang="en-US" sz="2200" dirty="0" smtClean="0"/>
              <a:t>c) What is the standard deviation of the time a caller spends talking to an agent? </a:t>
            </a:r>
          </a:p>
          <a:p>
            <a:pPr>
              <a:buNone/>
              <a:defRPr/>
            </a:pPr>
            <a:r>
              <a:rPr lang="en-US" sz="2200" dirty="0" smtClean="0"/>
              <a:t>d) What is the coefficient of variation for the times a caller spends talking to an agent?</a:t>
            </a:r>
          </a:p>
          <a:p>
            <a:pPr>
              <a:buNone/>
              <a:defRPr/>
            </a:pPr>
            <a:r>
              <a:rPr lang="en-US" sz="2200" dirty="0" smtClean="0"/>
              <a:t>e) What is the expected number of callers on hold, waiting to talk to an agent?</a:t>
            </a:r>
          </a:p>
          <a:p>
            <a:pPr>
              <a:buFont typeface="Symbol" pitchFamily="18" charset="2"/>
              <a:buNone/>
              <a:defRPr/>
            </a:pPr>
            <a:endParaRPr lang="en-US" sz="2000" dirty="0" smtClean="0"/>
          </a:p>
          <a:p>
            <a:pPr>
              <a:buFont typeface="Wingdings" pitchFamily="2" charset="2"/>
              <a:buNone/>
              <a:defRPr/>
            </a:pPr>
            <a:r>
              <a:rPr lang="en-US" sz="2000" dirty="0" smtClean="0"/>
              <a:t>	</a:t>
            </a:r>
          </a:p>
          <a:p>
            <a:pPr lvl="1">
              <a:buFont typeface="Symbol" pitchFamily="18" charset="2"/>
              <a:buNone/>
              <a:defRPr/>
            </a:pPr>
            <a:endParaRPr lang="en-US" dirty="0" smtClean="0">
              <a:ea typeface="+mn-ea"/>
              <a:cs typeface="+mn-cs"/>
            </a:endParaRPr>
          </a:p>
          <a:p>
            <a:pPr lvl="1">
              <a:buFont typeface="Symbol" pitchFamily="18" charset="2"/>
              <a:buNone/>
              <a:defRPr/>
            </a:pPr>
            <a:r>
              <a:rPr lang="en-US" dirty="0" smtClean="0">
                <a:ea typeface="+mn-ea"/>
                <a:cs typeface="+mn-cs"/>
              </a:rPr>
              <a:t>	</a:t>
            </a:r>
          </a:p>
          <a:p>
            <a:pPr marL="895350" lvl="1" indent="-381000">
              <a:buFont typeface="Symbol" pitchFamily="18" charset="2"/>
              <a:buNone/>
              <a:defRPr/>
            </a:pPr>
            <a:endParaRPr lang="en-US" dirty="0" smtClean="0"/>
          </a:p>
        </p:txBody>
      </p:sp>
      <p:sp>
        <p:nvSpPr>
          <p:cNvPr id="4"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295400"/>
            <a:ext cx="8839200" cy="5029200"/>
          </a:xfrm>
        </p:spPr>
        <p:txBody>
          <a:bodyPr/>
          <a:lstStyle/>
          <a:p>
            <a:pPr marL="533400" indent="-533400">
              <a:buNone/>
              <a:defRPr/>
            </a:pPr>
            <a:r>
              <a:rPr lang="en-US" dirty="0" smtClean="0"/>
              <a:t>a) What is the coefficient of variation for the inter-arrival times?</a:t>
            </a:r>
          </a:p>
          <a:p>
            <a:pPr marL="533400" indent="-533400">
              <a:buNone/>
              <a:defRPr/>
            </a:pPr>
            <a:r>
              <a:rPr lang="en-US" dirty="0" smtClean="0">
                <a:ea typeface="+mn-ea"/>
                <a:cs typeface="+mn-cs"/>
              </a:rPr>
              <a:t>Ca = Sa/Ta = 0.5/1 = 0.5 </a:t>
            </a:r>
          </a:p>
          <a:p>
            <a:pPr marL="533400" indent="-533400">
              <a:buNone/>
              <a:defRPr/>
            </a:pPr>
            <a:endParaRPr lang="en-US" dirty="0" smtClean="0">
              <a:ea typeface="+mn-ea"/>
              <a:cs typeface="+mn-cs"/>
            </a:endParaRPr>
          </a:p>
          <a:p>
            <a:pPr marL="533400" indent="-533400">
              <a:buNone/>
              <a:defRPr/>
            </a:pPr>
            <a:r>
              <a:rPr lang="en-US" dirty="0" smtClean="0">
                <a:ea typeface="+mn-ea"/>
                <a:cs typeface="+mn-cs"/>
              </a:rPr>
              <a:t>b) </a:t>
            </a:r>
            <a:r>
              <a:rPr lang="en-US" dirty="0" smtClean="0"/>
              <a:t>What is the mean time a caller spends talking to an agent?</a:t>
            </a:r>
            <a:endParaRPr lang="en-US" dirty="0" smtClean="0">
              <a:ea typeface="+mn-ea"/>
              <a:cs typeface="+mn-cs"/>
            </a:endParaRPr>
          </a:p>
          <a:p>
            <a:pPr>
              <a:buFont typeface="Symbol" pitchFamily="18" charset="2"/>
              <a:buNone/>
              <a:defRPr/>
            </a:pPr>
            <a:r>
              <a:rPr lang="en-US" dirty="0" smtClean="0">
                <a:ea typeface="+mn-ea"/>
                <a:cs typeface="+mn-cs"/>
              </a:rPr>
              <a:t>= average (4.1, 6.2, 5.5, 3.5, 3.2, 7.3, 8.4, 6.3, 2.6, 4.9) = 5.2 minutes.</a:t>
            </a:r>
          </a:p>
          <a:p>
            <a:pPr>
              <a:buFont typeface="Symbol" pitchFamily="18" charset="2"/>
              <a:buNone/>
              <a:defRPr/>
            </a:pPr>
            <a:r>
              <a:rPr lang="en-US" dirty="0" smtClean="0"/>
              <a:t>c) What is the standard deviation of the time a caller spends talking to an agent?</a:t>
            </a:r>
          </a:p>
          <a:p>
            <a:pPr lvl="1">
              <a:buFont typeface="Symbol" pitchFamily="18" charset="2"/>
              <a:buNone/>
              <a:defRPr/>
            </a:pPr>
            <a:r>
              <a:rPr lang="en-US" dirty="0" smtClean="0"/>
              <a:t>	= </a:t>
            </a:r>
            <a:r>
              <a:rPr lang="en-US" dirty="0" err="1" smtClean="0"/>
              <a:t>stdev</a:t>
            </a:r>
            <a:r>
              <a:rPr lang="en-US" dirty="0" smtClean="0"/>
              <a:t>(</a:t>
            </a:r>
            <a:r>
              <a:rPr lang="en-US" sz="2400" dirty="0" smtClean="0"/>
              <a:t>4.1, 6.2, 5.5, 3.5, 3.2, 7.3, 8.4, 6.3, 2.6, 4.9) =</a:t>
            </a:r>
            <a:r>
              <a:rPr lang="en-US" dirty="0" smtClean="0"/>
              <a:t>1.88 minutes</a:t>
            </a:r>
            <a:r>
              <a:rPr lang="en-US" dirty="0" smtClean="0">
                <a:ea typeface="+mn-ea"/>
                <a:cs typeface="+mn-cs"/>
              </a:rPr>
              <a:t> </a:t>
            </a:r>
          </a:p>
          <a:p>
            <a:pPr marL="895350" lvl="1" indent="-381000">
              <a:buFont typeface="Symbol" pitchFamily="18" charset="2"/>
              <a:buNone/>
              <a:defRPr/>
            </a:pPr>
            <a:endParaRPr lang="en-US" dirty="0" smtClean="0"/>
          </a:p>
        </p:txBody>
      </p:sp>
      <p:sp>
        <p:nvSpPr>
          <p:cNvPr id="4"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8; G/G/1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6" end="6"/>
                                            </p:txEl>
                                          </p:spTgt>
                                        </p:tgtEl>
                                        <p:attrNameLst>
                                          <p:attrName>style.visibility</p:attrName>
                                        </p:attrNameLst>
                                      </p:cBhvr>
                                      <p:to>
                                        <p:strVal val="visible"/>
                                      </p:to>
                                    </p:set>
                                    <p:animEffect transition="in" filter="dissolve">
                                      <p:cBhvr>
                                        <p:cTn id="32" dur="5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371600"/>
            <a:ext cx="8991600" cy="5257800"/>
          </a:xfrm>
        </p:spPr>
        <p:txBody>
          <a:bodyPr/>
          <a:lstStyle/>
          <a:p>
            <a:pPr>
              <a:buFont typeface="Wingdings" pitchFamily="2" charset="2"/>
              <a:buNone/>
              <a:defRPr/>
            </a:pPr>
            <a:r>
              <a:rPr lang="en-US" sz="2400" dirty="0" smtClean="0"/>
              <a:t>d) What is the coefficient of variation for the times a caller spends talking to an agent?</a:t>
            </a:r>
            <a:endParaRPr lang="en-US" dirty="0" smtClean="0"/>
          </a:p>
          <a:p>
            <a:pPr>
              <a:buFont typeface="Wingdings" pitchFamily="2" charset="2"/>
              <a:buNone/>
              <a:defRPr/>
            </a:pPr>
            <a:r>
              <a:rPr lang="en-US" dirty="0" smtClean="0">
                <a:ea typeface="+mn-ea"/>
                <a:cs typeface="+mn-cs"/>
              </a:rPr>
              <a:t>(standard deviation)/mean = 1.88/5.2 = 0.36</a:t>
            </a:r>
          </a:p>
          <a:p>
            <a:pPr>
              <a:buFont typeface="Wingdings" pitchFamily="2" charset="2"/>
              <a:buNone/>
              <a:defRPr/>
            </a:pPr>
            <a:endParaRPr lang="en-US" dirty="0" smtClean="0">
              <a:ea typeface="+mn-ea"/>
              <a:cs typeface="+mn-cs"/>
            </a:endParaRPr>
          </a:p>
          <a:p>
            <a:pPr>
              <a:buFont typeface="Wingdings" pitchFamily="2" charset="2"/>
              <a:buNone/>
              <a:defRPr/>
            </a:pPr>
            <a:r>
              <a:rPr lang="en-US" dirty="0" smtClean="0"/>
              <a:t>e) What is the expected number of callers on hold, waiting to talk to an agent?</a:t>
            </a:r>
          </a:p>
          <a:p>
            <a:pPr>
              <a:buFont typeface="Wingdings" pitchFamily="2" charset="2"/>
              <a:buNone/>
              <a:defRPr/>
            </a:pPr>
            <a:r>
              <a:rPr lang="en-US" dirty="0" smtClean="0"/>
              <a:t>R= 1 per minute, c = 8, </a:t>
            </a:r>
            <a:r>
              <a:rPr lang="en-US" dirty="0" smtClean="0">
                <a:sym typeface="Mathematica1"/>
              </a:rPr>
              <a:t>processing rate for </a:t>
            </a:r>
            <a:r>
              <a:rPr lang="en-US" dirty="0" smtClean="0">
                <a:sym typeface="Mathematica1"/>
              </a:rPr>
              <a:t>one agent </a:t>
            </a:r>
            <a:r>
              <a:rPr lang="en-US" dirty="0" smtClean="0">
                <a:sym typeface="Mathematica1"/>
              </a:rPr>
              <a:t>is </a:t>
            </a:r>
            <a:r>
              <a:rPr lang="en-US" dirty="0" smtClean="0"/>
              <a:t>= 1/5.2. For c=8 agents, </a:t>
            </a:r>
            <a:r>
              <a:rPr lang="en-US" dirty="0" err="1" smtClean="0"/>
              <a:t>Rp</a:t>
            </a:r>
            <a:r>
              <a:rPr lang="en-US" dirty="0" smtClean="0"/>
              <a:t> = 8/5.2 = 1.54 /min</a:t>
            </a:r>
          </a:p>
          <a:p>
            <a:pPr>
              <a:buFont typeface="Wingdings" pitchFamily="2" charset="2"/>
              <a:buNone/>
              <a:defRPr/>
            </a:pPr>
            <a:r>
              <a:rPr lang="en-US" dirty="0" smtClean="0">
                <a:sym typeface="Mathematica1"/>
              </a:rPr>
              <a:t>U = R/</a:t>
            </a:r>
            <a:r>
              <a:rPr lang="en-US" dirty="0" err="1" smtClean="0">
                <a:sym typeface="Mathematica1"/>
              </a:rPr>
              <a:t>Rp</a:t>
            </a:r>
            <a:r>
              <a:rPr lang="en-US" dirty="0" smtClean="0"/>
              <a:t>= 1/(1.54) = 0.65</a:t>
            </a:r>
          </a:p>
          <a:p>
            <a:pPr>
              <a:buFont typeface="Wingdings" pitchFamily="2" charset="2"/>
              <a:buNone/>
              <a:defRPr/>
            </a:pPr>
            <a:endParaRPr lang="en-US" dirty="0" smtClean="0">
              <a:ea typeface="+mn-ea"/>
              <a:cs typeface="+mn-cs"/>
            </a:endParaRPr>
          </a:p>
          <a:p>
            <a:pPr marL="895350" lvl="1" indent="-381000">
              <a:buFont typeface="Symbol" pitchFamily="18" charset="2"/>
              <a:buNone/>
              <a:defRPr/>
            </a:pPr>
            <a:endParaRPr lang="en-US" dirty="0" smtClean="0"/>
          </a:p>
        </p:txBody>
      </p:sp>
      <p:sp>
        <p:nvSpPr>
          <p:cNvPr id="4"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8</a:t>
            </a:r>
          </a:p>
        </p:txBody>
      </p:sp>
      <p:graphicFrame>
        <p:nvGraphicFramePr>
          <p:cNvPr id="26629" name="Object 5"/>
          <p:cNvGraphicFramePr>
            <a:graphicFrameLocks noChangeAspect="1"/>
          </p:cNvGraphicFramePr>
          <p:nvPr/>
        </p:nvGraphicFramePr>
        <p:xfrm>
          <a:off x="120650" y="5438775"/>
          <a:ext cx="3232150" cy="1008063"/>
        </p:xfrm>
        <a:graphic>
          <a:graphicData uri="http://schemas.openxmlformats.org/presentationml/2006/ole">
            <p:oleObj spid="_x0000_s216066" name="Equation" r:id="rId4" imgW="1422360" imgH="444240" progId="Equation.3">
              <p:embed/>
            </p:oleObj>
          </a:graphicData>
        </a:graphic>
      </p:graphicFrame>
      <p:graphicFrame>
        <p:nvGraphicFramePr>
          <p:cNvPr id="3" name="Object 6"/>
          <p:cNvGraphicFramePr>
            <a:graphicFrameLocks noChangeAspect="1"/>
          </p:cNvGraphicFramePr>
          <p:nvPr/>
        </p:nvGraphicFramePr>
        <p:xfrm>
          <a:off x="3343275" y="5424488"/>
          <a:ext cx="4097338" cy="1009650"/>
        </p:xfrm>
        <a:graphic>
          <a:graphicData uri="http://schemas.openxmlformats.org/presentationml/2006/ole">
            <p:oleObj spid="_x0000_s216067" name="Equation" r:id="rId5" imgW="1803240" imgH="444240" progId="Equation.3">
              <p:embed/>
            </p:oleObj>
          </a:graphicData>
        </a:graphic>
      </p:graphicFrame>
      <p:graphicFrame>
        <p:nvGraphicFramePr>
          <p:cNvPr id="5" name="Object 9"/>
          <p:cNvGraphicFramePr>
            <a:graphicFrameLocks noChangeAspect="1"/>
          </p:cNvGraphicFramePr>
          <p:nvPr/>
        </p:nvGraphicFramePr>
        <p:xfrm>
          <a:off x="7369175" y="5664200"/>
          <a:ext cx="1641475" cy="654050"/>
        </p:xfrm>
        <a:graphic>
          <a:graphicData uri="http://schemas.openxmlformats.org/presentationml/2006/ole">
            <p:oleObj spid="_x0000_s216068" name="Equation" r:id="rId6" imgW="571320" imgH="228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6629"/>
                                        </p:tgtEl>
                                        <p:attrNameLst>
                                          <p:attrName>style.visibility</p:attrName>
                                        </p:attrNameLst>
                                      </p:cBhvr>
                                      <p:to>
                                        <p:strVal val="visible"/>
                                      </p:to>
                                    </p:set>
                                    <p:animEffect transition="in" filter="dissolve">
                                      <p:cBhvr>
                                        <p:cTn id="32" dur="500"/>
                                        <p:tgtEl>
                                          <p:spTgt spid="2662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dissolve">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dissolve">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228600" y="1371600"/>
            <a:ext cx="8915400" cy="5105400"/>
          </a:xfrm>
        </p:spPr>
        <p:txBody>
          <a:bodyPr/>
          <a:lstStyle/>
          <a:p>
            <a:pPr>
              <a:buFont typeface="Symbol" pitchFamily="18" charset="2"/>
              <a:buNone/>
              <a:defRPr/>
            </a:pPr>
            <a:r>
              <a:rPr lang="en-US" dirty="0" smtClean="0"/>
              <a:t>f) What is the expected number of callers either on hold or talking to an agent?</a:t>
            </a:r>
            <a:endParaRPr lang="en-US" dirty="0" smtClean="0">
              <a:ea typeface="+mn-ea"/>
              <a:cs typeface="+mn-cs"/>
            </a:endParaRPr>
          </a:p>
          <a:p>
            <a:pPr>
              <a:buFont typeface="Symbol" pitchFamily="18" charset="2"/>
              <a:buNone/>
              <a:defRPr/>
            </a:pPr>
            <a:r>
              <a:rPr lang="en-US" dirty="0" smtClean="0">
                <a:ea typeface="+mn-ea"/>
                <a:cs typeface="+mn-cs"/>
              </a:rPr>
              <a:t>I = Ii + </a:t>
            </a:r>
            <a:r>
              <a:rPr lang="en-US" dirty="0" err="1" smtClean="0">
                <a:ea typeface="+mn-ea"/>
                <a:cs typeface="+mn-cs"/>
              </a:rPr>
              <a:t>Ip</a:t>
            </a:r>
            <a:r>
              <a:rPr lang="en-US" dirty="0" smtClean="0">
                <a:ea typeface="+mn-ea"/>
                <a:cs typeface="+mn-cs"/>
              </a:rPr>
              <a:t>= 0.09 + 0.65(8) =5.29</a:t>
            </a:r>
          </a:p>
          <a:p>
            <a:pPr>
              <a:buFont typeface="Symbol" pitchFamily="18" charset="2"/>
              <a:buNone/>
              <a:defRPr/>
            </a:pPr>
            <a:endParaRPr lang="en-US" sz="800" dirty="0" smtClean="0"/>
          </a:p>
          <a:p>
            <a:pPr>
              <a:buFont typeface="Symbol" pitchFamily="18" charset="2"/>
              <a:buNone/>
              <a:defRPr/>
            </a:pPr>
            <a:r>
              <a:rPr lang="en-US" dirty="0" smtClean="0"/>
              <a:t>g) What is the expected amount of time a caller must wait to talk to an agent?</a:t>
            </a:r>
          </a:p>
          <a:p>
            <a:pPr>
              <a:buFont typeface="Symbol" pitchFamily="18" charset="2"/>
              <a:buNone/>
              <a:defRPr/>
            </a:pPr>
            <a:r>
              <a:rPr lang="en-US" dirty="0" err="1" smtClean="0">
                <a:ea typeface="+mn-ea"/>
                <a:cs typeface="+mn-cs"/>
              </a:rPr>
              <a:t>RTi</a:t>
            </a:r>
            <a:r>
              <a:rPr lang="en-US" dirty="0" smtClean="0">
                <a:ea typeface="+mn-ea"/>
                <a:cs typeface="+mn-cs"/>
              </a:rPr>
              <a:t> = Ii </a:t>
            </a:r>
            <a:r>
              <a:rPr lang="en-US" dirty="0" smtClean="0">
                <a:ea typeface="+mn-ea"/>
                <a:cs typeface="+mn-cs"/>
                <a:sym typeface="Wingdings" pitchFamily="2" charset="2"/>
              </a:rPr>
              <a:t> </a:t>
            </a:r>
            <a:r>
              <a:rPr lang="en-US" dirty="0" smtClean="0">
                <a:ea typeface="+mn-ea"/>
                <a:cs typeface="+mn-cs"/>
              </a:rPr>
              <a:t>Ti = 0.09/1 = 0.09 minutes</a:t>
            </a:r>
          </a:p>
          <a:p>
            <a:pPr>
              <a:buFont typeface="Symbol" pitchFamily="18" charset="2"/>
              <a:buNone/>
              <a:defRPr/>
            </a:pPr>
            <a:endParaRPr lang="en-US" sz="800" dirty="0" smtClean="0">
              <a:ea typeface="+mn-ea"/>
              <a:cs typeface="+mn-cs"/>
            </a:endParaRPr>
          </a:p>
          <a:p>
            <a:pPr>
              <a:buFont typeface="Symbol" pitchFamily="18" charset="2"/>
              <a:buNone/>
              <a:defRPr/>
            </a:pPr>
            <a:r>
              <a:rPr lang="en-US" dirty="0" smtClean="0">
                <a:ea typeface="+mn-ea"/>
                <a:cs typeface="+mn-cs"/>
              </a:rPr>
              <a:t>h) </a:t>
            </a:r>
            <a:r>
              <a:rPr lang="en-US" dirty="0" smtClean="0"/>
              <a:t>What is the expected amount of time between when a caller first arrives to the system, and when that caller finishes talking to an agent?</a:t>
            </a:r>
          </a:p>
          <a:p>
            <a:pPr>
              <a:buFont typeface="Symbol" pitchFamily="18" charset="2"/>
              <a:buNone/>
              <a:defRPr/>
            </a:pPr>
            <a:r>
              <a:rPr lang="en-US" dirty="0" smtClean="0">
                <a:ea typeface="+mn-ea"/>
                <a:cs typeface="+mn-cs"/>
              </a:rPr>
              <a:t>T = I/</a:t>
            </a:r>
            <a:r>
              <a:rPr lang="en-US" dirty="0" smtClean="0">
                <a:sym typeface="Mathematica1"/>
              </a:rPr>
              <a:t>R</a:t>
            </a:r>
            <a:r>
              <a:rPr lang="en-US" dirty="0" smtClean="0">
                <a:ea typeface="+mn-ea"/>
                <a:cs typeface="+mn-cs"/>
              </a:rPr>
              <a:t>  = 5.29/1 = 5.29 minutes</a:t>
            </a:r>
          </a:p>
          <a:p>
            <a:pPr>
              <a:buFont typeface="Symbol" pitchFamily="18" charset="2"/>
              <a:buNone/>
              <a:defRPr/>
            </a:pPr>
            <a:r>
              <a:rPr lang="en-US" dirty="0" smtClean="0">
                <a:ea typeface="+mn-ea"/>
                <a:cs typeface="+mn-cs"/>
              </a:rPr>
              <a:t>Alternatively; T= </a:t>
            </a:r>
            <a:r>
              <a:rPr lang="en-US" dirty="0" err="1" smtClean="0">
                <a:ea typeface="+mn-ea"/>
                <a:cs typeface="+mn-cs"/>
              </a:rPr>
              <a:t>Ti+Tp</a:t>
            </a:r>
            <a:r>
              <a:rPr lang="en-US" dirty="0" smtClean="0">
                <a:ea typeface="+mn-ea"/>
                <a:cs typeface="+mn-cs"/>
              </a:rPr>
              <a:t> = 0.09+5.2 = 5.29</a:t>
            </a:r>
          </a:p>
          <a:p>
            <a:pPr lvl="1">
              <a:buFont typeface="Symbol" pitchFamily="18" charset="2"/>
              <a:buNone/>
              <a:defRPr/>
            </a:pPr>
            <a:endParaRPr lang="en-US" dirty="0" smtClean="0">
              <a:ea typeface="+mn-ea"/>
              <a:cs typeface="+mn-cs"/>
            </a:endParaRPr>
          </a:p>
          <a:p>
            <a:pPr lvl="1">
              <a:buFont typeface="Symbol" pitchFamily="18" charset="2"/>
              <a:buNone/>
              <a:defRPr/>
            </a:pPr>
            <a:endParaRPr lang="en-US" dirty="0" smtClean="0">
              <a:ea typeface="+mn-ea"/>
              <a:cs typeface="+mn-cs"/>
            </a:endParaRPr>
          </a:p>
          <a:p>
            <a:pPr marL="1295400" lvl="2" indent="-381000">
              <a:buFont typeface="Symbol" pitchFamily="18" charset="2"/>
              <a:buNone/>
              <a:defRPr/>
            </a:pPr>
            <a:endParaRPr lang="en-US" dirty="0" smtClean="0"/>
          </a:p>
        </p:txBody>
      </p:sp>
      <p:sp>
        <p:nvSpPr>
          <p:cNvPr id="4"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3" end="3"/>
                                            </p:txEl>
                                          </p:spTgt>
                                        </p:tgtEl>
                                        <p:attrNameLst>
                                          <p:attrName>style.visibility</p:attrName>
                                        </p:attrNameLst>
                                      </p:cBhvr>
                                      <p:to>
                                        <p:strVal val="visible"/>
                                      </p:to>
                                    </p:set>
                                    <p:animEffect transition="in" filter="dissolve">
                                      <p:cBhvr>
                                        <p:cTn id="12" dur="500"/>
                                        <p:tgtEl>
                                          <p:spTgt spid="205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animEffect transition="in" filter="dissolve">
                                      <p:cBhvr>
                                        <p:cTn id="17" dur="500"/>
                                        <p:tgtEl>
                                          <p:spTgt spid="205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6" end="6"/>
                                            </p:txEl>
                                          </p:spTgt>
                                        </p:tgtEl>
                                        <p:attrNameLst>
                                          <p:attrName>style.visibility</p:attrName>
                                        </p:attrNameLst>
                                      </p:cBhvr>
                                      <p:to>
                                        <p:strVal val="visible"/>
                                      </p:to>
                                    </p:set>
                                    <p:animEffect transition="in" filter="dissolve">
                                      <p:cBhvr>
                                        <p:cTn id="22" dur="500"/>
                                        <p:tgtEl>
                                          <p:spTgt spid="205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7" end="7"/>
                                            </p:txEl>
                                          </p:spTgt>
                                        </p:tgtEl>
                                        <p:attrNameLst>
                                          <p:attrName>style.visibility</p:attrName>
                                        </p:attrNameLst>
                                      </p:cBhvr>
                                      <p:to>
                                        <p:strVal val="visible"/>
                                      </p:to>
                                    </p:set>
                                    <p:animEffect transition="in" filter="dissolve">
                                      <p:cBhvr>
                                        <p:cTn id="27" dur="500"/>
                                        <p:tgtEl>
                                          <p:spTgt spid="205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8" end="8"/>
                                            </p:txEl>
                                          </p:spTgt>
                                        </p:tgtEl>
                                        <p:attrNameLst>
                                          <p:attrName>style.visibility</p:attrName>
                                        </p:attrNameLst>
                                      </p:cBhvr>
                                      <p:to>
                                        <p:strVal val="visible"/>
                                      </p:to>
                                    </p:set>
                                    <p:animEffect transition="in" filter="dissolve">
                                      <p:cBhvr>
                                        <p:cTn id="32"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0" y="1219200"/>
            <a:ext cx="8839200" cy="2971800"/>
          </a:xfrm>
        </p:spPr>
        <p:txBody>
          <a:bodyPr/>
          <a:lstStyle/>
          <a:p>
            <a:pPr marL="0" indent="0">
              <a:buFont typeface="Wingdings" pitchFamily="2" charset="2"/>
              <a:buNone/>
              <a:defRPr/>
            </a:pPr>
            <a:r>
              <a:rPr lang="en-US" sz="2400" dirty="0" smtClean="0"/>
              <a:t>Wells Fargo operates one ATM machine in a certain Trader Joe’s. There is on average </a:t>
            </a:r>
            <a:r>
              <a:rPr lang="en-US" sz="2400" dirty="0" smtClean="0">
                <a:solidFill>
                  <a:srgbClr val="FF0000"/>
                </a:solidFill>
              </a:rPr>
              <a:t>8 customers </a:t>
            </a:r>
            <a:r>
              <a:rPr lang="en-US" sz="2400" dirty="0" smtClean="0"/>
              <a:t>that use the ATM every </a:t>
            </a:r>
            <a:r>
              <a:rPr lang="en-US" sz="2400" dirty="0" smtClean="0">
                <a:solidFill>
                  <a:srgbClr val="FF0000"/>
                </a:solidFill>
              </a:rPr>
              <a:t>hour</a:t>
            </a:r>
            <a:r>
              <a:rPr lang="en-US" sz="2400" dirty="0" smtClean="0"/>
              <a:t>, and each customer spends on average </a:t>
            </a:r>
            <a:r>
              <a:rPr lang="en-US" sz="2400" dirty="0" smtClean="0">
                <a:solidFill>
                  <a:srgbClr val="FF0000"/>
                </a:solidFill>
              </a:rPr>
              <a:t>6 minutes at the ATM</a:t>
            </a:r>
            <a:r>
              <a:rPr lang="en-US" sz="2400" dirty="0" smtClean="0"/>
              <a:t>.  Assume customer arrivals follow a </a:t>
            </a:r>
            <a:r>
              <a:rPr lang="en-US" sz="2400" dirty="0" smtClean="0">
                <a:solidFill>
                  <a:srgbClr val="FF0000"/>
                </a:solidFill>
              </a:rPr>
              <a:t>Poisson process</a:t>
            </a:r>
            <a:r>
              <a:rPr lang="en-US" sz="2400" dirty="0" smtClean="0"/>
              <a:t>, and the amount of time each customer spends at the ATM follows an </a:t>
            </a:r>
            <a:r>
              <a:rPr lang="en-US" sz="2400" dirty="0" smtClean="0">
                <a:solidFill>
                  <a:srgbClr val="FF0000"/>
                </a:solidFill>
              </a:rPr>
              <a:t>exponential distribution</a:t>
            </a:r>
            <a:r>
              <a:rPr lang="en-US" sz="2400" dirty="0" smtClean="0"/>
              <a:t>.</a:t>
            </a:r>
          </a:p>
        </p:txBody>
      </p:sp>
      <p:sp>
        <p:nvSpPr>
          <p:cNvPr id="4"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9</a:t>
            </a:r>
          </a:p>
        </p:txBody>
      </p:sp>
      <p:sp>
        <p:nvSpPr>
          <p:cNvPr id="5" name="Content Placeholder 2"/>
          <p:cNvSpPr txBox="1">
            <a:spLocks/>
          </p:cNvSpPr>
          <p:nvPr/>
        </p:nvSpPr>
        <p:spPr bwMode="auto">
          <a:xfrm>
            <a:off x="152400" y="4267200"/>
            <a:ext cx="89916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a) What is the percentage of time the ATM is in use?</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R = 8 per hour, </a:t>
            </a:r>
            <a:r>
              <a:rPr kumimoji="0" lang="en-US" sz="2400" b="0" i="0" u="none" strike="noStrike" kern="0" cap="none" spc="0" normalizeH="0" baseline="0" noProof="0" dirty="0" err="1" smtClean="0">
                <a:ln>
                  <a:noFill/>
                </a:ln>
                <a:effectLst/>
                <a:uLnTx/>
                <a:uFillTx/>
                <a:latin typeface="MS Reference Sans Serif" pitchFamily="34" charset="0"/>
                <a:ea typeface="ＭＳ Ｐゴシック" pitchFamily="-65" charset="-128"/>
                <a:cs typeface="MS Reference Sans Serif" pitchFamily="34" charset="0"/>
              </a:rPr>
              <a:t>Rp</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 = 10  per hour</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U = 8/10 = 0.8 =80%</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9224F"/>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295401"/>
            <a:ext cx="8991600" cy="990600"/>
          </a:xfrm>
        </p:spPr>
        <p:txBody>
          <a:bodyPr/>
          <a:lstStyle/>
          <a:p>
            <a:pPr marL="533400" indent="-533400">
              <a:buFont typeface="Wingdings" pitchFamily="2" charset="2"/>
              <a:buNone/>
              <a:defRPr/>
            </a:pPr>
            <a:r>
              <a:rPr lang="en-US" sz="2400" dirty="0" smtClean="0"/>
              <a:t>b) On average, how many customers are there in line waiting to use the ATM?</a:t>
            </a:r>
          </a:p>
          <a:p>
            <a:pPr>
              <a:buFont typeface="Wingdings" pitchFamily="2" charset="2"/>
              <a:buNone/>
              <a:defRPr/>
            </a:pPr>
            <a:r>
              <a:rPr lang="en-US" dirty="0" smtClean="0"/>
              <a:t>	</a:t>
            </a:r>
            <a:endParaRPr lang="en-US" dirty="0" smtClean="0">
              <a:solidFill>
                <a:srgbClr val="09224F"/>
              </a:solidFill>
            </a:endParaRPr>
          </a:p>
        </p:txBody>
      </p:sp>
      <p:graphicFrame>
        <p:nvGraphicFramePr>
          <p:cNvPr id="26629" name="Object 5"/>
          <p:cNvGraphicFramePr>
            <a:graphicFrameLocks noChangeAspect="1"/>
          </p:cNvGraphicFramePr>
          <p:nvPr/>
        </p:nvGraphicFramePr>
        <p:xfrm>
          <a:off x="1066800" y="2232025"/>
          <a:ext cx="2438400" cy="760413"/>
        </p:xfrm>
        <a:graphic>
          <a:graphicData uri="http://schemas.openxmlformats.org/presentationml/2006/ole">
            <p:oleObj spid="_x0000_s210946" name="Equation" r:id="rId4" imgW="1422360" imgH="444240" progId="Equation.3">
              <p:embed/>
            </p:oleObj>
          </a:graphicData>
        </a:graphic>
      </p:graphicFrame>
      <p:graphicFrame>
        <p:nvGraphicFramePr>
          <p:cNvPr id="2" name="Object 7"/>
          <p:cNvGraphicFramePr>
            <a:graphicFrameLocks noChangeAspect="1"/>
          </p:cNvGraphicFramePr>
          <p:nvPr/>
        </p:nvGraphicFramePr>
        <p:xfrm>
          <a:off x="3810000" y="2209800"/>
          <a:ext cx="2328863" cy="762000"/>
        </p:xfrm>
        <a:graphic>
          <a:graphicData uri="http://schemas.openxmlformats.org/presentationml/2006/ole">
            <p:oleObj spid="_x0000_s210947" name="Equation" r:id="rId5" imgW="1358640" imgH="444240" progId="Equation.3">
              <p:embed/>
            </p:oleObj>
          </a:graphicData>
        </a:graphic>
      </p:graphicFrame>
      <p:graphicFrame>
        <p:nvGraphicFramePr>
          <p:cNvPr id="5" name="Object 9"/>
          <p:cNvGraphicFramePr>
            <a:graphicFrameLocks noChangeAspect="1"/>
          </p:cNvGraphicFramePr>
          <p:nvPr/>
        </p:nvGraphicFramePr>
        <p:xfrm>
          <a:off x="6400800" y="2362200"/>
          <a:ext cx="1073150" cy="493713"/>
        </p:xfrm>
        <a:graphic>
          <a:graphicData uri="http://schemas.openxmlformats.org/presentationml/2006/ole">
            <p:oleObj spid="_x0000_s210948" name="Equation" r:id="rId6" imgW="495000" imgH="228600" progId="Equation.3">
              <p:embed/>
            </p:oleObj>
          </a:graphicData>
        </a:graphic>
      </p:graphicFrame>
      <p:sp>
        <p:nvSpPr>
          <p:cNvPr id="7"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9; M/M/1</a:t>
            </a:r>
          </a:p>
        </p:txBody>
      </p:sp>
      <p:sp>
        <p:nvSpPr>
          <p:cNvPr id="8" name="Content Placeholder 2"/>
          <p:cNvSpPr txBox="1">
            <a:spLocks/>
          </p:cNvSpPr>
          <p:nvPr/>
        </p:nvSpPr>
        <p:spPr bwMode="auto">
          <a:xfrm>
            <a:off x="152400" y="3124200"/>
            <a:ext cx="8991600" cy="3387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06400" marR="0" lvl="0" indent="-4064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c) Suppose that the number of customers in line waiting to use the ATM is 3.  (This may or may not be the answer you found in part b).  All information remains as originally stated.  What is the average time a customer must wait to use the ATM?  State your answer in minutes.</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endParaRPr>
          </a:p>
          <a:p>
            <a:pPr marL="533400" lvl="0" indent="-533400" eaLnBrk="1" hangingPunct="1">
              <a:spcBef>
                <a:spcPct val="20000"/>
              </a:spcBef>
              <a:buSzPct val="75000"/>
              <a:defRPr/>
            </a:pPr>
            <a:r>
              <a:rPr kumimoji="0" lang="en-US" sz="2400" b="0" i="0" u="none" strike="noStrike" kern="0" cap="none" spc="0" normalizeH="0" baseline="0" noProof="0" dirty="0" err="1" smtClean="0">
                <a:ln>
                  <a:noFill/>
                </a:ln>
                <a:effectLst/>
                <a:uLnTx/>
                <a:uFillTx/>
                <a:latin typeface="MS Reference Sans Serif" pitchFamily="34" charset="0"/>
                <a:ea typeface="ＭＳ Ｐゴシック" pitchFamily="-65" charset="-128"/>
                <a:cs typeface="MS Reference Sans Serif" pitchFamily="34" charset="0"/>
              </a:rPr>
              <a:t>TiR</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 = </a:t>
            </a:r>
            <a:r>
              <a:rPr lang="en-US" sz="2400" kern="0" dirty="0" smtClean="0">
                <a:latin typeface="MS Reference Sans Serif" pitchFamily="34" charset="0"/>
                <a:ea typeface="ＭＳ Ｐゴシック" pitchFamily="-65" charset="-128"/>
                <a:cs typeface="MS Reference Sans Serif" pitchFamily="34" charset="0"/>
              </a:rPr>
              <a:t>I</a:t>
            </a:r>
            <a:r>
              <a:rPr kumimoji="0" lang="en-US" sz="2400" b="0" i="0" u="none" strike="noStrike" kern="0" cap="none" spc="0" normalizeH="0" baseline="0" noProof="0" dirty="0" err="1" smtClean="0">
                <a:ln>
                  <a:noFill/>
                </a:ln>
                <a:effectLst/>
                <a:uLnTx/>
                <a:uFillTx/>
                <a:latin typeface="MS Reference Sans Serif" pitchFamily="34" charset="0"/>
                <a:ea typeface="ＭＳ Ｐゴシック" pitchFamily="-65" charset="-128"/>
                <a:cs typeface="MS Reference Sans Serif" pitchFamily="34" charset="0"/>
              </a:rPr>
              <a:t>i</a:t>
            </a:r>
            <a:r>
              <a:rPr kumimoji="0" lang="en-US" sz="2400" b="0" i="0" u="none" strike="noStrike" kern="0" cap="none" spc="0" normalizeH="0" noProof="0" dirty="0" smtClean="0">
                <a:ln>
                  <a:noFill/>
                </a:ln>
                <a:effectLst/>
                <a:uLnTx/>
                <a:uFillTx/>
                <a:latin typeface="MS Reference Sans Serif" pitchFamily="34" charset="0"/>
                <a:ea typeface="ＭＳ Ｐゴシック" pitchFamily="-65" charset="-128"/>
                <a:cs typeface="MS Reference Sans Serif" pitchFamily="34" charset="0"/>
              </a:rPr>
              <a:t> </a:t>
            </a:r>
            <a:r>
              <a:rPr kumimoji="0" lang="en-US" sz="2400" b="0" i="0" u="none" strike="noStrike" kern="0" cap="none" spc="0" normalizeH="0" noProof="0" dirty="0" smtClean="0">
                <a:ln>
                  <a:noFill/>
                </a:ln>
                <a:effectLst/>
                <a:uLnTx/>
                <a:uFillTx/>
                <a:latin typeface="MS Reference Sans Serif" pitchFamily="34" charset="0"/>
                <a:ea typeface="ＭＳ Ｐゴシック" pitchFamily="-65" charset="-128"/>
                <a:cs typeface="MS Reference Sans Serif" pitchFamily="34" charset="0"/>
                <a:sym typeface="Wingdings" pitchFamily="2" charset="2"/>
              </a:rPr>
              <a:t> Ti </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 3/8 hr</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sym typeface="Wingdings"/>
              </a:rPr>
              <a:t></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 </a:t>
            </a:r>
            <a:r>
              <a:rPr lang="en-US" sz="2400" kern="0" dirty="0" smtClean="0">
                <a:latin typeface="MS Reference Sans Serif" pitchFamily="34" charset="0"/>
                <a:ea typeface="ＭＳ Ｐゴシック" pitchFamily="-65" charset="-128"/>
                <a:cs typeface="MS Reference Sans Serif" pitchFamily="34" charset="0"/>
                <a:sym typeface="Wingdings" pitchFamily="2" charset="2"/>
              </a:rPr>
              <a:t>Ti </a:t>
            </a:r>
            <a:r>
              <a:rPr lang="en-US" sz="2400" kern="0" dirty="0" smtClean="0">
                <a:latin typeface="MS Reference Sans Serif" pitchFamily="34" charset="0"/>
                <a:ea typeface="ＭＳ Ｐゴシック" pitchFamily="-65" charset="-128"/>
                <a:cs typeface="MS Reference Sans Serif" pitchFamily="34" charset="0"/>
              </a:rPr>
              <a:t>= 3/8 (</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60) =  22.5 minutes</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0078"/>
              </a:solidFill>
              <a:effectLst/>
              <a:uLnTx/>
              <a:uFillTx/>
              <a:latin typeface="MS Reference Sans Serif" pitchFamily="34"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rgbClr val="000078"/>
                </a:solidFill>
                <a:effectLst/>
                <a:uLnTx/>
                <a:uFillTx/>
                <a:latin typeface="MS Reference Sans Serif" pitchFamily="34" charset="0"/>
                <a:ea typeface="ＭＳ Ｐゴシック" pitchFamily="-65" charset="-128"/>
                <a:cs typeface="MS Reference Sans Serif" pitchFamily="34" charset="0"/>
              </a:rPr>
              <a:t>	</a:t>
            </a:r>
            <a:endParaRPr kumimoji="0" lang="en-US" sz="2400" b="0" i="0" u="none" strike="noStrike" kern="0" cap="none" spc="0" normalizeH="0" baseline="0" noProof="0" dirty="0" smtClean="0">
              <a:ln>
                <a:noFill/>
              </a:ln>
              <a:solidFill>
                <a:srgbClr val="09224F"/>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6629"/>
                                        </p:tgtEl>
                                        <p:attrNameLst>
                                          <p:attrName>style.visibility</p:attrName>
                                        </p:attrNameLst>
                                      </p:cBhvr>
                                      <p:to>
                                        <p:strVal val="visible"/>
                                      </p:to>
                                    </p:set>
                                    <p:animEffect transition="in" filter="dissolve">
                                      <p:cBhvr>
                                        <p:cTn id="7" dur="500"/>
                                        <p:tgtEl>
                                          <p:spTgt spid="2662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dissolve">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dissolve">
                                      <p:cBhvr>
                                        <p:cTn id="2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0" y="1295400"/>
            <a:ext cx="9144000" cy="3124200"/>
          </a:xfrm>
        </p:spPr>
        <p:txBody>
          <a:bodyPr/>
          <a:lstStyle/>
          <a:p>
            <a:pPr marL="0" indent="0">
              <a:buFont typeface="Wingdings" pitchFamily="2" charset="2"/>
              <a:buNone/>
              <a:defRPr/>
            </a:pPr>
            <a:r>
              <a:rPr lang="en-US" sz="2400" dirty="0" smtClean="0"/>
              <a:t>The Matador housing office has </a:t>
            </a:r>
            <a:r>
              <a:rPr lang="en-US" sz="2400" dirty="0" smtClean="0">
                <a:solidFill>
                  <a:srgbClr val="FF0000"/>
                </a:solidFill>
              </a:rPr>
              <a:t>one customer representative </a:t>
            </a:r>
            <a:r>
              <a:rPr lang="en-US" sz="2400" dirty="0" smtClean="0"/>
              <a:t>for walk-in students. The </a:t>
            </a:r>
            <a:r>
              <a:rPr lang="en-US" dirty="0" smtClean="0">
                <a:solidFill>
                  <a:srgbClr val="FF0000"/>
                </a:solidFill>
              </a:rPr>
              <a:t>arrival rate is 10 customers </a:t>
            </a:r>
            <a:r>
              <a:rPr lang="en-US" sz="2400" dirty="0" smtClean="0">
                <a:solidFill>
                  <a:srgbClr val="FF0000"/>
                </a:solidFill>
              </a:rPr>
              <a:t>per hour </a:t>
            </a:r>
            <a:r>
              <a:rPr lang="en-US" sz="2400" dirty="0" smtClean="0"/>
              <a:t>and the average </a:t>
            </a:r>
            <a:r>
              <a:rPr lang="en-US" sz="2400" dirty="0" smtClean="0">
                <a:solidFill>
                  <a:srgbClr val="FF0000"/>
                </a:solidFill>
              </a:rPr>
              <a:t>service </a:t>
            </a:r>
            <a:r>
              <a:rPr lang="en-US" dirty="0" smtClean="0">
                <a:solidFill>
                  <a:srgbClr val="FF0000"/>
                </a:solidFill>
              </a:rPr>
              <a:t>time is 5 minutes</a:t>
            </a:r>
            <a:r>
              <a:rPr lang="en-US" sz="2400" dirty="0" smtClean="0"/>
              <a:t>. Both inter-arrival time and service time follow </a:t>
            </a:r>
            <a:r>
              <a:rPr lang="en-US" sz="2400" dirty="0" smtClean="0">
                <a:solidFill>
                  <a:srgbClr val="FF0000"/>
                </a:solidFill>
              </a:rPr>
              <a:t>exponential distributions</a:t>
            </a:r>
            <a:r>
              <a:rPr lang="en-US" sz="2400" dirty="0" smtClean="0"/>
              <a:t>. </a:t>
            </a:r>
          </a:p>
          <a:p>
            <a:pPr>
              <a:buFont typeface="Wingdings" pitchFamily="2" charset="2"/>
              <a:buNone/>
              <a:defRPr/>
            </a:pPr>
            <a:r>
              <a:rPr lang="en-US" sz="2400" dirty="0" smtClean="0"/>
              <a:t>a) What is the average waiting time in line? </a:t>
            </a:r>
          </a:p>
          <a:p>
            <a:pPr>
              <a:buFont typeface="Wingdings" pitchFamily="2" charset="2"/>
              <a:buNone/>
              <a:defRPr/>
            </a:pPr>
            <a:r>
              <a:rPr lang="en-US" sz="2400" dirty="0" smtClean="0"/>
              <a:t>R = 10 /hr, </a:t>
            </a:r>
            <a:r>
              <a:rPr lang="en-US" sz="2400" dirty="0" err="1" smtClean="0"/>
              <a:t>Rp</a:t>
            </a:r>
            <a:r>
              <a:rPr lang="en-US" sz="2400" dirty="0" smtClean="0"/>
              <a:t> = 12 /hr, U = 10/12= 0.83</a:t>
            </a:r>
          </a:p>
          <a:p>
            <a:pPr>
              <a:buFont typeface="Wingdings" pitchFamily="2" charset="2"/>
              <a:buNone/>
              <a:defRPr/>
            </a:pPr>
            <a:r>
              <a:rPr lang="en-US" sz="2400" dirty="0" smtClean="0"/>
              <a:t>	</a:t>
            </a:r>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smtClean="0"/>
          </a:p>
          <a:p>
            <a:pPr marL="533400" indent="-533400">
              <a:buFont typeface="Wingdings" pitchFamily="2" charset="2"/>
              <a:buNone/>
              <a:defRPr/>
            </a:pPr>
            <a:endParaRPr lang="en-US" sz="2400" dirty="0" smtClean="0"/>
          </a:p>
          <a:p>
            <a:pPr marL="533400" indent="-533400">
              <a:buFont typeface="Wingdings" pitchFamily="2" charset="2"/>
              <a:buNone/>
              <a:defRPr/>
            </a:pPr>
            <a:endParaRPr lang="en-US" sz="2400" dirty="0" smtClean="0"/>
          </a:p>
          <a:p>
            <a:pPr>
              <a:buFont typeface="Wingdings" pitchFamily="2" charset="2"/>
              <a:buNone/>
              <a:defRPr/>
            </a:pPr>
            <a:r>
              <a:rPr lang="en-US" dirty="0" smtClean="0"/>
              <a:t>	</a:t>
            </a:r>
            <a:endParaRPr lang="en-US" dirty="0" smtClean="0">
              <a:solidFill>
                <a:srgbClr val="09224F"/>
              </a:solidFill>
            </a:endParaRPr>
          </a:p>
        </p:txBody>
      </p:sp>
      <p:sp>
        <p:nvSpPr>
          <p:cNvPr id="6" name="TextBox 5"/>
          <p:cNvSpPr txBox="1"/>
          <p:nvPr/>
        </p:nvSpPr>
        <p:spPr>
          <a:xfrm>
            <a:off x="76200" y="5943600"/>
            <a:ext cx="8610600" cy="461962"/>
          </a:xfrm>
          <a:prstGeom prst="rect">
            <a:avLst/>
          </a:prstGeom>
          <a:noFill/>
        </p:spPr>
        <p:txBody>
          <a:bodyPr>
            <a:spAutoFit/>
          </a:bodyPr>
          <a:lstStyle/>
          <a:p>
            <a:pPr>
              <a:buFont typeface="Wingdings" pitchFamily="2" charset="2"/>
              <a:buNone/>
              <a:defRPr/>
            </a:pPr>
            <a:r>
              <a:rPr lang="en-US" sz="2400" dirty="0">
                <a:latin typeface="MS Reference Sans Serif" pitchFamily="34" charset="0"/>
                <a:ea typeface="ＭＳ Ｐゴシック" pitchFamily="-65" charset="-128"/>
                <a:cs typeface="MS Reference Sans Serif" pitchFamily="34" charset="0"/>
              </a:rPr>
              <a:t>Ti = Ii/R = </a:t>
            </a:r>
            <a:r>
              <a:rPr lang="en-US" sz="2400" dirty="0" smtClean="0">
                <a:latin typeface="MS Reference Sans Serif" pitchFamily="34" charset="0"/>
                <a:ea typeface="ＭＳ Ｐゴシック" pitchFamily="-65" charset="-128"/>
                <a:cs typeface="MS Reference Sans Serif" pitchFamily="34" charset="0"/>
              </a:rPr>
              <a:t>4.17/10 </a:t>
            </a:r>
            <a:r>
              <a:rPr lang="en-US" sz="2400" dirty="0">
                <a:latin typeface="MS Reference Sans Serif" pitchFamily="34" charset="0"/>
                <a:ea typeface="ＭＳ Ｐゴシック" pitchFamily="-65" charset="-128"/>
                <a:cs typeface="MS Reference Sans Serif" pitchFamily="34" charset="0"/>
              </a:rPr>
              <a:t>= </a:t>
            </a:r>
            <a:r>
              <a:rPr lang="en-US" sz="2400" dirty="0" smtClean="0">
                <a:latin typeface="MS Reference Sans Serif" pitchFamily="34" charset="0"/>
                <a:ea typeface="ＭＳ Ｐゴシック" pitchFamily="-65" charset="-128"/>
                <a:cs typeface="MS Reference Sans Serif" pitchFamily="34" charset="0"/>
              </a:rPr>
              <a:t>0.42 hr</a:t>
            </a:r>
            <a:endParaRPr lang="en-US" sz="2400" dirty="0">
              <a:latin typeface="MS Reference Sans Serif" pitchFamily="34" charset="0"/>
              <a:ea typeface="ＭＳ Ｐゴシック" pitchFamily="-65" charset="-128"/>
              <a:cs typeface="MS Reference Sans Serif" pitchFamily="34" charset="0"/>
            </a:endParaRPr>
          </a:p>
        </p:txBody>
      </p:sp>
      <p:graphicFrame>
        <p:nvGraphicFramePr>
          <p:cNvPr id="3" name="Object 5"/>
          <p:cNvGraphicFramePr>
            <a:graphicFrameLocks noChangeAspect="1"/>
          </p:cNvGraphicFramePr>
          <p:nvPr/>
        </p:nvGraphicFramePr>
        <p:xfrm>
          <a:off x="152400" y="4637088"/>
          <a:ext cx="3355975" cy="1047750"/>
        </p:xfrm>
        <a:graphic>
          <a:graphicData uri="http://schemas.openxmlformats.org/presentationml/2006/ole">
            <p:oleObj spid="_x0000_s211970" name="Equation" r:id="rId4" imgW="1422360" imgH="444240" progId="Equation.3">
              <p:embed/>
            </p:oleObj>
          </a:graphicData>
        </a:graphic>
      </p:graphicFrame>
      <p:graphicFrame>
        <p:nvGraphicFramePr>
          <p:cNvPr id="5" name="Object 9"/>
          <p:cNvGraphicFramePr>
            <a:graphicFrameLocks noChangeAspect="1"/>
          </p:cNvGraphicFramePr>
          <p:nvPr/>
        </p:nvGraphicFramePr>
        <p:xfrm>
          <a:off x="7296149" y="4947359"/>
          <a:ext cx="1543051" cy="615241"/>
        </p:xfrm>
        <a:graphic>
          <a:graphicData uri="http://schemas.openxmlformats.org/presentationml/2006/ole">
            <p:oleObj spid="_x0000_s211971" name="Equation" r:id="rId5" imgW="571320" imgH="228600" progId="Equation.3">
              <p:embed/>
            </p:oleObj>
          </a:graphicData>
        </a:graphic>
      </p:graphicFrame>
      <p:graphicFrame>
        <p:nvGraphicFramePr>
          <p:cNvPr id="4" name="Object 4"/>
          <p:cNvGraphicFramePr>
            <a:graphicFrameLocks noChangeAspect="1"/>
          </p:cNvGraphicFramePr>
          <p:nvPr/>
        </p:nvGraphicFramePr>
        <p:xfrm>
          <a:off x="3516313" y="4126703"/>
          <a:ext cx="3384144" cy="1588297"/>
        </p:xfrm>
        <a:graphic>
          <a:graphicData uri="http://schemas.openxmlformats.org/presentationml/2006/ole">
            <p:oleObj spid="_x0000_s211972" name="Equation" r:id="rId6" imgW="1434960" imgH="672840" progId="Equation.3">
              <p:embed/>
            </p:oleObj>
          </a:graphicData>
        </a:graphic>
      </p:graphicFrame>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0" y="1219200"/>
            <a:ext cx="9144000" cy="5257800"/>
          </a:xfrm>
        </p:spPr>
        <p:txBody>
          <a:bodyPr/>
          <a:lstStyle/>
          <a:p>
            <a:pPr marL="0" indent="0">
              <a:buFont typeface="Wingdings" pitchFamily="2" charset="2"/>
              <a:buNone/>
              <a:defRPr/>
            </a:pPr>
            <a:r>
              <a:rPr lang="en-US" sz="2400" dirty="0" smtClean="0"/>
              <a:t>The Monterey post station has </a:t>
            </a:r>
            <a:r>
              <a:rPr lang="en-US" sz="2400" dirty="0" smtClean="0">
                <a:solidFill>
                  <a:srgbClr val="FF0000"/>
                </a:solidFill>
              </a:rPr>
              <a:t>7 tellers </a:t>
            </a:r>
            <a:r>
              <a:rPr lang="en-US" sz="2400" dirty="0" smtClean="0"/>
              <a:t>from Monday to Saturday. </a:t>
            </a:r>
            <a:r>
              <a:rPr lang="en-US" sz="2400" dirty="0" smtClean="0">
                <a:solidFill>
                  <a:srgbClr val="FF0000"/>
                </a:solidFill>
              </a:rPr>
              <a:t>Customers</a:t>
            </a:r>
            <a:r>
              <a:rPr lang="en-US" sz="2400" dirty="0" smtClean="0"/>
              <a:t> arrive to the station following a </a:t>
            </a:r>
            <a:r>
              <a:rPr lang="en-US" sz="2400" dirty="0" smtClean="0">
                <a:solidFill>
                  <a:srgbClr val="FF0000"/>
                </a:solidFill>
              </a:rPr>
              <a:t>Poisson</a:t>
            </a:r>
            <a:r>
              <a:rPr lang="en-US" sz="2400" dirty="0" smtClean="0"/>
              <a:t> process with a rate of </a:t>
            </a:r>
            <a:r>
              <a:rPr lang="en-US" sz="2400" dirty="0" smtClean="0">
                <a:solidFill>
                  <a:srgbClr val="FF0000"/>
                </a:solidFill>
              </a:rPr>
              <a:t>36 </a:t>
            </a:r>
            <a:r>
              <a:rPr lang="en-US" sz="2400" dirty="0" smtClean="0"/>
              <a:t>customers </a:t>
            </a:r>
            <a:r>
              <a:rPr lang="en-US" sz="2400" dirty="0" smtClean="0">
                <a:solidFill>
                  <a:srgbClr val="FF0000"/>
                </a:solidFill>
              </a:rPr>
              <a:t>per hour</a:t>
            </a:r>
            <a:r>
              <a:rPr lang="en-US" sz="2400" dirty="0" smtClean="0"/>
              <a:t>. The </a:t>
            </a:r>
            <a:r>
              <a:rPr lang="en-US" sz="2400" dirty="0" smtClean="0">
                <a:solidFill>
                  <a:srgbClr val="FF0000"/>
                </a:solidFill>
              </a:rPr>
              <a:t>service</a:t>
            </a:r>
            <a:r>
              <a:rPr lang="en-US" sz="2400" dirty="0" smtClean="0"/>
              <a:t> time is </a:t>
            </a:r>
            <a:r>
              <a:rPr lang="en-US" sz="2400" dirty="0" smtClean="0">
                <a:solidFill>
                  <a:srgbClr val="FF0000"/>
                </a:solidFill>
              </a:rPr>
              <a:t>exponentially</a:t>
            </a:r>
            <a:r>
              <a:rPr lang="en-US" sz="2400" dirty="0" smtClean="0"/>
              <a:t> distributed with mean </a:t>
            </a:r>
            <a:r>
              <a:rPr lang="en-US" sz="2400" dirty="0" smtClean="0">
                <a:solidFill>
                  <a:srgbClr val="FF0000"/>
                </a:solidFill>
              </a:rPr>
              <a:t>10 minutes.</a:t>
            </a:r>
          </a:p>
          <a:p>
            <a:pPr>
              <a:buFont typeface="Wingdings" pitchFamily="2" charset="2"/>
              <a:buNone/>
              <a:defRPr/>
            </a:pPr>
            <a:r>
              <a:rPr lang="en-US" sz="2400" dirty="0" smtClean="0"/>
              <a:t>a) What is the utilization rate of the tellers? </a:t>
            </a:r>
          </a:p>
          <a:p>
            <a:pPr>
              <a:buFont typeface="Wingdings" pitchFamily="2" charset="2"/>
              <a:buNone/>
              <a:defRPr/>
            </a:pPr>
            <a:r>
              <a:rPr lang="en-US" sz="2400" dirty="0" smtClean="0"/>
              <a:t>R = 36, </a:t>
            </a:r>
            <a:r>
              <a:rPr lang="en-US" sz="2400" dirty="0" err="1" smtClean="0"/>
              <a:t>Rp</a:t>
            </a:r>
            <a:r>
              <a:rPr lang="en-US" sz="2400" dirty="0" smtClean="0"/>
              <a:t> = 7/10=0.7 /min or 42 /hr</a:t>
            </a:r>
          </a:p>
          <a:p>
            <a:pPr>
              <a:buFont typeface="Wingdings" pitchFamily="2" charset="2"/>
              <a:buNone/>
              <a:defRPr/>
            </a:pPr>
            <a:r>
              <a:rPr lang="en-US" sz="2400" dirty="0" smtClean="0"/>
              <a:t>U = R/</a:t>
            </a:r>
            <a:r>
              <a:rPr lang="en-US" sz="2400" dirty="0" err="1" smtClean="0"/>
              <a:t>Rp</a:t>
            </a:r>
            <a:r>
              <a:rPr lang="en-US" sz="2400" dirty="0" smtClean="0"/>
              <a:t>= 36/42 = 6/7 = 85.7%</a:t>
            </a:r>
          </a:p>
          <a:p>
            <a:pPr>
              <a:buFont typeface="Wingdings" pitchFamily="2" charset="2"/>
              <a:buNone/>
              <a:defRPr/>
            </a:pPr>
            <a:endParaRPr lang="en-US" sz="800" b="1" dirty="0" smtClean="0"/>
          </a:p>
          <a:p>
            <a:pPr>
              <a:buFont typeface="Wingdings" pitchFamily="2" charset="2"/>
              <a:buNone/>
              <a:defRPr/>
            </a:pPr>
            <a:r>
              <a:rPr lang="en-US" sz="2400" dirty="0" smtClean="0"/>
              <a:t>b) What is the average number of customers waiting in line?   </a:t>
            </a:r>
          </a:p>
          <a:p>
            <a:pPr marL="533400" indent="-533400">
              <a:buFont typeface="Wingdings" pitchFamily="2" charset="2"/>
              <a:buNone/>
              <a:defRPr/>
            </a:pPr>
            <a:endParaRPr lang="en-US" sz="2400" dirty="0" smtClean="0"/>
          </a:p>
          <a:p>
            <a:pPr marL="533400" indent="-533400">
              <a:buFont typeface="Wingdings" pitchFamily="2" charset="2"/>
              <a:buNone/>
              <a:defRPr/>
            </a:pPr>
            <a:r>
              <a:rPr lang="en-US" dirty="0" smtClean="0"/>
              <a:t>	</a:t>
            </a:r>
            <a:endParaRPr lang="en-US" dirty="0" smtClean="0">
              <a:solidFill>
                <a:srgbClr val="09224F"/>
              </a:solidFill>
            </a:endParaRPr>
          </a:p>
        </p:txBody>
      </p:sp>
      <p:graphicFrame>
        <p:nvGraphicFramePr>
          <p:cNvPr id="3" name="Object 5"/>
          <p:cNvGraphicFramePr>
            <a:graphicFrameLocks noChangeAspect="1"/>
          </p:cNvGraphicFramePr>
          <p:nvPr/>
        </p:nvGraphicFramePr>
        <p:xfrm>
          <a:off x="166688" y="5334000"/>
          <a:ext cx="3348037" cy="1044575"/>
        </p:xfrm>
        <a:graphic>
          <a:graphicData uri="http://schemas.openxmlformats.org/presentationml/2006/ole">
            <p:oleObj spid="_x0000_s212994" name="Equation" r:id="rId4" imgW="1422360" imgH="444240" progId="Equation.3">
              <p:embed/>
            </p:oleObj>
          </a:graphicData>
        </a:graphic>
      </p:graphicFrame>
      <p:graphicFrame>
        <p:nvGraphicFramePr>
          <p:cNvPr id="5" name="Object 9"/>
          <p:cNvGraphicFramePr>
            <a:graphicFrameLocks noChangeAspect="1"/>
          </p:cNvGraphicFramePr>
          <p:nvPr/>
        </p:nvGraphicFramePr>
        <p:xfrm>
          <a:off x="7753350" y="5562600"/>
          <a:ext cx="1238250" cy="493713"/>
        </p:xfrm>
        <a:graphic>
          <a:graphicData uri="http://schemas.openxmlformats.org/presentationml/2006/ole">
            <p:oleObj spid="_x0000_s212995" name="Equation" r:id="rId5" imgW="571320" imgH="228600" progId="Equation.3">
              <p:embed/>
            </p:oleObj>
          </a:graphicData>
        </a:graphic>
      </p:graphicFrame>
      <p:graphicFrame>
        <p:nvGraphicFramePr>
          <p:cNvPr id="2" name="Object 6"/>
          <p:cNvGraphicFramePr>
            <a:graphicFrameLocks noChangeAspect="1"/>
          </p:cNvGraphicFramePr>
          <p:nvPr/>
        </p:nvGraphicFramePr>
        <p:xfrm>
          <a:off x="3657600" y="5278437"/>
          <a:ext cx="3586163" cy="1046163"/>
        </p:xfrm>
        <a:graphic>
          <a:graphicData uri="http://schemas.openxmlformats.org/presentationml/2006/ole">
            <p:oleObj spid="_x0000_s212996" name="Equation" r:id="rId6" imgW="1523880" imgH="444240" progId="Equation.3">
              <p:embed/>
            </p:oleObj>
          </a:graphicData>
        </a:graphic>
      </p:graphicFrame>
      <p:sp>
        <p:nvSpPr>
          <p:cNvPr id="7"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5" end="5"/>
                                            </p:txEl>
                                          </p:spTgt>
                                        </p:tgtEl>
                                        <p:attrNameLst>
                                          <p:attrName>style.visibility</p:attrName>
                                        </p:attrNameLst>
                                      </p:cBhvr>
                                      <p:to>
                                        <p:strVal val="visible"/>
                                      </p:to>
                                    </p:set>
                                    <p:animEffect transition="in" filter="dissolve">
                                      <p:cBhvr>
                                        <p:cTn id="22" dur="500"/>
                                        <p:tgtEl>
                                          <p:spTgt spid="205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dissolv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219200"/>
            <a:ext cx="8915400" cy="5267325"/>
          </a:xfrm>
        </p:spPr>
        <p:txBody>
          <a:bodyPr/>
          <a:lstStyle/>
          <a:p>
            <a:pPr marL="0" indent="0">
              <a:buFont typeface="Wingdings" pitchFamily="2" charset="2"/>
              <a:buNone/>
              <a:defRPr/>
            </a:pPr>
            <a:r>
              <a:rPr lang="en-US" sz="2400" dirty="0" smtClean="0"/>
              <a:t>On Sunday, </a:t>
            </a:r>
            <a:r>
              <a:rPr lang="en-US" sz="2400" dirty="0" smtClean="0">
                <a:solidFill>
                  <a:srgbClr val="FF0000"/>
                </a:solidFill>
              </a:rPr>
              <a:t>instead of tellers</a:t>
            </a:r>
            <a:r>
              <a:rPr lang="en-US" sz="2400" dirty="0" smtClean="0"/>
              <a:t>, the post station only opens </a:t>
            </a:r>
            <a:r>
              <a:rPr lang="en-US" sz="2400" dirty="0" smtClean="0">
                <a:solidFill>
                  <a:srgbClr val="FF0000"/>
                </a:solidFill>
              </a:rPr>
              <a:t>3 auto-mail machines </a:t>
            </a:r>
            <a:r>
              <a:rPr lang="en-US" sz="2400" dirty="0" smtClean="0"/>
              <a:t>to provide automatic service. Each machine can weight the different size of packages, print self-adhesive labels and accept payments. </a:t>
            </a:r>
            <a:r>
              <a:rPr lang="en-US" sz="2400" dirty="0" smtClean="0">
                <a:solidFill>
                  <a:srgbClr val="FF0000"/>
                </a:solidFill>
              </a:rPr>
              <a:t>Arrival</a:t>
            </a:r>
            <a:r>
              <a:rPr lang="en-US" sz="2400" dirty="0" smtClean="0"/>
              <a:t> is Poisson with rate </a:t>
            </a:r>
            <a:r>
              <a:rPr lang="en-US" sz="2400" dirty="0" smtClean="0">
                <a:solidFill>
                  <a:srgbClr val="FF0000"/>
                </a:solidFill>
              </a:rPr>
              <a:t>20</a:t>
            </a:r>
            <a:r>
              <a:rPr lang="en-US" sz="2400" dirty="0" smtClean="0"/>
              <a:t> customers per </a:t>
            </a:r>
            <a:r>
              <a:rPr lang="en-US" sz="2400" dirty="0" smtClean="0">
                <a:solidFill>
                  <a:srgbClr val="FF0000"/>
                </a:solidFill>
              </a:rPr>
              <a:t>hour</a:t>
            </a:r>
            <a:r>
              <a:rPr lang="en-US" sz="2400" dirty="0" smtClean="0"/>
              <a:t>. The </a:t>
            </a:r>
            <a:r>
              <a:rPr lang="en-US" sz="2400" dirty="0" smtClean="0">
                <a:solidFill>
                  <a:srgbClr val="FF0000"/>
                </a:solidFill>
              </a:rPr>
              <a:t>service</a:t>
            </a:r>
            <a:r>
              <a:rPr lang="en-US" sz="2400" dirty="0" smtClean="0"/>
              <a:t> time is </a:t>
            </a:r>
            <a:r>
              <a:rPr lang="en-US" sz="2400" dirty="0" smtClean="0">
                <a:solidFill>
                  <a:srgbClr val="FF0000"/>
                </a:solidFill>
              </a:rPr>
              <a:t>4 minutes </a:t>
            </a:r>
            <a:r>
              <a:rPr lang="en-US" sz="2400" dirty="0" smtClean="0"/>
              <a:t>with probability </a:t>
            </a:r>
            <a:r>
              <a:rPr lang="en-US" sz="2400" dirty="0" smtClean="0">
                <a:solidFill>
                  <a:srgbClr val="FF0000"/>
                </a:solidFill>
              </a:rPr>
              <a:t>0.75</a:t>
            </a:r>
            <a:r>
              <a:rPr lang="en-US" sz="2400" dirty="0" smtClean="0"/>
              <a:t> and </a:t>
            </a:r>
            <a:r>
              <a:rPr lang="en-US" sz="2400" dirty="0" smtClean="0">
                <a:solidFill>
                  <a:srgbClr val="FF0000"/>
                </a:solidFill>
              </a:rPr>
              <a:t>16 minutes </a:t>
            </a:r>
            <a:r>
              <a:rPr lang="en-US" sz="2400" dirty="0" smtClean="0"/>
              <a:t>with probability </a:t>
            </a:r>
            <a:r>
              <a:rPr lang="en-US" sz="2400" dirty="0" smtClean="0">
                <a:solidFill>
                  <a:srgbClr val="FF0000"/>
                </a:solidFill>
              </a:rPr>
              <a:t>0.25</a:t>
            </a:r>
            <a:r>
              <a:rPr lang="en-US" sz="2400" dirty="0" smtClean="0"/>
              <a:t>.</a:t>
            </a:r>
          </a:p>
          <a:p>
            <a:pPr>
              <a:buFont typeface="Wingdings" pitchFamily="2" charset="2"/>
              <a:buNone/>
              <a:defRPr/>
            </a:pPr>
            <a:r>
              <a:rPr lang="en-US" sz="2400" dirty="0" smtClean="0"/>
              <a:t>c) What is the mean service time? </a:t>
            </a:r>
          </a:p>
          <a:p>
            <a:pPr>
              <a:buNone/>
              <a:defRPr/>
            </a:pPr>
            <a:r>
              <a:rPr lang="en-US" sz="2400" dirty="0" err="1" smtClean="0"/>
              <a:t>T</a:t>
            </a:r>
            <a:r>
              <a:rPr lang="en-US" baseline="-25000" dirty="0" err="1" smtClean="0"/>
              <a:t>p</a:t>
            </a:r>
            <a:r>
              <a:rPr lang="en-US" sz="2400" dirty="0" smtClean="0"/>
              <a:t> = 0.75(4) + </a:t>
            </a:r>
            <a:r>
              <a:rPr lang="en-US" dirty="0" smtClean="0"/>
              <a:t>0.25(16)  </a:t>
            </a:r>
            <a:r>
              <a:rPr lang="en-US" sz="2400" dirty="0" smtClean="0"/>
              <a:t>= </a:t>
            </a:r>
            <a:r>
              <a:rPr lang="en-US" dirty="0" smtClean="0"/>
              <a:t>7</a:t>
            </a:r>
            <a:r>
              <a:rPr lang="en-US" sz="2400" dirty="0" smtClean="0"/>
              <a:t> min</a:t>
            </a:r>
          </a:p>
          <a:p>
            <a:pPr>
              <a:buFont typeface="Wingdings" pitchFamily="2" charset="2"/>
              <a:buNone/>
              <a:defRPr/>
            </a:pPr>
            <a:r>
              <a:rPr lang="en-US" sz="2400" dirty="0" smtClean="0"/>
              <a:t>d) What is the coefficient of variation of service time? </a:t>
            </a:r>
          </a:p>
          <a:p>
            <a:pPr>
              <a:buNone/>
              <a:defRPr/>
            </a:pPr>
            <a:r>
              <a:rPr lang="en-US" sz="2400" dirty="0" smtClean="0"/>
              <a:t>S</a:t>
            </a:r>
            <a:r>
              <a:rPr lang="en-US" sz="2400" baseline="-25000" dirty="0" smtClean="0"/>
              <a:t>p</a:t>
            </a:r>
            <a:r>
              <a:rPr lang="en-US" sz="2400" dirty="0" smtClean="0"/>
              <a:t> = </a:t>
            </a:r>
            <a:r>
              <a:rPr lang="en-US" sz="2400" dirty="0" err="1" smtClean="0"/>
              <a:t>sqrt</a:t>
            </a:r>
            <a:r>
              <a:rPr lang="en-US" dirty="0" smtClean="0"/>
              <a:t>[</a:t>
            </a:r>
            <a:r>
              <a:rPr lang="en-US" sz="2400" dirty="0" smtClean="0"/>
              <a:t>0.75(4-7)</a:t>
            </a:r>
            <a:r>
              <a:rPr lang="en-US" sz="2400" baseline="30000" dirty="0" smtClean="0"/>
              <a:t>2</a:t>
            </a:r>
            <a:r>
              <a:rPr lang="en-US" sz="2400" dirty="0" smtClean="0"/>
              <a:t>+0.25(16-7)</a:t>
            </a:r>
            <a:r>
              <a:rPr lang="en-US" sz="2400" baseline="30000" dirty="0" smtClean="0"/>
              <a:t>2</a:t>
            </a:r>
            <a:r>
              <a:rPr lang="en-US" sz="2400" dirty="0" smtClean="0"/>
              <a:t>] = </a:t>
            </a:r>
            <a:r>
              <a:rPr lang="en-US" dirty="0" err="1" smtClean="0"/>
              <a:t>sqrt</a:t>
            </a:r>
            <a:r>
              <a:rPr lang="en-US" dirty="0" smtClean="0"/>
              <a:t>[0.75(3)</a:t>
            </a:r>
            <a:r>
              <a:rPr lang="en-US" baseline="30000" dirty="0" smtClean="0"/>
              <a:t>2</a:t>
            </a:r>
            <a:r>
              <a:rPr lang="en-US" dirty="0" smtClean="0"/>
              <a:t>+0.25(9)</a:t>
            </a:r>
            <a:r>
              <a:rPr lang="en-US" baseline="30000" dirty="0" smtClean="0"/>
              <a:t>2</a:t>
            </a:r>
            <a:r>
              <a:rPr lang="en-US" dirty="0" smtClean="0"/>
              <a:t>] =5.2</a:t>
            </a:r>
            <a:endParaRPr lang="en-US" sz="2400" dirty="0" smtClean="0"/>
          </a:p>
          <a:p>
            <a:pPr>
              <a:buFont typeface="Wingdings" pitchFamily="2" charset="2"/>
              <a:buNone/>
              <a:defRPr/>
            </a:pPr>
            <a:r>
              <a:rPr lang="en-US" sz="2400" dirty="0" smtClean="0"/>
              <a:t>	Cp = 5.2 / 7 = 0.74</a:t>
            </a:r>
          </a:p>
          <a:p>
            <a:pPr marL="533400" indent="-533400">
              <a:buFont typeface="Wingdings" pitchFamily="2" charset="2"/>
              <a:buNone/>
              <a:defRPr/>
            </a:pPr>
            <a:endParaRPr lang="en-US" sz="2400" dirty="0" smtClean="0"/>
          </a:p>
          <a:p>
            <a:pPr marL="533400" indent="-533400">
              <a:buFont typeface="Wingdings" pitchFamily="2" charset="2"/>
              <a:buNone/>
              <a:defRPr/>
            </a:pPr>
            <a:r>
              <a:rPr lang="en-US" dirty="0" smtClean="0"/>
              <a:t>	</a:t>
            </a:r>
            <a:endParaRPr lang="en-US" dirty="0" smtClean="0">
              <a:solidFill>
                <a:srgbClr val="09224F"/>
              </a:solidFill>
            </a:endParaRPr>
          </a:p>
        </p:txBody>
      </p:sp>
      <p:sp>
        <p:nvSpPr>
          <p:cNvPr id="4"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1712913" algn="l"/>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0" y="1295400"/>
            <a:ext cx="9144000" cy="2590800"/>
          </a:xfrm>
        </p:spPr>
        <p:txBody>
          <a:bodyPr/>
          <a:lstStyle/>
          <a:p>
            <a:pPr>
              <a:buFont typeface="Wingdings" pitchFamily="2" charset="2"/>
              <a:buNone/>
              <a:defRPr/>
            </a:pPr>
            <a:r>
              <a:rPr lang="en-US" sz="2400" dirty="0" smtClean="0"/>
              <a:t>e) What is the utilization rate? </a:t>
            </a:r>
          </a:p>
          <a:p>
            <a:pPr>
              <a:buNone/>
              <a:defRPr/>
            </a:pPr>
            <a:r>
              <a:rPr lang="en-US" sz="2400" dirty="0" smtClean="0"/>
              <a:t>R = 20 customers/hr, </a:t>
            </a:r>
            <a:r>
              <a:rPr lang="en-US" sz="2400" dirty="0" err="1" smtClean="0"/>
              <a:t>Rp</a:t>
            </a:r>
            <a:r>
              <a:rPr lang="en-US" sz="2400" dirty="0" smtClean="0"/>
              <a:t> = </a:t>
            </a:r>
            <a:r>
              <a:rPr lang="en-US" dirty="0" smtClean="0"/>
              <a:t>0.429 /min or 25.71 </a:t>
            </a:r>
            <a:endParaRPr lang="en-US" sz="2400" dirty="0" smtClean="0"/>
          </a:p>
          <a:p>
            <a:pPr>
              <a:buFont typeface="Wingdings" pitchFamily="2" charset="2"/>
              <a:buNone/>
              <a:defRPr/>
            </a:pPr>
            <a:r>
              <a:rPr lang="en-US" sz="2400" dirty="0" smtClean="0"/>
              <a:t>U =R/</a:t>
            </a:r>
            <a:r>
              <a:rPr lang="en-US" sz="2400" dirty="0" err="1" smtClean="0"/>
              <a:t>Rp</a:t>
            </a:r>
            <a:r>
              <a:rPr lang="en-US" sz="2400" dirty="0" smtClean="0"/>
              <a:t>= 20/(25.71) =  </a:t>
            </a:r>
            <a:r>
              <a:rPr lang="en-US" dirty="0" smtClean="0"/>
              <a:t>77.7</a:t>
            </a:r>
            <a:r>
              <a:rPr lang="en-US" sz="2400" dirty="0" smtClean="0"/>
              <a:t>%</a:t>
            </a:r>
          </a:p>
          <a:p>
            <a:pPr>
              <a:buFont typeface="Wingdings" pitchFamily="2" charset="2"/>
              <a:buNone/>
              <a:defRPr/>
            </a:pPr>
            <a:endParaRPr lang="en-US" sz="2400" dirty="0" smtClean="0"/>
          </a:p>
          <a:p>
            <a:pPr>
              <a:buFont typeface="Wingdings" pitchFamily="2" charset="2"/>
              <a:buNone/>
              <a:defRPr/>
            </a:pPr>
            <a:r>
              <a:rPr lang="en-US" sz="2400" dirty="0" smtClean="0"/>
              <a:t>f) What is the average number of customers waiting in line?</a:t>
            </a:r>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r>
              <a:rPr lang="en-US" sz="2400" dirty="0" smtClean="0"/>
              <a:t>	 </a:t>
            </a:r>
          </a:p>
          <a:p>
            <a:pPr marL="533400" indent="-533400">
              <a:buFont typeface="Wingdings" pitchFamily="2" charset="2"/>
              <a:buNone/>
              <a:defRPr/>
            </a:pPr>
            <a:endParaRPr lang="en-US" sz="2400" dirty="0" smtClean="0"/>
          </a:p>
          <a:p>
            <a:pPr marL="533400" indent="-533400">
              <a:buFont typeface="Wingdings" pitchFamily="2" charset="2"/>
              <a:buNone/>
              <a:defRPr/>
            </a:pPr>
            <a:r>
              <a:rPr lang="en-US" dirty="0" smtClean="0"/>
              <a:t>	</a:t>
            </a:r>
            <a:endParaRPr lang="en-US" dirty="0" smtClean="0">
              <a:solidFill>
                <a:srgbClr val="09224F"/>
              </a:solidFill>
            </a:endParaRPr>
          </a:p>
        </p:txBody>
      </p:sp>
      <p:graphicFrame>
        <p:nvGraphicFramePr>
          <p:cNvPr id="28674" name="Object 2"/>
          <p:cNvGraphicFramePr>
            <a:graphicFrameLocks noChangeAspect="1"/>
          </p:cNvGraphicFramePr>
          <p:nvPr/>
        </p:nvGraphicFramePr>
        <p:xfrm>
          <a:off x="304800" y="3962400"/>
          <a:ext cx="3133725" cy="969962"/>
        </p:xfrm>
        <a:graphic>
          <a:graphicData uri="http://schemas.openxmlformats.org/presentationml/2006/ole">
            <p:oleObj spid="_x0000_s214018" name="Equation" r:id="rId4" imgW="1434960" imgH="444240" progId="Equation.3">
              <p:embed/>
            </p:oleObj>
          </a:graphicData>
        </a:graphic>
      </p:graphicFrame>
      <p:graphicFrame>
        <p:nvGraphicFramePr>
          <p:cNvPr id="2" name="Object 3"/>
          <p:cNvGraphicFramePr>
            <a:graphicFrameLocks noChangeAspect="1"/>
          </p:cNvGraphicFramePr>
          <p:nvPr/>
        </p:nvGraphicFramePr>
        <p:xfrm>
          <a:off x="301624" y="5181600"/>
          <a:ext cx="6099176" cy="969963"/>
        </p:xfrm>
        <a:graphic>
          <a:graphicData uri="http://schemas.openxmlformats.org/presentationml/2006/ole">
            <p:oleObj spid="_x0000_s214019" name="Equation" r:id="rId5" imgW="2793960" imgH="444240" progId="Equation.3">
              <p:embed/>
            </p:oleObj>
          </a:graphicData>
        </a:graphic>
      </p:graphicFrame>
      <p:sp>
        <p:nvSpPr>
          <p:cNvPr id="6"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animEffect transition="in" filter="dissolve">
                                      <p:cBhvr>
                                        <p:cTn id="17" dur="500"/>
                                        <p:tgtEl>
                                          <p:spTgt spid="205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8674"/>
                                        </p:tgtEl>
                                        <p:attrNameLst>
                                          <p:attrName>style.visibility</p:attrName>
                                        </p:attrNameLst>
                                      </p:cBhvr>
                                      <p:to>
                                        <p:strVal val="visible"/>
                                      </p:to>
                                    </p:set>
                                    <p:animEffect transition="in" filter="dissolve">
                                      <p:cBhvr>
                                        <p:cTn id="22" dur="500"/>
                                        <p:tgtEl>
                                          <p:spTgt spid="2867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GAP Example</a:t>
            </a:r>
            <a:endParaRPr lang="en-US" dirty="0"/>
          </a:p>
        </p:txBody>
      </p:sp>
      <p:graphicFrame>
        <p:nvGraphicFramePr>
          <p:cNvPr id="3076" name="Object 5"/>
          <p:cNvGraphicFramePr>
            <a:graphicFrameLocks noChangeAspect="1"/>
          </p:cNvGraphicFramePr>
          <p:nvPr/>
        </p:nvGraphicFramePr>
        <p:xfrm>
          <a:off x="381000" y="2133600"/>
          <a:ext cx="1014413" cy="457200"/>
        </p:xfrm>
        <a:graphic>
          <a:graphicData uri="http://schemas.openxmlformats.org/presentationml/2006/ole">
            <p:oleObj spid="_x0000_s108549" name="Equation" r:id="rId4" imgW="507960" imgH="228600" progId="Equation.3">
              <p:embed/>
            </p:oleObj>
          </a:graphicData>
        </a:graphic>
      </p:graphicFrame>
      <p:graphicFrame>
        <p:nvGraphicFramePr>
          <p:cNvPr id="91142" name="Object 12"/>
          <p:cNvGraphicFramePr>
            <a:graphicFrameLocks noChangeAspect="1"/>
          </p:cNvGraphicFramePr>
          <p:nvPr/>
        </p:nvGraphicFramePr>
        <p:xfrm>
          <a:off x="1981200" y="2133600"/>
          <a:ext cx="1141413" cy="457200"/>
        </p:xfrm>
        <a:graphic>
          <a:graphicData uri="http://schemas.openxmlformats.org/presentationml/2006/ole">
            <p:oleObj spid="_x0000_s108550" name="Equation" r:id="rId5" imgW="571320" imgH="228600" progId="Equation.3">
              <p:embed/>
            </p:oleObj>
          </a:graphicData>
        </a:graphic>
      </p:graphicFrame>
      <p:graphicFrame>
        <p:nvGraphicFramePr>
          <p:cNvPr id="91143" name="Object 7"/>
          <p:cNvGraphicFramePr>
            <a:graphicFrameLocks noChangeAspect="1"/>
          </p:cNvGraphicFramePr>
          <p:nvPr/>
        </p:nvGraphicFramePr>
        <p:xfrm>
          <a:off x="3609975" y="2133600"/>
          <a:ext cx="1952625" cy="457200"/>
        </p:xfrm>
        <a:graphic>
          <a:graphicData uri="http://schemas.openxmlformats.org/presentationml/2006/ole">
            <p:oleObj spid="_x0000_s108551" name="Equation" r:id="rId6" imgW="977760" imgH="228600" progId="Equation.3">
              <p:embed/>
            </p:oleObj>
          </a:graphicData>
        </a:graphic>
      </p:graphicFrame>
      <p:graphicFrame>
        <p:nvGraphicFramePr>
          <p:cNvPr id="91144" name="Object 8"/>
          <p:cNvGraphicFramePr>
            <a:graphicFrameLocks noChangeAspect="1"/>
          </p:cNvGraphicFramePr>
          <p:nvPr/>
        </p:nvGraphicFramePr>
        <p:xfrm>
          <a:off x="461963" y="2667000"/>
          <a:ext cx="3271837" cy="457200"/>
        </p:xfrm>
        <a:graphic>
          <a:graphicData uri="http://schemas.openxmlformats.org/presentationml/2006/ole">
            <p:oleObj spid="_x0000_s108552" name="Equation" r:id="rId7" imgW="1638000" imgH="228600" progId="Equation.3">
              <p:embed/>
            </p:oleObj>
          </a:graphicData>
        </a:graphic>
      </p:graphicFrame>
      <p:sp>
        <p:nvSpPr>
          <p:cNvPr id="12" name="Content Placeholder 1"/>
          <p:cNvSpPr txBox="1">
            <a:spLocks/>
          </p:cNvSpPr>
          <p:nvPr/>
        </p:nvSpPr>
        <p:spPr bwMode="auto">
          <a:xfrm>
            <a:off x="228600" y="1412875"/>
            <a:ext cx="8915400" cy="568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eaLnBrk="1" hangingPunct="1">
              <a:spcBef>
                <a:spcPct val="20000"/>
              </a:spcBef>
              <a:buSzPct val="75000"/>
            </a:pPr>
            <a:r>
              <a:rPr kumimoji="0" lang="en-US" sz="2200" b="0" i="0" u="none" strike="noStrike" kern="0" cap="none" spc="0" normalizeH="0" baseline="0" noProof="0" dirty="0" smtClean="0">
                <a:ln>
                  <a:noFill/>
                </a:ln>
                <a:effectLst/>
                <a:uLnTx/>
                <a:uFillTx/>
                <a:latin typeface="MS Reference Sans Serif" pitchFamily="34" charset="0"/>
                <a:ea typeface="ＭＳ Ｐゴシック" pitchFamily="-112" charset="-128"/>
              </a:rPr>
              <a:t>b) How long</a:t>
            </a:r>
            <a:r>
              <a:rPr kumimoji="0" lang="en-US" sz="2200" i="0" strike="noStrike" kern="0" cap="none" spc="0" normalizeH="0" baseline="0" noProof="0" dirty="0" smtClean="0">
                <a:ln>
                  <a:noFill/>
                </a:ln>
                <a:effectLst/>
                <a:uLnTx/>
                <a:uFillTx/>
                <a:latin typeface="MS Reference Sans Serif" pitchFamily="34" charset="0"/>
                <a:ea typeface="ＭＳ Ｐゴシック" pitchFamily="-112" charset="-128"/>
              </a:rPr>
              <a:t> </a:t>
            </a:r>
            <a:r>
              <a:rPr lang="en-US" sz="2200" kern="0" noProof="0" dirty="0" smtClean="0">
                <a:latin typeface="MS Reference Sans Serif" pitchFamily="34" charset="0"/>
                <a:ea typeface="ＭＳ Ｐゴシック" pitchFamily="-112" charset="-128"/>
              </a:rPr>
              <a:t>does</a:t>
            </a:r>
            <a:r>
              <a:rPr lang="en-US" sz="2200" kern="0" dirty="0" smtClean="0">
                <a:latin typeface="MS Reference Sans Serif" pitchFamily="34" charset="0"/>
                <a:ea typeface="ＭＳ Ｐゴシック" pitchFamily="-112" charset="-128"/>
              </a:rPr>
              <a:t> a</a:t>
            </a:r>
            <a:r>
              <a:rPr kumimoji="0" lang="en-US" sz="2200" b="0" i="0" u="none" strike="noStrike" kern="0" cap="none" spc="0" normalizeH="0" baseline="0" noProof="0" dirty="0" smtClean="0">
                <a:ln>
                  <a:noFill/>
                </a:ln>
                <a:effectLst/>
                <a:uLnTx/>
                <a:uFillTx/>
                <a:latin typeface="MS Reference Sans Serif" pitchFamily="34" charset="0"/>
                <a:ea typeface="ＭＳ Ｐゴシック" pitchFamily="-112" charset="-128"/>
              </a:rPr>
              <a:t> customer stays in the line?</a:t>
            </a:r>
          </a:p>
          <a:p>
            <a:pPr marL="285750" indent="-285750" eaLnBrk="1" hangingPunct="1">
              <a:spcBef>
                <a:spcPct val="20000"/>
              </a:spcBef>
              <a:buSzPct val="75000"/>
            </a:pPr>
            <a:r>
              <a:rPr kumimoji="0" lang="en-US" sz="2200" b="0" i="0" u="none" strike="noStrike" kern="0" cap="none" spc="0" normalizeH="0" baseline="0" noProof="0" dirty="0" smtClean="0">
                <a:ln>
                  <a:noFill/>
                </a:ln>
                <a:effectLst/>
                <a:uLnTx/>
                <a:uFillTx/>
                <a:latin typeface="MS Reference Sans Serif" pitchFamily="34" charset="0"/>
                <a:ea typeface="ＭＳ Ｐゴシック" pitchFamily="-112" charset="-128"/>
              </a:rPr>
              <a:t> </a:t>
            </a:r>
            <a:endParaRPr kumimoji="0" lang="en-US" sz="2200" b="0" i="0" u="none" strike="noStrike" kern="0" cap="none" spc="0" normalizeH="0" baseline="0" noProof="0" dirty="0">
              <a:ln>
                <a:noFill/>
              </a:ln>
              <a:effectLst/>
              <a:uLnTx/>
              <a:uFillTx/>
              <a:latin typeface="MS Reference Sans Serif" pitchFamily="34" charset="0"/>
              <a:ea typeface="ＭＳ Ｐゴシック" pitchFamily="-112" charset="-128"/>
            </a:endParaRPr>
          </a:p>
        </p:txBody>
      </p:sp>
      <p:sp>
        <p:nvSpPr>
          <p:cNvPr id="15" name="Content Placeholder 1"/>
          <p:cNvSpPr txBox="1">
            <a:spLocks/>
          </p:cNvSpPr>
          <p:nvPr/>
        </p:nvSpPr>
        <p:spPr bwMode="auto">
          <a:xfrm>
            <a:off x="228600" y="3276601"/>
            <a:ext cx="89154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eaLnBrk="1" hangingPunct="1">
              <a:spcBef>
                <a:spcPct val="20000"/>
              </a:spcBef>
              <a:buSzPct val="75000"/>
            </a:pPr>
            <a:r>
              <a:rPr kumimoji="0" lang="en-US" sz="2200" b="0" i="0" u="none" strike="noStrike" kern="0" cap="none" spc="0" normalizeH="0" baseline="0" noProof="0" dirty="0" smtClean="0">
                <a:ln>
                  <a:noFill/>
                </a:ln>
                <a:effectLst/>
                <a:uLnTx/>
                <a:uFillTx/>
                <a:latin typeface="MS Reference Sans Serif" pitchFamily="34" charset="0"/>
                <a:ea typeface="ＭＳ Ｐゴシック" pitchFamily="-112" charset="-128"/>
              </a:rPr>
              <a:t>c) How long </a:t>
            </a:r>
            <a:r>
              <a:rPr lang="en-US" sz="2200" kern="0" dirty="0" smtClean="0">
                <a:latin typeface="MS Reference Sans Serif" pitchFamily="34" charset="0"/>
                <a:ea typeface="ＭＳ Ｐゴシック" pitchFamily="-112" charset="-128"/>
              </a:rPr>
              <a:t>does a</a:t>
            </a:r>
            <a:r>
              <a:rPr kumimoji="0" lang="en-US" sz="2200" b="0" i="0" u="none" strike="noStrike" kern="0" cap="none" spc="0" normalizeH="0" baseline="0" noProof="0" dirty="0" smtClean="0">
                <a:ln>
                  <a:noFill/>
                </a:ln>
                <a:effectLst/>
                <a:uLnTx/>
                <a:uFillTx/>
                <a:latin typeface="MS Reference Sans Serif" pitchFamily="34" charset="0"/>
                <a:ea typeface="ＭＳ Ｐゴシック" pitchFamily="-112" charset="-128"/>
              </a:rPr>
              <a:t> customer stay in the processor (with the server)?</a:t>
            </a:r>
          </a:p>
        </p:txBody>
      </p:sp>
      <p:graphicFrame>
        <p:nvGraphicFramePr>
          <p:cNvPr id="91145" name="Object 9"/>
          <p:cNvGraphicFramePr>
            <a:graphicFrameLocks noChangeAspect="1"/>
          </p:cNvGraphicFramePr>
          <p:nvPr/>
        </p:nvGraphicFramePr>
        <p:xfrm>
          <a:off x="609600" y="4318000"/>
          <a:ext cx="1827213" cy="482600"/>
        </p:xfrm>
        <a:graphic>
          <a:graphicData uri="http://schemas.openxmlformats.org/presentationml/2006/ole">
            <p:oleObj spid="_x0000_s108553" name="Equation" r:id="rId8" imgW="914400" imgH="241200" progId="Equation.3">
              <p:embed/>
            </p:oleObj>
          </a:graphicData>
        </a:graphic>
      </p:graphicFrame>
      <p:sp>
        <p:nvSpPr>
          <p:cNvPr id="19" name="Content Placeholder 1"/>
          <p:cNvSpPr>
            <a:spLocks noGrp="1"/>
          </p:cNvSpPr>
          <p:nvPr>
            <p:ph idx="1"/>
          </p:nvPr>
        </p:nvSpPr>
        <p:spPr>
          <a:xfrm>
            <a:off x="228600" y="4876800"/>
            <a:ext cx="8915400" cy="533400"/>
          </a:xfrm>
        </p:spPr>
        <p:txBody>
          <a:bodyPr/>
          <a:lstStyle/>
          <a:p>
            <a:pPr>
              <a:buNone/>
            </a:pPr>
            <a:r>
              <a:rPr lang="en-US" dirty="0" smtClean="0">
                <a:solidFill>
                  <a:schemeClr val="tx1"/>
                </a:solidFill>
              </a:rPr>
              <a:t>d) On average how many customers are </a:t>
            </a:r>
            <a:r>
              <a:rPr lang="en-US" sz="2200" dirty="0" smtClean="0">
                <a:solidFill>
                  <a:schemeClr val="tx1"/>
                </a:solidFill>
                <a:ea typeface="ＭＳ Ｐゴシック" pitchFamily="-112" charset="-128"/>
                <a:cs typeface="+mn-cs"/>
              </a:rPr>
              <a:t>there</a:t>
            </a:r>
            <a:r>
              <a:rPr lang="en-US" dirty="0" smtClean="0">
                <a:solidFill>
                  <a:schemeClr val="tx1"/>
                </a:solidFill>
              </a:rPr>
              <a:t> with the server?</a:t>
            </a:r>
          </a:p>
        </p:txBody>
      </p:sp>
      <p:graphicFrame>
        <p:nvGraphicFramePr>
          <p:cNvPr id="91146" name="Object 10"/>
          <p:cNvGraphicFramePr>
            <a:graphicFrameLocks noChangeAspect="1"/>
          </p:cNvGraphicFramePr>
          <p:nvPr/>
        </p:nvGraphicFramePr>
        <p:xfrm>
          <a:off x="76200" y="5613400"/>
          <a:ext cx="735013" cy="482600"/>
        </p:xfrm>
        <a:graphic>
          <a:graphicData uri="http://schemas.openxmlformats.org/presentationml/2006/ole">
            <p:oleObj spid="_x0000_s108555" name="Equation" r:id="rId9" imgW="368280" imgH="241200" progId="Equation.3">
              <p:embed/>
            </p:oleObj>
          </a:graphicData>
        </a:graphic>
      </p:graphicFrame>
      <p:graphicFrame>
        <p:nvGraphicFramePr>
          <p:cNvPr id="91147" name="Object 11"/>
          <p:cNvGraphicFramePr>
            <a:graphicFrameLocks noChangeAspect="1"/>
          </p:cNvGraphicFramePr>
          <p:nvPr/>
        </p:nvGraphicFramePr>
        <p:xfrm>
          <a:off x="4559300" y="5537200"/>
          <a:ext cx="4356100" cy="482600"/>
        </p:xfrm>
        <a:graphic>
          <a:graphicData uri="http://schemas.openxmlformats.org/presentationml/2006/ole">
            <p:oleObj spid="_x0000_s108556" name="Equation" r:id="rId10" imgW="2184120" imgH="241200" progId="Equation.3">
              <p:embed/>
            </p:oleObj>
          </a:graphicData>
        </a:graphic>
      </p:graphicFrame>
      <p:graphicFrame>
        <p:nvGraphicFramePr>
          <p:cNvPr id="7" name="Object 13"/>
          <p:cNvGraphicFramePr>
            <a:graphicFrameLocks noChangeAspect="1"/>
          </p:cNvGraphicFramePr>
          <p:nvPr/>
        </p:nvGraphicFramePr>
        <p:xfrm>
          <a:off x="1141413" y="5613400"/>
          <a:ext cx="3241675" cy="406400"/>
        </p:xfrm>
        <a:graphic>
          <a:graphicData uri="http://schemas.openxmlformats.org/presentationml/2006/ole">
            <p:oleObj spid="_x0000_s108557" name="Equation" r:id="rId11" imgW="1625400" imgH="2030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076"/>
                                        </p:tgtEl>
                                        <p:attrNameLst>
                                          <p:attrName>style.visibility</p:attrName>
                                        </p:attrNameLst>
                                      </p:cBhvr>
                                      <p:to>
                                        <p:strVal val="visible"/>
                                      </p:to>
                                    </p:set>
                                    <p:animEffect transition="in" filter="dissolve">
                                      <p:cBhvr>
                                        <p:cTn id="12" dur="500"/>
                                        <p:tgtEl>
                                          <p:spTgt spid="307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1142"/>
                                        </p:tgtEl>
                                        <p:attrNameLst>
                                          <p:attrName>style.visibility</p:attrName>
                                        </p:attrNameLst>
                                      </p:cBhvr>
                                      <p:to>
                                        <p:strVal val="visible"/>
                                      </p:to>
                                    </p:set>
                                    <p:animEffect transition="in" filter="dissolve">
                                      <p:cBhvr>
                                        <p:cTn id="17" dur="500"/>
                                        <p:tgtEl>
                                          <p:spTgt spid="9114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1143"/>
                                        </p:tgtEl>
                                        <p:attrNameLst>
                                          <p:attrName>style.visibility</p:attrName>
                                        </p:attrNameLst>
                                      </p:cBhvr>
                                      <p:to>
                                        <p:strVal val="visible"/>
                                      </p:to>
                                    </p:set>
                                    <p:animEffect transition="in" filter="dissolve">
                                      <p:cBhvr>
                                        <p:cTn id="22" dur="500"/>
                                        <p:tgtEl>
                                          <p:spTgt spid="9114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1144"/>
                                        </p:tgtEl>
                                        <p:attrNameLst>
                                          <p:attrName>style.visibility</p:attrName>
                                        </p:attrNameLst>
                                      </p:cBhvr>
                                      <p:to>
                                        <p:strVal val="visible"/>
                                      </p:to>
                                    </p:set>
                                    <p:animEffect transition="in" filter="dissolve">
                                      <p:cBhvr>
                                        <p:cTn id="27" dur="500"/>
                                        <p:tgtEl>
                                          <p:spTgt spid="9114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dissolv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1145"/>
                                        </p:tgtEl>
                                        <p:attrNameLst>
                                          <p:attrName>style.visibility</p:attrName>
                                        </p:attrNameLst>
                                      </p:cBhvr>
                                      <p:to>
                                        <p:strVal val="visible"/>
                                      </p:to>
                                    </p:set>
                                    <p:animEffect transition="in" filter="dissolve">
                                      <p:cBhvr>
                                        <p:cTn id="37" dur="500"/>
                                        <p:tgtEl>
                                          <p:spTgt spid="9114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
                                            <p:txEl>
                                              <p:pRg st="0" end="0"/>
                                            </p:txEl>
                                          </p:spTgt>
                                        </p:tgtEl>
                                        <p:attrNameLst>
                                          <p:attrName>style.visibility</p:attrName>
                                        </p:attrNameLst>
                                      </p:cBhvr>
                                      <p:to>
                                        <p:strVal val="visible"/>
                                      </p:to>
                                    </p:set>
                                    <p:animEffect transition="in" filter="dissolve">
                                      <p:cBhvr>
                                        <p:cTn id="42" dur="500"/>
                                        <p:tgtEl>
                                          <p:spTgt spid="1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91146"/>
                                        </p:tgtEl>
                                        <p:attrNameLst>
                                          <p:attrName>style.visibility</p:attrName>
                                        </p:attrNameLst>
                                      </p:cBhvr>
                                      <p:to>
                                        <p:strVal val="visible"/>
                                      </p:to>
                                    </p:set>
                                    <p:animEffect transition="in" filter="dissolve">
                                      <p:cBhvr>
                                        <p:cTn id="47" dur="500"/>
                                        <p:tgtEl>
                                          <p:spTgt spid="9114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dissolve">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91147"/>
                                        </p:tgtEl>
                                        <p:attrNameLst>
                                          <p:attrName>style.visibility</p:attrName>
                                        </p:attrNameLst>
                                      </p:cBhvr>
                                      <p:to>
                                        <p:strVal val="visible"/>
                                      </p:to>
                                    </p:set>
                                    <p:animEffect transition="in" filter="dissolve">
                                      <p:cBhvr>
                                        <p:cTn id="57" dur="500"/>
                                        <p:tgtEl>
                                          <p:spTgt spid="91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P spid="1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295400"/>
            <a:ext cx="9067800" cy="5267325"/>
          </a:xfrm>
        </p:spPr>
        <p:txBody>
          <a:bodyPr/>
          <a:lstStyle/>
          <a:p>
            <a:pPr marL="0" indent="0">
              <a:buFont typeface="Wingdings" pitchFamily="2" charset="2"/>
              <a:buNone/>
              <a:defRPr/>
            </a:pPr>
            <a:r>
              <a:rPr lang="en-US" sz="2200" dirty="0" smtClean="0"/>
              <a:t>Bank of San Pedro has only </a:t>
            </a:r>
            <a:r>
              <a:rPr lang="en-US" sz="2200" dirty="0" smtClean="0">
                <a:solidFill>
                  <a:srgbClr val="FF0000"/>
                </a:solidFill>
              </a:rPr>
              <a:t>1 teller</a:t>
            </a:r>
            <a:r>
              <a:rPr lang="en-US" sz="2200" dirty="0" smtClean="0"/>
              <a:t>. On average, </a:t>
            </a:r>
            <a:r>
              <a:rPr lang="en-US" sz="2200" dirty="0" smtClean="0">
                <a:solidFill>
                  <a:srgbClr val="FF0000"/>
                </a:solidFill>
              </a:rPr>
              <a:t>1</a:t>
            </a:r>
            <a:r>
              <a:rPr lang="en-US" sz="2200" dirty="0" smtClean="0"/>
              <a:t> </a:t>
            </a:r>
            <a:r>
              <a:rPr lang="en-US" sz="2200" dirty="0" smtClean="0">
                <a:solidFill>
                  <a:srgbClr val="FF0000"/>
                </a:solidFill>
              </a:rPr>
              <a:t>customer comes every 6 minutes</a:t>
            </a:r>
            <a:r>
              <a:rPr lang="en-US" sz="2200" dirty="0" smtClean="0"/>
              <a:t>, and it takes the teller an average of </a:t>
            </a:r>
            <a:r>
              <a:rPr lang="en-US" sz="2200" dirty="0" smtClean="0">
                <a:solidFill>
                  <a:srgbClr val="FF0000"/>
                </a:solidFill>
              </a:rPr>
              <a:t>3 minutes to serve a customer</a:t>
            </a:r>
            <a:r>
              <a:rPr lang="en-US" sz="2200" dirty="0" smtClean="0"/>
              <a:t>. To improve customer satisfaction, the bank is going to implement a unique policy called, “We Pay While You Wait.” Once implemented, the bank will pay each customer </a:t>
            </a:r>
            <a:r>
              <a:rPr lang="en-US" sz="2200" dirty="0" smtClean="0">
                <a:solidFill>
                  <a:srgbClr val="FF0000"/>
                </a:solidFill>
              </a:rPr>
              <a:t>$3 per minute while a customer waits in line</a:t>
            </a:r>
            <a:r>
              <a:rPr lang="en-US" sz="2200" dirty="0" smtClean="0"/>
              <a:t>. (So the clock starts when a customer joins the line, and stops when the customer begins to talk to the teller.) Bank of San Pedro hired you as a consultant and you are responsible for estimating how much the “We Pay While You Wait” program will cost. Your preliminary study indicates there are, on average, 0.5 customers waiting in line. Assume linear cost. If a customer waits for ten seconds in line, Bank of San Pedro will pay $0.5. Assume that arrival follows Poisson and service time follows exponential distribution. </a:t>
            </a:r>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r>
              <a:rPr lang="en-US" sz="2400" dirty="0" smtClean="0"/>
              <a:t>	 </a:t>
            </a:r>
          </a:p>
          <a:p>
            <a:pPr marL="533400" indent="-533400">
              <a:buFont typeface="Wingdings" pitchFamily="2" charset="2"/>
              <a:buNone/>
              <a:defRPr/>
            </a:pPr>
            <a:endParaRPr lang="en-US" sz="2400" dirty="0" smtClean="0"/>
          </a:p>
          <a:p>
            <a:pPr marL="533400" indent="-533400">
              <a:buFont typeface="Wingdings" pitchFamily="2" charset="2"/>
              <a:buNone/>
              <a:defRPr/>
            </a:pPr>
            <a:r>
              <a:rPr lang="en-US" dirty="0" smtClean="0"/>
              <a:t>	</a:t>
            </a:r>
            <a:endParaRPr lang="en-US" dirty="0" smtClean="0">
              <a:solidFill>
                <a:srgbClr val="09224F"/>
              </a:solidFill>
            </a:endParaRPr>
          </a:p>
        </p:txBody>
      </p:sp>
      <p:sp>
        <p:nvSpPr>
          <p:cNvPr id="4"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219200"/>
            <a:ext cx="8153400" cy="4987925"/>
          </a:xfrm>
        </p:spPr>
        <p:txBody>
          <a:bodyPr/>
          <a:lstStyle/>
          <a:p>
            <a:pPr>
              <a:buNone/>
              <a:defRPr/>
            </a:pPr>
            <a:r>
              <a:rPr lang="en-US" b="1" dirty="0" smtClean="0">
                <a:solidFill>
                  <a:schemeClr val="tx1"/>
                </a:solidFill>
              </a:rPr>
              <a:t>a) Compute  the capacity of the teller</a:t>
            </a:r>
          </a:p>
          <a:p>
            <a:pPr marL="457200" indent="-457200">
              <a:buSzPct val="100000"/>
              <a:buFont typeface="+mj-lt"/>
              <a:buAutoNum type="alphaLcParenR"/>
              <a:defRPr/>
            </a:pPr>
            <a:r>
              <a:rPr lang="en-US" sz="2000" dirty="0" smtClean="0">
                <a:solidFill>
                  <a:schemeClr val="tx1"/>
                </a:solidFill>
              </a:rPr>
              <a:t>10 customers/hour</a:t>
            </a:r>
          </a:p>
          <a:p>
            <a:pPr marL="457200" indent="-457200">
              <a:buSzPct val="100000"/>
              <a:buFont typeface="+mj-lt"/>
              <a:buAutoNum type="alphaLcParenR"/>
              <a:defRPr/>
            </a:pPr>
            <a:r>
              <a:rPr lang="en-US" sz="2000" dirty="0" smtClean="0">
                <a:solidFill>
                  <a:schemeClr val="tx1"/>
                </a:solidFill>
              </a:rPr>
              <a:t>3.33 customers/hour</a:t>
            </a:r>
          </a:p>
          <a:p>
            <a:pPr marL="457200" indent="-457200">
              <a:buSzPct val="100000"/>
              <a:buFont typeface="+mj-lt"/>
              <a:buAutoNum type="alphaLcParenR"/>
              <a:defRPr/>
            </a:pPr>
            <a:r>
              <a:rPr lang="en-US" sz="2000" dirty="0" smtClean="0">
                <a:solidFill>
                  <a:schemeClr val="tx1"/>
                </a:solidFill>
              </a:rPr>
              <a:t>20 customers/hour</a:t>
            </a:r>
          </a:p>
          <a:p>
            <a:pPr marL="457200" indent="-457200">
              <a:buSzPct val="100000"/>
              <a:buFont typeface="+mj-lt"/>
              <a:buAutoNum type="alphaLcParenR"/>
              <a:defRPr/>
            </a:pPr>
            <a:r>
              <a:rPr lang="en-US" sz="2000" dirty="0" smtClean="0">
                <a:solidFill>
                  <a:schemeClr val="tx1"/>
                </a:solidFill>
              </a:rPr>
              <a:t>30 customers/hour</a:t>
            </a:r>
          </a:p>
          <a:p>
            <a:pPr marL="457200" indent="-457200">
              <a:buSzPct val="100000"/>
              <a:buFont typeface="+mj-lt"/>
              <a:buAutoNum type="alphaLcParenR"/>
              <a:defRPr/>
            </a:pPr>
            <a:r>
              <a:rPr lang="en-US" sz="2000" dirty="0" smtClean="0">
                <a:solidFill>
                  <a:schemeClr val="tx1"/>
                </a:solidFill>
              </a:rPr>
              <a:t>Cannot be determined</a:t>
            </a:r>
          </a:p>
          <a:p>
            <a:pPr marL="857250" lvl="1" indent="-457200">
              <a:buFont typeface="Wingdings" pitchFamily="2" charset="2"/>
              <a:buNone/>
              <a:defRPr/>
            </a:pPr>
            <a:endParaRPr lang="en-US" sz="1800" dirty="0" smtClean="0">
              <a:solidFill>
                <a:schemeClr val="tx1"/>
              </a:solidFill>
            </a:endParaRPr>
          </a:p>
          <a:p>
            <a:pPr marL="457200" indent="-457200">
              <a:buFont typeface="Wingdings" pitchFamily="2" charset="2"/>
              <a:buNone/>
              <a:defRPr/>
            </a:pPr>
            <a:r>
              <a:rPr lang="en-US" sz="2000" dirty="0" smtClean="0">
                <a:solidFill>
                  <a:schemeClr val="tx1"/>
                </a:solidFill>
              </a:rPr>
              <a:t>It takes the teller an average of 3 minutes to serve a customer</a:t>
            </a:r>
          </a:p>
          <a:p>
            <a:pPr marL="457200" indent="-457200">
              <a:buFont typeface="Wingdings" pitchFamily="2" charset="2"/>
              <a:buNone/>
              <a:defRPr/>
            </a:pPr>
            <a:r>
              <a:rPr lang="en-US" sz="2000" dirty="0" smtClean="0">
                <a:solidFill>
                  <a:schemeClr val="tx1"/>
                </a:solidFill>
              </a:rPr>
              <a:t>60/3 = 20 customers per hour</a:t>
            </a:r>
          </a:p>
          <a:p>
            <a:pPr>
              <a:buNone/>
              <a:defRPr/>
            </a:pPr>
            <a:endParaRPr lang="en-US" dirty="0"/>
          </a:p>
        </p:txBody>
      </p:sp>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dissolve">
                                      <p:cBhvr>
                                        <p:cTn id="7" dur="500"/>
                                        <p:tgtEl>
                                          <p:spTgt spid="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animEffect transition="in" filter="dissolve">
                                      <p:cBhvr>
                                        <p:cTn id="1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295400"/>
            <a:ext cx="8839200" cy="4987925"/>
          </a:xfrm>
        </p:spPr>
        <p:txBody>
          <a:bodyPr/>
          <a:lstStyle/>
          <a:p>
            <a:pPr>
              <a:buNone/>
              <a:defRPr/>
            </a:pPr>
            <a:r>
              <a:rPr lang="en-US" b="1" dirty="0" smtClean="0">
                <a:solidFill>
                  <a:schemeClr val="tx1"/>
                </a:solidFill>
              </a:rPr>
              <a:t>b) Calculate the proportion of the time the teller is busy. </a:t>
            </a:r>
          </a:p>
          <a:p>
            <a:pPr>
              <a:buSzPct val="100000"/>
              <a:buFont typeface="+mj-lt"/>
              <a:buAutoNum type="alphaLcParenR"/>
              <a:defRPr/>
            </a:pPr>
            <a:r>
              <a:rPr lang="en-US" sz="2000" dirty="0" smtClean="0">
                <a:solidFill>
                  <a:schemeClr val="tx1"/>
                </a:solidFill>
              </a:rPr>
              <a:t>100%</a:t>
            </a:r>
          </a:p>
          <a:p>
            <a:pPr>
              <a:buSzPct val="100000"/>
              <a:buFont typeface="+mj-lt"/>
              <a:buAutoNum type="alphaLcParenR"/>
              <a:defRPr/>
            </a:pPr>
            <a:r>
              <a:rPr lang="en-US" sz="2000" dirty="0" smtClean="0">
                <a:solidFill>
                  <a:schemeClr val="tx1"/>
                </a:solidFill>
              </a:rPr>
              <a:t>80%</a:t>
            </a:r>
          </a:p>
          <a:p>
            <a:pPr>
              <a:buSzPct val="100000"/>
              <a:buFont typeface="+mj-lt"/>
              <a:buAutoNum type="alphaLcParenR"/>
              <a:defRPr/>
            </a:pPr>
            <a:r>
              <a:rPr lang="en-US" sz="2000" dirty="0" smtClean="0">
                <a:solidFill>
                  <a:schemeClr val="tx1"/>
                </a:solidFill>
              </a:rPr>
              <a:t>62%</a:t>
            </a:r>
          </a:p>
          <a:p>
            <a:pPr>
              <a:buSzPct val="100000"/>
              <a:buFont typeface="+mj-lt"/>
              <a:buAutoNum type="alphaLcParenR"/>
              <a:defRPr/>
            </a:pPr>
            <a:r>
              <a:rPr lang="en-US" sz="2000" dirty="0" smtClean="0">
                <a:solidFill>
                  <a:schemeClr val="tx1"/>
                </a:solidFill>
              </a:rPr>
              <a:t>50%</a:t>
            </a:r>
          </a:p>
          <a:p>
            <a:pPr>
              <a:buSzPct val="100000"/>
              <a:buFont typeface="+mj-lt"/>
              <a:buAutoNum type="alphaLcParenR"/>
              <a:defRPr/>
            </a:pPr>
            <a:r>
              <a:rPr lang="en-US" sz="2000" dirty="0" smtClean="0">
                <a:solidFill>
                  <a:schemeClr val="tx1"/>
                </a:solidFill>
              </a:rPr>
              <a:t>40%</a:t>
            </a:r>
          </a:p>
          <a:p>
            <a:pPr marL="857250" lvl="1" indent="-457200">
              <a:buFont typeface="Wingdings" pitchFamily="2" charset="2"/>
              <a:buNone/>
              <a:defRPr/>
            </a:pPr>
            <a:endParaRPr lang="en-US" sz="1800" dirty="0" smtClean="0">
              <a:solidFill>
                <a:schemeClr val="tx1"/>
              </a:solidFill>
            </a:endParaRPr>
          </a:p>
          <a:p>
            <a:pPr marL="457200" indent="-457200">
              <a:buFont typeface="Wingdings" pitchFamily="2" charset="2"/>
              <a:buNone/>
              <a:defRPr/>
            </a:pPr>
            <a:r>
              <a:rPr lang="en-US" sz="2000" dirty="0" smtClean="0">
                <a:solidFill>
                  <a:schemeClr val="tx1"/>
                </a:solidFill>
              </a:rPr>
              <a:t>R=10, </a:t>
            </a:r>
            <a:r>
              <a:rPr lang="en-US" sz="2000" dirty="0" err="1" smtClean="0">
                <a:solidFill>
                  <a:schemeClr val="tx1"/>
                </a:solidFill>
              </a:rPr>
              <a:t>Rp</a:t>
            </a:r>
            <a:r>
              <a:rPr lang="en-US" sz="2000" dirty="0" smtClean="0">
                <a:solidFill>
                  <a:schemeClr val="tx1"/>
                </a:solidFill>
              </a:rPr>
              <a:t>= 20 </a:t>
            </a:r>
          </a:p>
          <a:p>
            <a:pPr marL="457200" indent="-457200">
              <a:buFont typeface="Wingdings" pitchFamily="2" charset="2"/>
              <a:buNone/>
              <a:defRPr/>
            </a:pPr>
            <a:r>
              <a:rPr lang="en-US" sz="2000" dirty="0" smtClean="0">
                <a:solidFill>
                  <a:schemeClr val="tx1"/>
                </a:solidFill>
              </a:rPr>
              <a:t>R/</a:t>
            </a:r>
            <a:r>
              <a:rPr lang="en-US" sz="2000" dirty="0" err="1" smtClean="0">
                <a:solidFill>
                  <a:schemeClr val="tx1"/>
                </a:solidFill>
              </a:rPr>
              <a:t>Rp</a:t>
            </a:r>
            <a:r>
              <a:rPr lang="en-US" sz="2000" dirty="0" smtClean="0">
                <a:solidFill>
                  <a:schemeClr val="tx1"/>
                </a:solidFill>
              </a:rPr>
              <a:t>= 10/20 = 0.5</a:t>
            </a:r>
          </a:p>
          <a:p>
            <a:pPr marL="457200" indent="-457200">
              <a:buFont typeface="Wingdings" pitchFamily="2" charset="2"/>
              <a:buNone/>
              <a:defRPr/>
            </a:pPr>
            <a:r>
              <a:rPr lang="en-US" sz="2000" dirty="0" smtClean="0">
                <a:solidFill>
                  <a:schemeClr val="tx1"/>
                </a:solidFill>
              </a:rPr>
              <a:t>= 50% </a:t>
            </a:r>
          </a:p>
          <a:p>
            <a:pPr>
              <a:defRPr/>
            </a:pPr>
            <a:endParaRPr lang="en-US" dirty="0"/>
          </a:p>
        </p:txBody>
      </p:sp>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dissolve">
                                      <p:cBhvr>
                                        <p:cTn id="7" dur="500"/>
                                        <p:tgtEl>
                                          <p:spTgt spid="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animEffect transition="in" filter="dissolve">
                                      <p:cBhvr>
                                        <p:cTn id="12" dur="500"/>
                                        <p:tgtEl>
                                          <p:spTgt spid="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9" end="9"/>
                                            </p:txEl>
                                          </p:spTgt>
                                        </p:tgtEl>
                                        <p:attrNameLst>
                                          <p:attrName>style.visibility</p:attrName>
                                        </p:attrNameLst>
                                      </p:cBhvr>
                                      <p:to>
                                        <p:strVal val="visible"/>
                                      </p:to>
                                    </p:set>
                                    <p:animEffect transition="in" filter="dissolve">
                                      <p:cBhvr>
                                        <p:cTn id="1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295400"/>
            <a:ext cx="9067800" cy="5029200"/>
          </a:xfrm>
        </p:spPr>
        <p:txBody>
          <a:bodyPr/>
          <a:lstStyle/>
          <a:p>
            <a:pPr>
              <a:buNone/>
              <a:defRPr/>
            </a:pPr>
            <a:r>
              <a:rPr lang="en-US" b="1" dirty="0" smtClean="0">
                <a:solidFill>
                  <a:schemeClr val="tx1"/>
                </a:solidFill>
              </a:rPr>
              <a:t>c) How long, on average, does a customer wait in line? </a:t>
            </a:r>
          </a:p>
          <a:p>
            <a:pPr>
              <a:buSzPct val="100000"/>
              <a:buFont typeface="+mj-lt"/>
              <a:buAutoNum type="alphaLcParenR"/>
              <a:defRPr/>
            </a:pPr>
            <a:r>
              <a:rPr lang="en-US" sz="2000" dirty="0" smtClean="0">
                <a:solidFill>
                  <a:schemeClr val="tx1"/>
                </a:solidFill>
              </a:rPr>
              <a:t>6 minutes</a:t>
            </a:r>
          </a:p>
          <a:p>
            <a:pPr>
              <a:buSzPct val="100000"/>
              <a:buFont typeface="+mj-lt"/>
              <a:buAutoNum type="alphaLcParenR"/>
              <a:defRPr/>
            </a:pPr>
            <a:r>
              <a:rPr lang="en-US" sz="2000" dirty="0" smtClean="0">
                <a:solidFill>
                  <a:schemeClr val="tx1"/>
                </a:solidFill>
              </a:rPr>
              <a:t>4.8 minutes</a:t>
            </a:r>
          </a:p>
          <a:p>
            <a:pPr>
              <a:buSzPct val="100000"/>
              <a:buFont typeface="+mj-lt"/>
              <a:buAutoNum type="alphaLcParenR"/>
              <a:defRPr/>
            </a:pPr>
            <a:r>
              <a:rPr lang="en-US" sz="2000" dirty="0" smtClean="0">
                <a:solidFill>
                  <a:schemeClr val="tx1"/>
                </a:solidFill>
              </a:rPr>
              <a:t>3 minutes</a:t>
            </a:r>
          </a:p>
          <a:p>
            <a:pPr>
              <a:buSzPct val="100000"/>
              <a:buFont typeface="+mj-lt"/>
              <a:buAutoNum type="alphaLcParenR"/>
              <a:defRPr/>
            </a:pPr>
            <a:r>
              <a:rPr lang="en-US" sz="2000" dirty="0" smtClean="0">
                <a:solidFill>
                  <a:schemeClr val="tx1"/>
                </a:solidFill>
              </a:rPr>
              <a:t>2.6 minutes</a:t>
            </a:r>
          </a:p>
          <a:p>
            <a:pPr>
              <a:buSzPct val="100000"/>
              <a:buFont typeface="+mj-lt"/>
              <a:buAutoNum type="alphaLcParenR"/>
              <a:defRPr/>
            </a:pPr>
            <a:r>
              <a:rPr lang="en-US" sz="2000" dirty="0" smtClean="0">
                <a:solidFill>
                  <a:schemeClr val="tx1"/>
                </a:solidFill>
              </a:rPr>
              <a:t>2 minutes</a:t>
            </a:r>
          </a:p>
          <a:p>
            <a:pPr marL="857250" lvl="1" indent="-457200">
              <a:buFont typeface="Wingdings" pitchFamily="2" charset="2"/>
              <a:buNone/>
              <a:defRPr/>
            </a:pPr>
            <a:endParaRPr lang="en-US" sz="1800" dirty="0" smtClean="0">
              <a:solidFill>
                <a:schemeClr val="tx1"/>
              </a:solidFill>
            </a:endParaRPr>
          </a:p>
          <a:p>
            <a:pPr marL="857250" lvl="1" indent="-457200">
              <a:buFont typeface="Wingdings" pitchFamily="2" charset="2"/>
              <a:buNone/>
              <a:defRPr/>
            </a:pPr>
            <a:endParaRPr lang="en-US" sz="1800" dirty="0" smtClean="0">
              <a:solidFill>
                <a:srgbClr val="00B0F0"/>
              </a:solidFill>
            </a:endParaRPr>
          </a:p>
          <a:p>
            <a:pPr marL="857250" lvl="1" indent="-457200">
              <a:buFont typeface="Wingdings" pitchFamily="2" charset="2"/>
              <a:buNone/>
              <a:defRPr/>
            </a:pPr>
            <a:endParaRPr lang="en-US" sz="1800" dirty="0" smtClean="0">
              <a:solidFill>
                <a:srgbClr val="00B0F0"/>
              </a:solidFill>
            </a:endParaRPr>
          </a:p>
          <a:p>
            <a:pPr marL="457200" indent="-457200">
              <a:buFont typeface="Wingdings" pitchFamily="2" charset="2"/>
              <a:buNone/>
              <a:defRPr/>
            </a:pPr>
            <a:r>
              <a:rPr lang="en-US" sz="2000" dirty="0" smtClean="0">
                <a:solidFill>
                  <a:schemeClr val="tx1"/>
                </a:solidFill>
              </a:rPr>
              <a:t>Indeed Ii was even given in the problem.</a:t>
            </a:r>
          </a:p>
          <a:p>
            <a:pPr marL="457200" indent="-457200">
              <a:buFont typeface="Wingdings" pitchFamily="2" charset="2"/>
              <a:buNone/>
              <a:defRPr/>
            </a:pPr>
            <a:r>
              <a:rPr lang="en-US" sz="2000" dirty="0" smtClean="0">
                <a:solidFill>
                  <a:schemeClr val="tx1"/>
                </a:solidFill>
              </a:rPr>
              <a:t>Ti= Ii/R</a:t>
            </a:r>
          </a:p>
          <a:p>
            <a:pPr marL="457200" indent="-457200">
              <a:buFont typeface="Wingdings" pitchFamily="2" charset="2"/>
              <a:buNone/>
              <a:defRPr/>
            </a:pPr>
            <a:r>
              <a:rPr lang="en-US" sz="2000" dirty="0" smtClean="0">
                <a:solidFill>
                  <a:schemeClr val="tx1"/>
                </a:solidFill>
              </a:rPr>
              <a:t>Ti= 0.5/10 = .05</a:t>
            </a:r>
          </a:p>
          <a:p>
            <a:pPr marL="457200" indent="-457200">
              <a:buFont typeface="Wingdings" pitchFamily="2" charset="2"/>
              <a:buNone/>
              <a:defRPr/>
            </a:pPr>
            <a:r>
              <a:rPr lang="en-US" sz="2000" dirty="0" smtClean="0">
                <a:solidFill>
                  <a:schemeClr val="tx1"/>
                </a:solidFill>
              </a:rPr>
              <a:t>0.05(60) = 3 minutes</a:t>
            </a:r>
          </a:p>
          <a:p>
            <a:pPr>
              <a:defRPr/>
            </a:pPr>
            <a:endParaRPr lang="en-US" dirty="0"/>
          </a:p>
        </p:txBody>
      </p:sp>
      <p:graphicFrame>
        <p:nvGraphicFramePr>
          <p:cNvPr id="54274" name="Object 2"/>
          <p:cNvGraphicFramePr>
            <a:graphicFrameLocks noChangeAspect="1"/>
          </p:cNvGraphicFramePr>
          <p:nvPr/>
        </p:nvGraphicFramePr>
        <p:xfrm>
          <a:off x="2057400" y="3733800"/>
          <a:ext cx="2930525" cy="838200"/>
        </p:xfrm>
        <a:graphic>
          <a:graphicData uri="http://schemas.openxmlformats.org/presentationml/2006/ole">
            <p:oleObj spid="_x0000_s215042" name="Equation" r:id="rId4" imgW="1511280" imgH="444240" progId="Equation.3">
              <p:embed/>
            </p:oleObj>
          </a:graphicData>
        </a:graphic>
      </p:graphicFrame>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dissolve">
                                      <p:cBhvr>
                                        <p:cTn id="7" dur="500"/>
                                        <p:tgtEl>
                                          <p:spTgt spid="5427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9" end="9"/>
                                            </p:txEl>
                                          </p:spTgt>
                                        </p:tgtEl>
                                        <p:attrNameLst>
                                          <p:attrName>style.visibility</p:attrName>
                                        </p:attrNameLst>
                                      </p:cBhvr>
                                      <p:to>
                                        <p:strVal val="visible"/>
                                      </p:to>
                                    </p:set>
                                    <p:animEffect transition="in" filter="dissolve">
                                      <p:cBhvr>
                                        <p:cTn id="12" dur="500"/>
                                        <p:tgtEl>
                                          <p:spTgt spid="5">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10" end="10"/>
                                            </p:txEl>
                                          </p:spTgt>
                                        </p:tgtEl>
                                        <p:attrNameLst>
                                          <p:attrName>style.visibility</p:attrName>
                                        </p:attrNameLst>
                                      </p:cBhvr>
                                      <p:to>
                                        <p:strVal val="visible"/>
                                      </p:to>
                                    </p:set>
                                    <p:animEffect transition="in" filter="dissolve">
                                      <p:cBhvr>
                                        <p:cTn id="17" dur="500"/>
                                        <p:tgtEl>
                                          <p:spTgt spid="5">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11" end="11"/>
                                            </p:txEl>
                                          </p:spTgt>
                                        </p:tgtEl>
                                        <p:attrNameLst>
                                          <p:attrName>style.visibility</p:attrName>
                                        </p:attrNameLst>
                                      </p:cBhvr>
                                      <p:to>
                                        <p:strVal val="visible"/>
                                      </p:to>
                                    </p:set>
                                    <p:animEffect transition="in" filter="dissolve">
                                      <p:cBhvr>
                                        <p:cTn id="22" dur="500"/>
                                        <p:tgtEl>
                                          <p:spTgt spid="5">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12" end="12"/>
                                            </p:txEl>
                                          </p:spTgt>
                                        </p:tgtEl>
                                        <p:attrNameLst>
                                          <p:attrName>style.visibility</p:attrName>
                                        </p:attrNameLst>
                                      </p:cBhvr>
                                      <p:to>
                                        <p:strVal val="visible"/>
                                      </p:to>
                                    </p:set>
                                    <p:animEffect transition="in" filter="dissolve">
                                      <p:cBhvr>
                                        <p:cTn id="2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219200"/>
            <a:ext cx="9067800" cy="5257800"/>
          </a:xfrm>
        </p:spPr>
        <p:txBody>
          <a:bodyPr/>
          <a:lstStyle/>
          <a:p>
            <a:pPr>
              <a:buNone/>
              <a:defRPr/>
            </a:pPr>
            <a:r>
              <a:rPr lang="en-US" b="1" dirty="0" smtClean="0">
                <a:solidFill>
                  <a:schemeClr val="tx1"/>
                </a:solidFill>
              </a:rPr>
              <a:t>d) Calculate the expected “hourly” cost of the “We Pay While You Wait” program. </a:t>
            </a:r>
          </a:p>
          <a:p>
            <a:pPr>
              <a:buSzPct val="100000"/>
              <a:buFont typeface="+mj-lt"/>
              <a:buAutoNum type="alphaLcParenR"/>
              <a:defRPr/>
            </a:pPr>
            <a:r>
              <a:rPr lang="en-US" sz="2000" dirty="0" smtClean="0">
                <a:solidFill>
                  <a:schemeClr val="tx1"/>
                </a:solidFill>
              </a:rPr>
              <a:t>$9</a:t>
            </a:r>
          </a:p>
          <a:p>
            <a:pPr>
              <a:buSzPct val="100000"/>
              <a:buFont typeface="+mj-lt"/>
              <a:buAutoNum type="alphaLcParenR"/>
              <a:defRPr/>
            </a:pPr>
            <a:r>
              <a:rPr lang="en-US" sz="2000" dirty="0" smtClean="0">
                <a:solidFill>
                  <a:schemeClr val="tx1"/>
                </a:solidFill>
              </a:rPr>
              <a:t>$36</a:t>
            </a:r>
          </a:p>
          <a:p>
            <a:pPr>
              <a:buSzPct val="100000"/>
              <a:buFont typeface="+mj-lt"/>
              <a:buAutoNum type="alphaLcParenR"/>
              <a:defRPr/>
            </a:pPr>
            <a:r>
              <a:rPr lang="en-US" sz="2000" dirty="0" smtClean="0">
                <a:solidFill>
                  <a:schemeClr val="tx1"/>
                </a:solidFill>
              </a:rPr>
              <a:t>$60</a:t>
            </a:r>
          </a:p>
          <a:p>
            <a:pPr>
              <a:buSzPct val="100000"/>
              <a:buFont typeface="+mj-lt"/>
              <a:buAutoNum type="alphaLcParenR"/>
              <a:defRPr/>
            </a:pPr>
            <a:r>
              <a:rPr lang="en-US" sz="2000" dirty="0" smtClean="0">
                <a:solidFill>
                  <a:schemeClr val="tx1"/>
                </a:solidFill>
              </a:rPr>
              <a:t>$90</a:t>
            </a:r>
          </a:p>
          <a:p>
            <a:pPr>
              <a:buSzPct val="100000"/>
              <a:buFont typeface="+mj-lt"/>
              <a:buAutoNum type="alphaLcParenR"/>
              <a:defRPr/>
            </a:pPr>
            <a:r>
              <a:rPr lang="en-US" sz="2000" dirty="0" smtClean="0">
                <a:solidFill>
                  <a:schemeClr val="tx1"/>
                </a:solidFill>
              </a:rPr>
              <a:t>$140</a:t>
            </a:r>
          </a:p>
          <a:p>
            <a:pPr marL="0" indent="0">
              <a:buNone/>
              <a:defRPr/>
            </a:pPr>
            <a:r>
              <a:rPr lang="en-US" sz="2000" dirty="0" smtClean="0">
                <a:solidFill>
                  <a:schemeClr val="tx1"/>
                </a:solidFill>
              </a:rPr>
              <a:t>Ii =0.5. Therefore, a half of a customer is always there. For each hour one customer gets 60(3) = $180. Thus 0.5 customer gets $90.</a:t>
            </a:r>
          </a:p>
          <a:p>
            <a:pPr>
              <a:buNone/>
              <a:defRPr/>
            </a:pPr>
            <a:r>
              <a:rPr lang="en-US" sz="2000" dirty="0" smtClean="0">
                <a:solidFill>
                  <a:schemeClr val="tx1"/>
                </a:solidFill>
              </a:rPr>
              <a:t>Perhaps you do not believe me.</a:t>
            </a:r>
          </a:p>
          <a:p>
            <a:pPr>
              <a:buNone/>
              <a:defRPr/>
            </a:pPr>
            <a:r>
              <a:rPr lang="en-US" sz="2000" dirty="0" smtClean="0">
                <a:solidFill>
                  <a:schemeClr val="tx1"/>
                </a:solidFill>
              </a:rPr>
              <a:t>Each customer waits, on average, 3 minutes. </a:t>
            </a:r>
          </a:p>
          <a:p>
            <a:pPr>
              <a:buNone/>
              <a:defRPr/>
            </a:pPr>
            <a:r>
              <a:rPr lang="en-US" sz="2000" dirty="0" smtClean="0">
                <a:solidFill>
                  <a:schemeClr val="tx1"/>
                </a:solidFill>
              </a:rPr>
              <a:t>	So he or she receives, on average, 3(3) =$9. </a:t>
            </a:r>
          </a:p>
          <a:p>
            <a:pPr>
              <a:buNone/>
              <a:defRPr/>
            </a:pPr>
            <a:r>
              <a:rPr lang="en-US" sz="2000" dirty="0" smtClean="0">
                <a:solidFill>
                  <a:schemeClr val="tx1"/>
                </a:solidFill>
              </a:rPr>
              <a:t>	There are 10 customers arriving per hour. </a:t>
            </a:r>
          </a:p>
          <a:p>
            <a:pPr>
              <a:buNone/>
              <a:defRPr/>
            </a:pPr>
            <a:r>
              <a:rPr lang="en-US" sz="2000" dirty="0" smtClean="0">
                <a:solidFill>
                  <a:schemeClr val="tx1"/>
                </a:solidFill>
              </a:rPr>
              <a:t>	So the overall cost of this program is 9*10=$90</a:t>
            </a:r>
            <a:r>
              <a:rPr lang="en-US" sz="1800" dirty="0" smtClean="0">
                <a:solidFill>
                  <a:schemeClr val="tx1"/>
                </a:solidFill>
              </a:rPr>
              <a:t>.</a:t>
            </a:r>
          </a:p>
          <a:p>
            <a:pPr>
              <a:defRPr/>
            </a:pPr>
            <a:endParaRPr lang="en-US" dirty="0"/>
          </a:p>
        </p:txBody>
      </p:sp>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dissolve">
                                      <p:cBhvr>
                                        <p:cTn id="7" dur="500"/>
                                        <p:tgtEl>
                                          <p:spTgt spid="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7" end="7"/>
                                            </p:txEl>
                                          </p:spTgt>
                                        </p:tgtEl>
                                        <p:attrNameLst>
                                          <p:attrName>style.visibility</p:attrName>
                                        </p:attrNameLst>
                                      </p:cBhvr>
                                      <p:to>
                                        <p:strVal val="visible"/>
                                      </p:to>
                                    </p:set>
                                    <p:animEffect transition="in" filter="dissolve">
                                      <p:cBhvr>
                                        <p:cTn id="12" dur="500"/>
                                        <p:tgtEl>
                                          <p:spTgt spid="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animEffect transition="in" filter="dissolve">
                                      <p:cBhvr>
                                        <p:cTn id="17" dur="500"/>
                                        <p:tgtEl>
                                          <p:spTgt spid="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9" end="9"/>
                                            </p:txEl>
                                          </p:spTgt>
                                        </p:tgtEl>
                                        <p:attrNameLst>
                                          <p:attrName>style.visibility</p:attrName>
                                        </p:attrNameLst>
                                      </p:cBhvr>
                                      <p:to>
                                        <p:strVal val="visible"/>
                                      </p:to>
                                    </p:set>
                                    <p:animEffect transition="in" filter="dissolve">
                                      <p:cBhvr>
                                        <p:cTn id="22" dur="500"/>
                                        <p:tgtEl>
                                          <p:spTgt spid="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dissolve">
                                      <p:cBhvr>
                                        <p:cTn id="27" dur="500"/>
                                        <p:tgtEl>
                                          <p:spTgt spid="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11" end="11"/>
                                            </p:txEl>
                                          </p:spTgt>
                                        </p:tgtEl>
                                        <p:attrNameLst>
                                          <p:attrName>style.visibility</p:attrName>
                                        </p:attrNameLst>
                                      </p:cBhvr>
                                      <p:to>
                                        <p:strVal val="visible"/>
                                      </p:to>
                                    </p:set>
                                    <p:animEffect transition="in" filter="dissolve">
                                      <p:cBhvr>
                                        <p:cTn id="3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219200"/>
            <a:ext cx="9067800" cy="1981200"/>
          </a:xfrm>
        </p:spPr>
        <p:txBody>
          <a:bodyPr/>
          <a:lstStyle/>
          <a:p>
            <a:pPr marL="465138" indent="-465138">
              <a:buNone/>
              <a:defRPr/>
            </a:pPr>
            <a:r>
              <a:rPr lang="en-US" b="1" dirty="0" smtClean="0">
                <a:solidFill>
                  <a:schemeClr val="tx1"/>
                </a:solidFill>
              </a:rPr>
              <a:t>e) Suppose each additional clerk costs X dollars per hour (including all other clerk related costs such as benefits, space and equipment hourly costs). Compute the maximum value of X if it is at our benefit to hire one additional clerk? </a:t>
            </a:r>
          </a:p>
          <a:p>
            <a:pPr>
              <a:buNone/>
              <a:defRPr/>
            </a:pPr>
            <a:endParaRPr lang="en-US" dirty="0" smtClean="0">
              <a:solidFill>
                <a:schemeClr val="tx1"/>
              </a:solidFill>
            </a:endParaRPr>
          </a:p>
          <a:p>
            <a:pPr>
              <a:buNone/>
              <a:defRPr/>
            </a:pPr>
            <a:r>
              <a:rPr lang="en-US" dirty="0" smtClean="0">
                <a:solidFill>
                  <a:schemeClr val="tx1"/>
                </a:solidFill>
              </a:rPr>
              <a:t>    </a:t>
            </a:r>
          </a:p>
          <a:p>
            <a:pPr marL="857250" lvl="1" indent="-457200">
              <a:buFont typeface="Wingdings" pitchFamily="2" charset="2"/>
              <a:buNone/>
              <a:defRPr/>
            </a:pPr>
            <a:endParaRPr lang="en-US" sz="1800" dirty="0" smtClean="0"/>
          </a:p>
          <a:p>
            <a:pPr>
              <a:defRPr/>
            </a:pPr>
            <a:endParaRPr lang="en-US" dirty="0"/>
          </a:p>
        </p:txBody>
      </p:sp>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graphicFrame>
        <p:nvGraphicFramePr>
          <p:cNvPr id="2" name="Object 2"/>
          <p:cNvGraphicFramePr>
            <a:graphicFrameLocks noChangeAspect="1"/>
          </p:cNvGraphicFramePr>
          <p:nvPr/>
        </p:nvGraphicFramePr>
        <p:xfrm>
          <a:off x="395288" y="4294188"/>
          <a:ext cx="2759075" cy="887412"/>
        </p:xfrm>
        <a:graphic>
          <a:graphicData uri="http://schemas.openxmlformats.org/presentationml/2006/ole">
            <p:oleObj spid="_x0000_s246787" name="Equation" r:id="rId4" imgW="1422360" imgH="469800" progId="Equation.3">
              <p:embed/>
            </p:oleObj>
          </a:graphicData>
        </a:graphic>
      </p:graphicFrame>
      <p:sp>
        <p:nvSpPr>
          <p:cNvPr id="6" name="Content Placeholder 4"/>
          <p:cNvSpPr txBox="1">
            <a:spLocks/>
          </p:cNvSpPr>
          <p:nvPr/>
        </p:nvSpPr>
        <p:spPr bwMode="auto">
          <a:xfrm>
            <a:off x="76200" y="5410200"/>
            <a:ext cx="90678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Ii reduced from 0.5 customers</a:t>
            </a:r>
            <a:r>
              <a:rPr kumimoji="0" lang="en-US" sz="2400" b="0" i="0" u="none" strike="noStrike" kern="0" cap="none" spc="0" normalizeH="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to</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0.045 customers = 0.455</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a:t>
            </a: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112" charset="-128"/>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
        <p:nvSpPr>
          <p:cNvPr id="7" name="Content Placeholder 4"/>
          <p:cNvSpPr txBox="1">
            <a:spLocks/>
          </p:cNvSpPr>
          <p:nvPr/>
        </p:nvSpPr>
        <p:spPr bwMode="auto">
          <a:xfrm>
            <a:off x="0" y="3200400"/>
            <a:ext cx="90678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If we have two clerks, </a:t>
            </a:r>
            <a:r>
              <a:rPr kumimoji="0" lang="en-US" sz="2400" b="0" i="0" u="none" strike="noStrike" kern="0" cap="none" spc="0" normalizeH="0" baseline="0" noProof="0" dirty="0" err="1"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Rp</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increases from 20 to 40, and  utilization drops from 0.5 to 10/40 = 0.25</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a:t>
            </a: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112"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sp>
        <p:nvSpPr>
          <p:cNvPr id="6" name="Content Placeholder 4"/>
          <p:cNvSpPr txBox="1">
            <a:spLocks/>
          </p:cNvSpPr>
          <p:nvPr/>
        </p:nvSpPr>
        <p:spPr bwMode="auto">
          <a:xfrm>
            <a:off x="0" y="1219200"/>
            <a:ext cx="90678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lang="en-US" sz="2400" kern="0" dirty="0" smtClean="0">
                <a:latin typeface="MS Reference Sans Serif" pitchFamily="34" charset="0"/>
                <a:ea typeface="ＭＳ Ｐゴシック" pitchFamily="-65" charset="-128"/>
                <a:cs typeface="MS Reference Sans Serif" pitchFamily="34" charset="0"/>
              </a:rPr>
              <a:t>The number of customers waiting in the line reduced by 0.455. This means each hour, there are 0.455 less customers waiting in line. </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lang="en-US" sz="2400" kern="0" dirty="0" smtClean="0">
                <a:latin typeface="MS Reference Sans Serif" pitchFamily="34" charset="0"/>
                <a:ea typeface="ＭＳ Ｐゴシック" pitchFamily="-65" charset="-128"/>
                <a:cs typeface="MS Reference Sans Serif" pitchFamily="34" charset="0"/>
              </a:rPr>
              <a:t>The cost of each hour waiting per 1 customer is $180</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lang="en-US" sz="2400" kern="0" dirty="0" smtClean="0">
                <a:latin typeface="MS Reference Sans Serif" pitchFamily="34" charset="0"/>
                <a:ea typeface="ＭＳ Ｐゴシック" pitchFamily="-65" charset="-128"/>
                <a:cs typeface="MS Reference Sans Serif" pitchFamily="34" charset="0"/>
              </a:rPr>
              <a:t>The waiting cost of 0.455 customers is 180(0.455) = 81.96</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lang="en-US" sz="2400" kern="0" dirty="0" smtClean="0">
                <a:latin typeface="MS Reference Sans Serif" pitchFamily="34" charset="0"/>
                <a:ea typeface="ＭＳ Ｐゴシック" pitchFamily="-65" charset="-128"/>
                <a:cs typeface="MS Reference Sans Serif" pitchFamily="34" charset="0"/>
              </a:rPr>
              <a:t>If the additional clerk costs less than $81.96 per hour it is at our benefit to hire her. </a:t>
            </a:r>
          </a:p>
          <a:p>
            <a:pPr marL="342900" indent="-342900" eaLnBrk="1" hangingPunct="1">
              <a:spcBef>
                <a:spcPct val="20000"/>
              </a:spcBef>
              <a:buSzPct val="75000"/>
              <a:defRPr/>
            </a:pPr>
            <a:r>
              <a:rPr lang="en-US" sz="2400" b="1" dirty="0" smtClean="0">
                <a:latin typeface="MS Reference Sans Serif" pitchFamily="34" charset="0"/>
              </a:rPr>
              <a:t>e) Suppose each additional clerk costs $30 per hour.  How many new clerk should we hire, one or two? </a:t>
            </a:r>
          </a:p>
          <a:p>
            <a:pPr marL="342900" indent="-342900" eaLnBrk="1" hangingPunct="1">
              <a:spcBef>
                <a:spcPct val="20000"/>
              </a:spcBef>
              <a:buSzPct val="75000"/>
              <a:defRPr/>
            </a:pPr>
            <a:r>
              <a:rPr lang="en-US" sz="2400" dirty="0" smtClean="0"/>
              <a:t>Obviously, it is at hour benefit to hire one clerk.</a:t>
            </a:r>
          </a:p>
          <a:p>
            <a:pPr marL="342900" indent="-342900" eaLnBrk="1" hangingPunct="1">
              <a:spcBef>
                <a:spcPct val="20000"/>
              </a:spcBef>
              <a:buSzPct val="75000"/>
              <a:defRPr/>
            </a:pPr>
            <a:r>
              <a:rPr lang="en-US" sz="2400" dirty="0" smtClean="0"/>
              <a:t>If we hire two clerks (to have 3 clerks), </a:t>
            </a:r>
            <a:r>
              <a:rPr lang="en-US" sz="2400" dirty="0" err="1" smtClean="0"/>
              <a:t>Rp</a:t>
            </a:r>
            <a:r>
              <a:rPr lang="en-US" sz="2400" dirty="0" smtClean="0"/>
              <a:t> increases to 60, and  utilization drops 10/60 = 0.167</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a:t>
            </a: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112" charset="-128"/>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ssolv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dissolv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dissolv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dissolv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sp>
        <p:nvSpPr>
          <p:cNvPr id="6" name="Content Placeholder 4"/>
          <p:cNvSpPr txBox="1">
            <a:spLocks/>
          </p:cNvSpPr>
          <p:nvPr/>
        </p:nvSpPr>
        <p:spPr bwMode="auto">
          <a:xfrm>
            <a:off x="0" y="2667000"/>
            <a:ext cx="906780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buSzPct val="75000"/>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Ii </a:t>
            </a:r>
            <a:r>
              <a:rPr kumimoji="0" lang="en-US" sz="2400" i="0"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is</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reduced from 0.045 customers to  0.008,</a:t>
            </a:r>
            <a:r>
              <a:rPr kumimoji="0" lang="en-US" sz="2400" i="0"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a </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0.037 customer reduction. </a:t>
            </a:r>
          </a:p>
          <a:p>
            <a:pPr marL="342900" indent="-342900" eaLnBrk="1" hangingPunct="1">
              <a:spcBef>
                <a:spcPct val="20000"/>
              </a:spcBef>
              <a:buSzPct val="75000"/>
              <a:defRPr/>
            </a:pPr>
            <a:r>
              <a:rPr lang="en-US" sz="2400" kern="0" dirty="0" smtClean="0">
                <a:latin typeface="MS Reference Sans Serif" pitchFamily="34" charset="0"/>
                <a:ea typeface="ＭＳ Ｐゴシック" pitchFamily="-65" charset="-128"/>
                <a:cs typeface="MS Reference Sans Serif" pitchFamily="34" charset="0"/>
              </a:rPr>
              <a:t>By adding the third clerk, there are 0.037 less customers waiting in line (each hour and always) </a:t>
            </a:r>
          </a:p>
          <a:p>
            <a:pPr marL="342900" lvl="0" indent="-342900" eaLnBrk="1" hangingPunct="1">
              <a:spcBef>
                <a:spcPct val="20000"/>
              </a:spcBef>
              <a:buSzPct val="75000"/>
              <a:defRPr/>
            </a:pPr>
            <a:r>
              <a:rPr lang="en-US" sz="2400" kern="0" dirty="0" smtClean="0">
                <a:latin typeface="MS Reference Sans Serif" pitchFamily="34" charset="0"/>
                <a:ea typeface="ＭＳ Ｐゴシック" pitchFamily="-65" charset="-128"/>
                <a:cs typeface="MS Reference Sans Serif" pitchFamily="34" charset="0"/>
              </a:rPr>
              <a:t>180(0.037) = about $6-$7</a:t>
            </a:r>
          </a:p>
          <a:p>
            <a:pPr marL="342900" lvl="0" indent="-342900" eaLnBrk="1" hangingPunct="1">
              <a:spcBef>
                <a:spcPct val="20000"/>
              </a:spcBef>
              <a:buSzPct val="75000"/>
              <a:defRPr/>
            </a:pPr>
            <a:r>
              <a:rPr lang="en-US" sz="2400" kern="0" dirty="0" smtClean="0">
                <a:latin typeface="MS Reference Sans Serif" pitchFamily="34" charset="0"/>
                <a:ea typeface="ＭＳ Ｐゴシック" pitchFamily="-65" charset="-128"/>
                <a:cs typeface="MS Reference Sans Serif" pitchFamily="34" charset="0"/>
              </a:rPr>
              <a:t>It is not at our benefit to hire the second clerk, pay $30 per hour capacity cost to reduce waiting cost by $6-$7 per hour. </a:t>
            </a:r>
          </a:p>
          <a:p>
            <a:pPr marL="342900" indent="-342900" eaLnBrk="1" hangingPunct="1">
              <a:spcBef>
                <a:spcPct val="20000"/>
              </a:spcBef>
              <a:buSzPct val="75000"/>
              <a:defRPr/>
            </a:pPr>
            <a:endParaRPr lang="en-US" sz="2400" kern="0" dirty="0" smtClean="0">
              <a:latin typeface="MS Reference Sans Serif" pitchFamily="34" charset="0"/>
              <a:ea typeface="ＭＳ Ｐゴシック" pitchFamily="-65" charset="-128"/>
              <a:cs typeface="MS Reference Sans Serif" pitchFamily="34" charset="0"/>
            </a:endParaRPr>
          </a:p>
          <a:p>
            <a:pPr marL="342900" lvl="0" indent="-342900" eaLnBrk="1" hangingPunct="1">
              <a:spcBef>
                <a:spcPct val="20000"/>
              </a:spcBef>
              <a:buSzPct val="75000"/>
              <a:defRPr/>
            </a:pPr>
            <a:endParaRPr lang="en-US" sz="2400" kern="0" dirty="0" smtClean="0">
              <a:latin typeface="MS Reference Sans Serif" pitchFamily="34" charset="0"/>
              <a:ea typeface="ＭＳ Ｐゴシック" pitchFamily="-65" charset="-128"/>
              <a:cs typeface="MS Reference Sans Serif" pitchFamily="34" charset="0"/>
            </a:endParaRPr>
          </a:p>
          <a:p>
            <a:pPr marL="342900" indent="-342900" eaLnBrk="1" hangingPunct="1">
              <a:spcBef>
                <a:spcPct val="20000"/>
              </a:spcBef>
              <a:buSzPct val="75000"/>
              <a:defRPr/>
            </a:pPr>
            <a:endParaRPr lang="en-US" sz="2400" kern="0" dirty="0" smtClean="0">
              <a:latin typeface="MS Reference Sans Serif" pitchFamily="34"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a:t>
            </a: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112" charset="-128"/>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graphicFrame>
        <p:nvGraphicFramePr>
          <p:cNvPr id="4" name="Object 2"/>
          <p:cNvGraphicFramePr>
            <a:graphicFrameLocks noChangeAspect="1"/>
          </p:cNvGraphicFramePr>
          <p:nvPr/>
        </p:nvGraphicFramePr>
        <p:xfrm>
          <a:off x="255588" y="1423988"/>
          <a:ext cx="3574783" cy="1090612"/>
        </p:xfrm>
        <a:graphic>
          <a:graphicData uri="http://schemas.openxmlformats.org/presentationml/2006/ole">
            <p:oleObj spid="_x0000_s248837" name="Equation" r:id="rId4" imgW="1498320" imgH="46980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dissolv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dissolv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dissolve">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dissolve">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dissolve">
                                      <p:cBhvr>
                                        <p:cTn id="3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219200"/>
            <a:ext cx="9067800" cy="1371600"/>
          </a:xfrm>
        </p:spPr>
        <p:txBody>
          <a:bodyPr/>
          <a:lstStyle/>
          <a:p>
            <a:pPr marL="465138" indent="-465138">
              <a:buNone/>
              <a:defRPr/>
            </a:pPr>
            <a:r>
              <a:rPr lang="en-US" b="1" dirty="0" smtClean="0">
                <a:solidFill>
                  <a:schemeClr val="tx1"/>
                </a:solidFill>
              </a:rPr>
              <a:t>We did not need to do this much computations for the third clerk. With two clerks the total number of customers waiting in line was: </a:t>
            </a:r>
            <a:endParaRPr lang="en-US" dirty="0" smtClean="0">
              <a:solidFill>
                <a:schemeClr val="tx1"/>
              </a:solidFill>
            </a:endParaRPr>
          </a:p>
          <a:p>
            <a:pPr marL="857250" lvl="1" indent="-457200">
              <a:buFont typeface="Wingdings" pitchFamily="2" charset="2"/>
              <a:buNone/>
              <a:defRPr/>
            </a:pPr>
            <a:endParaRPr lang="en-US" sz="1800" dirty="0" smtClean="0"/>
          </a:p>
          <a:p>
            <a:pPr>
              <a:defRPr/>
            </a:pPr>
            <a:endParaRPr lang="en-US" dirty="0"/>
          </a:p>
        </p:txBody>
      </p:sp>
      <p:sp>
        <p:nvSpPr>
          <p:cNvPr id="8"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12</a:t>
            </a:r>
          </a:p>
        </p:txBody>
      </p:sp>
      <p:graphicFrame>
        <p:nvGraphicFramePr>
          <p:cNvPr id="2" name="Object 2"/>
          <p:cNvGraphicFramePr>
            <a:graphicFrameLocks noChangeAspect="1"/>
          </p:cNvGraphicFramePr>
          <p:nvPr/>
        </p:nvGraphicFramePr>
        <p:xfrm>
          <a:off x="304800" y="2590800"/>
          <a:ext cx="3706736" cy="1192212"/>
        </p:xfrm>
        <a:graphic>
          <a:graphicData uri="http://schemas.openxmlformats.org/presentationml/2006/ole">
            <p:oleObj spid="_x0000_s276482" name="Equation" r:id="rId4" imgW="1422360" imgH="469800" progId="Equation.3">
              <p:embed/>
            </p:oleObj>
          </a:graphicData>
        </a:graphic>
      </p:graphicFrame>
      <p:sp>
        <p:nvSpPr>
          <p:cNvPr id="6" name="Content Placeholder 4"/>
          <p:cNvSpPr txBox="1">
            <a:spLocks/>
          </p:cNvSpPr>
          <p:nvPr/>
        </p:nvSpPr>
        <p:spPr bwMode="auto">
          <a:xfrm>
            <a:off x="0" y="4038600"/>
            <a:ext cx="90678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Even if we reduce the number of customers waiting</a:t>
            </a:r>
            <a:r>
              <a:rPr kumimoji="0" lang="en-US" sz="2400" b="0" i="0" u="none" strike="noStrike" kern="0" cap="none" spc="0" normalizeH="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a:t>
            </a:r>
            <a:r>
              <a:rPr kumimoji="0" lang="en-US" sz="2400" b="0" i="0" strike="noStrike" kern="0" cap="none" spc="0" normalizeH="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to</a:t>
            </a:r>
            <a:r>
              <a:rPr kumimoji="0" lang="en-US" sz="2400" i="0" strike="noStrike" kern="0" cap="none" spc="0" normalizeH="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0,</a:t>
            </a:r>
            <a:r>
              <a:rPr kumimoji="0" lang="en-US" sz="2400" b="1" i="0" u="sng" strike="noStrike" kern="0" cap="none" spc="0" normalizeH="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a:t>
            </a:r>
            <a:r>
              <a:rPr lang="en-US" sz="2400" kern="0" dirty="0" smtClean="0">
                <a:latin typeface="MS Reference Sans Serif" pitchFamily="34" charset="0"/>
                <a:ea typeface="ＭＳ Ｐゴシック" pitchFamily="-65" charset="-128"/>
                <a:cs typeface="MS Reference Sans Serif" pitchFamily="34" charset="0"/>
              </a:rPr>
              <a:t>w</a:t>
            </a:r>
            <a:r>
              <a:rPr kumimoji="0" lang="en-US" sz="2400" i="0" strike="noStrike" kern="0" cap="none" spc="0" normalizeH="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e </a:t>
            </a:r>
            <a:r>
              <a:rPr kumimoji="0" lang="en-US" sz="2400" b="0" i="0" u="none" strike="noStrike" kern="0" cap="none" spc="0" normalizeH="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have reduced the line by 0.045 customers.</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0.045(180) = 8.1</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lang="en-US" sz="2400" kern="0" dirty="0" smtClean="0">
                <a:latin typeface="MS Reference Sans Serif" pitchFamily="34" charset="0"/>
                <a:ea typeface="ＭＳ Ｐゴシック" pitchFamily="-65" charset="-128"/>
                <a:cs typeface="MS Reference Sans Serif" pitchFamily="34" charset="0"/>
              </a:rPr>
              <a:t>It is not worth the cost $30 to benefit $8</a:t>
            </a:r>
            <a:endPar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endParaRPr>
          </a:p>
          <a:p>
            <a:pPr marL="857250" marR="0" lvl="1" indent="-4572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18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112" charset="-128"/>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dissolv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dissolv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dissolve">
                                      <p:cBhvr>
                                        <p:cTn id="2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8915400" cy="3235325"/>
          </a:xfrm>
        </p:spPr>
        <p:txBody>
          <a:bodyPr/>
          <a:lstStyle/>
          <a:p>
            <a:pPr marL="0" indent="0" algn="just">
              <a:buNone/>
              <a:defRPr/>
            </a:pPr>
            <a:r>
              <a:rPr lang="en-US" sz="2400" dirty="0" smtClean="0">
                <a:solidFill>
                  <a:schemeClr val="tx1"/>
                </a:solidFill>
              </a:rPr>
              <a:t>A local grocery store </a:t>
            </a:r>
            <a:r>
              <a:rPr lang="en-US" sz="2400" b="1" dirty="0" smtClean="0">
                <a:solidFill>
                  <a:schemeClr val="tx1"/>
                </a:solidFill>
              </a:rPr>
              <a:t>has 2 </a:t>
            </a:r>
            <a:r>
              <a:rPr lang="en-US" sz="2400" dirty="0" smtClean="0">
                <a:solidFill>
                  <a:schemeClr val="tx1"/>
                </a:solidFill>
              </a:rPr>
              <a:t>cashier stations, and </a:t>
            </a:r>
            <a:r>
              <a:rPr lang="en-US" dirty="0" smtClean="0">
                <a:solidFill>
                  <a:schemeClr val="tx1"/>
                </a:solidFill>
              </a:rPr>
              <a:t>1 </a:t>
            </a:r>
            <a:r>
              <a:rPr lang="en-US" sz="2400" dirty="0" smtClean="0">
                <a:solidFill>
                  <a:schemeClr val="tx1"/>
                </a:solidFill>
              </a:rPr>
              <a:t>experienced cashier and 1 novice cashier. During a typical working </a:t>
            </a:r>
            <a:r>
              <a:rPr lang="en-US" sz="2400" dirty="0" smtClean="0">
                <a:solidFill>
                  <a:srgbClr val="FF0000"/>
                </a:solidFill>
              </a:rPr>
              <a:t>day (8 hours), 120 customers </a:t>
            </a:r>
            <a:r>
              <a:rPr lang="en-US" sz="2400" dirty="0" smtClean="0">
                <a:solidFill>
                  <a:schemeClr val="tx1"/>
                </a:solidFill>
              </a:rPr>
              <a:t>will show up. The </a:t>
            </a:r>
            <a:r>
              <a:rPr lang="en-US" sz="2400" dirty="0" smtClean="0">
                <a:solidFill>
                  <a:srgbClr val="FF0000"/>
                </a:solidFill>
              </a:rPr>
              <a:t>novice</a:t>
            </a:r>
            <a:r>
              <a:rPr lang="en-US" sz="2400" dirty="0" smtClean="0">
                <a:solidFill>
                  <a:schemeClr val="tx1"/>
                </a:solidFill>
              </a:rPr>
              <a:t> cashier will serve </a:t>
            </a:r>
            <a:r>
              <a:rPr lang="en-US" sz="2400" dirty="0" smtClean="0">
                <a:solidFill>
                  <a:srgbClr val="FF0000"/>
                </a:solidFill>
              </a:rPr>
              <a:t>48 customers </a:t>
            </a:r>
            <a:r>
              <a:rPr lang="en-US" sz="2400" dirty="0" smtClean="0">
                <a:solidFill>
                  <a:schemeClr val="tx1"/>
                </a:solidFill>
              </a:rPr>
              <a:t>and the </a:t>
            </a:r>
            <a:r>
              <a:rPr lang="en-US" sz="2400" dirty="0" smtClean="0">
                <a:solidFill>
                  <a:srgbClr val="FF0000"/>
                </a:solidFill>
              </a:rPr>
              <a:t>experienced</a:t>
            </a:r>
            <a:r>
              <a:rPr lang="en-US" sz="2400" dirty="0" smtClean="0">
                <a:solidFill>
                  <a:schemeClr val="tx1"/>
                </a:solidFill>
              </a:rPr>
              <a:t> cashier will serve </a:t>
            </a:r>
            <a:r>
              <a:rPr lang="en-US" sz="2400" dirty="0" smtClean="0">
                <a:solidFill>
                  <a:srgbClr val="FF0000"/>
                </a:solidFill>
              </a:rPr>
              <a:t>72 customers</a:t>
            </a:r>
            <a:r>
              <a:rPr lang="en-US" sz="2400" dirty="0" smtClean="0">
                <a:solidFill>
                  <a:schemeClr val="tx1"/>
                </a:solidFill>
              </a:rPr>
              <a:t>. On average it takes </a:t>
            </a:r>
            <a:r>
              <a:rPr lang="en-US" sz="2400" dirty="0" smtClean="0">
                <a:solidFill>
                  <a:srgbClr val="FF0000"/>
                </a:solidFill>
              </a:rPr>
              <a:t>6 minutes for the novice</a:t>
            </a:r>
            <a:r>
              <a:rPr lang="en-US" sz="2400" dirty="0" smtClean="0">
                <a:solidFill>
                  <a:schemeClr val="tx1"/>
                </a:solidFill>
              </a:rPr>
              <a:t> cashier to serve one customer and </a:t>
            </a:r>
            <a:r>
              <a:rPr lang="en-US" sz="2400" dirty="0" smtClean="0">
                <a:solidFill>
                  <a:srgbClr val="FF0000"/>
                </a:solidFill>
              </a:rPr>
              <a:t>3 minutes for the experienced </a:t>
            </a:r>
            <a:r>
              <a:rPr lang="en-US" sz="2400" dirty="0" smtClean="0">
                <a:solidFill>
                  <a:schemeClr val="tx1"/>
                </a:solidFill>
              </a:rPr>
              <a:t>cashier to serve one customer.</a:t>
            </a:r>
          </a:p>
          <a:p>
            <a:pPr algn="just">
              <a:defRPr/>
            </a:pPr>
            <a:endParaRPr lang="en-US" sz="2400" dirty="0" smtClean="0"/>
          </a:p>
          <a:p>
            <a:pPr algn="just">
              <a:defRPr/>
            </a:pPr>
            <a:endParaRPr lang="en-US" dirty="0" smtClean="0"/>
          </a:p>
        </p:txBody>
      </p:sp>
      <p:sp>
        <p:nvSpPr>
          <p:cNvPr id="5"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M/M/1 Performance Evaluation</a:t>
            </a:r>
            <a:endParaRPr lang="en-US" dirty="0"/>
          </a:p>
        </p:txBody>
      </p:sp>
      <p:graphicFrame>
        <p:nvGraphicFramePr>
          <p:cNvPr id="3077" name="Object 6"/>
          <p:cNvGraphicFramePr>
            <a:graphicFrameLocks noChangeAspect="1"/>
          </p:cNvGraphicFramePr>
          <p:nvPr/>
        </p:nvGraphicFramePr>
        <p:xfrm>
          <a:off x="609600" y="3048000"/>
          <a:ext cx="3351213" cy="482600"/>
        </p:xfrm>
        <a:graphic>
          <a:graphicData uri="http://schemas.openxmlformats.org/presentationml/2006/ole">
            <p:oleObj spid="_x0000_s109571" name="Equation" r:id="rId4" imgW="1676160" imgH="241200" progId="Equation.3">
              <p:embed/>
            </p:oleObj>
          </a:graphicData>
        </a:graphic>
      </p:graphicFrame>
      <p:graphicFrame>
        <p:nvGraphicFramePr>
          <p:cNvPr id="91148" name="Object 12"/>
          <p:cNvGraphicFramePr>
            <a:graphicFrameLocks noChangeAspect="1"/>
          </p:cNvGraphicFramePr>
          <p:nvPr/>
        </p:nvGraphicFramePr>
        <p:xfrm>
          <a:off x="228600" y="2057400"/>
          <a:ext cx="660400" cy="355600"/>
        </p:xfrm>
        <a:graphic>
          <a:graphicData uri="http://schemas.openxmlformats.org/presentationml/2006/ole">
            <p:oleObj spid="_x0000_s109574" name="Equation" r:id="rId5" imgW="330120" imgH="177480" progId="Equation.3">
              <p:embed/>
            </p:oleObj>
          </a:graphicData>
        </a:graphic>
      </p:graphicFrame>
      <p:graphicFrame>
        <p:nvGraphicFramePr>
          <p:cNvPr id="91149" name="Object 13"/>
          <p:cNvGraphicFramePr>
            <a:graphicFrameLocks noChangeAspect="1"/>
          </p:cNvGraphicFramePr>
          <p:nvPr/>
        </p:nvGraphicFramePr>
        <p:xfrm>
          <a:off x="1411287" y="2070100"/>
          <a:ext cx="3048000" cy="482600"/>
        </p:xfrm>
        <a:graphic>
          <a:graphicData uri="http://schemas.openxmlformats.org/presentationml/2006/ole">
            <p:oleObj spid="_x0000_s109575" name="Equation" r:id="rId6" imgW="1523880" imgH="241200" progId="Equation.3">
              <p:embed/>
            </p:oleObj>
          </a:graphicData>
        </a:graphic>
      </p:graphicFrame>
      <p:sp>
        <p:nvSpPr>
          <p:cNvPr id="14" name="Content Placeholder 1"/>
          <p:cNvSpPr txBox="1">
            <a:spLocks/>
          </p:cNvSpPr>
          <p:nvPr/>
        </p:nvSpPr>
        <p:spPr bwMode="auto">
          <a:xfrm>
            <a:off x="0" y="1219200"/>
            <a:ext cx="89154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e) On average how many customers are in the system?</a:t>
            </a:r>
          </a:p>
          <a:p>
            <a:pPr marL="742950" marR="0" lvl="1" indent="-285750" algn="l" defTabSz="914400" rtl="0" eaLnBrk="1" fontAlgn="base" latinLnBrk="0" hangingPunct="1">
              <a:lnSpc>
                <a:spcPct val="100000"/>
              </a:lnSpc>
              <a:spcBef>
                <a:spcPct val="20000"/>
              </a:spcBef>
              <a:spcAft>
                <a:spcPct val="0"/>
              </a:spcAft>
              <a:buClrTx/>
              <a:buSzPct val="75000"/>
              <a:tabLst/>
              <a:defRPr/>
            </a:pPr>
            <a:endParaRPr kumimoji="0" lang="en-US" sz="2200" b="0" i="0" u="none" strike="noStrike" kern="0" cap="none" spc="0" normalizeH="0" baseline="0" noProof="0" dirty="0">
              <a:ln>
                <a:noFill/>
              </a:ln>
              <a:solidFill>
                <a:srgbClr val="002060"/>
              </a:solidFill>
              <a:effectLst/>
              <a:uLnTx/>
              <a:uFillTx/>
              <a:latin typeface="MS Reference Sans Serif" pitchFamily="34" charset="0"/>
              <a:ea typeface="ＭＳ Ｐゴシック" pitchFamily="-112" charset="-128"/>
            </a:endParaRPr>
          </a:p>
        </p:txBody>
      </p:sp>
      <p:sp>
        <p:nvSpPr>
          <p:cNvPr id="16" name="Content Placeholder 1"/>
          <p:cNvSpPr txBox="1">
            <a:spLocks/>
          </p:cNvSpPr>
          <p:nvPr/>
        </p:nvSpPr>
        <p:spPr bwMode="auto">
          <a:xfrm>
            <a:off x="0" y="2362200"/>
            <a:ext cx="89154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f) On average how </a:t>
            </a:r>
            <a:r>
              <a:rPr lang="en-US" sz="2400" kern="0" dirty="0" smtClean="0">
                <a:latin typeface="MS Reference Sans Serif" pitchFamily="34" charset="0"/>
                <a:ea typeface="ＭＳ Ｐゴシック" pitchFamily="-65" charset="-128"/>
                <a:cs typeface="MS Reference Sans Serif" pitchFamily="34" charset="0"/>
              </a:rPr>
              <a:t>long does </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a customer stay in the system?</a:t>
            </a:r>
          </a:p>
          <a:p>
            <a:pPr marL="742950" marR="0" lvl="1" indent="-285750" algn="l" defTabSz="914400" rtl="0" eaLnBrk="1" fontAlgn="base" latinLnBrk="0" hangingPunct="1">
              <a:lnSpc>
                <a:spcPct val="100000"/>
              </a:lnSpc>
              <a:spcBef>
                <a:spcPct val="20000"/>
              </a:spcBef>
              <a:spcAft>
                <a:spcPct val="0"/>
              </a:spcAft>
              <a:buClrTx/>
              <a:buSzPct val="75000"/>
              <a:buFont typeface="Wingdings" pitchFamily="2" charset="2"/>
              <a:buChar char="n"/>
              <a:tabLst/>
              <a:defRPr/>
            </a:pPr>
            <a:endParaRPr kumimoji="0" lang="en-US" sz="2200" b="0" i="0" u="none" strike="noStrike" kern="0" cap="none" spc="0" normalizeH="0" baseline="0" noProof="0" dirty="0">
              <a:ln>
                <a:noFill/>
              </a:ln>
              <a:solidFill>
                <a:srgbClr val="002060"/>
              </a:solidFill>
              <a:effectLst/>
              <a:uLnTx/>
              <a:uFillTx/>
              <a:latin typeface="MS Reference Sans Serif" pitchFamily="34" charset="0"/>
              <a:ea typeface="ＭＳ Ｐゴシック" pitchFamily="-112"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1148"/>
                                        </p:tgtEl>
                                        <p:attrNameLst>
                                          <p:attrName>style.visibility</p:attrName>
                                        </p:attrNameLst>
                                      </p:cBhvr>
                                      <p:to>
                                        <p:strVal val="visible"/>
                                      </p:to>
                                    </p:set>
                                    <p:animEffect transition="in" filter="dissolve">
                                      <p:cBhvr>
                                        <p:cTn id="12" dur="500"/>
                                        <p:tgtEl>
                                          <p:spTgt spid="9114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1149"/>
                                        </p:tgtEl>
                                        <p:attrNameLst>
                                          <p:attrName>style.visibility</p:attrName>
                                        </p:attrNameLst>
                                      </p:cBhvr>
                                      <p:to>
                                        <p:strVal val="visible"/>
                                      </p:to>
                                    </p:set>
                                    <p:animEffect transition="in" filter="dissolve">
                                      <p:cBhvr>
                                        <p:cTn id="17" dur="500"/>
                                        <p:tgtEl>
                                          <p:spTgt spid="9114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077"/>
                                        </p:tgtEl>
                                        <p:attrNameLst>
                                          <p:attrName>style.visibility</p:attrName>
                                        </p:attrNameLst>
                                      </p:cBhvr>
                                      <p:to>
                                        <p:strVal val="visible"/>
                                      </p:to>
                                    </p:set>
                                    <p:animEffect transition="in" filter="dissolve">
                                      <p:cBhvr>
                                        <p:cTn id="27"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5257800"/>
          </a:xfrm>
        </p:spPr>
        <p:txBody>
          <a:bodyPr/>
          <a:lstStyle/>
          <a:p>
            <a:pPr algn="just">
              <a:buNone/>
              <a:defRPr/>
            </a:pPr>
            <a:r>
              <a:rPr lang="en-US" sz="2000" b="1" dirty="0" smtClean="0">
                <a:solidFill>
                  <a:schemeClr val="tx1"/>
                </a:solidFill>
              </a:rPr>
              <a:t>a) During the rush hours, approximate 25 customers will show up in an hour. Does the store have enough capacity for the rush hour?</a:t>
            </a:r>
          </a:p>
          <a:p>
            <a:pPr marL="457200" indent="-457200" algn="just">
              <a:buSzPct val="100000"/>
              <a:buFont typeface="+mj-lt"/>
              <a:buAutoNum type="alphaLcParenR"/>
              <a:defRPr/>
            </a:pPr>
            <a:r>
              <a:rPr lang="en-US" sz="2000" dirty="0" smtClean="0">
                <a:solidFill>
                  <a:schemeClr val="tx1"/>
                </a:solidFill>
              </a:rPr>
              <a:t>Yes, the capacity of the store is 25 customers per hour.</a:t>
            </a:r>
          </a:p>
          <a:p>
            <a:pPr marL="457200" indent="-457200">
              <a:buSzPct val="100000"/>
              <a:buFont typeface="+mj-lt"/>
              <a:buAutoNum type="alphaLcParenR"/>
              <a:defRPr/>
            </a:pPr>
            <a:r>
              <a:rPr lang="en-US" sz="2000" dirty="0" smtClean="0">
                <a:solidFill>
                  <a:schemeClr val="tx1">
                    <a:lumMod val="65000"/>
                    <a:lumOff val="35000"/>
                  </a:schemeClr>
                </a:solidFill>
              </a:rPr>
              <a:t>Yes, the capacity of the store is 30 customers per hour.</a:t>
            </a:r>
          </a:p>
          <a:p>
            <a:pPr marL="457200" indent="-457200">
              <a:buSzPct val="100000"/>
              <a:buFont typeface="+mj-lt"/>
              <a:buAutoNum type="alphaLcParenR"/>
              <a:defRPr/>
            </a:pPr>
            <a:r>
              <a:rPr lang="en-US" sz="2000" dirty="0" smtClean="0">
                <a:solidFill>
                  <a:schemeClr val="tx1"/>
                </a:solidFill>
              </a:rPr>
              <a:t>No, the capacity of the store is 10 customers per hour.</a:t>
            </a:r>
          </a:p>
          <a:p>
            <a:pPr marL="457200" indent="-457200">
              <a:buSzPct val="100000"/>
              <a:buFont typeface="+mj-lt"/>
              <a:buAutoNum type="alphaLcParenR"/>
              <a:defRPr/>
            </a:pPr>
            <a:r>
              <a:rPr lang="en-US" sz="2000" dirty="0" smtClean="0">
                <a:solidFill>
                  <a:schemeClr val="tx1"/>
                </a:solidFill>
              </a:rPr>
              <a:t>No, the capacity of the store is 20 customers per hour.</a:t>
            </a:r>
          </a:p>
          <a:p>
            <a:pPr marL="457200" indent="-457200">
              <a:buSzPct val="100000"/>
              <a:buFont typeface="+mj-lt"/>
              <a:buAutoNum type="alphaLcParenR"/>
              <a:defRPr/>
            </a:pPr>
            <a:r>
              <a:rPr lang="en-US" sz="2000" dirty="0" smtClean="0">
                <a:solidFill>
                  <a:schemeClr val="tx1"/>
                </a:solidFill>
              </a:rPr>
              <a:t>None of the above.</a:t>
            </a:r>
          </a:p>
          <a:p>
            <a:pPr>
              <a:buClr>
                <a:srgbClr val="0070C0"/>
              </a:buClr>
              <a:buFont typeface="Times New Roman"/>
              <a:buChar char="E"/>
              <a:defRPr/>
            </a:pPr>
            <a:endParaRPr lang="en-US" sz="2000" dirty="0" smtClean="0"/>
          </a:p>
        </p:txBody>
      </p:sp>
      <p:sp>
        <p:nvSpPr>
          <p:cNvPr id="5"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13</a:t>
            </a:r>
          </a:p>
        </p:txBody>
      </p:sp>
      <p:sp>
        <p:nvSpPr>
          <p:cNvPr id="6" name="Content Placeholder 2"/>
          <p:cNvSpPr txBox="1">
            <a:spLocks/>
          </p:cNvSpPr>
          <p:nvPr/>
        </p:nvSpPr>
        <p:spPr bwMode="auto">
          <a:xfrm>
            <a:off x="228600" y="3962400"/>
            <a:ext cx="8915400" cy="3235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On average it takes 6 minutes for the novice cashier to serve </a:t>
            </a:r>
            <a:r>
              <a:rPr kumimoji="0" lang="en-US" sz="2400" i="0"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a</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 customer </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 60/6 = 10 customers/hr</a:t>
            </a:r>
          </a:p>
          <a:p>
            <a:pPr lvl="0" eaLnBrk="1" hangingPunct="1">
              <a:spcBef>
                <a:spcPct val="20000"/>
              </a:spcBef>
              <a:buSzPct val="75000"/>
              <a:defRPr/>
            </a:pPr>
            <a:r>
              <a:rPr lang="en-US" sz="2400" kern="0" dirty="0" smtClean="0">
                <a:latin typeface="MS Reference Sans Serif" pitchFamily="34" charset="0"/>
                <a:ea typeface="ＭＳ Ｐゴシック" pitchFamily="-65" charset="-128"/>
                <a:cs typeface="MS Reference Sans Serif" pitchFamily="34" charset="0"/>
              </a:rPr>
              <a:t>On average it takes 3 minutes for the experienced  cashier to serve a customer </a:t>
            </a:r>
            <a:r>
              <a:rPr lang="en-US" sz="2400" kern="0" dirty="0" smtClean="0">
                <a:latin typeface="MS Reference Sans Serif" pitchFamily="34" charset="0"/>
                <a:ea typeface="ＭＳ Ｐゴシック" pitchFamily="-65" charset="-128"/>
                <a:cs typeface="MS Reference Sans Serif" pitchFamily="34" charset="0"/>
                <a:sym typeface="Wingdings" pitchFamily="2" charset="2"/>
              </a:rPr>
              <a:t> 60/3 = 20 customers/hr</a:t>
            </a:r>
          </a:p>
          <a:p>
            <a:pPr lvl="0" eaLnBrk="1" hangingPunct="1">
              <a:spcBef>
                <a:spcPct val="20000"/>
              </a:spcBef>
              <a:buSzPct val="75000"/>
              <a:defRPr/>
            </a:pPr>
            <a:r>
              <a:rPr lang="en-US" sz="2400" kern="0" dirty="0" smtClean="0">
                <a:latin typeface="MS Reference Sans Serif" pitchFamily="34" charset="0"/>
                <a:ea typeface="ＭＳ Ｐゴシック" pitchFamily="-65" charset="-128"/>
                <a:cs typeface="MS Reference Sans Serif" pitchFamily="34" charset="0"/>
                <a:sym typeface="Wingdings" pitchFamily="2" charset="2"/>
              </a:rPr>
              <a:t>Capacity = 10+20 = 30</a:t>
            </a:r>
          </a:p>
          <a:p>
            <a:pPr marL="342900" marR="0" lvl="0" indent="-342900" algn="just"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a:p>
            <a:pPr marL="342900" marR="0" lvl="0" indent="-342900" algn="just"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5257800"/>
          </a:xfrm>
        </p:spPr>
        <p:txBody>
          <a:bodyPr/>
          <a:lstStyle/>
          <a:p>
            <a:pPr marL="347663" indent="-347663">
              <a:buNone/>
              <a:defRPr/>
            </a:pPr>
            <a:r>
              <a:rPr lang="en-US" sz="2000" b="1" dirty="0" smtClean="0">
                <a:solidFill>
                  <a:schemeClr val="tx1"/>
                </a:solidFill>
              </a:rPr>
              <a:t>b) During the day, both cashier stations on average have 2 customers waiting. On average, how long does a customer stay in the novice cashier’s waiting line?</a:t>
            </a:r>
          </a:p>
          <a:p>
            <a:pPr marL="457200" indent="-457200" algn="just">
              <a:buSzPct val="100000"/>
              <a:buFont typeface="+mj-lt"/>
              <a:buAutoNum type="alphaLcParenR"/>
              <a:defRPr/>
            </a:pPr>
            <a:r>
              <a:rPr lang="en-US" sz="2000" dirty="0" smtClean="0">
                <a:solidFill>
                  <a:schemeClr val="tx1"/>
                </a:solidFill>
              </a:rPr>
              <a:t>8 minutes</a:t>
            </a:r>
          </a:p>
          <a:p>
            <a:pPr marL="457200" indent="-457200">
              <a:buSzPct val="100000"/>
              <a:buFont typeface="+mj-lt"/>
              <a:buAutoNum type="alphaLcParenR"/>
              <a:defRPr/>
            </a:pPr>
            <a:r>
              <a:rPr lang="en-US" sz="2000" dirty="0" smtClean="0">
                <a:solidFill>
                  <a:schemeClr val="tx1"/>
                </a:solidFill>
              </a:rPr>
              <a:t>11 minutes</a:t>
            </a:r>
          </a:p>
          <a:p>
            <a:pPr marL="457200" indent="-457200">
              <a:buSzPct val="100000"/>
              <a:buFont typeface="+mj-lt"/>
              <a:buAutoNum type="alphaLcParenR"/>
              <a:defRPr/>
            </a:pPr>
            <a:r>
              <a:rPr lang="en-US" sz="2000" dirty="0" smtClean="0">
                <a:solidFill>
                  <a:schemeClr val="tx1"/>
                </a:solidFill>
              </a:rPr>
              <a:t>16 minutes</a:t>
            </a:r>
          </a:p>
          <a:p>
            <a:pPr marL="457200" indent="-457200">
              <a:buSzPct val="100000"/>
              <a:buFont typeface="+mj-lt"/>
              <a:buAutoNum type="alphaLcParenR"/>
              <a:defRPr/>
            </a:pPr>
            <a:r>
              <a:rPr lang="en-US" sz="2000" dirty="0" smtClean="0">
                <a:solidFill>
                  <a:schemeClr val="tx1"/>
                </a:solidFill>
              </a:rPr>
              <a:t>20 minutes</a:t>
            </a:r>
          </a:p>
          <a:p>
            <a:pPr marL="457200" indent="-457200">
              <a:buSzPct val="100000"/>
              <a:buFont typeface="+mj-lt"/>
              <a:buAutoNum type="alphaLcParenR"/>
              <a:defRPr/>
            </a:pPr>
            <a:r>
              <a:rPr lang="en-US" sz="2000" dirty="0" smtClean="0">
                <a:solidFill>
                  <a:schemeClr val="tx1"/>
                </a:solidFill>
              </a:rPr>
              <a:t>None of the above</a:t>
            </a:r>
          </a:p>
          <a:p>
            <a:pPr>
              <a:buClr>
                <a:srgbClr val="0070C0"/>
              </a:buClr>
              <a:buFont typeface="Times New Roman"/>
              <a:buChar char="E"/>
              <a:defRPr/>
            </a:pPr>
            <a:endParaRPr lang="en-US" sz="2000" dirty="0" smtClean="0"/>
          </a:p>
          <a:p>
            <a:pPr>
              <a:defRPr/>
            </a:pPr>
            <a:endParaRPr lang="en-US" dirty="0"/>
          </a:p>
        </p:txBody>
      </p:sp>
      <p:sp>
        <p:nvSpPr>
          <p:cNvPr id="5"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13</a:t>
            </a:r>
          </a:p>
        </p:txBody>
      </p:sp>
      <p:sp>
        <p:nvSpPr>
          <p:cNvPr id="4" name="Content Placeholder 2"/>
          <p:cNvSpPr txBox="1">
            <a:spLocks/>
          </p:cNvSpPr>
          <p:nvPr/>
        </p:nvSpPr>
        <p:spPr bwMode="auto">
          <a:xfrm>
            <a:off x="228600" y="4191000"/>
            <a:ext cx="8915400" cy="3235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t>The novice cashier will serve 48/8 = 6  customers/hr</a:t>
            </a:r>
          </a:p>
          <a:p>
            <a:pPr eaLnBrk="1" hangingPunct="1">
              <a:spcBef>
                <a:spcPct val="20000"/>
              </a:spcBef>
              <a:buSzPct val="75000"/>
              <a:defRPr/>
            </a:pPr>
            <a:r>
              <a:rPr lang="en-US" sz="2400" dirty="0" smtClean="0"/>
              <a:t>R = 6 /hr</a:t>
            </a:r>
          </a:p>
          <a:p>
            <a:pPr eaLnBrk="1" hangingPunct="1">
              <a:spcBef>
                <a:spcPct val="20000"/>
              </a:spcBef>
              <a:buSzPct val="75000"/>
              <a:defRPr/>
            </a:pPr>
            <a:r>
              <a:rPr lang="en-US" sz="2400" dirty="0" err="1" smtClean="0"/>
              <a:t>T</a:t>
            </a:r>
            <a:r>
              <a:rPr lang="en-US" sz="2400" baseline="-25000" dirty="0" err="1" smtClean="0"/>
              <a:t>iN</a:t>
            </a:r>
            <a:r>
              <a:rPr lang="en-US" sz="2400" dirty="0" err="1" smtClean="0"/>
              <a:t>R</a:t>
            </a:r>
            <a:r>
              <a:rPr lang="en-US" sz="2400" dirty="0" smtClean="0"/>
              <a:t> </a:t>
            </a:r>
            <a:r>
              <a:rPr lang="en-US" sz="2400" dirty="0" smtClean="0"/>
              <a:t>= </a:t>
            </a:r>
            <a:r>
              <a:rPr lang="en-US" sz="2400" dirty="0" err="1" smtClean="0"/>
              <a:t>I</a:t>
            </a:r>
            <a:r>
              <a:rPr lang="en-US" sz="2400" baseline="-25000" dirty="0" err="1" smtClean="0"/>
              <a:t>iN</a:t>
            </a:r>
            <a:r>
              <a:rPr lang="en-US" sz="2400" dirty="0" smtClean="0"/>
              <a:t> </a:t>
            </a:r>
            <a:endParaRPr lang="en-US" sz="2400" dirty="0" smtClean="0"/>
          </a:p>
          <a:p>
            <a:pPr eaLnBrk="1" hangingPunct="1">
              <a:spcBef>
                <a:spcPct val="20000"/>
              </a:spcBef>
              <a:buSzPct val="75000"/>
              <a:defRPr/>
            </a:pPr>
            <a:r>
              <a:rPr lang="en-US" sz="2400" dirty="0" smtClean="0"/>
              <a:t>6T</a:t>
            </a:r>
            <a:r>
              <a:rPr lang="en-US" sz="2400" baseline="-25000" dirty="0" smtClean="0"/>
              <a:t>iN</a:t>
            </a:r>
            <a:r>
              <a:rPr lang="en-US" sz="2400" dirty="0" smtClean="0"/>
              <a:t> </a:t>
            </a:r>
            <a:r>
              <a:rPr lang="en-US" sz="2400" dirty="0" smtClean="0"/>
              <a:t>= 2</a:t>
            </a:r>
          </a:p>
          <a:p>
            <a:pPr eaLnBrk="1" hangingPunct="1">
              <a:spcBef>
                <a:spcPct val="20000"/>
              </a:spcBef>
              <a:buSzPct val="75000"/>
              <a:defRPr/>
            </a:pPr>
            <a:r>
              <a:rPr lang="en-US" sz="2400" dirty="0" err="1" smtClean="0"/>
              <a:t>T</a:t>
            </a:r>
            <a:r>
              <a:rPr lang="en-US" sz="2400" baseline="-25000" dirty="0" err="1" smtClean="0"/>
              <a:t>iN</a:t>
            </a:r>
            <a:r>
              <a:rPr lang="en-US" sz="2400" dirty="0" smtClean="0"/>
              <a:t> </a:t>
            </a:r>
            <a:r>
              <a:rPr lang="en-US" sz="2400" dirty="0" smtClean="0"/>
              <a:t>= 1/3 hr or 20 min</a:t>
            </a:r>
          </a:p>
          <a:p>
            <a:pPr marL="0" marR="0" lvl="0" indent="0"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a:p>
            <a:pPr marL="342900" marR="0" lvl="0" indent="-342900" algn="just"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2625725"/>
          </a:xfrm>
        </p:spPr>
        <p:txBody>
          <a:bodyPr/>
          <a:lstStyle/>
          <a:p>
            <a:pPr algn="just">
              <a:buNone/>
              <a:defRPr/>
            </a:pPr>
            <a:r>
              <a:rPr lang="en-US" sz="2000" b="1" dirty="0" smtClean="0">
                <a:solidFill>
                  <a:schemeClr val="tx1"/>
                </a:solidFill>
              </a:rPr>
              <a:t>c) On average, how long does a customer stay in the experienced cashier’s line?</a:t>
            </a:r>
          </a:p>
          <a:p>
            <a:pPr marL="457200" indent="-457200" algn="just">
              <a:buSzPct val="100000"/>
              <a:buFont typeface="+mj-lt"/>
              <a:buAutoNum type="alphaLcParenR"/>
              <a:defRPr/>
            </a:pPr>
            <a:r>
              <a:rPr lang="en-US" sz="2000" dirty="0" smtClean="0">
                <a:solidFill>
                  <a:schemeClr val="tx1"/>
                </a:solidFill>
              </a:rPr>
              <a:t>7 minutes</a:t>
            </a:r>
          </a:p>
          <a:p>
            <a:pPr marL="457200" indent="-457200">
              <a:buSzPct val="100000"/>
              <a:buFont typeface="+mj-lt"/>
              <a:buAutoNum type="alphaLcParenR"/>
              <a:defRPr/>
            </a:pPr>
            <a:r>
              <a:rPr lang="en-US" sz="2000" dirty="0" smtClean="0">
                <a:solidFill>
                  <a:schemeClr val="tx1"/>
                </a:solidFill>
              </a:rPr>
              <a:t>9.4 minutes</a:t>
            </a:r>
          </a:p>
          <a:p>
            <a:pPr marL="457200" indent="-457200">
              <a:buSzPct val="100000"/>
              <a:buFont typeface="+mj-lt"/>
              <a:buAutoNum type="alphaLcParenR"/>
              <a:defRPr/>
            </a:pPr>
            <a:r>
              <a:rPr lang="en-US" sz="2000" dirty="0" smtClean="0">
                <a:solidFill>
                  <a:schemeClr val="tx1"/>
                </a:solidFill>
              </a:rPr>
              <a:t>13.3 minutes</a:t>
            </a:r>
          </a:p>
          <a:p>
            <a:pPr marL="457200" indent="-457200">
              <a:buSzPct val="100000"/>
              <a:buFont typeface="+mj-lt"/>
              <a:buAutoNum type="alphaLcParenR"/>
              <a:defRPr/>
            </a:pPr>
            <a:r>
              <a:rPr lang="en-US" sz="2000" dirty="0" smtClean="0">
                <a:solidFill>
                  <a:schemeClr val="tx1"/>
                </a:solidFill>
              </a:rPr>
              <a:t>15 minutes</a:t>
            </a:r>
          </a:p>
          <a:p>
            <a:pPr marL="457200" indent="-457200">
              <a:buSzPct val="100000"/>
              <a:buFont typeface="+mj-lt"/>
              <a:buAutoNum type="alphaLcParenR"/>
              <a:defRPr/>
            </a:pPr>
            <a:r>
              <a:rPr lang="en-US" sz="2000" dirty="0" smtClean="0">
                <a:solidFill>
                  <a:schemeClr val="tx1"/>
                </a:solidFill>
              </a:rPr>
              <a:t>None of the above</a:t>
            </a:r>
          </a:p>
          <a:p>
            <a:pPr>
              <a:buNone/>
              <a:defRPr/>
            </a:pPr>
            <a:endParaRPr lang="en-US" dirty="0" smtClean="0"/>
          </a:p>
          <a:p>
            <a:pPr>
              <a:buNone/>
              <a:defRPr/>
            </a:pPr>
            <a:endParaRPr lang="en-US" dirty="0"/>
          </a:p>
        </p:txBody>
      </p:sp>
      <p:sp>
        <p:nvSpPr>
          <p:cNvPr id="5"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13</a:t>
            </a:r>
          </a:p>
        </p:txBody>
      </p:sp>
      <p:sp>
        <p:nvSpPr>
          <p:cNvPr id="4" name="Content Placeholder 2"/>
          <p:cNvSpPr txBox="1">
            <a:spLocks/>
          </p:cNvSpPr>
          <p:nvPr/>
        </p:nvSpPr>
        <p:spPr bwMode="auto">
          <a:xfrm>
            <a:off x="228600" y="4038601"/>
            <a:ext cx="8915400" cy="198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On the same token</a:t>
            </a:r>
          </a:p>
          <a:p>
            <a:pPr marL="342900" marR="0" lvl="0" indent="-342900" algn="l" defTabSz="914400" rtl="0" eaLnBrk="1" fontAlgn="base" latinLnBrk="0" hangingPunct="1">
              <a:lnSpc>
                <a:spcPct val="100000"/>
              </a:lnSpc>
              <a:spcBef>
                <a:spcPct val="20000"/>
              </a:spcBef>
              <a:spcAft>
                <a:spcPct val="0"/>
              </a:spcAft>
              <a:buClrTx/>
              <a:buSzPct val="75000"/>
              <a:tabLst/>
              <a:defRPr/>
            </a:pPr>
            <a:r>
              <a:rPr lang="en-US" sz="2400" kern="0" dirty="0" smtClean="0">
                <a:latin typeface="MS Reference Sans Serif" pitchFamily="34" charset="0"/>
                <a:ea typeface="ＭＳ Ｐゴシック" pitchFamily="-65" charset="-128"/>
                <a:cs typeface="MS Reference Sans Serif" pitchFamily="34" charset="0"/>
              </a:rPr>
              <a:t>t</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he novice cashier will serve 72/8 = 9  customers/hr</a:t>
            </a:r>
          </a:p>
          <a:p>
            <a:pPr marL="342900" marR="0" lvl="0" indent="-342900" algn="l" defTabSz="914400" rtl="0" eaLnBrk="1" fontAlgn="base" latinLnBrk="0" hangingPunct="1">
              <a:lnSpc>
                <a:spcPct val="100000"/>
              </a:lnSpc>
              <a:spcBef>
                <a:spcPct val="20000"/>
              </a:spcBef>
              <a:spcAft>
                <a:spcPct val="0"/>
              </a:spcAft>
              <a:buClrTx/>
              <a:buSzPct val="75000"/>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R = 9 /hr</a:t>
            </a:r>
          </a:p>
          <a:p>
            <a:pPr marL="342900" marR="0" lvl="0" indent="-342900" algn="l" defTabSz="914400" rtl="0" eaLnBrk="1" fontAlgn="base" latinLnBrk="0" hangingPunct="1">
              <a:lnSpc>
                <a:spcPct val="100000"/>
              </a:lnSpc>
              <a:spcBef>
                <a:spcPct val="20000"/>
              </a:spcBef>
              <a:spcAft>
                <a:spcPct val="0"/>
              </a:spcAft>
              <a:buClrTx/>
              <a:buSzPct val="75000"/>
              <a:tabLst/>
              <a:defRPr/>
            </a:pP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rPr>
              <a:t>TR = I </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 </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9T</a:t>
            </a:r>
            <a:r>
              <a:rPr kumimoji="0" lang="en-US" sz="2400" b="0" i="0" u="none" strike="noStrike" kern="0" cap="none" spc="0" normalizeH="0" baseline="-2500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iE</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 </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 2  </a:t>
            </a:r>
            <a:r>
              <a:rPr kumimoji="0" lang="en-US" sz="2400" b="0" i="0" u="none" strike="noStrike" kern="0" cap="none" spc="0" normalizeH="0" baseline="0" noProof="0" dirty="0" err="1"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T</a:t>
            </a:r>
            <a:r>
              <a:rPr lang="en-US" sz="2400" kern="0" baseline="-25000" dirty="0" err="1" smtClean="0">
                <a:latin typeface="MS Reference Sans Serif" pitchFamily="34" charset="0"/>
                <a:ea typeface="ＭＳ Ｐゴシック" pitchFamily="-65" charset="-128"/>
                <a:cs typeface="MS Reference Sans Serif" pitchFamily="34" charset="0"/>
                <a:sym typeface="Wingdings" pitchFamily="2" charset="2"/>
              </a:rPr>
              <a:t>iE</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=2/9 </a:t>
            </a:r>
            <a:r>
              <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sym typeface="Wingdings" pitchFamily="2" charset="2"/>
              </a:rPr>
              <a:t>hr or 13.33 min</a:t>
            </a:r>
            <a:endParaRPr kumimoji="0" lang="en-US" sz="2400" b="0" i="0" u="none" strike="noStrike" kern="0" cap="none" spc="0" normalizeH="0" baseline="0" noProof="0" dirty="0" smtClean="0">
              <a:ln>
                <a:noFill/>
              </a:ln>
              <a:solidFill>
                <a:schemeClr val="tx1"/>
              </a:solidFill>
              <a:effectLst/>
              <a:uLnTx/>
              <a:uFillTx/>
              <a:latin typeface="MS Reference Sans Serif" pitchFamily="34"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644525"/>
          </a:xfrm>
        </p:spPr>
        <p:txBody>
          <a:bodyPr/>
          <a:lstStyle/>
          <a:p>
            <a:pPr>
              <a:buNone/>
              <a:defRPr/>
            </a:pPr>
            <a:r>
              <a:rPr lang="en-US" sz="2000" b="1" dirty="0" smtClean="0">
                <a:solidFill>
                  <a:schemeClr val="tx1"/>
                </a:solidFill>
              </a:rPr>
              <a:t>d) On average, how long does a customer spend in the store?</a:t>
            </a:r>
          </a:p>
        </p:txBody>
      </p:sp>
      <p:sp>
        <p:nvSpPr>
          <p:cNvPr id="5"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13</a:t>
            </a:r>
          </a:p>
        </p:txBody>
      </p:sp>
      <p:sp>
        <p:nvSpPr>
          <p:cNvPr id="4" name="Content Placeholder 2"/>
          <p:cNvSpPr txBox="1">
            <a:spLocks/>
          </p:cNvSpPr>
          <p:nvPr/>
        </p:nvSpPr>
        <p:spPr bwMode="auto">
          <a:xfrm>
            <a:off x="228600" y="2286000"/>
            <a:ext cx="89154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defRPr/>
            </a:pPr>
            <a:r>
              <a:rPr lang="en-US" sz="2400" dirty="0" smtClean="0"/>
              <a:t>The novice and experienced cashier serve 6, and 9  customers</a:t>
            </a:r>
            <a:r>
              <a:rPr lang="en-US" sz="2400" b="1" dirty="0" smtClean="0"/>
              <a:t> </a:t>
            </a:r>
            <a:r>
              <a:rPr lang="en-US" sz="2400" dirty="0" smtClean="0"/>
              <a:t>per hour, respectively. </a:t>
            </a:r>
          </a:p>
          <a:p>
            <a:pPr marL="0" indent="0">
              <a:buNone/>
              <a:defRPr/>
            </a:pPr>
            <a:r>
              <a:rPr lang="en-US" sz="2400" dirty="0" smtClean="0"/>
              <a:t>Customers served by Novice: 6 min service time, 20  min waiting time. T = 26 min for 6/15 customers.</a:t>
            </a:r>
          </a:p>
          <a:p>
            <a:pPr marL="0" indent="0">
              <a:buNone/>
              <a:defRPr/>
            </a:pPr>
            <a:r>
              <a:rPr lang="en-US" sz="2400" dirty="0" smtClean="0"/>
              <a:t>Customers served by Experienced:  3 min service time, 13.33 min waiting time. T = 16.33 for 9/15 customers.</a:t>
            </a:r>
          </a:p>
          <a:p>
            <a:pPr marL="0" indent="0">
              <a:buNone/>
              <a:defRPr/>
            </a:pPr>
            <a:r>
              <a:rPr lang="en-US" sz="2400" dirty="0" smtClean="0"/>
              <a:t>(6/15)(26) + (9/15)(16.33) = 20.2 </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12875"/>
            <a:ext cx="9067800" cy="4530725"/>
          </a:xfrm>
        </p:spPr>
        <p:txBody>
          <a:bodyPr/>
          <a:lstStyle/>
          <a:p>
            <a:pPr marL="0" indent="0">
              <a:buNone/>
              <a:defRPr/>
            </a:pPr>
            <a:r>
              <a:rPr lang="en-US" sz="2400" dirty="0" smtClean="0">
                <a:solidFill>
                  <a:schemeClr val="tx1"/>
                </a:solidFill>
              </a:rPr>
              <a:t>To shorten the waiting time, the manager does a detailed study and finds that half of the customers purchase 5 items or less, and half of the customers purchase more than 5 items. The manager decides to let the novice cashier only serve the customers that purchase 5 items or less. After the change, it turns out that both cashier stations have 1.75 customers waiting on average. Assume that the novice cashier serves all of the customers purchasing 5 items or less and the experienced cashier serves all of the customers purchasing more than 5 items. </a:t>
            </a:r>
          </a:p>
          <a:p>
            <a:pPr>
              <a:defRPr/>
            </a:pPr>
            <a:endParaRPr lang="en-US" dirty="0">
              <a:solidFill>
                <a:schemeClr val="tx1"/>
              </a:solidFill>
            </a:endParaRPr>
          </a:p>
        </p:txBody>
      </p:sp>
      <p:sp>
        <p:nvSpPr>
          <p:cNvPr id="5"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13</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19200"/>
            <a:ext cx="8915400" cy="5638800"/>
          </a:xfrm>
        </p:spPr>
        <p:txBody>
          <a:bodyPr/>
          <a:lstStyle/>
          <a:p>
            <a:pPr algn="just">
              <a:buNone/>
              <a:defRPr/>
            </a:pPr>
            <a:r>
              <a:rPr lang="en-US" sz="2400" b="1" dirty="0" smtClean="0">
                <a:solidFill>
                  <a:schemeClr val="tx1"/>
                </a:solidFill>
              </a:rPr>
              <a:t>e) </a:t>
            </a:r>
            <a:r>
              <a:rPr lang="en-US" sz="2000" b="1" dirty="0" smtClean="0">
                <a:solidFill>
                  <a:schemeClr val="tx1"/>
                </a:solidFill>
              </a:rPr>
              <a:t>What is the average waiting time in the novice cashier’s line?  </a:t>
            </a:r>
          </a:p>
          <a:p>
            <a:pPr marL="457200" indent="-457200" algn="just">
              <a:buSzPct val="100000"/>
              <a:buFont typeface="+mj-lt"/>
              <a:buAutoNum type="alphaLcParenR"/>
              <a:defRPr/>
            </a:pPr>
            <a:r>
              <a:rPr lang="en-US" sz="2000" dirty="0" smtClean="0">
                <a:solidFill>
                  <a:schemeClr val="tx1"/>
                </a:solidFill>
              </a:rPr>
              <a:t>13 minutes</a:t>
            </a:r>
          </a:p>
          <a:p>
            <a:pPr marL="457200" indent="-457200">
              <a:buSzPct val="100000"/>
              <a:buFont typeface="+mj-lt"/>
              <a:buAutoNum type="alphaLcParenR"/>
              <a:defRPr/>
            </a:pPr>
            <a:r>
              <a:rPr lang="en-US" sz="2000" dirty="0" smtClean="0">
                <a:solidFill>
                  <a:schemeClr val="tx1"/>
                </a:solidFill>
              </a:rPr>
              <a:t>14 minutes</a:t>
            </a:r>
          </a:p>
          <a:p>
            <a:pPr marL="457200" indent="-457200">
              <a:buSzPct val="100000"/>
              <a:buFont typeface="+mj-lt"/>
              <a:buAutoNum type="alphaLcParenR"/>
              <a:defRPr/>
            </a:pPr>
            <a:r>
              <a:rPr lang="en-US" sz="2000" dirty="0" smtClean="0">
                <a:solidFill>
                  <a:schemeClr val="tx1"/>
                </a:solidFill>
              </a:rPr>
              <a:t>17 minutes</a:t>
            </a:r>
          </a:p>
          <a:p>
            <a:pPr marL="457200" indent="-457200">
              <a:buSzPct val="100000"/>
              <a:buFont typeface="+mj-lt"/>
              <a:buAutoNum type="alphaLcParenR"/>
              <a:defRPr/>
            </a:pPr>
            <a:r>
              <a:rPr lang="en-US" sz="2000" dirty="0" smtClean="0">
                <a:solidFill>
                  <a:schemeClr val="tx1"/>
                </a:solidFill>
              </a:rPr>
              <a:t>19 minutes</a:t>
            </a:r>
          </a:p>
          <a:p>
            <a:pPr marL="457200" indent="-457200">
              <a:buSzPct val="100000"/>
              <a:buFont typeface="+mj-lt"/>
              <a:buAutoNum type="alphaLcParenR"/>
              <a:defRPr/>
            </a:pPr>
            <a:r>
              <a:rPr lang="en-US" sz="2000" dirty="0" smtClean="0">
                <a:solidFill>
                  <a:schemeClr val="tx1"/>
                </a:solidFill>
              </a:rPr>
              <a:t>None of the above</a:t>
            </a:r>
          </a:p>
        </p:txBody>
      </p:sp>
      <p:sp>
        <p:nvSpPr>
          <p:cNvPr id="5"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13</a:t>
            </a:r>
          </a:p>
        </p:txBody>
      </p:sp>
      <p:sp>
        <p:nvSpPr>
          <p:cNvPr id="4" name="Content Placeholder 2"/>
          <p:cNvSpPr txBox="1">
            <a:spLocks/>
          </p:cNvSpPr>
          <p:nvPr/>
        </p:nvSpPr>
        <p:spPr bwMode="auto">
          <a:xfrm>
            <a:off x="228600" y="4267200"/>
            <a:ext cx="8915400" cy="3235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t>Each of the two cashiers will serve 120/2 = 60 customers per day or 60/8 =7.5 customers/hr</a:t>
            </a:r>
          </a:p>
          <a:p>
            <a:pPr eaLnBrk="1" hangingPunct="1">
              <a:spcBef>
                <a:spcPct val="20000"/>
              </a:spcBef>
              <a:buSzPct val="75000"/>
              <a:defRPr/>
            </a:pPr>
            <a:r>
              <a:rPr lang="en-US" sz="2400" dirty="0" err="1" smtClean="0"/>
              <a:t>T</a:t>
            </a:r>
            <a:r>
              <a:rPr lang="en-US" sz="2400" baseline="-25000" dirty="0" err="1" smtClean="0"/>
              <a:t>iN</a:t>
            </a:r>
            <a:r>
              <a:rPr lang="en-US" sz="2400" dirty="0" err="1" smtClean="0"/>
              <a:t>R</a:t>
            </a:r>
            <a:r>
              <a:rPr lang="en-US" sz="2400" dirty="0" smtClean="0"/>
              <a:t> </a:t>
            </a:r>
            <a:r>
              <a:rPr lang="en-US" sz="2400" dirty="0" smtClean="0"/>
              <a:t>= </a:t>
            </a:r>
            <a:r>
              <a:rPr lang="en-US" sz="2400" dirty="0" err="1" smtClean="0"/>
              <a:t>I</a:t>
            </a:r>
            <a:r>
              <a:rPr lang="en-US" sz="2400" baseline="-25000" dirty="0" err="1" smtClean="0"/>
              <a:t>iN</a:t>
            </a:r>
            <a:r>
              <a:rPr lang="en-US" sz="2400" dirty="0" smtClean="0"/>
              <a:t> </a:t>
            </a:r>
            <a:endParaRPr lang="en-US" sz="2400" dirty="0" smtClean="0"/>
          </a:p>
          <a:p>
            <a:pPr eaLnBrk="1" hangingPunct="1">
              <a:spcBef>
                <a:spcPct val="20000"/>
              </a:spcBef>
              <a:buSzPct val="75000"/>
              <a:defRPr/>
            </a:pPr>
            <a:r>
              <a:rPr lang="en-US" sz="2400" dirty="0" smtClean="0"/>
              <a:t>7.5T</a:t>
            </a:r>
            <a:r>
              <a:rPr lang="en-US" sz="2400" baseline="-25000" dirty="0" smtClean="0"/>
              <a:t>iN</a:t>
            </a:r>
            <a:r>
              <a:rPr lang="en-US" sz="2400" dirty="0" smtClean="0"/>
              <a:t> </a:t>
            </a:r>
            <a:r>
              <a:rPr lang="en-US" sz="2400" dirty="0" smtClean="0"/>
              <a:t>= 1.75</a:t>
            </a:r>
          </a:p>
          <a:p>
            <a:pPr eaLnBrk="1" hangingPunct="1">
              <a:spcBef>
                <a:spcPct val="20000"/>
              </a:spcBef>
              <a:buSzPct val="75000"/>
              <a:defRPr/>
            </a:pPr>
            <a:r>
              <a:rPr lang="en-US" sz="2400" dirty="0" err="1" smtClean="0"/>
              <a:t>T</a:t>
            </a:r>
            <a:r>
              <a:rPr lang="en-US" sz="2400" baseline="-25000" dirty="0" err="1" smtClean="0"/>
              <a:t>iN</a:t>
            </a:r>
            <a:r>
              <a:rPr lang="en-US" sz="2400" dirty="0" smtClean="0"/>
              <a:t> </a:t>
            </a:r>
            <a:r>
              <a:rPr lang="en-US" sz="2400" dirty="0" smtClean="0"/>
              <a:t>= 1.75/7.5 = 0.2333 hr or 14 min</a:t>
            </a: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a:p>
            <a:pPr marL="342900" marR="0" lvl="0" indent="-342900" algn="just"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3159125"/>
          </a:xfrm>
        </p:spPr>
        <p:txBody>
          <a:bodyPr/>
          <a:lstStyle/>
          <a:p>
            <a:pPr>
              <a:buNone/>
              <a:defRPr/>
            </a:pPr>
            <a:r>
              <a:rPr lang="en-US" b="1" dirty="0" smtClean="0">
                <a:solidFill>
                  <a:schemeClr val="tx1"/>
                </a:solidFill>
              </a:rPr>
              <a:t>f) </a:t>
            </a:r>
            <a:r>
              <a:rPr lang="en-US" sz="2000" b="1" dirty="0" smtClean="0">
                <a:solidFill>
                  <a:schemeClr val="tx1"/>
                </a:solidFill>
              </a:rPr>
              <a:t>What is the average waiting time in the experienced cashier’s line?</a:t>
            </a:r>
          </a:p>
          <a:p>
            <a:pPr marL="457200" indent="-457200">
              <a:buSzPct val="100000"/>
              <a:buFont typeface="+mj-lt"/>
              <a:buAutoNum type="alphaLcParenR"/>
              <a:defRPr/>
            </a:pPr>
            <a:r>
              <a:rPr lang="en-US" sz="2000" dirty="0" smtClean="0">
                <a:solidFill>
                  <a:schemeClr val="tx1"/>
                </a:solidFill>
              </a:rPr>
              <a:t>9 minutes</a:t>
            </a:r>
          </a:p>
          <a:p>
            <a:pPr marL="457200" indent="-457200">
              <a:buSzPct val="100000"/>
              <a:buFont typeface="+mj-lt"/>
              <a:buAutoNum type="alphaLcParenR"/>
              <a:defRPr/>
            </a:pPr>
            <a:r>
              <a:rPr lang="en-US" sz="2000" dirty="0" smtClean="0">
                <a:solidFill>
                  <a:schemeClr val="tx1"/>
                </a:solidFill>
              </a:rPr>
              <a:t>11 minutes </a:t>
            </a:r>
          </a:p>
          <a:p>
            <a:pPr marL="457200" indent="-457200">
              <a:buSzPct val="100000"/>
              <a:buFont typeface="+mj-lt"/>
              <a:buAutoNum type="alphaLcParenR"/>
              <a:defRPr/>
            </a:pPr>
            <a:r>
              <a:rPr lang="en-US" sz="2000" dirty="0" smtClean="0">
                <a:solidFill>
                  <a:schemeClr val="tx1"/>
                </a:solidFill>
              </a:rPr>
              <a:t>12 minutes</a:t>
            </a:r>
          </a:p>
          <a:p>
            <a:pPr marL="457200" indent="-457200">
              <a:buSzPct val="100000"/>
              <a:buFont typeface="+mj-lt"/>
              <a:buAutoNum type="alphaLcParenR"/>
              <a:defRPr/>
            </a:pPr>
            <a:r>
              <a:rPr lang="en-US" sz="2000" dirty="0" smtClean="0">
                <a:solidFill>
                  <a:schemeClr val="tx1"/>
                </a:solidFill>
              </a:rPr>
              <a:t>14 minutes</a:t>
            </a:r>
          </a:p>
          <a:p>
            <a:pPr marL="457200" indent="-457200">
              <a:buSzPct val="100000"/>
              <a:buFont typeface="+mj-lt"/>
              <a:buAutoNum type="alphaLcParenR"/>
              <a:defRPr/>
            </a:pPr>
            <a:r>
              <a:rPr lang="en-US" sz="2000" dirty="0" smtClean="0">
                <a:solidFill>
                  <a:schemeClr val="tx1"/>
                </a:solidFill>
              </a:rPr>
              <a:t>None of the above</a:t>
            </a:r>
          </a:p>
          <a:p>
            <a:pPr>
              <a:defRPr/>
            </a:pPr>
            <a:endParaRPr lang="en-US" dirty="0"/>
          </a:p>
        </p:txBody>
      </p:sp>
      <p:sp>
        <p:nvSpPr>
          <p:cNvPr id="5"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13</a:t>
            </a:r>
          </a:p>
        </p:txBody>
      </p:sp>
      <p:sp>
        <p:nvSpPr>
          <p:cNvPr id="4" name="Content Placeholder 2"/>
          <p:cNvSpPr txBox="1">
            <a:spLocks/>
          </p:cNvSpPr>
          <p:nvPr/>
        </p:nvSpPr>
        <p:spPr bwMode="auto">
          <a:xfrm>
            <a:off x="228600" y="4648200"/>
            <a:ext cx="89154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t>R and I are the same for Naïve and Experience</a:t>
            </a:r>
          </a:p>
          <a:p>
            <a:pPr eaLnBrk="1" hangingPunct="1">
              <a:spcBef>
                <a:spcPct val="20000"/>
              </a:spcBef>
              <a:buSzPct val="75000"/>
              <a:defRPr/>
            </a:pPr>
            <a:r>
              <a:rPr lang="en-US" sz="2400" dirty="0" smtClean="0"/>
              <a:t>Therefore, T is the same; 14 min</a:t>
            </a:r>
          </a:p>
          <a:p>
            <a:pPr marL="342900" marR="0" lvl="0" indent="-342900" algn="just"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295400"/>
            <a:ext cx="8991600" cy="5257800"/>
          </a:xfrm>
        </p:spPr>
        <p:txBody>
          <a:bodyPr/>
          <a:lstStyle/>
          <a:p>
            <a:pPr marL="0" indent="0">
              <a:buNone/>
              <a:defRPr/>
            </a:pPr>
            <a:r>
              <a:rPr lang="en-US" sz="2400" dirty="0" smtClean="0">
                <a:solidFill>
                  <a:schemeClr val="tx1"/>
                </a:solidFill>
              </a:rPr>
              <a:t>American Vending Inc. (AVI) supplies vending food to a large university. Because students often kick the machines out of anger and frustration, management has a constant repair problem. The machines </a:t>
            </a:r>
            <a:r>
              <a:rPr lang="en-US" sz="2400" dirty="0" smtClean="0">
                <a:solidFill>
                  <a:srgbClr val="FF0000"/>
                </a:solidFill>
              </a:rPr>
              <a:t>break down </a:t>
            </a:r>
            <a:r>
              <a:rPr lang="en-US" sz="2400" dirty="0" smtClean="0">
                <a:solidFill>
                  <a:schemeClr val="tx1"/>
                </a:solidFill>
              </a:rPr>
              <a:t>on an average of </a:t>
            </a:r>
            <a:r>
              <a:rPr lang="en-US" sz="2400" dirty="0" smtClean="0">
                <a:solidFill>
                  <a:srgbClr val="FF0000"/>
                </a:solidFill>
              </a:rPr>
              <a:t>3/hr</a:t>
            </a:r>
            <a:r>
              <a:rPr lang="en-US" sz="2400" dirty="0" smtClean="0">
                <a:solidFill>
                  <a:schemeClr val="tx1"/>
                </a:solidFill>
              </a:rPr>
              <a:t>, and the breakdowns are distributed in a </a:t>
            </a:r>
            <a:r>
              <a:rPr lang="en-US" sz="2400" dirty="0" smtClean="0">
                <a:solidFill>
                  <a:srgbClr val="FF0000"/>
                </a:solidFill>
              </a:rPr>
              <a:t>Poisson</a:t>
            </a:r>
            <a:r>
              <a:rPr lang="en-US" sz="2400" dirty="0" smtClean="0">
                <a:solidFill>
                  <a:schemeClr val="tx1"/>
                </a:solidFill>
              </a:rPr>
              <a:t> manner. </a:t>
            </a:r>
            <a:r>
              <a:rPr lang="en-US" sz="2400" dirty="0" smtClean="0">
                <a:solidFill>
                  <a:srgbClr val="FF0000"/>
                </a:solidFill>
              </a:rPr>
              <a:t>Downtime costs </a:t>
            </a:r>
            <a:r>
              <a:rPr lang="en-US" sz="2400" dirty="0" smtClean="0">
                <a:solidFill>
                  <a:schemeClr val="tx1"/>
                </a:solidFill>
              </a:rPr>
              <a:t>the company    </a:t>
            </a:r>
            <a:r>
              <a:rPr lang="en-US" sz="2400" dirty="0" smtClean="0">
                <a:solidFill>
                  <a:srgbClr val="FF0000"/>
                </a:solidFill>
              </a:rPr>
              <a:t>$25/hr/machine</a:t>
            </a:r>
            <a:r>
              <a:rPr lang="en-US" sz="2400" dirty="0" smtClean="0">
                <a:solidFill>
                  <a:schemeClr val="tx1"/>
                </a:solidFill>
              </a:rPr>
              <a:t>, and each maintenance worker gets    </a:t>
            </a:r>
            <a:r>
              <a:rPr lang="en-US" sz="2400" dirty="0" smtClean="0">
                <a:solidFill>
                  <a:srgbClr val="FF0000"/>
                </a:solidFill>
              </a:rPr>
              <a:t>$4 per hr</a:t>
            </a:r>
            <a:r>
              <a:rPr lang="en-US" sz="2400" dirty="0" smtClean="0">
                <a:solidFill>
                  <a:schemeClr val="tx1"/>
                </a:solidFill>
              </a:rPr>
              <a:t>. </a:t>
            </a:r>
            <a:r>
              <a:rPr lang="en-US" sz="2400" dirty="0" smtClean="0">
                <a:solidFill>
                  <a:srgbClr val="FF0000"/>
                </a:solidFill>
              </a:rPr>
              <a:t>One worker </a:t>
            </a:r>
            <a:r>
              <a:rPr lang="en-US" sz="2400" dirty="0" smtClean="0">
                <a:solidFill>
                  <a:schemeClr val="tx1"/>
                </a:solidFill>
              </a:rPr>
              <a:t>can </a:t>
            </a:r>
            <a:r>
              <a:rPr lang="en-US" sz="2400" dirty="0" smtClean="0">
                <a:solidFill>
                  <a:srgbClr val="FF0000"/>
                </a:solidFill>
              </a:rPr>
              <a:t>service machines </a:t>
            </a:r>
            <a:r>
              <a:rPr lang="en-US" sz="2400" dirty="0" smtClean="0">
                <a:solidFill>
                  <a:schemeClr val="tx1"/>
                </a:solidFill>
              </a:rPr>
              <a:t>at an average rate of </a:t>
            </a:r>
            <a:r>
              <a:rPr lang="en-US" sz="2400" dirty="0" smtClean="0">
                <a:solidFill>
                  <a:srgbClr val="FF0000"/>
                </a:solidFill>
              </a:rPr>
              <a:t>5/hr</a:t>
            </a:r>
            <a:r>
              <a:rPr lang="en-US" sz="2400" dirty="0" smtClean="0">
                <a:solidFill>
                  <a:schemeClr val="tx1"/>
                </a:solidFill>
              </a:rPr>
              <a:t>, distributed </a:t>
            </a:r>
            <a:r>
              <a:rPr lang="en-US" sz="2400" dirty="0" smtClean="0">
                <a:solidFill>
                  <a:srgbClr val="FF0000"/>
                </a:solidFill>
              </a:rPr>
              <a:t>exponentially</a:t>
            </a:r>
            <a:r>
              <a:rPr lang="en-US" sz="2400" dirty="0" smtClean="0">
                <a:solidFill>
                  <a:schemeClr val="tx1"/>
                </a:solidFill>
              </a:rPr>
              <a:t>; </a:t>
            </a:r>
            <a:r>
              <a:rPr lang="en-US" sz="2400" dirty="0" smtClean="0">
                <a:solidFill>
                  <a:srgbClr val="FF0000"/>
                </a:solidFill>
              </a:rPr>
              <a:t>2 workers working together</a:t>
            </a:r>
            <a:r>
              <a:rPr lang="en-US" sz="2400" dirty="0" smtClean="0">
                <a:solidFill>
                  <a:schemeClr val="tx1"/>
                </a:solidFill>
              </a:rPr>
              <a:t> can </a:t>
            </a:r>
            <a:r>
              <a:rPr lang="en-US" sz="2400" dirty="0" smtClean="0">
                <a:solidFill>
                  <a:srgbClr val="FF0000"/>
                </a:solidFill>
              </a:rPr>
              <a:t>service 7/hr</a:t>
            </a:r>
            <a:r>
              <a:rPr lang="en-US" sz="2400" dirty="0" smtClean="0">
                <a:solidFill>
                  <a:schemeClr val="tx1"/>
                </a:solidFill>
              </a:rPr>
              <a:t>, distributed exponentially; and a team of </a:t>
            </a:r>
            <a:r>
              <a:rPr lang="en-US" sz="2400" dirty="0" smtClean="0">
                <a:solidFill>
                  <a:srgbClr val="FF0000"/>
                </a:solidFill>
              </a:rPr>
              <a:t>3</a:t>
            </a:r>
            <a:r>
              <a:rPr lang="en-US" sz="2400" dirty="0" smtClean="0">
                <a:solidFill>
                  <a:schemeClr val="tx1"/>
                </a:solidFill>
              </a:rPr>
              <a:t> workers can do </a:t>
            </a:r>
            <a:r>
              <a:rPr lang="en-US" sz="2400" dirty="0" smtClean="0">
                <a:solidFill>
                  <a:srgbClr val="FF0000"/>
                </a:solidFill>
              </a:rPr>
              <a:t>8/hr</a:t>
            </a:r>
            <a:r>
              <a:rPr lang="en-US" sz="2400" dirty="0" smtClean="0">
                <a:solidFill>
                  <a:schemeClr val="tx1"/>
                </a:solidFill>
              </a:rPr>
              <a:t>, distributed exponentially. What is the optimal maintenance crew size for servicing the machines?</a:t>
            </a:r>
          </a:p>
          <a:p>
            <a:pPr>
              <a:defRPr/>
            </a:pPr>
            <a:endParaRPr lang="en-US" dirty="0"/>
          </a:p>
        </p:txBody>
      </p:sp>
      <p:sp>
        <p:nvSpPr>
          <p:cNvPr id="6"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14</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9861" name="Object 5"/>
          <p:cNvGraphicFramePr>
            <a:graphicFrameLocks noChangeAspect="1"/>
          </p:cNvGraphicFramePr>
          <p:nvPr/>
        </p:nvGraphicFramePr>
        <p:xfrm>
          <a:off x="4114800" y="1600200"/>
          <a:ext cx="530225" cy="1103313"/>
        </p:xfrm>
        <a:graphic>
          <a:graphicData uri="http://schemas.openxmlformats.org/presentationml/2006/ole">
            <p:oleObj spid="_x0000_s299012" name="Worksheet" r:id="rId4" imgW="381000" imgH="790575" progId="Excel.Sheet.12">
              <p:embed/>
            </p:oleObj>
          </a:graphicData>
        </a:graphic>
      </p:graphicFrame>
      <p:sp>
        <p:nvSpPr>
          <p:cNvPr id="3" name="Title 2"/>
          <p:cNvSpPr>
            <a:spLocks noGrp="1"/>
          </p:cNvSpPr>
          <p:nvPr>
            <p:ph type="title"/>
          </p:nvPr>
        </p:nvSpPr>
        <p:spPr/>
        <p:txBody>
          <a:bodyPr/>
          <a:lstStyle/>
          <a:p>
            <a:pPr lvl="0"/>
            <a:r>
              <a:rPr lang="en-US" dirty="0" smtClean="0"/>
              <a:t>Problem 14</a:t>
            </a:r>
            <a:endParaRPr lang="en-US" dirty="0"/>
          </a:p>
        </p:txBody>
      </p:sp>
      <p:sp>
        <p:nvSpPr>
          <p:cNvPr id="5" name="Content Placeholder 2"/>
          <p:cNvSpPr txBox="1">
            <a:spLocks/>
          </p:cNvSpPr>
          <p:nvPr/>
        </p:nvSpPr>
        <p:spPr bwMode="auto">
          <a:xfrm>
            <a:off x="0" y="3124200"/>
            <a:ext cx="1447800" cy="152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t>c=????</a:t>
            </a:r>
          </a:p>
          <a:p>
            <a:pPr eaLnBrk="1" hangingPunct="1">
              <a:spcBef>
                <a:spcPct val="20000"/>
              </a:spcBef>
              <a:buSzPct val="75000"/>
              <a:defRPr/>
            </a:pPr>
            <a:r>
              <a:rPr lang="en-US" sz="2400" dirty="0" smtClean="0"/>
              <a:t>c = 1</a:t>
            </a:r>
          </a:p>
          <a:p>
            <a:pPr eaLnBrk="1" hangingPunct="1">
              <a:spcBef>
                <a:spcPct val="20000"/>
              </a:spcBef>
              <a:buSzPct val="75000"/>
              <a:defRPr/>
            </a:pPr>
            <a:r>
              <a:rPr lang="en-US" sz="2400" dirty="0" smtClean="0"/>
              <a:t>U=??</a:t>
            </a:r>
          </a:p>
          <a:p>
            <a:pPr eaLnBrk="1" hangingPunct="1">
              <a:spcBef>
                <a:spcPct val="20000"/>
              </a:spcBef>
              <a:buSzPct val="75000"/>
              <a:defRPr/>
            </a:pPr>
            <a:endParaRPr lang="en-US" sz="2400" dirty="0" smtClean="0"/>
          </a:p>
          <a:p>
            <a:pPr eaLnBrk="1" hangingPunct="1">
              <a:spcBef>
                <a:spcPct val="20000"/>
              </a:spcBef>
              <a:buSzPct val="75000"/>
              <a:defRPr/>
            </a:pPr>
            <a:endParaRPr lang="en-US" sz="2400" dirty="0" smtClean="0"/>
          </a:p>
          <a:p>
            <a:pPr eaLnBrk="1" hangingPunct="1">
              <a:spcBef>
                <a:spcPct val="20000"/>
              </a:spcBef>
              <a:buSzPct val="75000"/>
              <a:defRPr/>
            </a:pPr>
            <a:endParaRPr lang="en-US" sz="2400" dirty="0" smtClean="0"/>
          </a:p>
          <a:p>
            <a:pPr marL="342900" marR="0" lvl="0" indent="-342900" algn="just" defTabSz="914400" rtl="0" eaLnBrk="1" fontAlgn="base" latinLnBrk="0" hangingPunct="1">
              <a:lnSpc>
                <a:spcPct val="100000"/>
              </a:lnSpc>
              <a:spcBef>
                <a:spcPct val="20000"/>
              </a:spcBef>
              <a:spcAft>
                <a:spcPct val="0"/>
              </a:spcAft>
              <a:buClrTx/>
              <a:buSzPct val="75000"/>
              <a:buFont typeface="Wingdings" pitchFamily="2" charset="2"/>
              <a:buChar char="p"/>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graphicFrame>
        <p:nvGraphicFramePr>
          <p:cNvPr id="28674" name="Object 2"/>
          <p:cNvGraphicFramePr>
            <a:graphicFrameLocks noChangeAspect="1"/>
          </p:cNvGraphicFramePr>
          <p:nvPr/>
        </p:nvGraphicFramePr>
        <p:xfrm>
          <a:off x="3041650" y="3352800"/>
          <a:ext cx="1719263" cy="969963"/>
        </p:xfrm>
        <a:graphic>
          <a:graphicData uri="http://schemas.openxmlformats.org/presentationml/2006/ole">
            <p:oleObj spid="_x0000_s299010" name="Equation" r:id="rId5" imgW="787320" imgH="444240" progId="Equation.3">
              <p:embed/>
            </p:oleObj>
          </a:graphicData>
        </a:graphic>
      </p:graphicFrame>
      <p:graphicFrame>
        <p:nvGraphicFramePr>
          <p:cNvPr id="249860" name="Object 4"/>
          <p:cNvGraphicFramePr>
            <a:graphicFrameLocks noChangeAspect="1"/>
          </p:cNvGraphicFramePr>
          <p:nvPr/>
        </p:nvGraphicFramePr>
        <p:xfrm>
          <a:off x="228600" y="1600200"/>
          <a:ext cx="3838575" cy="1104900"/>
        </p:xfrm>
        <a:graphic>
          <a:graphicData uri="http://schemas.openxmlformats.org/presentationml/2006/ole">
            <p:oleObj spid="_x0000_s299011" name="Worksheet" r:id="rId6" imgW="2743200" imgH="790575" progId="Excel.Sheet.12">
              <p:embed/>
            </p:oleObj>
          </a:graphicData>
        </a:graphic>
      </p:graphicFrame>
      <p:graphicFrame>
        <p:nvGraphicFramePr>
          <p:cNvPr id="249863" name="Object 7"/>
          <p:cNvGraphicFramePr>
            <a:graphicFrameLocks noChangeAspect="1"/>
          </p:cNvGraphicFramePr>
          <p:nvPr/>
        </p:nvGraphicFramePr>
        <p:xfrm>
          <a:off x="4724400" y="1600200"/>
          <a:ext cx="438150" cy="1101725"/>
        </p:xfrm>
        <a:graphic>
          <a:graphicData uri="http://schemas.openxmlformats.org/presentationml/2006/ole">
            <p:oleObj spid="_x0000_s299013" name="Worksheet" r:id="rId7" imgW="314325" imgH="790575" progId="Excel.Sheet.12">
              <p:embed/>
            </p:oleObj>
          </a:graphicData>
        </a:graphic>
      </p:graphicFrame>
      <p:graphicFrame>
        <p:nvGraphicFramePr>
          <p:cNvPr id="249864" name="Object 8"/>
          <p:cNvGraphicFramePr>
            <a:graphicFrameLocks noChangeAspect="1"/>
          </p:cNvGraphicFramePr>
          <p:nvPr/>
        </p:nvGraphicFramePr>
        <p:xfrm>
          <a:off x="6781800" y="1600200"/>
          <a:ext cx="1196975" cy="1103313"/>
        </p:xfrm>
        <a:graphic>
          <a:graphicData uri="http://schemas.openxmlformats.org/presentationml/2006/ole">
            <p:oleObj spid="_x0000_s299014" name="Worksheet" r:id="rId8" imgW="857250" imgH="790575" progId="Excel.Sheet.12">
              <p:embed/>
            </p:oleObj>
          </a:graphicData>
        </a:graphic>
      </p:graphicFrame>
      <p:graphicFrame>
        <p:nvGraphicFramePr>
          <p:cNvPr id="249865" name="Object 9"/>
          <p:cNvGraphicFramePr>
            <a:graphicFrameLocks noChangeAspect="1"/>
          </p:cNvGraphicFramePr>
          <p:nvPr/>
        </p:nvGraphicFramePr>
        <p:xfrm>
          <a:off x="5257800" y="1600200"/>
          <a:ext cx="1454150" cy="1106488"/>
        </p:xfrm>
        <a:graphic>
          <a:graphicData uri="http://schemas.openxmlformats.org/presentationml/2006/ole">
            <p:oleObj spid="_x0000_s299015" name="Worksheet" r:id="rId9" imgW="1038225" imgH="790575" progId="Excel.Sheet.12">
              <p:embed/>
            </p:oleObj>
          </a:graphicData>
        </a:graphic>
      </p:graphicFrame>
      <p:sp>
        <p:nvSpPr>
          <p:cNvPr id="15" name="Content Placeholder 2"/>
          <p:cNvSpPr txBox="1">
            <a:spLocks/>
          </p:cNvSpPr>
          <p:nvPr/>
        </p:nvSpPr>
        <p:spPr bwMode="auto">
          <a:xfrm>
            <a:off x="76200" y="4724400"/>
            <a:ext cx="3733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t>Down time cost = 25Ii</a:t>
            </a:r>
          </a:p>
          <a:p>
            <a:pPr eaLnBrk="1" hangingPunct="1">
              <a:spcBef>
                <a:spcPct val="20000"/>
              </a:spcBef>
              <a:buSzPct val="75000"/>
              <a:defRPr/>
            </a:pPr>
            <a:endParaRPr lang="en-US" sz="2400" dirty="0" smtClean="0"/>
          </a:p>
        </p:txBody>
      </p:sp>
      <p:sp>
        <p:nvSpPr>
          <p:cNvPr id="16" name="Content Placeholder 2"/>
          <p:cNvSpPr txBox="1">
            <a:spLocks/>
          </p:cNvSpPr>
          <p:nvPr/>
        </p:nvSpPr>
        <p:spPr bwMode="auto">
          <a:xfrm>
            <a:off x="76200" y="5257800"/>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t>Capacity Cost= 4(# of team members)</a:t>
            </a:r>
          </a:p>
          <a:p>
            <a:pPr eaLnBrk="1" hangingPunct="1">
              <a:spcBef>
                <a:spcPct val="20000"/>
              </a:spcBef>
              <a:buSzPct val="75000"/>
              <a:defRPr/>
            </a:pPr>
            <a:endParaRPr lang="en-US" sz="2400" dirty="0" smtClean="0"/>
          </a:p>
        </p:txBody>
      </p:sp>
      <p:sp>
        <p:nvSpPr>
          <p:cNvPr id="17" name="Content Placeholder 2"/>
          <p:cNvSpPr txBox="1">
            <a:spLocks/>
          </p:cNvSpPr>
          <p:nvPr/>
        </p:nvSpPr>
        <p:spPr bwMode="auto">
          <a:xfrm>
            <a:off x="152400" y="5943600"/>
            <a:ext cx="19050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spcBef>
                <a:spcPct val="20000"/>
              </a:spcBef>
              <a:buSzPct val="75000"/>
              <a:defRPr/>
            </a:pPr>
            <a:r>
              <a:rPr lang="en-US" sz="2400" dirty="0" smtClean="0"/>
              <a:t>Total Cost </a:t>
            </a:r>
          </a:p>
        </p:txBody>
      </p:sp>
      <p:graphicFrame>
        <p:nvGraphicFramePr>
          <p:cNvPr id="249866" name="Object 10"/>
          <p:cNvGraphicFramePr>
            <a:graphicFrameLocks noChangeAspect="1"/>
          </p:cNvGraphicFramePr>
          <p:nvPr/>
        </p:nvGraphicFramePr>
        <p:xfrm>
          <a:off x="8077200" y="1603375"/>
          <a:ext cx="923925" cy="1109663"/>
        </p:xfrm>
        <a:graphic>
          <a:graphicData uri="http://schemas.openxmlformats.org/presentationml/2006/ole">
            <p:oleObj spid="_x0000_s299016" name="Worksheet" r:id="rId10" imgW="657225" imgH="790575" progId="Excel.Sheet.12">
              <p:embed/>
            </p:oleObj>
          </a:graphicData>
        </a:graphic>
      </p:graphicFrame>
      <p:graphicFrame>
        <p:nvGraphicFramePr>
          <p:cNvPr id="2" name="Object 2"/>
          <p:cNvGraphicFramePr>
            <a:graphicFrameLocks noChangeAspect="1"/>
          </p:cNvGraphicFramePr>
          <p:nvPr/>
        </p:nvGraphicFramePr>
        <p:xfrm>
          <a:off x="5334000" y="3429000"/>
          <a:ext cx="1081087" cy="914400"/>
        </p:xfrm>
        <a:graphic>
          <a:graphicData uri="http://schemas.openxmlformats.org/presentationml/2006/ole">
            <p:oleObj spid="_x0000_s299018" name="Equation" r:id="rId11" imgW="495000" imgH="419040" progId="Equation.3">
              <p:embed/>
            </p:oleObj>
          </a:graphicData>
        </a:graphic>
      </p:graphicFrame>
      <p:graphicFrame>
        <p:nvGraphicFramePr>
          <p:cNvPr id="249867" name="Object 11"/>
          <p:cNvGraphicFramePr>
            <a:graphicFrameLocks noChangeAspect="1"/>
          </p:cNvGraphicFramePr>
          <p:nvPr/>
        </p:nvGraphicFramePr>
        <p:xfrm>
          <a:off x="228600" y="2155634"/>
          <a:ext cx="1736725" cy="282575"/>
        </p:xfrm>
        <a:graphic>
          <a:graphicData uri="http://schemas.openxmlformats.org/presentationml/2006/ole">
            <p:oleObj spid="_x0000_s299017" name="Worksheet" r:id="rId12" imgW="1228725" imgH="200025" progId="Excel.Sheet.1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49861">
                                            <p:subSp spid="_x0000_s299012"/>
                                          </p:spTgt>
                                        </p:tgtEl>
                                        <p:attrNameLst>
                                          <p:attrName>style.visibility</p:attrName>
                                        </p:attrNameLst>
                                      </p:cBhvr>
                                      <p:to>
                                        <p:strVal val="visible"/>
                                      </p:to>
                                    </p:set>
                                    <p:animEffect transition="in" filter="dissolve">
                                      <p:cBhvr>
                                        <p:cTn id="22" dur="500"/>
                                        <p:tgtEl>
                                          <p:spTgt spid="249861">
                                            <p:subSp spid="_x0000_s299012"/>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8674">
                                            <p:subSp spid="_x0000_s299010"/>
                                          </p:spTgt>
                                        </p:tgtEl>
                                        <p:attrNameLst>
                                          <p:attrName>style.visibility</p:attrName>
                                        </p:attrNameLst>
                                      </p:cBhvr>
                                      <p:to>
                                        <p:strVal val="visible"/>
                                      </p:to>
                                    </p:set>
                                    <p:animEffect transition="in" filter="dissolve">
                                      <p:cBhvr>
                                        <p:cTn id="27" dur="500"/>
                                        <p:tgtEl>
                                          <p:spTgt spid="28674">
                                            <p:subSp spid="_x0000_s299010"/>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49863">
                                            <p:subSp spid="_x0000_s299013"/>
                                          </p:spTgt>
                                        </p:tgtEl>
                                        <p:attrNameLst>
                                          <p:attrName>style.visibility</p:attrName>
                                        </p:attrNameLst>
                                      </p:cBhvr>
                                      <p:to>
                                        <p:strVal val="visible"/>
                                      </p:to>
                                    </p:set>
                                    <p:animEffect transition="in" filter="dissolve">
                                      <p:cBhvr>
                                        <p:cTn id="37" dur="500"/>
                                        <p:tgtEl>
                                          <p:spTgt spid="249863">
                                            <p:subSp spid="_x0000_s299013"/>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dissolv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49865"/>
                                        </p:tgtEl>
                                        <p:attrNameLst>
                                          <p:attrName>style.visibility</p:attrName>
                                        </p:attrNameLst>
                                      </p:cBhvr>
                                      <p:to>
                                        <p:strVal val="visible"/>
                                      </p:to>
                                    </p:set>
                                    <p:animEffect transition="in" filter="dissolve">
                                      <p:cBhvr>
                                        <p:cTn id="47" dur="500"/>
                                        <p:tgtEl>
                                          <p:spTgt spid="24986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6">
                                            <p:txEl>
                                              <p:pRg st="0" end="0"/>
                                            </p:txEl>
                                          </p:spTgt>
                                        </p:tgtEl>
                                        <p:attrNameLst>
                                          <p:attrName>style.visibility</p:attrName>
                                        </p:attrNameLst>
                                      </p:cBhvr>
                                      <p:to>
                                        <p:strVal val="visible"/>
                                      </p:to>
                                    </p:set>
                                    <p:animEffect transition="in" filter="dissolve">
                                      <p:cBhvr>
                                        <p:cTn id="52" dur="500"/>
                                        <p:tgtEl>
                                          <p:spTgt spid="1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49864"/>
                                        </p:tgtEl>
                                        <p:attrNameLst>
                                          <p:attrName>style.visibility</p:attrName>
                                        </p:attrNameLst>
                                      </p:cBhvr>
                                      <p:to>
                                        <p:strVal val="visible"/>
                                      </p:to>
                                    </p:set>
                                    <p:animEffect transition="in" filter="dissolve">
                                      <p:cBhvr>
                                        <p:cTn id="57" dur="500"/>
                                        <p:tgtEl>
                                          <p:spTgt spid="249864"/>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7">
                                            <p:txEl>
                                              <p:pRg st="0" end="0"/>
                                            </p:txEl>
                                          </p:spTgt>
                                        </p:tgtEl>
                                        <p:attrNameLst>
                                          <p:attrName>style.visibility</p:attrName>
                                        </p:attrNameLst>
                                      </p:cBhvr>
                                      <p:to>
                                        <p:strVal val="visible"/>
                                      </p:to>
                                    </p:set>
                                    <p:animEffect transition="in" filter="dissolve">
                                      <p:cBhvr>
                                        <p:cTn id="62" dur="500"/>
                                        <p:tgtEl>
                                          <p:spTgt spid="1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249866"/>
                                        </p:tgtEl>
                                        <p:attrNameLst>
                                          <p:attrName>style.visibility</p:attrName>
                                        </p:attrNameLst>
                                      </p:cBhvr>
                                      <p:to>
                                        <p:strVal val="visible"/>
                                      </p:to>
                                    </p:set>
                                    <p:animEffect transition="in" filter="dissolve">
                                      <p:cBhvr>
                                        <p:cTn id="67" dur="500"/>
                                        <p:tgtEl>
                                          <p:spTgt spid="249866"/>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mph" presetSubtype="0" fill="hold" nodeType="clickEffect">
                                  <p:stCondLst>
                                    <p:cond delay="0"/>
                                  </p:stCondLst>
                                  <p:childTnLst>
                                    <p:animScale>
                                      <p:cBhvr>
                                        <p:cTn id="71" dur="2000" fill="hold"/>
                                        <p:tgtEl>
                                          <p:spTgt spid="249867"/>
                                        </p:tgtEl>
                                      </p:cBhvr>
                                      <p:by x="400000" y="4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15" grpId="0"/>
      <p:bldP spid="16" grpId="0" build="p" autoUpdateAnimBg="0"/>
      <p:bldP spid="17"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295400"/>
            <a:ext cx="8991600" cy="5257800"/>
          </a:xfrm>
        </p:spPr>
        <p:txBody>
          <a:bodyPr/>
          <a:lstStyle/>
          <a:p>
            <a:pPr marL="0" indent="0">
              <a:buNone/>
              <a:defRPr/>
            </a:pPr>
            <a:r>
              <a:rPr lang="en-US" sz="2400" dirty="0" smtClean="0">
                <a:solidFill>
                  <a:schemeClr val="tx1"/>
                </a:solidFill>
              </a:rPr>
              <a:t>Have I made any mistakes?</a:t>
            </a:r>
          </a:p>
          <a:p>
            <a:pPr marL="0" indent="0">
              <a:buNone/>
              <a:defRPr/>
            </a:pPr>
            <a:r>
              <a:rPr lang="en-US" sz="2400" dirty="0" smtClean="0">
                <a:solidFill>
                  <a:srgbClr val="FF0000"/>
                </a:solidFill>
              </a:rPr>
              <a:t>Downtime costs </a:t>
            </a:r>
            <a:r>
              <a:rPr lang="en-US" sz="2400" dirty="0" smtClean="0">
                <a:solidFill>
                  <a:schemeClr val="tx1"/>
                </a:solidFill>
              </a:rPr>
              <a:t>the company $25 /hr/machine.</a:t>
            </a:r>
          </a:p>
          <a:p>
            <a:pPr marL="0" indent="0">
              <a:buNone/>
              <a:defRPr/>
            </a:pPr>
            <a:r>
              <a:rPr lang="en-US" dirty="0" smtClean="0">
                <a:solidFill>
                  <a:schemeClr val="tx1"/>
                </a:solidFill>
              </a:rPr>
              <a:t>When the machine is down?</a:t>
            </a:r>
          </a:p>
          <a:p>
            <a:pPr marL="0" indent="0">
              <a:buNone/>
              <a:defRPr/>
            </a:pPr>
            <a:r>
              <a:rPr lang="en-US" sz="2400" dirty="0" smtClean="0">
                <a:solidFill>
                  <a:schemeClr val="tx1"/>
                </a:solidFill>
              </a:rPr>
              <a:t>Until it is up.</a:t>
            </a:r>
          </a:p>
          <a:p>
            <a:pPr marL="0" indent="0">
              <a:buNone/>
              <a:defRPr/>
            </a:pPr>
            <a:r>
              <a:rPr lang="en-US" dirty="0" smtClean="0">
                <a:solidFill>
                  <a:schemeClr val="tx1"/>
                </a:solidFill>
              </a:rPr>
              <a:t>In the waiting line it is down. </a:t>
            </a:r>
            <a:r>
              <a:rPr lang="en-US" dirty="0" smtClean="0">
                <a:solidFill>
                  <a:srgbClr val="FF0000"/>
                </a:solidFill>
              </a:rPr>
              <a:t>In the processor until the end of the process it is down. </a:t>
            </a:r>
          </a:p>
          <a:p>
            <a:pPr marL="0" indent="0">
              <a:buNone/>
              <a:defRPr/>
            </a:pPr>
            <a:r>
              <a:rPr lang="en-US" dirty="0" smtClean="0"/>
              <a:t>There fore, besides Ii, I also need </a:t>
            </a:r>
            <a:r>
              <a:rPr lang="en-US" dirty="0" err="1" smtClean="0"/>
              <a:t>Ip</a:t>
            </a:r>
            <a:endParaRPr lang="en-US" sz="2400" dirty="0" smtClean="0">
              <a:solidFill>
                <a:schemeClr val="tx1"/>
              </a:solidFill>
            </a:endParaRPr>
          </a:p>
        </p:txBody>
      </p:sp>
      <p:sp>
        <p:nvSpPr>
          <p:cNvPr id="6"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14</a:t>
            </a:r>
          </a:p>
        </p:txBody>
      </p:sp>
      <p:graphicFrame>
        <p:nvGraphicFramePr>
          <p:cNvPr id="301059" name="Object 3"/>
          <p:cNvGraphicFramePr>
            <a:graphicFrameLocks noChangeAspect="1"/>
          </p:cNvGraphicFramePr>
          <p:nvPr/>
        </p:nvGraphicFramePr>
        <p:xfrm>
          <a:off x="304800" y="4495800"/>
          <a:ext cx="4076700" cy="1443038"/>
        </p:xfrm>
        <a:graphic>
          <a:graphicData uri="http://schemas.openxmlformats.org/presentationml/2006/ole">
            <p:oleObj spid="_x0000_s301059" name="Worksheet" r:id="rId4" imgW="2905272" imgH="1028680" progId="Excel.Sheet.12">
              <p:embed/>
            </p:oleObj>
          </a:graphicData>
        </a:graphic>
      </p:graphicFrame>
      <p:graphicFrame>
        <p:nvGraphicFramePr>
          <p:cNvPr id="301060" name="Object 4"/>
          <p:cNvGraphicFramePr>
            <a:graphicFrameLocks noChangeAspect="1"/>
          </p:cNvGraphicFramePr>
          <p:nvPr/>
        </p:nvGraphicFramePr>
        <p:xfrm>
          <a:off x="4495800" y="4495800"/>
          <a:ext cx="987425" cy="1439863"/>
        </p:xfrm>
        <a:graphic>
          <a:graphicData uri="http://schemas.openxmlformats.org/presentationml/2006/ole">
            <p:oleObj spid="_x0000_s301060" name="Worksheet" r:id="rId5" imgW="704860" imgH="1028680" progId="Excel.Sheet.12">
              <p:embed/>
            </p:oleObj>
          </a:graphicData>
        </a:graphic>
      </p:graphicFrame>
      <p:graphicFrame>
        <p:nvGraphicFramePr>
          <p:cNvPr id="301061" name="Object 5"/>
          <p:cNvGraphicFramePr>
            <a:graphicFrameLocks noChangeAspect="1"/>
          </p:cNvGraphicFramePr>
          <p:nvPr/>
        </p:nvGraphicFramePr>
        <p:xfrm>
          <a:off x="5715000" y="4495800"/>
          <a:ext cx="1782763" cy="1447800"/>
        </p:xfrm>
        <a:graphic>
          <a:graphicData uri="http://schemas.openxmlformats.org/presentationml/2006/ole">
            <p:oleObj spid="_x0000_s301061" name="Worksheet" r:id="rId6" imgW="1266668" imgH="1028680" progId="Excel.Sheet.1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1059"/>
                                        </p:tgtEl>
                                        <p:attrNameLst>
                                          <p:attrName>style.visibility</p:attrName>
                                        </p:attrNameLst>
                                      </p:cBhvr>
                                      <p:to>
                                        <p:strVal val="visible"/>
                                      </p:to>
                                    </p:set>
                                    <p:animEffect transition="in" filter="dissolve">
                                      <p:cBhvr>
                                        <p:cTn id="7" dur="500"/>
                                        <p:tgtEl>
                                          <p:spTgt spid="30105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01060"/>
                                        </p:tgtEl>
                                        <p:attrNameLst>
                                          <p:attrName>style.visibility</p:attrName>
                                        </p:attrNameLst>
                                      </p:cBhvr>
                                      <p:to>
                                        <p:strVal val="visible"/>
                                      </p:to>
                                    </p:set>
                                    <p:animEffect transition="in" filter="dissolve">
                                      <p:cBhvr>
                                        <p:cTn id="12" dur="500"/>
                                        <p:tgtEl>
                                          <p:spTgt spid="30106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01061"/>
                                        </p:tgtEl>
                                        <p:attrNameLst>
                                          <p:attrName>style.visibility</p:attrName>
                                        </p:attrNameLst>
                                      </p:cBhvr>
                                      <p:to>
                                        <p:strVal val="visible"/>
                                      </p:to>
                                    </p:set>
                                    <p:animEffect transition="in" filter="dissolve">
                                      <p:cBhvr>
                                        <p:cTn id="17" dur="500"/>
                                        <p:tgtEl>
                                          <p:spTgt spid="301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Assignment 2: M/M/1 Performance Evaluation</a:t>
            </a:r>
            <a:endParaRPr lang="en-US" dirty="0"/>
          </a:p>
        </p:txBody>
      </p:sp>
      <p:sp>
        <p:nvSpPr>
          <p:cNvPr id="6" name="Content Placeholder 1"/>
          <p:cNvSpPr txBox="1">
            <a:spLocks/>
          </p:cNvSpPr>
          <p:nvPr/>
        </p:nvSpPr>
        <p:spPr bwMode="auto">
          <a:xfrm>
            <a:off x="228600" y="1524000"/>
            <a:ext cx="89154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SzPct val="75000"/>
            </a:pPr>
            <a:r>
              <a:rPr lang="en-US" sz="2400" dirty="0" smtClean="0"/>
              <a:t>What if the arrival rate is 11 per hour? Processing rate is still </a:t>
            </a:r>
            <a:r>
              <a:rPr lang="en-US" sz="2400" dirty="0" err="1" smtClean="0"/>
              <a:t>Rp</a:t>
            </a:r>
            <a:r>
              <a:rPr lang="en-US" sz="2400" dirty="0" smtClean="0"/>
              <a:t>=12</a:t>
            </a:r>
            <a:endParaRPr kumimoji="0" lang="en-US" sz="2400" b="0" i="0" u="none" strike="noStrike" kern="0" cap="none" spc="0" normalizeH="0" baseline="0" noProof="0" dirty="0">
              <a:ln>
                <a:noFill/>
              </a:ln>
              <a:effectLst/>
              <a:uLnTx/>
              <a:uFillTx/>
              <a:latin typeface="MS Reference Sans Serif" pitchFamily="34" charset="0"/>
              <a:ea typeface="ＭＳ Ｐゴシック" pitchFamily="-65" charset="-128"/>
              <a:cs typeface="MS Reference Sans Serif" pitchFamily="34" charset="0"/>
            </a:endParaRPr>
          </a:p>
        </p:txBody>
      </p:sp>
      <p:graphicFrame>
        <p:nvGraphicFramePr>
          <p:cNvPr id="5129" name="Object 3"/>
          <p:cNvGraphicFramePr>
            <a:graphicFrameLocks noChangeAspect="1"/>
          </p:cNvGraphicFramePr>
          <p:nvPr/>
        </p:nvGraphicFramePr>
        <p:xfrm>
          <a:off x="2654300" y="3048000"/>
          <a:ext cx="3302000" cy="1673225"/>
        </p:xfrm>
        <a:graphic>
          <a:graphicData uri="http://schemas.openxmlformats.org/presentationml/2006/ole">
            <p:oleObj spid="_x0000_s111620" name="Equation" r:id="rId4" imgW="1650960" imgH="838080" progId="Equation.3">
              <p:embed/>
            </p:oleObj>
          </a:graphicData>
        </a:graphic>
      </p:graphicFrame>
      <p:graphicFrame>
        <p:nvGraphicFramePr>
          <p:cNvPr id="5130" name="Object 5"/>
          <p:cNvGraphicFramePr>
            <a:graphicFrameLocks noChangeAspect="1"/>
          </p:cNvGraphicFramePr>
          <p:nvPr/>
        </p:nvGraphicFramePr>
        <p:xfrm>
          <a:off x="914400" y="4800600"/>
          <a:ext cx="1014413" cy="457200"/>
        </p:xfrm>
        <a:graphic>
          <a:graphicData uri="http://schemas.openxmlformats.org/presentationml/2006/ole">
            <p:oleObj spid="_x0000_s111621" name="Equation" r:id="rId5" imgW="507960" imgH="228600" progId="Equation.3">
              <p:embed/>
            </p:oleObj>
          </a:graphicData>
        </a:graphic>
      </p:graphicFrame>
      <p:graphicFrame>
        <p:nvGraphicFramePr>
          <p:cNvPr id="5131" name="Object 11"/>
          <p:cNvGraphicFramePr>
            <a:graphicFrameLocks noChangeAspect="1"/>
          </p:cNvGraphicFramePr>
          <p:nvPr/>
        </p:nvGraphicFramePr>
        <p:xfrm>
          <a:off x="2590800" y="4800600"/>
          <a:ext cx="1520825" cy="457200"/>
        </p:xfrm>
        <a:graphic>
          <a:graphicData uri="http://schemas.openxmlformats.org/presentationml/2006/ole">
            <p:oleObj spid="_x0000_s111622" name="Equation" r:id="rId6" imgW="761760" imgH="228600" progId="Equation.3">
              <p:embed/>
            </p:oleObj>
          </a:graphicData>
        </a:graphic>
      </p:graphicFrame>
      <p:graphicFrame>
        <p:nvGraphicFramePr>
          <p:cNvPr id="5132" name="Object 12"/>
          <p:cNvGraphicFramePr>
            <a:graphicFrameLocks noChangeAspect="1"/>
          </p:cNvGraphicFramePr>
          <p:nvPr/>
        </p:nvGraphicFramePr>
        <p:xfrm>
          <a:off x="990600" y="5410200"/>
          <a:ext cx="4940300" cy="457200"/>
        </p:xfrm>
        <a:graphic>
          <a:graphicData uri="http://schemas.openxmlformats.org/presentationml/2006/ole">
            <p:oleObj spid="_x0000_s111623" name="Equation" r:id="rId7" imgW="2476440" imgH="228600" progId="Equation.3">
              <p:embed/>
            </p:oleObj>
          </a:graphicData>
        </a:graphic>
      </p:graphicFrame>
      <p:graphicFrame>
        <p:nvGraphicFramePr>
          <p:cNvPr id="5133" name="Object 4"/>
          <p:cNvGraphicFramePr>
            <a:graphicFrameLocks noChangeAspect="1"/>
          </p:cNvGraphicFramePr>
          <p:nvPr/>
        </p:nvGraphicFramePr>
        <p:xfrm>
          <a:off x="882650" y="2362200"/>
          <a:ext cx="2046288" cy="1027113"/>
        </p:xfrm>
        <a:graphic>
          <a:graphicData uri="http://schemas.openxmlformats.org/presentationml/2006/ole">
            <p:oleObj spid="_x0000_s111624" name="Equation" r:id="rId8" imgW="838080" imgH="419040" progId="Equation.3">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133"/>
                                        </p:tgtEl>
                                        <p:attrNameLst>
                                          <p:attrName>style.visibility</p:attrName>
                                        </p:attrNameLst>
                                      </p:cBhvr>
                                      <p:to>
                                        <p:strVal val="visible"/>
                                      </p:to>
                                    </p:set>
                                    <p:animEffect transition="in" filter="dissolve">
                                      <p:cBhvr>
                                        <p:cTn id="12" dur="500"/>
                                        <p:tgtEl>
                                          <p:spTgt spid="513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129"/>
                                        </p:tgtEl>
                                        <p:attrNameLst>
                                          <p:attrName>style.visibility</p:attrName>
                                        </p:attrNameLst>
                                      </p:cBhvr>
                                      <p:to>
                                        <p:strVal val="visible"/>
                                      </p:to>
                                    </p:set>
                                    <p:animEffect transition="in" filter="dissolve">
                                      <p:cBhvr>
                                        <p:cTn id="17" dur="500"/>
                                        <p:tgtEl>
                                          <p:spTgt spid="512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130"/>
                                        </p:tgtEl>
                                        <p:attrNameLst>
                                          <p:attrName>style.visibility</p:attrName>
                                        </p:attrNameLst>
                                      </p:cBhvr>
                                      <p:to>
                                        <p:strVal val="visible"/>
                                      </p:to>
                                    </p:set>
                                    <p:animEffect transition="in" filter="dissolve">
                                      <p:cBhvr>
                                        <p:cTn id="22" dur="500"/>
                                        <p:tgtEl>
                                          <p:spTgt spid="513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131"/>
                                        </p:tgtEl>
                                        <p:attrNameLst>
                                          <p:attrName>style.visibility</p:attrName>
                                        </p:attrNameLst>
                                      </p:cBhvr>
                                      <p:to>
                                        <p:strVal val="visible"/>
                                      </p:to>
                                    </p:set>
                                    <p:animEffect transition="in" filter="dissolve">
                                      <p:cBhvr>
                                        <p:cTn id="27" dur="500"/>
                                        <p:tgtEl>
                                          <p:spTgt spid="513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132"/>
                                        </p:tgtEl>
                                        <p:attrNameLst>
                                          <p:attrName>style.visibility</p:attrName>
                                        </p:attrNameLst>
                                      </p:cBhvr>
                                      <p:to>
                                        <p:strVal val="visible"/>
                                      </p:to>
                                    </p:set>
                                    <p:animEffect transition="in" filter="dissolve">
                                      <p:cBhvr>
                                        <p:cTn id="32" dur="500"/>
                                        <p:tgtEl>
                                          <p:spTgt spid="5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295400"/>
            <a:ext cx="8991600" cy="5257800"/>
          </a:xfrm>
        </p:spPr>
        <p:txBody>
          <a:bodyPr/>
          <a:lstStyle/>
          <a:p>
            <a:pPr marL="0" indent="0">
              <a:buNone/>
              <a:defRPr/>
            </a:pPr>
            <a:r>
              <a:rPr lang="en-US" sz="2400" dirty="0" smtClean="0">
                <a:solidFill>
                  <a:schemeClr val="tx1"/>
                </a:solidFill>
              </a:rPr>
              <a:t>Lets check by using Ti and </a:t>
            </a:r>
            <a:r>
              <a:rPr lang="en-US" sz="2400" dirty="0" err="1" smtClean="0">
                <a:solidFill>
                  <a:schemeClr val="tx1"/>
                </a:solidFill>
              </a:rPr>
              <a:t>Tp</a:t>
            </a:r>
            <a:r>
              <a:rPr lang="en-US" sz="2400" dirty="0" smtClean="0">
                <a:solidFill>
                  <a:schemeClr val="tx1"/>
                </a:solidFill>
              </a:rPr>
              <a:t> instead of Ii and </a:t>
            </a:r>
            <a:r>
              <a:rPr lang="en-US" sz="2400" dirty="0" err="1" smtClean="0">
                <a:solidFill>
                  <a:schemeClr val="tx1"/>
                </a:solidFill>
              </a:rPr>
              <a:t>Ip</a:t>
            </a:r>
            <a:endParaRPr lang="en-US" sz="2400" dirty="0" smtClean="0">
              <a:solidFill>
                <a:schemeClr val="tx1"/>
              </a:solidFill>
            </a:endParaRPr>
          </a:p>
        </p:txBody>
      </p:sp>
      <p:sp>
        <p:nvSpPr>
          <p:cNvPr id="6" name="Title 1"/>
          <p:cNvSpPr txBox="1">
            <a:spLocks/>
          </p:cNvSpPr>
          <p:nvPr/>
        </p:nvSpPr>
        <p:spPr bwMode="gray">
          <a:xfrm>
            <a:off x="1" y="0"/>
            <a:ext cx="8915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14</a:t>
            </a:r>
          </a:p>
        </p:txBody>
      </p:sp>
      <p:graphicFrame>
        <p:nvGraphicFramePr>
          <p:cNvPr id="302085" name="Object 5"/>
          <p:cNvGraphicFramePr>
            <a:graphicFrameLocks noChangeAspect="1"/>
          </p:cNvGraphicFramePr>
          <p:nvPr/>
        </p:nvGraphicFramePr>
        <p:xfrm>
          <a:off x="304800" y="1981200"/>
          <a:ext cx="4857750" cy="1028700"/>
        </p:xfrm>
        <a:graphic>
          <a:graphicData uri="http://schemas.openxmlformats.org/presentationml/2006/ole">
            <p:oleObj spid="_x0000_s302085" name="Worksheet" r:id="rId4" imgW="4857618" imgH="1028680" progId="Excel.Sheet.12">
              <p:embed/>
            </p:oleObj>
          </a:graphicData>
        </a:graphic>
      </p:graphicFrame>
      <p:graphicFrame>
        <p:nvGraphicFramePr>
          <p:cNvPr id="302086" name="Object 6"/>
          <p:cNvGraphicFramePr>
            <a:graphicFrameLocks noChangeAspect="1"/>
          </p:cNvGraphicFramePr>
          <p:nvPr/>
        </p:nvGraphicFramePr>
        <p:xfrm>
          <a:off x="76200" y="3352800"/>
          <a:ext cx="3427413" cy="1435100"/>
        </p:xfrm>
        <a:graphic>
          <a:graphicData uri="http://schemas.openxmlformats.org/presentationml/2006/ole">
            <p:oleObj spid="_x0000_s302086" name="Worksheet" r:id="rId5" imgW="2905272" imgH="1219200" progId="Excel.Sheet.12">
              <p:embed/>
            </p:oleObj>
          </a:graphicData>
        </a:graphic>
      </p:graphicFrame>
      <p:graphicFrame>
        <p:nvGraphicFramePr>
          <p:cNvPr id="302088" name="Object 8"/>
          <p:cNvGraphicFramePr>
            <a:graphicFrameLocks noChangeAspect="1"/>
          </p:cNvGraphicFramePr>
          <p:nvPr/>
        </p:nvGraphicFramePr>
        <p:xfrm>
          <a:off x="3544208" y="3352800"/>
          <a:ext cx="831850" cy="1435100"/>
        </p:xfrm>
        <a:graphic>
          <a:graphicData uri="http://schemas.openxmlformats.org/presentationml/2006/ole">
            <p:oleObj spid="_x0000_s302088" name="Worksheet" r:id="rId6" imgW="704860" imgH="1219200" progId="Excel.Sheet.12">
              <p:embed/>
            </p:oleObj>
          </a:graphicData>
        </a:graphic>
      </p:graphicFrame>
      <p:graphicFrame>
        <p:nvGraphicFramePr>
          <p:cNvPr id="302089" name="Object 9"/>
          <p:cNvGraphicFramePr>
            <a:graphicFrameLocks noChangeAspect="1"/>
          </p:cNvGraphicFramePr>
          <p:nvPr/>
        </p:nvGraphicFramePr>
        <p:xfrm>
          <a:off x="4419600" y="3352800"/>
          <a:ext cx="685800" cy="1435100"/>
        </p:xfrm>
        <a:graphic>
          <a:graphicData uri="http://schemas.openxmlformats.org/presentationml/2006/ole">
            <p:oleObj spid="_x0000_s302089" name="Worksheet" r:id="rId7" imgW="580989" imgH="1219200" progId="Excel.Sheet.12">
              <p:embed/>
            </p:oleObj>
          </a:graphicData>
        </a:graphic>
      </p:graphicFrame>
      <p:graphicFrame>
        <p:nvGraphicFramePr>
          <p:cNvPr id="302090" name="Object 10"/>
          <p:cNvGraphicFramePr>
            <a:graphicFrameLocks noChangeAspect="1"/>
          </p:cNvGraphicFramePr>
          <p:nvPr/>
        </p:nvGraphicFramePr>
        <p:xfrm>
          <a:off x="5170034" y="3352800"/>
          <a:ext cx="820738" cy="1435100"/>
        </p:xfrm>
        <a:graphic>
          <a:graphicData uri="http://schemas.openxmlformats.org/presentationml/2006/ole">
            <p:oleObj spid="_x0000_s302090" name="Worksheet" r:id="rId8" imgW="695432" imgH="1219200" progId="Excel.Sheet.12">
              <p:embed/>
            </p:oleObj>
          </a:graphicData>
        </a:graphic>
      </p:graphicFrame>
      <p:graphicFrame>
        <p:nvGraphicFramePr>
          <p:cNvPr id="302091" name="Object 11"/>
          <p:cNvGraphicFramePr>
            <a:graphicFrameLocks noChangeAspect="1"/>
          </p:cNvGraphicFramePr>
          <p:nvPr/>
        </p:nvGraphicFramePr>
        <p:xfrm>
          <a:off x="6037036" y="3352800"/>
          <a:ext cx="730250" cy="1435100"/>
        </p:xfrm>
        <a:graphic>
          <a:graphicData uri="http://schemas.openxmlformats.org/presentationml/2006/ole">
            <p:oleObj spid="_x0000_s302091" name="Worksheet" r:id="rId9" imgW="619028" imgH="1219200" progId="Excel.Sheet.12">
              <p:embed/>
            </p:oleObj>
          </a:graphicData>
        </a:graphic>
      </p:graphicFrame>
      <p:graphicFrame>
        <p:nvGraphicFramePr>
          <p:cNvPr id="302092" name="Object 12"/>
          <p:cNvGraphicFramePr>
            <a:graphicFrameLocks noChangeAspect="1"/>
          </p:cNvGraphicFramePr>
          <p:nvPr/>
        </p:nvGraphicFramePr>
        <p:xfrm>
          <a:off x="6807198" y="3352800"/>
          <a:ext cx="730250" cy="1435100"/>
        </p:xfrm>
        <a:graphic>
          <a:graphicData uri="http://schemas.openxmlformats.org/presentationml/2006/ole">
            <p:oleObj spid="_x0000_s302092" name="Worksheet" r:id="rId10" imgW="619028" imgH="1219200" progId="Excel.Sheet.12">
              <p:embed/>
            </p:oleObj>
          </a:graphicData>
        </a:graphic>
      </p:graphicFrame>
      <p:graphicFrame>
        <p:nvGraphicFramePr>
          <p:cNvPr id="302093" name="Object 13"/>
          <p:cNvGraphicFramePr>
            <a:graphicFrameLocks noChangeAspect="1"/>
          </p:cNvGraphicFramePr>
          <p:nvPr/>
        </p:nvGraphicFramePr>
        <p:xfrm>
          <a:off x="7567610" y="3352800"/>
          <a:ext cx="1449388" cy="1435100"/>
        </p:xfrm>
        <a:graphic>
          <a:graphicData uri="http://schemas.openxmlformats.org/presentationml/2006/ole">
            <p:oleObj spid="_x0000_s302093" name="Worksheet" r:id="rId11" imgW="1228628" imgH="1219200" progId="Excel.Sheet.12">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2086"/>
                                        </p:tgtEl>
                                        <p:attrNameLst>
                                          <p:attrName>style.visibility</p:attrName>
                                        </p:attrNameLst>
                                      </p:cBhvr>
                                      <p:to>
                                        <p:strVal val="visible"/>
                                      </p:to>
                                    </p:set>
                                    <p:animEffect transition="in" filter="dissolve">
                                      <p:cBhvr>
                                        <p:cTn id="7" dur="500"/>
                                        <p:tgtEl>
                                          <p:spTgt spid="3020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02088"/>
                                        </p:tgtEl>
                                        <p:attrNameLst>
                                          <p:attrName>style.visibility</p:attrName>
                                        </p:attrNameLst>
                                      </p:cBhvr>
                                      <p:to>
                                        <p:strVal val="visible"/>
                                      </p:to>
                                    </p:set>
                                    <p:animEffect transition="in" filter="dissolve">
                                      <p:cBhvr>
                                        <p:cTn id="12" dur="500"/>
                                        <p:tgtEl>
                                          <p:spTgt spid="30208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02089"/>
                                        </p:tgtEl>
                                        <p:attrNameLst>
                                          <p:attrName>style.visibility</p:attrName>
                                        </p:attrNameLst>
                                      </p:cBhvr>
                                      <p:to>
                                        <p:strVal val="visible"/>
                                      </p:to>
                                    </p:set>
                                    <p:animEffect transition="in" filter="dissolve">
                                      <p:cBhvr>
                                        <p:cTn id="17" dur="500"/>
                                        <p:tgtEl>
                                          <p:spTgt spid="30208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02090"/>
                                        </p:tgtEl>
                                        <p:attrNameLst>
                                          <p:attrName>style.visibility</p:attrName>
                                        </p:attrNameLst>
                                      </p:cBhvr>
                                      <p:to>
                                        <p:strVal val="visible"/>
                                      </p:to>
                                    </p:set>
                                    <p:animEffect transition="in" filter="dissolve">
                                      <p:cBhvr>
                                        <p:cTn id="22" dur="500"/>
                                        <p:tgtEl>
                                          <p:spTgt spid="30209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02091"/>
                                        </p:tgtEl>
                                        <p:attrNameLst>
                                          <p:attrName>style.visibility</p:attrName>
                                        </p:attrNameLst>
                                      </p:cBhvr>
                                      <p:to>
                                        <p:strVal val="visible"/>
                                      </p:to>
                                    </p:set>
                                    <p:animEffect transition="in" filter="dissolve">
                                      <p:cBhvr>
                                        <p:cTn id="27" dur="500"/>
                                        <p:tgtEl>
                                          <p:spTgt spid="30209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02092"/>
                                        </p:tgtEl>
                                        <p:attrNameLst>
                                          <p:attrName>style.visibility</p:attrName>
                                        </p:attrNameLst>
                                      </p:cBhvr>
                                      <p:to>
                                        <p:strVal val="visible"/>
                                      </p:to>
                                    </p:set>
                                    <p:animEffect transition="in" filter="dissolve">
                                      <p:cBhvr>
                                        <p:cTn id="32" dur="500"/>
                                        <p:tgtEl>
                                          <p:spTgt spid="30209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02093"/>
                                        </p:tgtEl>
                                        <p:attrNameLst>
                                          <p:attrName>style.visibility</p:attrName>
                                        </p:attrNameLst>
                                      </p:cBhvr>
                                      <p:to>
                                        <p:strVal val="visible"/>
                                      </p:to>
                                    </p:set>
                                    <p:animEffect transition="in" filter="dissolve">
                                      <p:cBhvr>
                                        <p:cTn id="37" dur="500"/>
                                        <p:tgtEl>
                                          <p:spTgt spid="302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12875"/>
            <a:ext cx="8915400" cy="1177925"/>
          </a:xfrm>
        </p:spPr>
        <p:txBody>
          <a:bodyPr/>
          <a:lstStyle/>
          <a:p>
            <a:pPr marL="0" indent="4763">
              <a:buNone/>
            </a:pPr>
            <a:r>
              <a:rPr lang="en-US" dirty="0" smtClean="0">
                <a:solidFill>
                  <a:schemeClr val="tx1"/>
                </a:solidFill>
              </a:rPr>
              <a:t>As the utilization rate increases to 1 (100%) the number of customers in line (system) and the waiting time in line (in system) is increasing exponentially.</a:t>
            </a:r>
          </a:p>
          <a:p>
            <a:pPr>
              <a:buNone/>
            </a:pPr>
            <a:endParaRPr lang="en-US" dirty="0"/>
          </a:p>
        </p:txBody>
      </p:sp>
      <p:sp>
        <p:nvSpPr>
          <p:cNvPr id="3" name="Title 2"/>
          <p:cNvSpPr>
            <a:spLocks noGrp="1"/>
          </p:cNvSpPr>
          <p:nvPr>
            <p:ph type="title"/>
          </p:nvPr>
        </p:nvSpPr>
        <p:spPr>
          <a:xfrm>
            <a:off x="1" y="0"/>
            <a:ext cx="9144000" cy="1016000"/>
          </a:xfrm>
        </p:spPr>
        <p:txBody>
          <a:bodyPr/>
          <a:lstStyle/>
          <a:p>
            <a:r>
              <a:rPr lang="en-US" dirty="0" smtClean="0"/>
              <a:t>M/M/1 Performance Evaluation</a:t>
            </a:r>
            <a:endParaRPr lang="en-US" dirty="0"/>
          </a:p>
        </p:txBody>
      </p:sp>
      <p:graphicFrame>
        <p:nvGraphicFramePr>
          <p:cNvPr id="136194" name="Object 2"/>
          <p:cNvGraphicFramePr>
            <a:graphicFrameLocks noChangeAspect="1"/>
          </p:cNvGraphicFramePr>
          <p:nvPr/>
        </p:nvGraphicFramePr>
        <p:xfrm>
          <a:off x="841375" y="2743200"/>
          <a:ext cx="7591425" cy="3570288"/>
        </p:xfrm>
        <a:graphic>
          <a:graphicData uri="http://schemas.openxmlformats.org/presentationml/2006/ole">
            <p:oleObj spid="_x0000_s136194" name="Worksheet" r:id="rId4" imgW="6134100" imgH="2914650" progId="Excel.Sheet.12">
              <p:embed/>
            </p:oleObj>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295400"/>
            <a:ext cx="9067800" cy="4953000"/>
          </a:xfrm>
        </p:spPr>
        <p:txBody>
          <a:bodyPr/>
          <a:lstStyle/>
          <a:p>
            <a:pPr marL="0" indent="4763">
              <a:buNone/>
            </a:pPr>
            <a:r>
              <a:rPr lang="en-US" sz="2100" dirty="0" smtClean="0">
                <a:solidFill>
                  <a:schemeClr val="tx1"/>
                </a:solidFill>
              </a:rPr>
              <a:t>A local GAP store on average has </a:t>
            </a:r>
            <a:r>
              <a:rPr lang="en-US" sz="2100" b="1" dirty="0" smtClean="0">
                <a:solidFill>
                  <a:srgbClr val="FF0000"/>
                </a:solidFill>
              </a:rPr>
              <a:t>10 customers per hour </a:t>
            </a:r>
            <a:r>
              <a:rPr lang="en-US" sz="2100" dirty="0" smtClean="0">
                <a:solidFill>
                  <a:schemeClr val="tx1"/>
                </a:solidFill>
              </a:rPr>
              <a:t>for the checkout line. The inter-arrival time follows the </a:t>
            </a:r>
            <a:r>
              <a:rPr lang="en-US" sz="2100" b="1" dirty="0" smtClean="0">
                <a:solidFill>
                  <a:srgbClr val="FF0000"/>
                </a:solidFill>
              </a:rPr>
              <a:t>exponential distribution</a:t>
            </a:r>
            <a:r>
              <a:rPr lang="en-US" sz="2100" dirty="0" smtClean="0">
                <a:solidFill>
                  <a:schemeClr val="tx1"/>
                </a:solidFill>
              </a:rPr>
              <a:t>. The store has </a:t>
            </a:r>
            <a:r>
              <a:rPr lang="en-US" sz="2100" b="1" dirty="0" smtClean="0">
                <a:solidFill>
                  <a:srgbClr val="FF0000"/>
                </a:solidFill>
              </a:rPr>
              <a:t>two cashiers</a:t>
            </a:r>
            <a:r>
              <a:rPr lang="en-US" sz="2100" dirty="0" smtClean="0">
                <a:solidFill>
                  <a:schemeClr val="tx1"/>
                </a:solidFill>
              </a:rPr>
              <a:t>. The </a:t>
            </a:r>
            <a:r>
              <a:rPr lang="en-US" sz="2100" b="1" dirty="0" smtClean="0">
                <a:solidFill>
                  <a:schemeClr val="tx1"/>
                </a:solidFill>
              </a:rPr>
              <a:t>service time </a:t>
            </a:r>
            <a:r>
              <a:rPr lang="en-US" sz="2100" dirty="0" smtClean="0">
                <a:solidFill>
                  <a:schemeClr val="tx1"/>
                </a:solidFill>
              </a:rPr>
              <a:t>for checkout follows a </a:t>
            </a:r>
            <a:r>
              <a:rPr lang="en-US" sz="2100" b="1" dirty="0" smtClean="0">
                <a:solidFill>
                  <a:srgbClr val="FF0000"/>
                </a:solidFill>
              </a:rPr>
              <a:t>normal distribution </a:t>
            </a:r>
            <a:r>
              <a:rPr lang="en-US" sz="2100" dirty="0" smtClean="0">
                <a:solidFill>
                  <a:schemeClr val="tx1"/>
                </a:solidFill>
              </a:rPr>
              <a:t>with </a:t>
            </a:r>
            <a:r>
              <a:rPr lang="en-US" sz="2100" b="1" dirty="0" smtClean="0">
                <a:solidFill>
                  <a:schemeClr val="tx1"/>
                </a:solidFill>
              </a:rPr>
              <a:t>mean </a:t>
            </a:r>
            <a:r>
              <a:rPr lang="en-US" sz="2100" dirty="0" smtClean="0">
                <a:solidFill>
                  <a:schemeClr val="tx1"/>
                </a:solidFill>
              </a:rPr>
              <a:t>equal to </a:t>
            </a:r>
            <a:r>
              <a:rPr lang="en-US" sz="2100" b="1" dirty="0" smtClean="0">
                <a:solidFill>
                  <a:srgbClr val="FF0000"/>
                </a:solidFill>
              </a:rPr>
              <a:t>5 minutes </a:t>
            </a:r>
            <a:r>
              <a:rPr lang="en-US" sz="2100" dirty="0" smtClean="0">
                <a:solidFill>
                  <a:schemeClr val="tx1"/>
                </a:solidFill>
              </a:rPr>
              <a:t>and a </a:t>
            </a:r>
            <a:r>
              <a:rPr lang="en-US" sz="2100" b="1" dirty="0" smtClean="0">
                <a:solidFill>
                  <a:schemeClr val="tx1"/>
                </a:solidFill>
              </a:rPr>
              <a:t>standard deviation </a:t>
            </a:r>
            <a:r>
              <a:rPr lang="en-US" sz="2100" dirty="0" smtClean="0">
                <a:solidFill>
                  <a:schemeClr val="tx1"/>
                </a:solidFill>
              </a:rPr>
              <a:t>of</a:t>
            </a:r>
            <a:r>
              <a:rPr lang="en-US" sz="2100" b="1" dirty="0" smtClean="0">
                <a:solidFill>
                  <a:schemeClr val="tx1"/>
                </a:solidFill>
              </a:rPr>
              <a:t> </a:t>
            </a:r>
            <a:r>
              <a:rPr lang="en-US" sz="2100" b="1" dirty="0" smtClean="0">
                <a:solidFill>
                  <a:srgbClr val="FF0000"/>
                </a:solidFill>
              </a:rPr>
              <a:t>1 minute</a:t>
            </a:r>
            <a:r>
              <a:rPr lang="en-US" sz="2100" b="1" dirty="0" smtClean="0">
                <a:solidFill>
                  <a:schemeClr val="tx1"/>
                </a:solidFill>
              </a:rPr>
              <a:t>. </a:t>
            </a:r>
          </a:p>
          <a:p>
            <a:pPr marL="465138" lvl="1" indent="-465138">
              <a:buSzPct val="100000"/>
              <a:buFont typeface="+mj-lt"/>
              <a:buAutoNum type="alphaLcParenR"/>
            </a:pPr>
            <a:r>
              <a:rPr lang="en-US" sz="2100" dirty="0" smtClean="0">
                <a:solidFill>
                  <a:schemeClr val="tx1"/>
                </a:solidFill>
              </a:rPr>
              <a:t>On average how many customers are in the waiting line?</a:t>
            </a:r>
          </a:p>
          <a:p>
            <a:pPr marL="465138" lvl="1" indent="-465138">
              <a:buSzPct val="100000"/>
              <a:buFont typeface="+mj-lt"/>
              <a:buAutoNum type="alphaLcParenR"/>
            </a:pPr>
            <a:r>
              <a:rPr lang="en-US" sz="2100" dirty="0" smtClean="0">
                <a:solidFill>
                  <a:schemeClr val="tx1"/>
                </a:solidFill>
              </a:rPr>
              <a:t> How long does a customer stay in the line?</a:t>
            </a:r>
          </a:p>
          <a:p>
            <a:pPr marL="465138" lvl="1" indent="-465138">
              <a:buSzPct val="100000"/>
              <a:buFont typeface="+mj-lt"/>
              <a:buAutoNum type="alphaLcParenR"/>
            </a:pPr>
            <a:r>
              <a:rPr lang="en-US" sz="2100" dirty="0" smtClean="0">
                <a:solidFill>
                  <a:schemeClr val="tx1"/>
                </a:solidFill>
              </a:rPr>
              <a:t> How long does a customer stay in the processors (with the servers)?</a:t>
            </a:r>
          </a:p>
          <a:p>
            <a:pPr marL="465138" lvl="1" indent="-465138">
              <a:buSzPct val="100000"/>
              <a:buFont typeface="+mj-lt"/>
              <a:buAutoNum type="alphaLcParenR"/>
            </a:pPr>
            <a:r>
              <a:rPr lang="en-US" sz="2100" dirty="0" smtClean="0">
                <a:solidFill>
                  <a:schemeClr val="tx1"/>
                </a:solidFill>
              </a:rPr>
              <a:t>On average how many customers are there with the servers?</a:t>
            </a:r>
          </a:p>
          <a:p>
            <a:pPr marL="465138" lvl="1" indent="-465138">
              <a:buSzPct val="100000"/>
              <a:buFont typeface="+mj-lt"/>
              <a:buAutoNum type="alphaLcParenR"/>
            </a:pPr>
            <a:r>
              <a:rPr lang="en-US" sz="2100" dirty="0" smtClean="0">
                <a:solidFill>
                  <a:schemeClr val="tx1"/>
                </a:solidFill>
              </a:rPr>
              <a:t>On average how many customers are in the system ?</a:t>
            </a:r>
          </a:p>
          <a:p>
            <a:pPr marL="465138" lvl="1" indent="-465138">
              <a:buSzPct val="100000"/>
              <a:buFont typeface="+mj-lt"/>
              <a:buAutoNum type="alphaLcParenR"/>
            </a:pPr>
            <a:r>
              <a:rPr lang="en-US" sz="2100" dirty="0" smtClean="0">
                <a:solidFill>
                  <a:schemeClr val="tx1"/>
                </a:solidFill>
              </a:rPr>
              <a:t>On average how long does a customer stay in the system ?</a:t>
            </a:r>
          </a:p>
          <a:p>
            <a:pPr marL="0" indent="4763">
              <a:buNone/>
            </a:pPr>
            <a:endParaRPr lang="en-US" dirty="0" smtClean="0">
              <a:solidFill>
                <a:schemeClr val="tx1"/>
              </a:solidFill>
            </a:endParaRPr>
          </a:p>
        </p:txBody>
      </p:sp>
      <p:sp>
        <p:nvSpPr>
          <p:cNvPr id="3" name="Title 2"/>
          <p:cNvSpPr>
            <a:spLocks noGrp="1"/>
          </p:cNvSpPr>
          <p:nvPr>
            <p:ph type="title"/>
          </p:nvPr>
        </p:nvSpPr>
        <p:spPr>
          <a:xfrm>
            <a:off x="1" y="0"/>
            <a:ext cx="9144000" cy="1016000"/>
          </a:xfrm>
        </p:spPr>
        <p:txBody>
          <a:bodyPr/>
          <a:lstStyle/>
          <a:p>
            <a:r>
              <a:rPr lang="en-US" dirty="0" smtClean="0"/>
              <a:t>Assignment 3: M/G/c</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144000" cy="5181600"/>
          </a:xfrm>
        </p:spPr>
        <p:txBody>
          <a:bodyPr/>
          <a:lstStyle/>
          <a:p>
            <a:pPr>
              <a:buNone/>
              <a:defRPr/>
            </a:pPr>
            <a:r>
              <a:rPr lang="en-US" sz="2200" dirty="0" smtClean="0">
                <a:solidFill>
                  <a:schemeClr val="tx1"/>
                </a:solidFill>
              </a:rPr>
              <a:t>Arrival rate: R = 10 per hour</a:t>
            </a:r>
          </a:p>
          <a:p>
            <a:pPr>
              <a:buNone/>
              <a:defRPr/>
            </a:pPr>
            <a:r>
              <a:rPr lang="en-US" sz="2200" dirty="0" smtClean="0">
                <a:solidFill>
                  <a:schemeClr val="tx1"/>
                </a:solidFill>
              </a:rPr>
              <a:t>Average inter-arrival time: </a:t>
            </a:r>
            <a:r>
              <a:rPr lang="en-US" sz="2200" i="1" dirty="0" smtClean="0">
                <a:solidFill>
                  <a:schemeClr val="tx1"/>
                </a:solidFill>
              </a:rPr>
              <a:t>Ta = </a:t>
            </a:r>
            <a:r>
              <a:rPr lang="en-US" sz="2200" dirty="0" smtClean="0">
                <a:solidFill>
                  <a:schemeClr val="tx1"/>
                </a:solidFill>
              </a:rPr>
              <a:t>1/</a:t>
            </a:r>
            <a:r>
              <a:rPr lang="en-US" sz="2200" i="1" dirty="0" smtClean="0">
                <a:solidFill>
                  <a:schemeClr val="tx1"/>
                </a:solidFill>
              </a:rPr>
              <a:t>R</a:t>
            </a:r>
            <a:r>
              <a:rPr lang="en-US" sz="2200" dirty="0" smtClean="0">
                <a:solidFill>
                  <a:schemeClr val="tx1"/>
                </a:solidFill>
              </a:rPr>
              <a:t> = 1/10 hr = 6 min</a:t>
            </a:r>
          </a:p>
          <a:p>
            <a:pPr>
              <a:buNone/>
              <a:defRPr/>
            </a:pPr>
            <a:r>
              <a:rPr lang="en-US" sz="2200" dirty="0" smtClean="0">
                <a:solidFill>
                  <a:schemeClr val="tx1"/>
                </a:solidFill>
              </a:rPr>
              <a:t>Standard deviation of inter-arrival time: 	 </a:t>
            </a:r>
            <a:r>
              <a:rPr lang="en-US" sz="2200" i="1" dirty="0" smtClean="0">
                <a:solidFill>
                  <a:schemeClr val="tx1"/>
                </a:solidFill>
              </a:rPr>
              <a:t>Sa</a:t>
            </a:r>
            <a:endParaRPr lang="en-US" sz="2200" dirty="0" smtClean="0">
              <a:solidFill>
                <a:schemeClr val="tx1"/>
              </a:solidFill>
              <a:latin typeface="Symbol" pitchFamily="18" charset="2"/>
            </a:endParaRPr>
          </a:p>
          <a:p>
            <a:pPr>
              <a:buNone/>
              <a:defRPr/>
            </a:pPr>
            <a:r>
              <a:rPr lang="en-US" sz="2200" dirty="0" smtClean="0">
                <a:solidFill>
                  <a:schemeClr val="tx1"/>
                </a:solidFill>
              </a:rPr>
              <a:t>Service rate per server: 12 per hour</a:t>
            </a:r>
          </a:p>
          <a:p>
            <a:pPr>
              <a:buNone/>
              <a:defRPr/>
            </a:pPr>
            <a:r>
              <a:rPr lang="en-US" sz="2200" dirty="0" smtClean="0">
                <a:solidFill>
                  <a:schemeClr val="tx1"/>
                </a:solidFill>
              </a:rPr>
              <a:t>Average service time: </a:t>
            </a:r>
            <a:r>
              <a:rPr lang="en-US" sz="2200" i="1" dirty="0" err="1" smtClean="0">
                <a:solidFill>
                  <a:schemeClr val="tx1"/>
                </a:solidFill>
              </a:rPr>
              <a:t>Tp</a:t>
            </a:r>
            <a:r>
              <a:rPr lang="en-US" sz="2200" i="1" dirty="0" smtClean="0">
                <a:solidFill>
                  <a:schemeClr val="tx1"/>
                </a:solidFill>
              </a:rPr>
              <a:t> </a:t>
            </a:r>
            <a:r>
              <a:rPr lang="en-US" sz="2200" dirty="0" smtClean="0">
                <a:solidFill>
                  <a:schemeClr val="tx1"/>
                </a:solidFill>
              </a:rPr>
              <a:t>= 1/</a:t>
            </a:r>
            <a:r>
              <a:rPr lang="en-US" sz="2200" i="1" dirty="0" smtClean="0">
                <a:solidFill>
                  <a:schemeClr val="tx1"/>
                </a:solidFill>
              </a:rPr>
              <a:t>12</a:t>
            </a:r>
            <a:r>
              <a:rPr lang="en-US" sz="2200" dirty="0" smtClean="0">
                <a:solidFill>
                  <a:schemeClr val="tx1"/>
                </a:solidFill>
              </a:rPr>
              <a:t>  hours = 5 min</a:t>
            </a:r>
          </a:p>
          <a:p>
            <a:pPr>
              <a:buNone/>
              <a:defRPr/>
            </a:pPr>
            <a:r>
              <a:rPr lang="en-US" sz="2200" dirty="0" smtClean="0">
                <a:solidFill>
                  <a:schemeClr val="tx1"/>
                </a:solidFill>
              </a:rPr>
              <a:t>Standard deviation of service time:  </a:t>
            </a:r>
            <a:r>
              <a:rPr lang="en-US" sz="2200" i="1" dirty="0" smtClean="0">
                <a:solidFill>
                  <a:schemeClr val="tx1"/>
                </a:solidFill>
              </a:rPr>
              <a:t>Sp</a:t>
            </a:r>
            <a:r>
              <a:rPr lang="en-US" sz="2200" i="1" baseline="-25000" dirty="0" smtClean="0">
                <a:solidFill>
                  <a:schemeClr val="tx1"/>
                </a:solidFill>
              </a:rPr>
              <a:t>  </a:t>
            </a:r>
            <a:r>
              <a:rPr lang="en-US" sz="2200" dirty="0" smtClean="0">
                <a:solidFill>
                  <a:schemeClr val="tx1"/>
                </a:solidFill>
              </a:rPr>
              <a:t>= 1 min</a:t>
            </a:r>
          </a:p>
          <a:p>
            <a:pPr>
              <a:buNone/>
              <a:defRPr/>
            </a:pPr>
            <a:r>
              <a:rPr lang="en-US" sz="2200" dirty="0" smtClean="0">
                <a:solidFill>
                  <a:schemeClr val="tx1"/>
                </a:solidFill>
              </a:rPr>
              <a:t>Coefficient of variation for inter-arrival time: </a:t>
            </a:r>
            <a:r>
              <a:rPr lang="en-US" sz="2200" i="1" dirty="0" smtClean="0">
                <a:solidFill>
                  <a:schemeClr val="tx1"/>
                </a:solidFill>
              </a:rPr>
              <a:t>Ca</a:t>
            </a:r>
            <a:r>
              <a:rPr lang="en-US" sz="2200" dirty="0" smtClean="0">
                <a:solidFill>
                  <a:schemeClr val="tx1"/>
                </a:solidFill>
              </a:rPr>
              <a:t>= </a:t>
            </a:r>
            <a:r>
              <a:rPr lang="en-US" sz="2200" i="1" dirty="0" smtClean="0">
                <a:solidFill>
                  <a:schemeClr val="tx1"/>
                </a:solidFill>
              </a:rPr>
              <a:t>Sa</a:t>
            </a:r>
            <a:r>
              <a:rPr lang="en-US" sz="2200" i="1" baseline="-25000" dirty="0" smtClean="0">
                <a:solidFill>
                  <a:schemeClr val="tx1"/>
                </a:solidFill>
              </a:rPr>
              <a:t> </a:t>
            </a:r>
            <a:r>
              <a:rPr lang="en-US" sz="2200" i="1" dirty="0" smtClean="0">
                <a:solidFill>
                  <a:schemeClr val="tx1"/>
                </a:solidFill>
              </a:rPr>
              <a:t>/Ta = </a:t>
            </a:r>
            <a:r>
              <a:rPr lang="en-US" sz="2200" i="1" dirty="0" smtClean="0">
                <a:solidFill>
                  <a:schemeClr val="tx1"/>
                </a:solidFill>
              </a:rPr>
              <a:t>1 since inter-arrival time is exponential.</a:t>
            </a:r>
            <a:endParaRPr lang="en-US" sz="2200" i="1" baseline="-25000" dirty="0" smtClean="0">
              <a:solidFill>
                <a:schemeClr val="tx1"/>
              </a:solidFill>
            </a:endParaRPr>
          </a:p>
          <a:p>
            <a:pPr>
              <a:buNone/>
              <a:defRPr/>
            </a:pPr>
            <a:r>
              <a:rPr lang="en-US" sz="2200" dirty="0" smtClean="0">
                <a:solidFill>
                  <a:schemeClr val="tx1"/>
                </a:solidFill>
              </a:rPr>
              <a:t>Coefficient of variation for service time: </a:t>
            </a:r>
            <a:r>
              <a:rPr lang="en-US" sz="2200" i="1" dirty="0" smtClean="0">
                <a:solidFill>
                  <a:schemeClr val="tx1"/>
                </a:solidFill>
              </a:rPr>
              <a:t>Cp</a:t>
            </a:r>
            <a:r>
              <a:rPr lang="en-US" sz="2200" i="1" baseline="-25000" dirty="0" smtClean="0">
                <a:solidFill>
                  <a:schemeClr val="tx1"/>
                </a:solidFill>
              </a:rPr>
              <a:t> </a:t>
            </a:r>
            <a:r>
              <a:rPr lang="en-US" sz="2200" dirty="0" smtClean="0">
                <a:solidFill>
                  <a:schemeClr val="tx1"/>
                </a:solidFill>
              </a:rPr>
              <a:t>= </a:t>
            </a:r>
            <a:r>
              <a:rPr lang="en-US" sz="2200" i="1" dirty="0" smtClean="0">
                <a:solidFill>
                  <a:schemeClr val="tx1"/>
                </a:solidFill>
              </a:rPr>
              <a:t>Sp</a:t>
            </a:r>
            <a:r>
              <a:rPr lang="en-US" sz="2200" i="1" baseline="-25000" dirty="0" smtClean="0">
                <a:solidFill>
                  <a:schemeClr val="tx1"/>
                </a:solidFill>
              </a:rPr>
              <a:t> </a:t>
            </a:r>
            <a:r>
              <a:rPr lang="en-US" sz="2200" i="1" dirty="0" smtClean="0">
                <a:solidFill>
                  <a:schemeClr val="tx1"/>
                </a:solidFill>
              </a:rPr>
              <a:t>/</a:t>
            </a:r>
            <a:r>
              <a:rPr lang="en-US" sz="2200" i="1" dirty="0" err="1" smtClean="0">
                <a:solidFill>
                  <a:schemeClr val="tx1"/>
                </a:solidFill>
              </a:rPr>
              <a:t>Tp</a:t>
            </a:r>
            <a:r>
              <a:rPr lang="en-US" sz="2200" i="1" baseline="-25000" dirty="0" smtClean="0">
                <a:solidFill>
                  <a:schemeClr val="tx1"/>
                </a:solidFill>
              </a:rPr>
              <a:t> </a:t>
            </a:r>
            <a:r>
              <a:rPr lang="en-US" sz="2200" dirty="0" smtClean="0">
                <a:solidFill>
                  <a:schemeClr val="tx1"/>
                </a:solidFill>
              </a:rPr>
              <a:t> = 1/5 =0.2</a:t>
            </a:r>
          </a:p>
          <a:p>
            <a:pPr>
              <a:buNone/>
              <a:defRPr/>
            </a:pPr>
            <a:r>
              <a:rPr lang="en-US" sz="2200" dirty="0" smtClean="0">
                <a:solidFill>
                  <a:schemeClr val="tx1"/>
                </a:solidFill>
              </a:rPr>
              <a:t>Number of servers: </a:t>
            </a:r>
            <a:r>
              <a:rPr lang="en-US" sz="2200" i="1" dirty="0" smtClean="0">
                <a:solidFill>
                  <a:schemeClr val="tx1"/>
                </a:solidFill>
              </a:rPr>
              <a:t>c =2</a:t>
            </a:r>
          </a:p>
          <a:p>
            <a:pPr>
              <a:buNone/>
              <a:defRPr/>
            </a:pPr>
            <a:r>
              <a:rPr lang="en-US" sz="2200" dirty="0" err="1" smtClean="0">
                <a:solidFill>
                  <a:schemeClr val="tx1"/>
                </a:solidFill>
              </a:rPr>
              <a:t>Rp</a:t>
            </a:r>
            <a:r>
              <a:rPr lang="en-US" sz="2200" dirty="0" smtClean="0">
                <a:solidFill>
                  <a:schemeClr val="tx1"/>
                </a:solidFill>
              </a:rPr>
              <a:t> = c/</a:t>
            </a:r>
            <a:r>
              <a:rPr lang="en-US" sz="2200" dirty="0" err="1" smtClean="0">
                <a:solidFill>
                  <a:schemeClr val="tx1"/>
                </a:solidFill>
              </a:rPr>
              <a:t>Tp</a:t>
            </a:r>
            <a:r>
              <a:rPr lang="en-US" sz="2200" dirty="0" smtClean="0">
                <a:solidFill>
                  <a:schemeClr val="tx1"/>
                </a:solidFill>
              </a:rPr>
              <a:t> = 2/(1/12) = 24 per hour</a:t>
            </a:r>
          </a:p>
          <a:p>
            <a:pPr lvl="0">
              <a:buNone/>
              <a:defRPr/>
            </a:pPr>
            <a:r>
              <a:rPr lang="en-US" sz="2200" dirty="0" smtClean="0">
                <a:solidFill>
                  <a:schemeClr val="tx1"/>
                </a:solidFill>
                <a:cs typeface="Tahoma" pitchFamily="34" charset="0"/>
              </a:rPr>
              <a:t>U=  R/</a:t>
            </a:r>
            <a:r>
              <a:rPr lang="en-US" sz="2200" dirty="0" err="1" smtClean="0">
                <a:solidFill>
                  <a:schemeClr val="tx1"/>
                </a:solidFill>
                <a:cs typeface="Tahoma" pitchFamily="34" charset="0"/>
              </a:rPr>
              <a:t>Rp</a:t>
            </a:r>
            <a:r>
              <a:rPr lang="en-US" sz="2200" dirty="0" smtClean="0">
                <a:solidFill>
                  <a:schemeClr val="tx1"/>
                </a:solidFill>
                <a:cs typeface="Tahoma" pitchFamily="34" charset="0"/>
              </a:rPr>
              <a:t> = 10/24 = 0.42</a:t>
            </a:r>
            <a:endParaRPr lang="el-GR" sz="2200" i="1" dirty="0" smtClean="0">
              <a:solidFill>
                <a:schemeClr val="tx1"/>
              </a:solidFill>
              <a:cs typeface="Tahoma" pitchFamily="34" charset="0"/>
            </a:endParaRPr>
          </a:p>
          <a:p>
            <a:pPr>
              <a:buNone/>
              <a:defRPr/>
            </a:pPr>
            <a:endParaRPr lang="en-US" i="1" dirty="0" smtClean="0">
              <a:solidFill>
                <a:schemeClr val="tx1"/>
              </a:solidFill>
            </a:endParaRPr>
          </a:p>
          <a:p>
            <a:pPr>
              <a:buNone/>
              <a:defRPr/>
            </a:pPr>
            <a:endParaRPr lang="en-US" i="1" dirty="0" smtClean="0"/>
          </a:p>
          <a:p>
            <a:pPr>
              <a:buNone/>
            </a:pPr>
            <a:endParaRPr lang="en-US" dirty="0"/>
          </a:p>
        </p:txBody>
      </p:sp>
      <p:sp>
        <p:nvSpPr>
          <p:cNvPr id="3" name="Title 2"/>
          <p:cNvSpPr>
            <a:spLocks noGrp="1"/>
          </p:cNvSpPr>
          <p:nvPr>
            <p:ph type="title"/>
          </p:nvPr>
        </p:nvSpPr>
        <p:spPr>
          <a:xfrm>
            <a:off x="1" y="0"/>
            <a:ext cx="9144000" cy="1016000"/>
          </a:xfrm>
        </p:spPr>
        <p:txBody>
          <a:bodyPr/>
          <a:lstStyle/>
          <a:p>
            <a:r>
              <a:rPr lang="en-US" dirty="0" smtClean="0"/>
              <a:t>Key Information</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dissolv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dissolv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dissolve">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M/G/2 Example</a:t>
            </a:r>
            <a:endParaRPr lang="en-US" dirty="0"/>
          </a:p>
        </p:txBody>
      </p:sp>
      <p:graphicFrame>
        <p:nvGraphicFramePr>
          <p:cNvPr id="12290" name="Object 6"/>
          <p:cNvGraphicFramePr>
            <a:graphicFrameLocks noChangeAspect="1"/>
          </p:cNvGraphicFramePr>
          <p:nvPr/>
        </p:nvGraphicFramePr>
        <p:xfrm>
          <a:off x="381000" y="2286000"/>
          <a:ext cx="7275513" cy="960437"/>
        </p:xfrm>
        <a:graphic>
          <a:graphicData uri="http://schemas.openxmlformats.org/presentationml/2006/ole">
            <p:oleObj spid="_x0000_s112642" name="Equation" r:id="rId4" imgW="3365280" imgH="444240" progId="Equation.3">
              <p:embed/>
            </p:oleObj>
          </a:graphicData>
        </a:graphic>
      </p:graphicFrame>
      <p:graphicFrame>
        <p:nvGraphicFramePr>
          <p:cNvPr id="12296" name="Object 8"/>
          <p:cNvGraphicFramePr>
            <a:graphicFrameLocks noChangeAspect="1"/>
          </p:cNvGraphicFramePr>
          <p:nvPr/>
        </p:nvGraphicFramePr>
        <p:xfrm>
          <a:off x="1219200" y="4038600"/>
          <a:ext cx="1098550" cy="495300"/>
        </p:xfrm>
        <a:graphic>
          <a:graphicData uri="http://schemas.openxmlformats.org/presentationml/2006/ole">
            <p:oleObj spid="_x0000_s112643" name="Equation" r:id="rId5" imgW="507960" imgH="228600" progId="Equation.3">
              <p:embed/>
            </p:oleObj>
          </a:graphicData>
        </a:graphic>
      </p:graphicFrame>
      <p:graphicFrame>
        <p:nvGraphicFramePr>
          <p:cNvPr id="12297" name="Object 9"/>
          <p:cNvGraphicFramePr>
            <a:graphicFrameLocks noChangeAspect="1"/>
          </p:cNvGraphicFramePr>
          <p:nvPr/>
        </p:nvGraphicFramePr>
        <p:xfrm>
          <a:off x="2825750" y="4041775"/>
          <a:ext cx="1701800" cy="495300"/>
        </p:xfrm>
        <a:graphic>
          <a:graphicData uri="http://schemas.openxmlformats.org/presentationml/2006/ole">
            <p:oleObj spid="_x0000_s112644" name="Equation" r:id="rId6" imgW="787320" imgH="228600" progId="Equation.3">
              <p:embed/>
            </p:oleObj>
          </a:graphicData>
        </a:graphic>
      </p:graphicFrame>
      <p:graphicFrame>
        <p:nvGraphicFramePr>
          <p:cNvPr id="12298" name="Object 10"/>
          <p:cNvGraphicFramePr>
            <a:graphicFrameLocks noChangeAspect="1"/>
          </p:cNvGraphicFramePr>
          <p:nvPr/>
        </p:nvGraphicFramePr>
        <p:xfrm>
          <a:off x="1149350" y="4648200"/>
          <a:ext cx="4094163" cy="495300"/>
        </p:xfrm>
        <a:graphic>
          <a:graphicData uri="http://schemas.openxmlformats.org/presentationml/2006/ole">
            <p:oleObj spid="_x0000_s112645" name="Equation" r:id="rId7" imgW="1892160" imgH="228600" progId="Equation.3">
              <p:embed/>
            </p:oleObj>
          </a:graphicData>
        </a:graphic>
      </p:graphicFrame>
      <p:sp>
        <p:nvSpPr>
          <p:cNvPr id="11" name="Content Placeholder 1"/>
          <p:cNvSpPr>
            <a:spLocks noGrp="1"/>
          </p:cNvSpPr>
          <p:nvPr>
            <p:ph idx="1"/>
          </p:nvPr>
        </p:nvSpPr>
        <p:spPr>
          <a:xfrm>
            <a:off x="228600" y="1412875"/>
            <a:ext cx="8915400" cy="796925"/>
          </a:xfrm>
        </p:spPr>
        <p:txBody>
          <a:bodyPr/>
          <a:lstStyle/>
          <a:p>
            <a:pPr>
              <a:buNone/>
            </a:pPr>
            <a:r>
              <a:rPr lang="en-US" dirty="0" smtClean="0">
                <a:solidFill>
                  <a:schemeClr val="tx1"/>
                </a:solidFill>
              </a:rPr>
              <a:t>a) On average how many customers are there in the waiting line?</a:t>
            </a:r>
          </a:p>
          <a:p>
            <a:pPr>
              <a:buNone/>
            </a:pPr>
            <a:r>
              <a:rPr lang="en-US" dirty="0" smtClean="0">
                <a:solidFill>
                  <a:schemeClr val="tx1"/>
                </a:solidFill>
              </a:rPr>
              <a:t> </a:t>
            </a:r>
          </a:p>
        </p:txBody>
      </p:sp>
      <p:sp>
        <p:nvSpPr>
          <p:cNvPr id="12" name="Content Placeholder 1"/>
          <p:cNvSpPr txBox="1">
            <a:spLocks/>
          </p:cNvSpPr>
          <p:nvPr/>
        </p:nvSpPr>
        <p:spPr bwMode="auto">
          <a:xfrm>
            <a:off x="304800" y="3429000"/>
            <a:ext cx="8001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b) How long </a:t>
            </a:r>
            <a:r>
              <a:rPr kumimoji="0" lang="en-US" sz="2400" i="0"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does</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 a customer stay in the line?</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rPr>
              <a:t> </a:t>
            </a:r>
          </a:p>
        </p:txBody>
      </p:sp>
      <p:sp>
        <p:nvSpPr>
          <p:cNvPr id="13" name="Content Placeholder 1"/>
          <p:cNvSpPr txBox="1">
            <a:spLocks/>
          </p:cNvSpPr>
          <p:nvPr/>
        </p:nvSpPr>
        <p:spPr bwMode="auto">
          <a:xfrm>
            <a:off x="152400" y="5181600"/>
            <a:ext cx="8763000" cy="129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c) How </a:t>
            </a:r>
            <a:r>
              <a:rPr kumimoji="0" lang="en-US" sz="2400" i="0"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long does </a:t>
            </a:r>
            <a:r>
              <a:rPr kumimoji="0" lang="en-US" sz="2400" b="0" i="0" u="none" strike="noStrike" kern="0" cap="none" spc="0" normalizeH="0" baseline="0" noProof="0" dirty="0" smtClean="0">
                <a:ln>
                  <a:noFill/>
                </a:ln>
                <a:effectLst/>
                <a:uLnTx/>
                <a:uFillTx/>
                <a:latin typeface="MS Reference Sans Serif" pitchFamily="34" charset="0"/>
                <a:ea typeface="ＭＳ Ｐゴシック" pitchFamily="-65" charset="-128"/>
                <a:cs typeface="MS Reference Sans Serif" pitchFamily="34" charset="0"/>
              </a:rPr>
              <a:t>a customer stay in the processors (with the servers)?</a:t>
            </a:r>
          </a:p>
          <a:p>
            <a:pPr marL="342900" indent="-342900" eaLnBrk="1" hangingPunct="1">
              <a:spcBef>
                <a:spcPct val="20000"/>
              </a:spcBef>
              <a:buSzPct val="75000"/>
            </a:pPr>
            <a:r>
              <a:rPr lang="en-US" sz="2400" dirty="0" smtClean="0"/>
              <a:t>Average service time: </a:t>
            </a:r>
            <a:r>
              <a:rPr lang="en-US" sz="2400" i="1" dirty="0" err="1" smtClean="0"/>
              <a:t>Tp</a:t>
            </a:r>
            <a:r>
              <a:rPr lang="en-US" sz="2400" i="1" dirty="0" smtClean="0"/>
              <a:t> </a:t>
            </a:r>
            <a:r>
              <a:rPr lang="en-US" sz="2400" dirty="0" smtClean="0"/>
              <a:t>= 1/</a:t>
            </a:r>
            <a:r>
              <a:rPr lang="en-US" sz="2400" i="1" dirty="0" smtClean="0"/>
              <a:t>12</a:t>
            </a:r>
            <a:r>
              <a:rPr lang="en-US" sz="2400" dirty="0" smtClean="0"/>
              <a:t>  hours = 5 min</a:t>
            </a: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2060"/>
              </a:solidFill>
              <a:effectLst/>
              <a:uLnTx/>
              <a:uFillTx/>
              <a:latin typeface="MS Reference Sans Serif" pitchFamily="34"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290"/>
                                        </p:tgtEl>
                                        <p:attrNameLst>
                                          <p:attrName>style.visibility</p:attrName>
                                        </p:attrNameLst>
                                      </p:cBhvr>
                                      <p:to>
                                        <p:strVal val="visible"/>
                                      </p:to>
                                    </p:set>
                                    <p:animEffect transition="in" filter="dissolve">
                                      <p:cBhvr>
                                        <p:cTn id="12" dur="500"/>
                                        <p:tgtEl>
                                          <p:spTgt spid="1229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dissolv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2296"/>
                                        </p:tgtEl>
                                        <p:attrNameLst>
                                          <p:attrName>style.visibility</p:attrName>
                                        </p:attrNameLst>
                                      </p:cBhvr>
                                      <p:to>
                                        <p:strVal val="visible"/>
                                      </p:to>
                                    </p:set>
                                    <p:animEffect transition="in" filter="dissolve">
                                      <p:cBhvr>
                                        <p:cTn id="22" dur="500"/>
                                        <p:tgtEl>
                                          <p:spTgt spid="1229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2297"/>
                                        </p:tgtEl>
                                        <p:attrNameLst>
                                          <p:attrName>style.visibility</p:attrName>
                                        </p:attrNameLst>
                                      </p:cBhvr>
                                      <p:to>
                                        <p:strVal val="visible"/>
                                      </p:to>
                                    </p:set>
                                    <p:animEffect transition="in" filter="dissolve">
                                      <p:cBhvr>
                                        <p:cTn id="27" dur="500"/>
                                        <p:tgtEl>
                                          <p:spTgt spid="1229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2298"/>
                                        </p:tgtEl>
                                        <p:attrNameLst>
                                          <p:attrName>style.visibility</p:attrName>
                                        </p:attrNameLst>
                                      </p:cBhvr>
                                      <p:to>
                                        <p:strVal val="visible"/>
                                      </p:to>
                                    </p:set>
                                    <p:animEffect transition="in" filter="dissolve">
                                      <p:cBhvr>
                                        <p:cTn id="32" dur="500"/>
                                        <p:tgtEl>
                                          <p:spTgt spid="1229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animEffect transition="in" filter="dissolve">
                                      <p:cBhvr>
                                        <p:cTn id="37" dur="500"/>
                                        <p:tgtEl>
                                          <p:spTgt spid="1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xEl>
                                              <p:pRg st="1" end="1"/>
                                            </p:txEl>
                                          </p:spTgt>
                                        </p:tgtEl>
                                        <p:attrNameLst>
                                          <p:attrName>style.visibility</p:attrName>
                                        </p:attrNameLst>
                                      </p:cBhvr>
                                      <p:to>
                                        <p:strVal val="visible"/>
                                      </p:to>
                                    </p:set>
                                    <p:animEffect transition="in" filter="dissolve">
                                      <p:cBhvr>
                                        <p:cTn id="42"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build="p"/>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8110</TotalTime>
  <Words>3547</Words>
  <Application>Microsoft Office PowerPoint</Application>
  <PresentationFormat>On-screen Show (4:3)</PresentationFormat>
  <Paragraphs>400</Paragraphs>
  <Slides>50</Slides>
  <Notes>50</Notes>
  <HiddenSlides>0</HiddenSlides>
  <MMClips>0</MMClips>
  <ScaleCrop>false</ScaleCrop>
  <HeadingPairs>
    <vt:vector size="6" baseType="variant">
      <vt:variant>
        <vt:lpstr>Theme</vt:lpstr>
      </vt:variant>
      <vt:variant>
        <vt:i4>4</vt:i4>
      </vt:variant>
      <vt:variant>
        <vt:lpstr>Embedded OLE Servers</vt:lpstr>
      </vt:variant>
      <vt:variant>
        <vt:i4>2</vt:i4>
      </vt:variant>
      <vt:variant>
        <vt:lpstr>Slide Titles</vt:lpstr>
      </vt:variant>
      <vt:variant>
        <vt:i4>50</vt:i4>
      </vt:variant>
    </vt:vector>
  </HeadingPairs>
  <TitlesOfParts>
    <vt:vector size="56" baseType="lpstr">
      <vt:lpstr>Lean Thinking Final.ppt</vt:lpstr>
      <vt:lpstr>1_Lean Thinking Final</vt:lpstr>
      <vt:lpstr>Lean Thinking Final</vt:lpstr>
      <vt:lpstr>2_Lean Thinking Final</vt:lpstr>
      <vt:lpstr>Equation</vt:lpstr>
      <vt:lpstr>Worksheet</vt:lpstr>
      <vt:lpstr>Assignment 1:  M/M/1 Performance Evaluation</vt:lpstr>
      <vt:lpstr>M/M/1 Performance Evaluation</vt:lpstr>
      <vt:lpstr>GAP Example</vt:lpstr>
      <vt:lpstr>M/M/1 Performance Evaluation</vt:lpstr>
      <vt:lpstr>Assignment 2: M/M/1 Performance Evaluation</vt:lpstr>
      <vt:lpstr>M/M/1 Performance Evaluation</vt:lpstr>
      <vt:lpstr>Assignment 3: M/G/c</vt:lpstr>
      <vt:lpstr>Key Information</vt:lpstr>
      <vt:lpstr>M/G/2 Example</vt:lpstr>
      <vt:lpstr>M/G/2 Example</vt:lpstr>
      <vt:lpstr>Comment on General Formula</vt:lpstr>
      <vt:lpstr>Assignment 4: M/M/c Example</vt:lpstr>
      <vt:lpstr>M/M/c Example</vt:lpstr>
      <vt:lpstr>Assignment  5: M/D/c Example</vt:lpstr>
      <vt:lpstr>Additional Problems</vt:lpstr>
      <vt:lpstr>Problem 6</vt:lpstr>
      <vt:lpstr>Problem 6; M/M/1</vt:lpstr>
      <vt:lpstr>Problem 7</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Problem 14</vt:lpstr>
      <vt:lpstr>Slide 49</vt:lpstr>
      <vt:lpstr>Slide 50</vt:lpstr>
    </vt:vector>
  </TitlesOfParts>
  <Company>CSU, Northridge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aa2035</cp:lastModifiedBy>
  <cp:revision>450</cp:revision>
  <dcterms:created xsi:type="dcterms:W3CDTF">2008-11-22T01:06:20Z</dcterms:created>
  <dcterms:modified xsi:type="dcterms:W3CDTF">2011-07-28T00:21:48Z</dcterms:modified>
</cp:coreProperties>
</file>