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Default Extension="emf" ContentType="image/x-emf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wmf" ContentType="image/x-wmf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  <p:sldMasterId id="2147483784" r:id="rId2"/>
    <p:sldMasterId id="2147483764" r:id="rId3"/>
    <p:sldMasterId id="2147483785" r:id="rId4"/>
  </p:sldMasterIdLst>
  <p:notesMasterIdLst>
    <p:notesMasterId r:id="rId59"/>
  </p:notesMasterIdLst>
  <p:handoutMasterIdLst>
    <p:handoutMasterId r:id="rId60"/>
  </p:handoutMasterIdLst>
  <p:sldIdLst>
    <p:sldId id="335" r:id="rId5"/>
    <p:sldId id="259" r:id="rId6"/>
    <p:sldId id="261" r:id="rId7"/>
    <p:sldId id="311" r:id="rId8"/>
    <p:sldId id="310" r:id="rId9"/>
    <p:sldId id="326" r:id="rId10"/>
    <p:sldId id="262" r:id="rId11"/>
    <p:sldId id="290" r:id="rId12"/>
    <p:sldId id="286" r:id="rId13"/>
    <p:sldId id="285" r:id="rId14"/>
    <p:sldId id="288" r:id="rId15"/>
    <p:sldId id="264" r:id="rId16"/>
    <p:sldId id="265" r:id="rId17"/>
    <p:sldId id="266" r:id="rId18"/>
    <p:sldId id="324" r:id="rId19"/>
    <p:sldId id="317" r:id="rId20"/>
    <p:sldId id="325" r:id="rId21"/>
    <p:sldId id="275" r:id="rId22"/>
    <p:sldId id="276" r:id="rId23"/>
    <p:sldId id="267" r:id="rId24"/>
    <p:sldId id="289" r:id="rId25"/>
    <p:sldId id="319" r:id="rId26"/>
    <p:sldId id="278" r:id="rId27"/>
    <p:sldId id="328" r:id="rId28"/>
    <p:sldId id="329" r:id="rId29"/>
    <p:sldId id="330" r:id="rId30"/>
    <p:sldId id="331" r:id="rId31"/>
    <p:sldId id="308" r:id="rId32"/>
    <p:sldId id="281" r:id="rId33"/>
    <p:sldId id="282" r:id="rId34"/>
    <p:sldId id="283" r:id="rId35"/>
    <p:sldId id="284" r:id="rId36"/>
    <p:sldId id="292" r:id="rId37"/>
    <p:sldId id="293" r:id="rId38"/>
    <p:sldId id="332" r:id="rId39"/>
    <p:sldId id="333" r:id="rId40"/>
    <p:sldId id="334" r:id="rId41"/>
    <p:sldId id="299" r:id="rId42"/>
    <p:sldId id="300" r:id="rId43"/>
    <p:sldId id="301" r:id="rId44"/>
    <p:sldId id="302" r:id="rId45"/>
    <p:sldId id="303" r:id="rId46"/>
    <p:sldId id="327" r:id="rId47"/>
    <p:sldId id="305" r:id="rId48"/>
    <p:sldId id="306" r:id="rId49"/>
    <p:sldId id="307" r:id="rId50"/>
    <p:sldId id="321" r:id="rId51"/>
    <p:sldId id="322" r:id="rId52"/>
    <p:sldId id="323" r:id="rId53"/>
    <p:sldId id="294" r:id="rId54"/>
    <p:sldId id="295" r:id="rId55"/>
    <p:sldId id="296" r:id="rId56"/>
    <p:sldId id="297" r:id="rId57"/>
    <p:sldId id="298" r:id="rId5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78"/>
    <a:srgbClr val="A50023"/>
    <a:srgbClr val="00007D"/>
    <a:srgbClr val="609CD2"/>
    <a:srgbClr val="A8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22" autoAdjust="0"/>
    <p:restoredTop sz="94660"/>
  </p:normalViewPr>
  <p:slideViewPr>
    <p:cSldViewPr>
      <p:cViewPr>
        <p:scale>
          <a:sx n="55" d="100"/>
          <a:sy n="55" d="100"/>
        </p:scale>
        <p:origin x="-1134" y="-3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2" d="100"/>
          <a:sy n="42" d="100"/>
        </p:scale>
        <p:origin x="-1363" y="-86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5" Type="http://schemas.openxmlformats.org/officeDocument/2006/relationships/image" Target="../media/image35.wmf"/><Relationship Id="rId4" Type="http://schemas.openxmlformats.org/officeDocument/2006/relationships/image" Target="../media/image34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image" Target="../media/image5.emf"/><Relationship Id="rId4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2" Type="http://schemas.openxmlformats.org/officeDocument/2006/relationships/image" Target="../media/image15.emf"/><Relationship Id="rId1" Type="http://schemas.openxmlformats.org/officeDocument/2006/relationships/image" Target="../media/image14.emf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image" Target="../media/image23.emf"/><Relationship Id="rId1" Type="http://schemas.openxmlformats.org/officeDocument/2006/relationships/image" Target="../media/image22.emf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6186B-400D-4624-82D1-203DE0AF0EEF}" type="datetimeFigureOut">
              <a:rPr lang="en-US" smtClean="0"/>
              <a:pPr/>
              <a:t>7/26/2011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32CB61-0B8C-464B-856B-111D8B5619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209782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D8C8DB6-9E1D-439C-B96B-0657302EFE49}" type="datetime1">
              <a:rPr lang="en-US"/>
              <a:pPr/>
              <a:t>7/26/2011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7C678DA-66FA-46F9-8031-1CB2E52D81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842846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ＭＳ Ｐゴシック" pitchFamily="-107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0F2C19-E5F3-4ABE-BE4A-910AF16F0A57}" type="slidenum">
              <a:rPr lang="en-US" smtClean="0">
                <a:latin typeface="Times New Roman" pitchFamily="18" charset="0"/>
              </a:rPr>
              <a:pPr/>
              <a:t>1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78DA-66FA-46F9-8031-1CB2E52D81F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78DA-66FA-46F9-8031-1CB2E52D81FB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78DA-66FA-46F9-8031-1CB2E52D81F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78DA-66FA-46F9-8031-1CB2E52D81FB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78DA-66FA-46F9-8031-1CB2E52D81FB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78DA-66FA-46F9-8031-1CB2E52D81FB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78DA-66FA-46F9-8031-1CB2E52D81FB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78DA-66FA-46F9-8031-1CB2E52D81FB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78DA-66FA-46F9-8031-1CB2E52D81FB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78DA-66FA-46F9-8031-1CB2E52D81FB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78DA-66FA-46F9-8031-1CB2E52D81F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78DA-66FA-46F9-8031-1CB2E52D81FB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78DA-66FA-46F9-8031-1CB2E52D81FB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78DA-66FA-46F9-8031-1CB2E52D81FB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78DA-66FA-46F9-8031-1CB2E52D81FB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78DA-66FA-46F9-8031-1CB2E52D81FB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78DA-66FA-46F9-8031-1CB2E52D81FB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78DA-66FA-46F9-8031-1CB2E52D81FB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78DA-66FA-46F9-8031-1CB2E52D81FB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78DA-66FA-46F9-8031-1CB2E52D81FB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78DA-66FA-46F9-8031-1CB2E52D81FB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78DA-66FA-46F9-8031-1CB2E52D81F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78DA-66FA-46F9-8031-1CB2E52D81FB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78DA-66FA-46F9-8031-1CB2E52D81FB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78DA-66FA-46F9-8031-1CB2E52D81FB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78DA-66FA-46F9-8031-1CB2E52D81FB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78DA-66FA-46F9-8031-1CB2E52D81FB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9617B2-863C-40BB-B4D2-0E1A81F0F01B}" type="slidenum">
              <a:rPr lang="en-US" smtClean="0">
                <a:latin typeface="Times New Roman" pitchFamily="18" charset="0"/>
              </a:rPr>
              <a:pPr/>
              <a:t>35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0CD17C-7A0F-4FC9-9D8C-B2EEE446F3F4}" type="slidenum">
              <a:rPr lang="en-US" smtClean="0">
                <a:latin typeface="Times New Roman" pitchFamily="18" charset="0"/>
              </a:rPr>
              <a:pPr/>
              <a:t>36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0F2C19-E5F3-4ABE-BE4A-910AF16F0A57}" type="slidenum">
              <a:rPr lang="en-US" smtClean="0">
                <a:latin typeface="Times New Roman" pitchFamily="18" charset="0"/>
              </a:rPr>
              <a:pPr/>
              <a:t>37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78DA-66FA-46F9-8031-1CB2E52D81FB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78DA-66FA-46F9-8031-1CB2E52D81FB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78DA-66FA-46F9-8031-1CB2E52D81F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78DA-66FA-46F9-8031-1CB2E52D81FB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78DA-66FA-46F9-8031-1CB2E52D81FB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78DA-66FA-46F9-8031-1CB2E52D81FB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78DA-66FA-46F9-8031-1CB2E52D81FB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78DA-66FA-46F9-8031-1CB2E52D81FB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78DA-66FA-46F9-8031-1CB2E52D81FB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78DA-66FA-46F9-8031-1CB2E52D81FB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78DA-66FA-46F9-8031-1CB2E52D81FB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78DA-66FA-46F9-8031-1CB2E52D81FB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78DA-66FA-46F9-8031-1CB2E52D81FB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78DA-66FA-46F9-8031-1CB2E52D81F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78DA-66FA-46F9-8031-1CB2E52D81FB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78DA-66FA-46F9-8031-1CB2E52D81FB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78DA-66FA-46F9-8031-1CB2E52D81FB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78DA-66FA-46F9-8031-1CB2E52D81FB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78DA-66FA-46F9-8031-1CB2E52D81FB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78DA-66FA-46F9-8031-1CB2E52D81F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78DA-66FA-46F9-8031-1CB2E52D81F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78DA-66FA-46F9-8031-1CB2E52D81FB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78DA-66FA-46F9-8031-1CB2E52D81F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A5002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2438400"/>
          </a:xfrm>
          <a:prstGeom prst="rect">
            <a:avLst/>
          </a:prstGeom>
        </p:spPr>
        <p:txBody>
          <a:bodyPr/>
          <a:lstStyle>
            <a:lvl1pPr algn="ctr">
              <a:defRPr sz="54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438400" y="5562600"/>
            <a:ext cx="6477000" cy="990600"/>
          </a:xfrm>
        </p:spPr>
        <p:txBody>
          <a:bodyPr/>
          <a:lstStyle>
            <a:lvl1pPr algn="r">
              <a:buNone/>
              <a:defRPr>
                <a:solidFill>
                  <a:schemeClr val="bg1"/>
                </a:solidFill>
                <a:latin typeface="Lucida Calligraphy" pitchFamily="66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50"/>
          <p:cNvSpPr>
            <a:spLocks noGrp="1" noChangeArrowheads="1"/>
          </p:cNvSpPr>
          <p:nvPr>
            <p:ph type="title"/>
          </p:nvPr>
        </p:nvSpPr>
        <p:spPr bwMode="gray">
          <a:xfrm>
            <a:off x="250825" y="152400"/>
            <a:ext cx="86772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85800"/>
            <a:ext cx="8534400" cy="5486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 noChangeArrowheads="1"/>
          </p:cNvSpPr>
          <p:nvPr>
            <p:ph idx="1"/>
          </p:nvPr>
        </p:nvSpPr>
        <p:spPr bwMode="auto">
          <a:xfrm>
            <a:off x="381000" y="685800"/>
            <a:ext cx="8229600" cy="541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 smtClean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412875"/>
            <a:ext cx="8915400" cy="4530725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 sz="2200">
                <a:solidFill>
                  <a:srgbClr val="002060"/>
                </a:solidFill>
              </a:defRPr>
            </a:lvl2pPr>
            <a:lvl3pPr>
              <a:defRPr sz="2000">
                <a:solidFill>
                  <a:srgbClr val="002060"/>
                </a:solidFill>
              </a:defRPr>
            </a:lvl3pPr>
            <a:lvl4pPr>
              <a:defRPr sz="2200">
                <a:solidFill>
                  <a:srgbClr val="002060"/>
                </a:solidFill>
              </a:defRPr>
            </a:lvl4pPr>
            <a:lvl5pPr>
              <a:buClrTx/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0"/>
          <p:cNvSpPr>
            <a:spLocks noGrp="1" noChangeArrowheads="1"/>
          </p:cNvSpPr>
          <p:nvPr>
            <p:ph type="title"/>
          </p:nvPr>
        </p:nvSpPr>
        <p:spPr bwMode="gray">
          <a:xfrm>
            <a:off x="1" y="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0"/>
          <p:cNvSpPr>
            <a:spLocks noGrp="1" noChangeArrowheads="1"/>
          </p:cNvSpPr>
          <p:nvPr>
            <p:ph type="title"/>
          </p:nvPr>
        </p:nvSpPr>
        <p:spPr bwMode="gray">
          <a:xfrm>
            <a:off x="250825" y="152400"/>
            <a:ext cx="86772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219200"/>
            <a:ext cx="9144000" cy="52578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0"/>
          <p:cNvSpPr>
            <a:spLocks noGrp="1" noChangeArrowheads="1"/>
          </p:cNvSpPr>
          <p:nvPr>
            <p:ph type="title"/>
          </p:nvPr>
        </p:nvSpPr>
        <p:spPr bwMode="gray">
          <a:xfrm>
            <a:off x="250825" y="152400"/>
            <a:ext cx="86772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50"/>
          <p:cNvSpPr>
            <a:spLocks noGrp="1" noChangeArrowheads="1"/>
          </p:cNvSpPr>
          <p:nvPr>
            <p:ph type="title"/>
          </p:nvPr>
        </p:nvSpPr>
        <p:spPr bwMode="gray">
          <a:xfrm>
            <a:off x="250825" y="152400"/>
            <a:ext cx="86772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12875"/>
            <a:ext cx="8915400" cy="45307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200">
                <a:solidFill>
                  <a:schemeClr val="tx1"/>
                </a:solidFill>
              </a:defRPr>
            </a:lvl4pPr>
            <a:lvl5pPr>
              <a:buClrTx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0"/>
          <p:cNvSpPr>
            <a:spLocks noGrp="1" noChangeArrowheads="1"/>
          </p:cNvSpPr>
          <p:nvPr>
            <p:ph type="title"/>
          </p:nvPr>
        </p:nvSpPr>
        <p:spPr bwMode="gray">
          <a:xfrm>
            <a:off x="250825" y="0"/>
            <a:ext cx="88931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0"/>
          <p:cNvSpPr>
            <a:spLocks noGrp="1" noChangeArrowheads="1"/>
          </p:cNvSpPr>
          <p:nvPr>
            <p:ph type="title"/>
          </p:nvPr>
        </p:nvSpPr>
        <p:spPr bwMode="gray">
          <a:xfrm>
            <a:off x="250825" y="152400"/>
            <a:ext cx="86772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412875"/>
            <a:ext cx="8763000" cy="491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1" name="Text Box 57"/>
          <p:cNvSpPr txBox="1">
            <a:spLocks noChangeArrowheads="1"/>
          </p:cNvSpPr>
          <p:nvPr userDrawn="1"/>
        </p:nvSpPr>
        <p:spPr bwMode="auto">
          <a:xfrm>
            <a:off x="8458200" y="6581775"/>
            <a:ext cx="685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fld id="{0CC00814-8DFB-4A98-8C67-ED9467B5CADE}" type="slidenum">
              <a:rPr lang="en-US" sz="1200" b="1" i="1" smtClean="0">
                <a:solidFill>
                  <a:schemeClr val="tx1"/>
                </a:solidFill>
              </a:rPr>
              <a:pPr algn="r">
                <a:defRPr/>
              </a:pPr>
              <a:t>‹#›</a:t>
            </a:fld>
            <a:endParaRPr lang="en-US" sz="1200" b="1" i="1" dirty="0">
              <a:solidFill>
                <a:schemeClr val="tx1"/>
              </a:solidFill>
            </a:endParaRPr>
          </a:p>
        </p:txBody>
      </p:sp>
      <p:sp>
        <p:nvSpPr>
          <p:cNvPr id="12" name="Text Box 57"/>
          <p:cNvSpPr txBox="1">
            <a:spLocks noChangeArrowheads="1"/>
          </p:cNvSpPr>
          <p:nvPr userDrawn="1"/>
        </p:nvSpPr>
        <p:spPr bwMode="auto">
          <a:xfrm>
            <a:off x="4171950" y="6553200"/>
            <a:ext cx="30670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i="1" kern="1200" dirty="0" err="1">
                <a:solidFill>
                  <a:schemeClr val="tx1"/>
                </a:solidFill>
                <a:latin typeface="Verdana" pitchFamily="34" charset="0"/>
                <a:ea typeface="ＭＳ Ｐゴシック" charset="-128"/>
                <a:cs typeface="+mn-cs"/>
              </a:rPr>
              <a:t>Ardavan</a:t>
            </a:r>
            <a:r>
              <a:rPr lang="en-US" sz="1200" b="1" i="1" kern="1200" dirty="0">
                <a:solidFill>
                  <a:schemeClr val="tx1"/>
                </a:solidFill>
                <a:latin typeface="Verdana" pitchFamily="34" charset="0"/>
                <a:ea typeface="ＭＳ Ｐゴシック" charset="-128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Verdana" pitchFamily="34" charset="0"/>
                <a:ea typeface="ＭＳ Ｐゴシック" charset="-128"/>
                <a:cs typeface="+mn-cs"/>
              </a:rPr>
              <a:t>Asef-Vaziri</a:t>
            </a:r>
            <a:r>
              <a:rPr lang="en-US" sz="1200" b="1" i="1" kern="1200" dirty="0">
                <a:solidFill>
                  <a:schemeClr val="tx1"/>
                </a:solidFill>
                <a:latin typeface="Verdana" pitchFamily="34" charset="0"/>
                <a:ea typeface="ＭＳ Ｐゴシック" charset="-128"/>
                <a:cs typeface="+mn-cs"/>
              </a:rPr>
              <a:t>    </a:t>
            </a:r>
            <a:r>
              <a:rPr lang="en-US" sz="1200" b="1" i="1" kern="1200" dirty="0" smtClean="0">
                <a:solidFill>
                  <a:schemeClr val="tx1"/>
                </a:solidFill>
                <a:latin typeface="Verdana" pitchFamily="34" charset="0"/>
                <a:ea typeface="ＭＳ Ｐゴシック" charset="-128"/>
                <a:cs typeface="+mn-cs"/>
              </a:rPr>
              <a:t>June</a:t>
            </a:r>
            <a:r>
              <a:rPr lang="en-US" sz="1200" b="1" i="1" kern="1200" baseline="0" dirty="0" smtClean="0">
                <a:solidFill>
                  <a:schemeClr val="tx1"/>
                </a:solidFill>
                <a:latin typeface="Verdana" pitchFamily="34" charset="0"/>
                <a:ea typeface="ＭＳ Ｐゴシック" charset="-128"/>
                <a:cs typeface="+mn-cs"/>
              </a:rPr>
              <a:t> </a:t>
            </a:r>
            <a:r>
              <a:rPr lang="en-US" sz="1200" b="1" i="1" kern="1200" dirty="0" smtClean="0">
                <a:solidFill>
                  <a:schemeClr val="tx1"/>
                </a:solidFill>
                <a:latin typeface="Verdana" pitchFamily="34" charset="0"/>
                <a:ea typeface="ＭＳ Ｐゴシック" charset="-128"/>
                <a:cs typeface="+mn-cs"/>
              </a:rPr>
              <a:t>2011</a:t>
            </a:r>
            <a:endParaRPr lang="en-US" sz="1200" b="1" i="1" kern="1200" dirty="0">
              <a:solidFill>
                <a:schemeClr val="tx1"/>
              </a:solidFill>
              <a:latin typeface="Verdana" pitchFamily="34" charset="0"/>
              <a:ea typeface="ＭＳ Ｐゴシック" charset="-128"/>
              <a:cs typeface="+mn-cs"/>
            </a:endParaRPr>
          </a:p>
        </p:txBody>
      </p:sp>
      <p:sp>
        <p:nvSpPr>
          <p:cNvPr id="13" name="Text Box 57"/>
          <p:cNvSpPr txBox="1">
            <a:spLocks noChangeArrowheads="1"/>
          </p:cNvSpPr>
          <p:nvPr userDrawn="1"/>
        </p:nvSpPr>
        <p:spPr bwMode="auto">
          <a:xfrm>
            <a:off x="0" y="6553200"/>
            <a:ext cx="4267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200" b="1" i="1" dirty="0" smtClean="0">
                <a:solidFill>
                  <a:schemeClr val="tx1"/>
                </a:solidFill>
              </a:rPr>
              <a:t>Operations Management</a:t>
            </a:r>
            <a:r>
              <a:rPr lang="en-US" sz="1200" b="1" i="1" baseline="0" dirty="0" smtClean="0">
                <a:solidFill>
                  <a:schemeClr val="tx1"/>
                </a:solidFill>
              </a:rPr>
              <a:t>: Waiting Lines 1</a:t>
            </a:r>
            <a:endParaRPr lang="en-US" sz="1200" b="1" i="1" dirty="0">
              <a:solidFill>
                <a:schemeClr val="tx1"/>
              </a:solidFill>
            </a:endParaRPr>
          </a:p>
        </p:txBody>
      </p:sp>
      <p:sp>
        <p:nvSpPr>
          <p:cNvPr id="14" name="Rectangle 50"/>
          <p:cNvSpPr>
            <a:spLocks noGrp="1" noChangeArrowheads="1"/>
          </p:cNvSpPr>
          <p:nvPr>
            <p:ph type="title"/>
          </p:nvPr>
        </p:nvSpPr>
        <p:spPr bwMode="gray">
          <a:xfrm>
            <a:off x="0" y="0"/>
            <a:ext cx="9143999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 bwMode="auto">
          <a:xfrm>
            <a:off x="0" y="1141412"/>
            <a:ext cx="9144000" cy="1588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 userDrawn="1"/>
        </p:nvCxnSpPr>
        <p:spPr bwMode="auto">
          <a:xfrm>
            <a:off x="0" y="6475412"/>
            <a:ext cx="9144000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52" r:id="rId2"/>
    <p:sldLayoutId id="2147483788" r:id="rId3"/>
    <p:sldLayoutId id="2147483756" r:id="rId4"/>
    <p:sldLayoutId id="2147483761" r:id="rId5"/>
    <p:sldLayoutId id="2147483762" r:id="rId6"/>
    <p:sldLayoutId id="2147483789" r:id="rId7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Impact" pitchFamily="34" charset="0"/>
          <a:ea typeface="ＭＳ Ｐゴシック" pitchFamily="-65" charset="-128"/>
          <a:cs typeface="Impact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Tx/>
        <a:buSzPct val="75000"/>
        <a:buFont typeface="Wingdings" pitchFamily="2" charset="2"/>
        <a:buChar char="p"/>
        <a:defRPr sz="2400">
          <a:solidFill>
            <a:schemeClr val="tx1"/>
          </a:solidFill>
          <a:latin typeface="MS Reference Sans Serif" pitchFamily="34" charset="0"/>
          <a:ea typeface="ＭＳ Ｐゴシック" pitchFamily="-65" charset="-128"/>
          <a:cs typeface="MS Reference Sans Serif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Tx/>
        <a:buSzPct val="75000"/>
        <a:buFont typeface="Wingdings" pitchFamily="2" charset="2"/>
        <a:buChar char="n"/>
        <a:defRPr sz="2200">
          <a:solidFill>
            <a:schemeClr val="tx1"/>
          </a:solidFill>
          <a:latin typeface="MS Reference Sans Serif" pitchFamily="34" charset="0"/>
          <a:ea typeface="ＭＳ Ｐゴシック" pitchFamily="-11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Tx/>
        <a:buSzPct val="65000"/>
        <a:buFont typeface="Wingdings" pitchFamily="2" charset="2"/>
        <a:buChar char="p"/>
        <a:defRPr sz="2000">
          <a:solidFill>
            <a:schemeClr val="tx1"/>
          </a:solidFill>
          <a:latin typeface="MS Reference Sans Serif" pitchFamily="34" charset="0"/>
          <a:ea typeface="ＭＳ Ｐゴシック" pitchFamily="-11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Tx/>
        <a:buFont typeface="Wingdings" pitchFamily="2" charset="2"/>
        <a:buChar char="§"/>
        <a:defRPr sz="2000">
          <a:solidFill>
            <a:schemeClr val="tx1"/>
          </a:solidFill>
          <a:latin typeface="MS Reference Sans Serif" pitchFamily="34" charset="0"/>
          <a:ea typeface="ＭＳ Ｐゴシック" pitchFamily="-11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MS Reference Sans Serif" pitchFamily="34" charset="0"/>
          <a:ea typeface="ＭＳ Ｐゴシック" pitchFamily="-11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685800"/>
            <a:ext cx="8229600" cy="541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 smtClean="0"/>
          </a:p>
        </p:txBody>
      </p:sp>
      <p:sp>
        <p:nvSpPr>
          <p:cNvPr id="11" name="Text Box 57"/>
          <p:cNvSpPr txBox="1">
            <a:spLocks noChangeArrowheads="1"/>
          </p:cNvSpPr>
          <p:nvPr userDrawn="1"/>
        </p:nvSpPr>
        <p:spPr bwMode="auto">
          <a:xfrm>
            <a:off x="8458200" y="6581775"/>
            <a:ext cx="685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fld id="{0CC00814-8DFB-4A98-8C67-ED9467B5CADE}" type="slidenum">
              <a:rPr lang="en-US" sz="1200" b="1" i="1" smtClean="0">
                <a:solidFill>
                  <a:srgbClr val="00B050"/>
                </a:solidFill>
              </a:rPr>
              <a:pPr algn="r">
                <a:defRPr/>
              </a:pPr>
              <a:t>‹#›</a:t>
            </a:fld>
            <a:endParaRPr lang="en-US" sz="1200" b="1" i="1" dirty="0">
              <a:solidFill>
                <a:srgbClr val="00B050"/>
              </a:solidFill>
            </a:endParaRPr>
          </a:p>
        </p:txBody>
      </p:sp>
      <p:sp>
        <p:nvSpPr>
          <p:cNvPr id="12" name="Text Box 57"/>
          <p:cNvSpPr txBox="1">
            <a:spLocks noChangeArrowheads="1"/>
          </p:cNvSpPr>
          <p:nvPr userDrawn="1"/>
        </p:nvSpPr>
        <p:spPr bwMode="auto">
          <a:xfrm>
            <a:off x="4171950" y="6553200"/>
            <a:ext cx="30670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i="1" dirty="0" err="1">
                <a:solidFill>
                  <a:srgbClr val="00B050"/>
                </a:solidFill>
              </a:rPr>
              <a:t>Ardavan</a:t>
            </a:r>
            <a:r>
              <a:rPr lang="en-US" sz="1200" b="1" i="1" dirty="0">
                <a:solidFill>
                  <a:srgbClr val="00B050"/>
                </a:solidFill>
              </a:rPr>
              <a:t> </a:t>
            </a:r>
            <a:r>
              <a:rPr lang="en-US" sz="1200" b="1" i="1" dirty="0" err="1">
                <a:solidFill>
                  <a:srgbClr val="00B050"/>
                </a:solidFill>
              </a:rPr>
              <a:t>Asef-Vaziri</a:t>
            </a:r>
            <a:r>
              <a:rPr lang="en-US" sz="1200" b="1" i="1" dirty="0">
                <a:solidFill>
                  <a:srgbClr val="00B050"/>
                </a:solidFill>
              </a:rPr>
              <a:t>    </a:t>
            </a:r>
            <a:r>
              <a:rPr lang="en-US" sz="1200" b="1" i="1" dirty="0" smtClean="0">
                <a:solidFill>
                  <a:srgbClr val="00B050"/>
                </a:solidFill>
              </a:rPr>
              <a:t>Jul-09</a:t>
            </a:r>
            <a:endParaRPr lang="en-US" sz="1200" b="1" i="1" dirty="0">
              <a:solidFill>
                <a:srgbClr val="00B050"/>
              </a:solidFill>
            </a:endParaRPr>
          </a:p>
        </p:txBody>
      </p:sp>
      <p:sp>
        <p:nvSpPr>
          <p:cNvPr id="13" name="Text Box 57"/>
          <p:cNvSpPr txBox="1">
            <a:spLocks noChangeArrowheads="1"/>
          </p:cNvSpPr>
          <p:nvPr userDrawn="1"/>
        </p:nvSpPr>
        <p:spPr bwMode="auto">
          <a:xfrm>
            <a:off x="0" y="6553200"/>
            <a:ext cx="4267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200" b="1" i="1" dirty="0" smtClean="0">
                <a:solidFill>
                  <a:srgbClr val="00B050"/>
                </a:solidFill>
              </a:rPr>
              <a:t>Lean Thinking:  1- Introduction </a:t>
            </a:r>
            <a:endParaRPr lang="en-US" sz="1200" b="1" i="1" dirty="0">
              <a:solidFill>
                <a:srgbClr val="00B050"/>
              </a:solidFill>
            </a:endParaRPr>
          </a:p>
        </p:txBody>
      </p:sp>
      <p:cxnSp>
        <p:nvCxnSpPr>
          <p:cNvPr id="19" name="Straight Connector 18"/>
          <p:cNvCxnSpPr/>
          <p:nvPr userDrawn="1"/>
        </p:nvCxnSpPr>
        <p:spPr bwMode="auto">
          <a:xfrm>
            <a:off x="0" y="455612"/>
            <a:ext cx="9144000" cy="1588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 userDrawn="1"/>
        </p:nvCxnSpPr>
        <p:spPr bwMode="auto">
          <a:xfrm>
            <a:off x="0" y="6475412"/>
            <a:ext cx="9144000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 Box 57"/>
          <p:cNvSpPr txBox="1">
            <a:spLocks noChangeArrowheads="1"/>
          </p:cNvSpPr>
          <p:nvPr userDrawn="1"/>
        </p:nvSpPr>
        <p:spPr bwMode="auto">
          <a:xfrm>
            <a:off x="152400" y="-76200"/>
            <a:ext cx="4267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2800" b="0" i="0" dirty="0" smtClean="0">
                <a:solidFill>
                  <a:srgbClr val="00B050"/>
                </a:solidFill>
                <a:latin typeface="Impact" pitchFamily="34" charset="0"/>
              </a:rPr>
              <a:t>Information</a:t>
            </a:r>
            <a:endParaRPr lang="en-US" sz="2800" b="0" i="0" dirty="0">
              <a:solidFill>
                <a:srgbClr val="00B050"/>
              </a:solidFill>
              <a:latin typeface="Impact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B050"/>
          </a:solidFill>
          <a:latin typeface="Impact" pitchFamily="34" charset="0"/>
          <a:ea typeface="ＭＳ Ｐゴシック" pitchFamily="-65" charset="-128"/>
          <a:cs typeface="Impact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Tx/>
        <a:buSzPct val="75000"/>
        <a:buFont typeface="Wingdings" pitchFamily="2" charset="2"/>
        <a:buNone/>
        <a:defRPr sz="2000">
          <a:solidFill>
            <a:schemeClr val="tx1"/>
          </a:solidFill>
          <a:latin typeface="MS Reference Sans Serif" pitchFamily="34" charset="0"/>
          <a:ea typeface="ＭＳ Ｐゴシック" pitchFamily="-65" charset="-128"/>
          <a:cs typeface="MS Reference Sans Serif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Tx/>
        <a:buSzPct val="75000"/>
        <a:buFont typeface="Wingdings" pitchFamily="2" charset="2"/>
        <a:buChar char="n"/>
        <a:defRPr sz="2400">
          <a:solidFill>
            <a:schemeClr val="tx1"/>
          </a:solidFill>
          <a:latin typeface="MS Reference Sans Serif" pitchFamily="34" charset="0"/>
          <a:ea typeface="ＭＳ Ｐゴシック" pitchFamily="-11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MS Reference Sans Serif" pitchFamily="34" charset="0"/>
          <a:ea typeface="ＭＳ Ｐゴシック" pitchFamily="-11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Tx/>
        <a:buFont typeface="Wingdings" pitchFamily="2" charset="2"/>
        <a:buChar char="§"/>
        <a:defRPr sz="2000">
          <a:solidFill>
            <a:schemeClr val="tx1"/>
          </a:solidFill>
          <a:latin typeface="MS Reference Sans Serif" pitchFamily="34" charset="0"/>
          <a:ea typeface="ＭＳ Ｐゴシック" pitchFamily="-11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MS Reference Sans Serif" pitchFamily="34" charset="0"/>
          <a:ea typeface="ＭＳ Ｐゴシック" pitchFamily="-11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412875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1" name="Text Box 57"/>
          <p:cNvSpPr txBox="1">
            <a:spLocks noChangeArrowheads="1"/>
          </p:cNvSpPr>
          <p:nvPr userDrawn="1"/>
        </p:nvSpPr>
        <p:spPr bwMode="auto">
          <a:xfrm>
            <a:off x="8458200" y="6581775"/>
            <a:ext cx="685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fld id="{0CC00814-8DFB-4A98-8C67-ED9467B5CADE}" type="slidenum">
              <a:rPr lang="en-US" sz="1200" b="1" i="1" smtClean="0">
                <a:solidFill>
                  <a:srgbClr val="002060"/>
                </a:solidFill>
              </a:rPr>
              <a:pPr algn="r">
                <a:defRPr/>
              </a:pPr>
              <a:t>‹#›</a:t>
            </a:fld>
            <a:endParaRPr lang="en-US" sz="1200" b="1" i="1" dirty="0">
              <a:solidFill>
                <a:srgbClr val="002060"/>
              </a:solidFill>
            </a:endParaRPr>
          </a:p>
        </p:txBody>
      </p:sp>
      <p:sp>
        <p:nvSpPr>
          <p:cNvPr id="12" name="Text Box 57"/>
          <p:cNvSpPr txBox="1">
            <a:spLocks noChangeArrowheads="1"/>
          </p:cNvSpPr>
          <p:nvPr userDrawn="1"/>
        </p:nvSpPr>
        <p:spPr bwMode="auto">
          <a:xfrm>
            <a:off x="4171950" y="6553200"/>
            <a:ext cx="30670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i="1" dirty="0" err="1">
                <a:solidFill>
                  <a:srgbClr val="002060"/>
                </a:solidFill>
              </a:rPr>
              <a:t>Ardavan</a:t>
            </a:r>
            <a:r>
              <a:rPr lang="en-US" sz="1200" b="1" i="1" dirty="0">
                <a:solidFill>
                  <a:srgbClr val="002060"/>
                </a:solidFill>
              </a:rPr>
              <a:t> </a:t>
            </a:r>
            <a:r>
              <a:rPr lang="en-US" sz="1200" b="1" i="1" dirty="0" err="1">
                <a:solidFill>
                  <a:srgbClr val="002060"/>
                </a:solidFill>
              </a:rPr>
              <a:t>Asef-Vaziri</a:t>
            </a:r>
            <a:r>
              <a:rPr lang="en-US" sz="1200" b="1" i="1" dirty="0">
                <a:solidFill>
                  <a:srgbClr val="002060"/>
                </a:solidFill>
              </a:rPr>
              <a:t>    </a:t>
            </a:r>
            <a:r>
              <a:rPr lang="en-US" sz="1200" b="1" i="1" dirty="0" smtClean="0">
                <a:solidFill>
                  <a:srgbClr val="002060"/>
                </a:solidFill>
              </a:rPr>
              <a:t>Jul-09</a:t>
            </a:r>
            <a:endParaRPr lang="en-US" sz="1200" b="1" i="1" dirty="0">
              <a:solidFill>
                <a:srgbClr val="002060"/>
              </a:solidFill>
            </a:endParaRPr>
          </a:p>
        </p:txBody>
      </p:sp>
      <p:sp>
        <p:nvSpPr>
          <p:cNvPr id="13" name="Text Box 57"/>
          <p:cNvSpPr txBox="1">
            <a:spLocks noChangeArrowheads="1"/>
          </p:cNvSpPr>
          <p:nvPr userDrawn="1"/>
        </p:nvSpPr>
        <p:spPr bwMode="auto">
          <a:xfrm>
            <a:off x="0" y="6553200"/>
            <a:ext cx="4267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200" b="1" i="1" dirty="0" smtClean="0">
                <a:solidFill>
                  <a:srgbClr val="002060"/>
                </a:solidFill>
              </a:rPr>
              <a:t>Lean Thinking:  1- Introduction </a:t>
            </a:r>
            <a:endParaRPr lang="en-US" sz="1200" b="1" i="1" dirty="0">
              <a:solidFill>
                <a:srgbClr val="002060"/>
              </a:solidFill>
            </a:endParaRPr>
          </a:p>
        </p:txBody>
      </p:sp>
      <p:sp>
        <p:nvSpPr>
          <p:cNvPr id="14" name="Rectangle 50"/>
          <p:cNvSpPr>
            <a:spLocks noGrp="1" noChangeArrowheads="1"/>
          </p:cNvSpPr>
          <p:nvPr>
            <p:ph type="title"/>
          </p:nvPr>
        </p:nvSpPr>
        <p:spPr bwMode="gray">
          <a:xfrm>
            <a:off x="250825" y="0"/>
            <a:ext cx="86645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Practice: </a:t>
            </a:r>
            <a:br>
              <a:rPr lang="en-US" dirty="0" smtClean="0"/>
            </a:br>
            <a:endParaRPr lang="en-US" dirty="0" smtClean="0"/>
          </a:p>
        </p:txBody>
      </p:sp>
      <p:cxnSp>
        <p:nvCxnSpPr>
          <p:cNvPr id="19" name="Straight Connector 18"/>
          <p:cNvCxnSpPr/>
          <p:nvPr userDrawn="1"/>
        </p:nvCxnSpPr>
        <p:spPr bwMode="auto">
          <a:xfrm>
            <a:off x="0" y="1141412"/>
            <a:ext cx="9144000" cy="1588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 userDrawn="1"/>
        </p:nvCxnSpPr>
        <p:spPr bwMode="auto">
          <a:xfrm>
            <a:off x="0" y="6475412"/>
            <a:ext cx="9144000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8" r:id="rId2"/>
    <p:sldLayoutId id="2147483769" r:id="rId3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2060"/>
          </a:solidFill>
          <a:latin typeface="Impact" pitchFamily="34" charset="0"/>
          <a:ea typeface="ＭＳ Ｐゴシック" pitchFamily="-65" charset="-128"/>
          <a:cs typeface="Impact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Tx/>
        <a:buSzPct val="75000"/>
        <a:buFont typeface="Wingdings" pitchFamily="2" charset="2"/>
        <a:buChar char="p"/>
        <a:defRPr sz="2800">
          <a:solidFill>
            <a:srgbClr val="002060"/>
          </a:solidFill>
          <a:latin typeface="MS Reference Sans Serif" pitchFamily="34" charset="0"/>
          <a:ea typeface="ＭＳ Ｐゴシック" pitchFamily="-65" charset="-128"/>
          <a:cs typeface="MS Reference Sans Serif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Tx/>
        <a:buSzPct val="75000"/>
        <a:buFont typeface="Wingdings" pitchFamily="2" charset="2"/>
        <a:buChar char="n"/>
        <a:defRPr sz="2400">
          <a:solidFill>
            <a:srgbClr val="002060"/>
          </a:solidFill>
          <a:latin typeface="MS Reference Sans Serif" pitchFamily="34" charset="0"/>
          <a:ea typeface="ＭＳ Ｐゴシック" pitchFamily="-11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p"/>
        <a:defRPr sz="2000">
          <a:solidFill>
            <a:srgbClr val="002060"/>
          </a:solidFill>
          <a:latin typeface="MS Reference Sans Serif" pitchFamily="34" charset="0"/>
          <a:ea typeface="ＭＳ Ｐゴシック" pitchFamily="-11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Tx/>
        <a:buFont typeface="Wingdings" pitchFamily="2" charset="2"/>
        <a:buChar char="§"/>
        <a:defRPr sz="2000">
          <a:solidFill>
            <a:srgbClr val="002060"/>
          </a:solidFill>
          <a:latin typeface="MS Reference Sans Serif" pitchFamily="34" charset="0"/>
          <a:ea typeface="ＭＳ Ｐゴシック" pitchFamily="-11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MS Reference Sans Serif" pitchFamily="34" charset="0"/>
          <a:ea typeface="ＭＳ Ｐゴシック" pitchFamily="-11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685800"/>
            <a:ext cx="8229600" cy="541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 smtClean="0"/>
          </a:p>
        </p:txBody>
      </p:sp>
      <p:sp>
        <p:nvSpPr>
          <p:cNvPr id="11" name="Text Box 57"/>
          <p:cNvSpPr txBox="1">
            <a:spLocks noChangeArrowheads="1"/>
          </p:cNvSpPr>
          <p:nvPr userDrawn="1"/>
        </p:nvSpPr>
        <p:spPr bwMode="auto">
          <a:xfrm>
            <a:off x="8458200" y="6581775"/>
            <a:ext cx="685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fld id="{0CC00814-8DFB-4A98-8C67-ED9467B5CADE}" type="slidenum">
              <a:rPr lang="en-US" sz="1200" b="1" i="1" smtClean="0">
                <a:solidFill>
                  <a:srgbClr val="00B050"/>
                </a:solidFill>
              </a:rPr>
              <a:pPr algn="r">
                <a:defRPr/>
              </a:pPr>
              <a:t>‹#›</a:t>
            </a:fld>
            <a:endParaRPr lang="en-US" sz="1200" b="1" i="1" dirty="0">
              <a:solidFill>
                <a:srgbClr val="00B050"/>
              </a:solidFill>
            </a:endParaRPr>
          </a:p>
        </p:txBody>
      </p:sp>
      <p:sp>
        <p:nvSpPr>
          <p:cNvPr id="12" name="Text Box 57"/>
          <p:cNvSpPr txBox="1">
            <a:spLocks noChangeArrowheads="1"/>
          </p:cNvSpPr>
          <p:nvPr userDrawn="1"/>
        </p:nvSpPr>
        <p:spPr bwMode="auto">
          <a:xfrm>
            <a:off x="4171950" y="6553200"/>
            <a:ext cx="3067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i="1" dirty="0" err="1">
                <a:solidFill>
                  <a:srgbClr val="00B050"/>
                </a:solidFill>
              </a:rPr>
              <a:t>Ardavan</a:t>
            </a:r>
            <a:r>
              <a:rPr lang="en-US" sz="1200" b="1" i="1" dirty="0">
                <a:solidFill>
                  <a:srgbClr val="00B050"/>
                </a:solidFill>
              </a:rPr>
              <a:t> </a:t>
            </a:r>
            <a:r>
              <a:rPr lang="en-US" sz="1200" b="1" i="1" dirty="0" err="1">
                <a:solidFill>
                  <a:srgbClr val="00B050"/>
                </a:solidFill>
              </a:rPr>
              <a:t>Asef-Vaziri</a:t>
            </a:r>
            <a:r>
              <a:rPr lang="en-US" sz="1200" b="1" i="1" dirty="0">
                <a:solidFill>
                  <a:srgbClr val="00B050"/>
                </a:solidFill>
              </a:rPr>
              <a:t>    6/4/2009</a:t>
            </a:r>
          </a:p>
        </p:txBody>
      </p:sp>
      <p:sp>
        <p:nvSpPr>
          <p:cNvPr id="13" name="Text Box 57"/>
          <p:cNvSpPr txBox="1">
            <a:spLocks noChangeArrowheads="1"/>
          </p:cNvSpPr>
          <p:nvPr userDrawn="1"/>
        </p:nvSpPr>
        <p:spPr bwMode="auto">
          <a:xfrm>
            <a:off x="0" y="6553200"/>
            <a:ext cx="4267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200" b="1" i="1" dirty="0" smtClean="0">
                <a:solidFill>
                  <a:srgbClr val="00B050"/>
                </a:solidFill>
              </a:rPr>
              <a:t>Lean Thinking:  1- Introduction </a:t>
            </a:r>
            <a:endParaRPr lang="en-US" sz="1200" b="1" i="1" dirty="0">
              <a:solidFill>
                <a:srgbClr val="00B050"/>
              </a:solidFill>
            </a:endParaRPr>
          </a:p>
        </p:txBody>
      </p:sp>
      <p:cxnSp>
        <p:nvCxnSpPr>
          <p:cNvPr id="19" name="Straight Connector 18"/>
          <p:cNvCxnSpPr/>
          <p:nvPr userDrawn="1"/>
        </p:nvCxnSpPr>
        <p:spPr bwMode="auto">
          <a:xfrm>
            <a:off x="0" y="455612"/>
            <a:ext cx="9144000" cy="1588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 userDrawn="1"/>
        </p:nvCxnSpPr>
        <p:spPr bwMode="auto">
          <a:xfrm>
            <a:off x="0" y="6475412"/>
            <a:ext cx="9144000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 Box 57"/>
          <p:cNvSpPr txBox="1">
            <a:spLocks noChangeArrowheads="1"/>
          </p:cNvSpPr>
          <p:nvPr userDrawn="1"/>
        </p:nvSpPr>
        <p:spPr bwMode="auto">
          <a:xfrm>
            <a:off x="152400" y="-76200"/>
            <a:ext cx="4267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2800" b="0" i="0" dirty="0" smtClean="0">
                <a:solidFill>
                  <a:srgbClr val="00B050"/>
                </a:solidFill>
                <a:latin typeface="Impact" pitchFamily="34" charset="0"/>
              </a:rPr>
              <a:t>Information</a:t>
            </a:r>
            <a:endParaRPr lang="en-US" sz="2800" b="0" i="0" dirty="0">
              <a:solidFill>
                <a:srgbClr val="00B050"/>
              </a:solidFill>
              <a:latin typeface="Impact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6" r:id="rId2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B050"/>
          </a:solidFill>
          <a:latin typeface="Impact" pitchFamily="34" charset="0"/>
          <a:ea typeface="ＭＳ Ｐゴシック" pitchFamily="-65" charset="-128"/>
          <a:cs typeface="Impact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Tx/>
        <a:buSzPct val="75000"/>
        <a:buFont typeface="Wingdings" pitchFamily="2" charset="2"/>
        <a:buNone/>
        <a:defRPr sz="2000">
          <a:solidFill>
            <a:srgbClr val="00B050"/>
          </a:solidFill>
          <a:latin typeface="MS Reference Sans Serif" pitchFamily="34" charset="0"/>
          <a:ea typeface="ＭＳ Ｐゴシック" pitchFamily="-65" charset="-128"/>
          <a:cs typeface="MS Reference Sans Serif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Tx/>
        <a:buSzPct val="75000"/>
        <a:buFont typeface="Wingdings" pitchFamily="2" charset="2"/>
        <a:buChar char="n"/>
        <a:defRPr sz="2400">
          <a:solidFill>
            <a:schemeClr val="tx1"/>
          </a:solidFill>
          <a:latin typeface="MS Reference Sans Serif" pitchFamily="34" charset="0"/>
          <a:ea typeface="ＭＳ Ｐゴシック" pitchFamily="-11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MS Reference Sans Serif" pitchFamily="34" charset="0"/>
          <a:ea typeface="ＭＳ Ｐゴシック" pitchFamily="-11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Tx/>
        <a:buFont typeface="Wingdings" pitchFamily="2" charset="2"/>
        <a:buChar char="§"/>
        <a:defRPr sz="2000">
          <a:solidFill>
            <a:schemeClr val="tx1"/>
          </a:solidFill>
          <a:latin typeface="MS Reference Sans Serif" pitchFamily="34" charset="0"/>
          <a:ea typeface="ＭＳ Ｐゴシック" pitchFamily="-11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MS Reference Sans Serif" pitchFamily="34" charset="0"/>
          <a:ea typeface="ＭＳ Ｐゴシック" pitchFamily="-11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10.bin"/><Relationship Id="rId4" Type="http://schemas.openxmlformats.org/officeDocument/2006/relationships/oleObject" Target="../embeddings/oleObject9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package" Target="../embeddings/Microsoft_Office_Excel_Worksheet1.xlsx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notesSlide" Target="../notesSlides/notesSlide31.xml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3.bin"/><Relationship Id="rId11" Type="http://schemas.openxmlformats.org/officeDocument/2006/relationships/oleObject" Target="../embeddings/oleObject18.bin"/><Relationship Id="rId5" Type="http://schemas.openxmlformats.org/officeDocument/2006/relationships/oleObject" Target="../embeddings/oleObject12.bin"/><Relationship Id="rId10" Type="http://schemas.openxmlformats.org/officeDocument/2006/relationships/oleObject" Target="../embeddings/oleObject17.bin"/><Relationship Id="rId4" Type="http://schemas.openxmlformats.org/officeDocument/2006/relationships/oleObject" Target="../embeddings/oleObject11.bin"/><Relationship Id="rId9" Type="http://schemas.openxmlformats.org/officeDocument/2006/relationships/oleObject" Target="../embeddings/oleObject16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3" Type="http://schemas.openxmlformats.org/officeDocument/2006/relationships/notesSlide" Target="../notesSlides/notesSlide33.xml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1.bin"/><Relationship Id="rId11" Type="http://schemas.openxmlformats.org/officeDocument/2006/relationships/oleObject" Target="../embeddings/oleObject26.bin"/><Relationship Id="rId5" Type="http://schemas.openxmlformats.org/officeDocument/2006/relationships/oleObject" Target="../embeddings/oleObject20.bin"/><Relationship Id="rId10" Type="http://schemas.openxmlformats.org/officeDocument/2006/relationships/oleObject" Target="../embeddings/oleObject25.bin"/><Relationship Id="rId4" Type="http://schemas.openxmlformats.org/officeDocument/2006/relationships/oleObject" Target="../embeddings/oleObject19.bin"/><Relationship Id="rId9" Type="http://schemas.openxmlformats.org/officeDocument/2006/relationships/oleObject" Target="../embeddings/oleObject24.bin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9.bin"/><Relationship Id="rId5" Type="http://schemas.openxmlformats.org/officeDocument/2006/relationships/oleObject" Target="../embeddings/oleObject28.bin"/><Relationship Id="rId4" Type="http://schemas.openxmlformats.org/officeDocument/2006/relationships/oleObject" Target="../embeddings/oleObject27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7" Type="http://schemas.openxmlformats.org/officeDocument/2006/relationships/oleObject" Target="../embeddings/oleObject3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2.bin"/><Relationship Id="rId5" Type="http://schemas.openxmlformats.org/officeDocument/2006/relationships/oleObject" Target="../embeddings/oleObject31.bin"/><Relationship Id="rId4" Type="http://schemas.openxmlformats.org/officeDocument/2006/relationships/oleObject" Target="../embeddings/oleObject30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7" Type="http://schemas.openxmlformats.org/officeDocument/2006/relationships/oleObject" Target="../embeddings/oleObject3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6.bin"/><Relationship Id="rId5" Type="http://schemas.openxmlformats.org/officeDocument/2006/relationships/oleObject" Target="../embeddings/oleObject35.bin"/><Relationship Id="rId4" Type="http://schemas.openxmlformats.org/officeDocument/2006/relationships/oleObject" Target="../embeddings/oleObject34.bin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3" Type="http://schemas.openxmlformats.org/officeDocument/2006/relationships/notesSlide" Target="../notesSlides/notesSlide39.xml"/><Relationship Id="rId7" Type="http://schemas.openxmlformats.org/officeDocument/2006/relationships/oleObject" Target="../embeddings/oleObject4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40.bin"/><Relationship Id="rId5" Type="http://schemas.openxmlformats.org/officeDocument/2006/relationships/oleObject" Target="../embeddings/oleObject39.bin"/><Relationship Id="rId4" Type="http://schemas.openxmlformats.org/officeDocument/2006/relationships/oleObject" Target="../embeddings/oleObject38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45.bin"/><Relationship Id="rId5" Type="http://schemas.openxmlformats.org/officeDocument/2006/relationships/oleObject" Target="../embeddings/oleObject44.bin"/><Relationship Id="rId4" Type="http://schemas.openxmlformats.org/officeDocument/2006/relationships/oleObject" Target="../embeddings/oleObject43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0.bin"/><Relationship Id="rId3" Type="http://schemas.openxmlformats.org/officeDocument/2006/relationships/notesSlide" Target="../notesSlides/notesSlide41.xml"/><Relationship Id="rId7" Type="http://schemas.openxmlformats.org/officeDocument/2006/relationships/oleObject" Target="../embeddings/oleObject4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48.bin"/><Relationship Id="rId5" Type="http://schemas.openxmlformats.org/officeDocument/2006/relationships/oleObject" Target="../embeddings/oleObject47.bin"/><Relationship Id="rId4" Type="http://schemas.openxmlformats.org/officeDocument/2006/relationships/oleObject" Target="../embeddings/oleObject46.bin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oleObject" Target="../embeddings/Microsoft_Office_Excel_97-2003_Worksheet1.xls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oleObject" Target="../embeddings/Microsoft_Office_Excel_97-2003_Worksheet2.xls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oleObject" Target="../embeddings/Microsoft_Office_Excel_97-2003_Worksheet3.xls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Polling:  Lower Waiting Time, Longer Processing Time (Perhaps)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mpact" pitchFamily="34" charset="0"/>
              </a:rPr>
              <a:t>Waiting Lines</a:t>
            </a:r>
            <a:endParaRPr kumimoji="0" lang="en-US" sz="12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  <p:graphicFrame>
        <p:nvGraphicFramePr>
          <p:cNvPr id="7885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051206875"/>
              </p:ext>
            </p:extLst>
          </p:nvPr>
        </p:nvGraphicFramePr>
        <p:xfrm>
          <a:off x="1216025" y="2066925"/>
          <a:ext cx="2286000" cy="2124075"/>
        </p:xfrm>
        <a:graphic>
          <a:graphicData uri="http://schemas.openxmlformats.org/presentationml/2006/ole">
            <p:oleObj spid="_x0000_s382990" name="Photo Editor Photo" r:id="rId4" imgW="6857143" imgH="6373115" progId="">
              <p:embed/>
            </p:oleObj>
          </a:graphicData>
        </a:graphic>
      </p:graphicFrame>
      <p:graphicFrame>
        <p:nvGraphicFramePr>
          <p:cNvPr id="7885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024605366"/>
              </p:ext>
            </p:extLst>
          </p:nvPr>
        </p:nvGraphicFramePr>
        <p:xfrm>
          <a:off x="1216025" y="4429125"/>
          <a:ext cx="2286000" cy="2124075"/>
        </p:xfrm>
        <a:graphic>
          <a:graphicData uri="http://schemas.openxmlformats.org/presentationml/2006/ole">
            <p:oleObj spid="_x0000_s382991" name="Photo Editor Photo" r:id="rId5" imgW="6857143" imgH="6373115" progId="">
              <p:embed/>
            </p:oleObj>
          </a:graphicData>
        </a:graphic>
      </p:graphicFrame>
      <p:graphicFrame>
        <p:nvGraphicFramePr>
          <p:cNvPr id="7885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128356969"/>
              </p:ext>
            </p:extLst>
          </p:nvPr>
        </p:nvGraphicFramePr>
        <p:xfrm>
          <a:off x="3959225" y="3362325"/>
          <a:ext cx="2057400" cy="2133600"/>
        </p:xfrm>
        <a:graphic>
          <a:graphicData uri="http://schemas.openxmlformats.org/presentationml/2006/ole">
            <p:oleObj spid="_x0000_s382992" name="Photo Editor Photo" r:id="rId6" imgW="6857143" imgH="6620799" progId="">
              <p:embed/>
            </p:oleObj>
          </a:graphicData>
        </a:graphic>
      </p:graphicFrame>
      <p:graphicFrame>
        <p:nvGraphicFramePr>
          <p:cNvPr id="7885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834194990"/>
              </p:ext>
            </p:extLst>
          </p:nvPr>
        </p:nvGraphicFramePr>
        <p:xfrm>
          <a:off x="6016625" y="3438525"/>
          <a:ext cx="1908175" cy="2057400"/>
        </p:xfrm>
        <a:graphic>
          <a:graphicData uri="http://schemas.openxmlformats.org/presentationml/2006/ole">
            <p:oleObj spid="_x0000_s382993" name="Photo Editor Photo" r:id="rId7" imgW="6361905" imgH="6857143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41288382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Inter-arrival Time (Ta)  and Arrival Rate (Ra)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2984500" y="1384300"/>
            <a:ext cx="6083300" cy="1574800"/>
            <a:chOff x="2984500" y="1384300"/>
            <a:chExt cx="6083300" cy="1574800"/>
          </a:xfrm>
        </p:grpSpPr>
        <p:sp>
          <p:nvSpPr>
            <p:cNvPr id="5" name="Freeform 4"/>
            <p:cNvSpPr>
              <a:spLocks/>
            </p:cNvSpPr>
            <p:nvPr/>
          </p:nvSpPr>
          <p:spPr bwMode="auto">
            <a:xfrm>
              <a:off x="4127500" y="1606550"/>
              <a:ext cx="1447800" cy="914400"/>
            </a:xfrm>
            <a:custGeom>
              <a:avLst/>
              <a:gdLst>
                <a:gd name="T0" fmla="*/ 0 w 576"/>
                <a:gd name="T1" fmla="*/ 2147483647 h 528"/>
                <a:gd name="T2" fmla="*/ 2147483647 w 576"/>
                <a:gd name="T3" fmla="*/ 0 h 528"/>
                <a:gd name="T4" fmla="*/ 2147483647 w 576"/>
                <a:gd name="T5" fmla="*/ 2147483647 h 528"/>
                <a:gd name="T6" fmla="*/ 0 w 576"/>
                <a:gd name="T7" fmla="*/ 2147483647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"/>
                <a:gd name="T13" fmla="*/ 0 h 528"/>
                <a:gd name="T14" fmla="*/ 576 w 576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" h="528">
                  <a:moveTo>
                    <a:pt x="0" y="528"/>
                  </a:moveTo>
                  <a:lnTo>
                    <a:pt x="288" y="0"/>
                  </a:lnTo>
                  <a:lnTo>
                    <a:pt x="576" y="528"/>
                  </a:lnTo>
                  <a:lnTo>
                    <a:pt x="0" y="52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5727700" y="1606550"/>
              <a:ext cx="1816100" cy="11303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6419850" y="2298700"/>
              <a:ext cx="355600" cy="355600"/>
            </a:xfrm>
            <a:prstGeom prst="rect">
              <a:avLst/>
            </a:prstGeom>
            <a:solidFill>
              <a:schemeClr val="accent4">
                <a:lumMod val="65000"/>
                <a:lumOff val="35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6419850" y="1689100"/>
              <a:ext cx="355600" cy="355600"/>
            </a:xfrm>
            <a:prstGeom prst="rect">
              <a:avLst/>
            </a:prstGeom>
            <a:solidFill>
              <a:schemeClr val="accent4">
                <a:lumMod val="65000"/>
                <a:lumOff val="35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4432300" y="2063750"/>
              <a:ext cx="215900" cy="215900"/>
            </a:xfrm>
            <a:prstGeom prst="ellipse">
              <a:avLst/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4737100" y="2063750"/>
              <a:ext cx="215900" cy="215900"/>
            </a:xfrm>
            <a:prstGeom prst="ellipse">
              <a:avLst/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5041900" y="2063750"/>
              <a:ext cx="215900" cy="215900"/>
            </a:xfrm>
            <a:prstGeom prst="ellipse">
              <a:avLst/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6489700" y="1758950"/>
              <a:ext cx="215900" cy="215900"/>
            </a:xfrm>
            <a:prstGeom prst="ellipse">
              <a:avLst/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6489700" y="2368550"/>
              <a:ext cx="215900" cy="215900"/>
            </a:xfrm>
            <a:prstGeom prst="ellipse">
              <a:avLst/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7785100" y="2063750"/>
              <a:ext cx="215900" cy="215900"/>
            </a:xfrm>
            <a:prstGeom prst="ellipse">
              <a:avLst/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AutoShape 14"/>
            <p:cNvSpPr>
              <a:spLocks noChangeArrowheads="1"/>
            </p:cNvSpPr>
            <p:nvPr/>
          </p:nvSpPr>
          <p:spPr bwMode="auto">
            <a:xfrm>
              <a:off x="8089900" y="2063750"/>
              <a:ext cx="977900" cy="215900"/>
            </a:xfrm>
            <a:prstGeom prst="rightArrow">
              <a:avLst>
                <a:gd name="adj1" fmla="val 50000"/>
                <a:gd name="adj2" fmla="val 226492"/>
              </a:avLst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AutoShape 15"/>
            <p:cNvSpPr>
              <a:spLocks noChangeArrowheads="1"/>
            </p:cNvSpPr>
            <p:nvPr/>
          </p:nvSpPr>
          <p:spPr bwMode="auto">
            <a:xfrm>
              <a:off x="2984500" y="2063750"/>
              <a:ext cx="977900" cy="215900"/>
            </a:xfrm>
            <a:prstGeom prst="rightArrow">
              <a:avLst>
                <a:gd name="adj1" fmla="val 50000"/>
                <a:gd name="adj2" fmla="val 226492"/>
              </a:avLst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3905250" y="1384300"/>
              <a:ext cx="3860800" cy="1574800"/>
            </a:xfrm>
            <a:prstGeom prst="rect">
              <a:avLst/>
            </a:prstGeom>
            <a:noFill/>
            <a:ln w="25400">
              <a:solidFill>
                <a:schemeClr val="tx2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" name="Content Placeholder 1"/>
          <p:cNvSpPr>
            <a:spLocks noGrp="1"/>
          </p:cNvSpPr>
          <p:nvPr>
            <p:ph idx="1"/>
          </p:nvPr>
        </p:nvSpPr>
        <p:spPr>
          <a:xfrm>
            <a:off x="0" y="2971800"/>
            <a:ext cx="9144000" cy="3429000"/>
          </a:xfrm>
        </p:spPr>
        <p:txBody>
          <a:bodyPr/>
          <a:lstStyle/>
          <a:p>
            <a:pPr>
              <a:buNone/>
            </a:pPr>
            <a:r>
              <a:rPr lang="en-US" b="1" i="1" dirty="0" smtClean="0">
                <a:solidFill>
                  <a:srgbClr val="A1274A"/>
                </a:solidFill>
              </a:rPr>
              <a:t>Ta</a:t>
            </a:r>
            <a:r>
              <a:rPr lang="en-US" b="1" dirty="0" smtClean="0"/>
              <a:t> </a:t>
            </a:r>
            <a:r>
              <a:rPr lang="en-US" dirty="0" smtClean="0">
                <a:solidFill>
                  <a:schemeClr val="tx1"/>
                </a:solidFill>
              </a:rPr>
              <a:t>:</a:t>
            </a:r>
            <a:r>
              <a:rPr lang="en-US" baseline="-25000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customer inter-arrival time.</a:t>
            </a:r>
          </a:p>
          <a:p>
            <a:pPr>
              <a:buNone/>
            </a:pPr>
            <a:r>
              <a:rPr lang="en-US" dirty="0" smtClean="0">
                <a:solidFill>
                  <a:schemeClr val="tx1"/>
                </a:solidFill>
              </a:rPr>
              <a:t>On average each 10 minutes one customer arrives. </a:t>
            </a:r>
          </a:p>
          <a:p>
            <a:pPr>
              <a:buNone/>
            </a:pPr>
            <a:r>
              <a:rPr lang="en-US" b="1" i="1" dirty="0" smtClean="0">
                <a:solidFill>
                  <a:srgbClr val="A1274A"/>
                </a:solidFill>
              </a:rPr>
              <a:t>Ra</a:t>
            </a:r>
            <a:r>
              <a:rPr lang="en-US" dirty="0" smtClean="0">
                <a:solidFill>
                  <a:schemeClr val="tx1"/>
                </a:solidFill>
              </a:rPr>
              <a:t>:</a:t>
            </a:r>
            <a:r>
              <a:rPr lang="en-US" baseline="-25000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customer arrival (inflow) rate.</a:t>
            </a:r>
          </a:p>
          <a:p>
            <a:pPr>
              <a:buNone/>
            </a:pPr>
            <a:r>
              <a:rPr lang="en-US" dirty="0" smtClean="0">
                <a:solidFill>
                  <a:schemeClr val="tx1"/>
                </a:solidFill>
              </a:rPr>
              <a:t>What is the relationship between Ta and Ra</a:t>
            </a:r>
          </a:p>
          <a:p>
            <a:pPr>
              <a:buNone/>
            </a:pPr>
            <a:r>
              <a:rPr lang="en-US" dirty="0" smtClean="0">
                <a:solidFill>
                  <a:schemeClr val="tx1"/>
                </a:solidFill>
              </a:rPr>
              <a:t>Ta = every ten minutes one customer arrives</a:t>
            </a:r>
          </a:p>
          <a:p>
            <a:pPr>
              <a:buNone/>
            </a:pPr>
            <a:r>
              <a:rPr lang="en-US" dirty="0" smtClean="0">
                <a:solidFill>
                  <a:schemeClr val="tx1"/>
                </a:solidFill>
              </a:rPr>
              <a:t>How many customers in a minute? 1/10;</a:t>
            </a:r>
            <a:r>
              <a:rPr lang="en-US" dirty="0" smtClean="0"/>
              <a:t> </a:t>
            </a:r>
            <a:r>
              <a:rPr lang="en-US" b="1" i="1" dirty="0" smtClean="0">
                <a:solidFill>
                  <a:srgbClr val="A1274A"/>
                </a:solidFill>
              </a:rPr>
              <a:t>Ra= 1/Ta</a:t>
            </a:r>
            <a:r>
              <a:rPr lang="en-US" dirty="0" smtClean="0">
                <a:solidFill>
                  <a:schemeClr val="tx1"/>
                </a:solidFill>
              </a:rPr>
              <a:t>= 1/10</a:t>
            </a:r>
          </a:p>
          <a:p>
            <a:pPr>
              <a:buNone/>
            </a:pPr>
            <a:r>
              <a:rPr lang="en-US" dirty="0" smtClean="0">
                <a:solidFill>
                  <a:schemeClr val="tx1"/>
                </a:solidFill>
              </a:rPr>
              <a:t>Ra = 1/10 customers per min; 6 customers per hour</a:t>
            </a:r>
          </a:p>
          <a:p>
            <a:pPr>
              <a:buNone/>
            </a:pPr>
            <a:r>
              <a:rPr lang="en-US" b="1" i="1" dirty="0" smtClean="0">
                <a:solidFill>
                  <a:srgbClr val="A1274A"/>
                </a:solidFill>
              </a:rPr>
              <a:t>Ra= 1/Ta</a:t>
            </a:r>
          </a:p>
          <a:p>
            <a:pPr>
              <a:buNone/>
              <a:defRPr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Throughput = Min (</a:t>
            </a:r>
            <a:r>
              <a:rPr lang="en-US" dirty="0" err="1" smtClean="0"/>
              <a:t>Ri,Rp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2" name="Group 20"/>
          <p:cNvGrpSpPr/>
          <p:nvPr/>
        </p:nvGrpSpPr>
        <p:grpSpPr>
          <a:xfrm>
            <a:off x="1384300" y="1371600"/>
            <a:ext cx="6083300" cy="1574800"/>
            <a:chOff x="2984500" y="1384300"/>
            <a:chExt cx="6083300" cy="1574800"/>
          </a:xfrm>
        </p:grpSpPr>
        <p:sp>
          <p:nvSpPr>
            <p:cNvPr id="5" name="Freeform 4"/>
            <p:cNvSpPr>
              <a:spLocks/>
            </p:cNvSpPr>
            <p:nvPr/>
          </p:nvSpPr>
          <p:spPr bwMode="auto">
            <a:xfrm>
              <a:off x="4127500" y="1606550"/>
              <a:ext cx="1447800" cy="914400"/>
            </a:xfrm>
            <a:custGeom>
              <a:avLst/>
              <a:gdLst>
                <a:gd name="T0" fmla="*/ 0 w 576"/>
                <a:gd name="T1" fmla="*/ 2147483647 h 528"/>
                <a:gd name="T2" fmla="*/ 2147483647 w 576"/>
                <a:gd name="T3" fmla="*/ 0 h 528"/>
                <a:gd name="T4" fmla="*/ 2147483647 w 576"/>
                <a:gd name="T5" fmla="*/ 2147483647 h 528"/>
                <a:gd name="T6" fmla="*/ 0 w 576"/>
                <a:gd name="T7" fmla="*/ 2147483647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"/>
                <a:gd name="T13" fmla="*/ 0 h 528"/>
                <a:gd name="T14" fmla="*/ 576 w 576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" h="528">
                  <a:moveTo>
                    <a:pt x="0" y="528"/>
                  </a:moveTo>
                  <a:lnTo>
                    <a:pt x="288" y="0"/>
                  </a:lnTo>
                  <a:lnTo>
                    <a:pt x="576" y="528"/>
                  </a:lnTo>
                  <a:lnTo>
                    <a:pt x="0" y="52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5727700" y="1606550"/>
              <a:ext cx="1816100" cy="11303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6419850" y="2298700"/>
              <a:ext cx="355600" cy="355600"/>
            </a:xfrm>
            <a:prstGeom prst="rect">
              <a:avLst/>
            </a:prstGeom>
            <a:solidFill>
              <a:schemeClr val="accent4">
                <a:lumMod val="65000"/>
                <a:lumOff val="35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6419850" y="1689100"/>
              <a:ext cx="355600" cy="355600"/>
            </a:xfrm>
            <a:prstGeom prst="rect">
              <a:avLst/>
            </a:prstGeom>
            <a:solidFill>
              <a:schemeClr val="accent4">
                <a:lumMod val="65000"/>
                <a:lumOff val="35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4432300" y="2063750"/>
              <a:ext cx="215900" cy="215900"/>
            </a:xfrm>
            <a:prstGeom prst="ellipse">
              <a:avLst/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4737100" y="2063750"/>
              <a:ext cx="215900" cy="215900"/>
            </a:xfrm>
            <a:prstGeom prst="ellipse">
              <a:avLst/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5041900" y="2063750"/>
              <a:ext cx="215900" cy="215900"/>
            </a:xfrm>
            <a:prstGeom prst="ellipse">
              <a:avLst/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6489700" y="1758950"/>
              <a:ext cx="215900" cy="215900"/>
            </a:xfrm>
            <a:prstGeom prst="ellipse">
              <a:avLst/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6489700" y="2368550"/>
              <a:ext cx="215900" cy="215900"/>
            </a:xfrm>
            <a:prstGeom prst="ellipse">
              <a:avLst/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7785100" y="2063750"/>
              <a:ext cx="215900" cy="215900"/>
            </a:xfrm>
            <a:prstGeom prst="ellipse">
              <a:avLst/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AutoShape 14"/>
            <p:cNvSpPr>
              <a:spLocks noChangeArrowheads="1"/>
            </p:cNvSpPr>
            <p:nvPr/>
          </p:nvSpPr>
          <p:spPr bwMode="auto">
            <a:xfrm>
              <a:off x="8089900" y="2063750"/>
              <a:ext cx="977900" cy="215900"/>
            </a:xfrm>
            <a:prstGeom prst="rightArrow">
              <a:avLst>
                <a:gd name="adj1" fmla="val 50000"/>
                <a:gd name="adj2" fmla="val 226492"/>
              </a:avLst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AutoShape 15"/>
            <p:cNvSpPr>
              <a:spLocks noChangeArrowheads="1"/>
            </p:cNvSpPr>
            <p:nvPr/>
          </p:nvSpPr>
          <p:spPr bwMode="auto">
            <a:xfrm>
              <a:off x="2984500" y="2063750"/>
              <a:ext cx="977900" cy="215900"/>
            </a:xfrm>
            <a:prstGeom prst="rightArrow">
              <a:avLst>
                <a:gd name="adj1" fmla="val 50000"/>
                <a:gd name="adj2" fmla="val 226492"/>
              </a:avLst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3905250" y="1384300"/>
              <a:ext cx="3860800" cy="1574800"/>
            </a:xfrm>
            <a:prstGeom prst="rect">
              <a:avLst/>
            </a:prstGeom>
            <a:noFill/>
            <a:ln w="25400">
              <a:solidFill>
                <a:schemeClr val="tx2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" name="Content Placeholder 1"/>
          <p:cNvSpPr>
            <a:spLocks noGrp="1"/>
          </p:cNvSpPr>
          <p:nvPr>
            <p:ph idx="1"/>
          </p:nvPr>
        </p:nvSpPr>
        <p:spPr>
          <a:xfrm>
            <a:off x="0" y="3505200"/>
            <a:ext cx="9144000" cy="2743200"/>
          </a:xfrm>
        </p:spPr>
        <p:txBody>
          <a:bodyPr/>
          <a:lstStyle/>
          <a:p>
            <a:pPr marL="457200" indent="-457200" defTabSz="815975">
              <a:buNone/>
            </a:pPr>
            <a:r>
              <a:rPr lang="en-US" dirty="0" smtClean="0">
                <a:solidFill>
                  <a:schemeClr val="tx1"/>
                </a:solidFill>
              </a:rPr>
              <a:t>Ra MUST ALWAYS &lt;= </a:t>
            </a:r>
            <a:r>
              <a:rPr lang="en-US" dirty="0" err="1" smtClean="0">
                <a:solidFill>
                  <a:schemeClr val="tx1"/>
                </a:solidFill>
              </a:rPr>
              <a:t>Rp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</a:p>
          <a:p>
            <a:pPr marL="457200" indent="-457200" defTabSz="815975">
              <a:buNone/>
            </a:pPr>
            <a:r>
              <a:rPr lang="en-US" dirty="0" smtClean="0">
                <a:solidFill>
                  <a:schemeClr val="tx1"/>
                </a:solidFill>
              </a:rPr>
              <a:t>We will show later that even Ra=</a:t>
            </a:r>
            <a:r>
              <a:rPr lang="en-US" dirty="0" err="1" smtClean="0">
                <a:solidFill>
                  <a:schemeClr val="tx1"/>
                </a:solidFill>
              </a:rPr>
              <a:t>Rp</a:t>
            </a:r>
            <a:r>
              <a:rPr lang="en-US" dirty="0" smtClean="0">
                <a:solidFill>
                  <a:schemeClr val="tx1"/>
                </a:solidFill>
              </a:rPr>
              <a:t> is not possible.</a:t>
            </a:r>
          </a:p>
          <a:p>
            <a:pPr marL="457200" indent="-457200" defTabSz="815975">
              <a:buNone/>
            </a:pPr>
            <a:r>
              <a:rPr lang="en-US" dirty="0" smtClean="0">
                <a:solidFill>
                  <a:schemeClr val="tx1"/>
                </a:solidFill>
              </a:rPr>
              <a:t>Incoming rate must be less than processing rate.</a:t>
            </a:r>
          </a:p>
          <a:p>
            <a:pPr marL="457200" indent="-457200" defTabSz="815975">
              <a:buNone/>
            </a:pPr>
            <a:r>
              <a:rPr lang="en-US" dirty="0" smtClean="0">
                <a:solidFill>
                  <a:schemeClr val="tx1"/>
                </a:solidFill>
              </a:rPr>
              <a:t>Throughput = Flow Rate </a:t>
            </a:r>
            <a:r>
              <a:rPr lang="en-US" b="1" i="1" dirty="0" smtClean="0">
                <a:solidFill>
                  <a:srgbClr val="A1274A"/>
                </a:solidFill>
              </a:rPr>
              <a:t>R </a:t>
            </a:r>
            <a:r>
              <a:rPr lang="en-US" b="1" dirty="0" smtClean="0">
                <a:solidFill>
                  <a:srgbClr val="A1274A"/>
                </a:solidFill>
              </a:rPr>
              <a:t>= Min </a:t>
            </a:r>
            <a:r>
              <a:rPr lang="en-US" b="1" i="1" dirty="0" smtClean="0">
                <a:solidFill>
                  <a:srgbClr val="A1274A"/>
                </a:solidFill>
              </a:rPr>
              <a:t>(Ra, </a:t>
            </a:r>
            <a:r>
              <a:rPr lang="en-US" b="1" i="1" dirty="0" err="1" smtClean="0">
                <a:solidFill>
                  <a:srgbClr val="A1274A"/>
                </a:solidFill>
              </a:rPr>
              <a:t>Rp</a:t>
            </a:r>
            <a:r>
              <a:rPr lang="en-US" b="1" i="1" dirty="0" smtClean="0">
                <a:solidFill>
                  <a:srgbClr val="A1274A"/>
                </a:solidFill>
              </a:rPr>
              <a:t>) .</a:t>
            </a:r>
          </a:p>
          <a:p>
            <a:pPr marL="457200" indent="-457200" defTabSz="815975">
              <a:buNone/>
            </a:pPr>
            <a:r>
              <a:rPr lang="en-US" dirty="0" smtClean="0">
                <a:solidFill>
                  <a:schemeClr val="tx1"/>
                </a:solidFill>
              </a:rPr>
              <a:t>Stable Process </a:t>
            </a:r>
            <a:r>
              <a:rPr lang="en-US" b="1" dirty="0" smtClean="0">
                <a:solidFill>
                  <a:schemeClr val="tx1"/>
                </a:solidFill>
              </a:rPr>
              <a:t>= </a:t>
            </a:r>
            <a:r>
              <a:rPr lang="en-US" b="1" i="1" dirty="0" smtClean="0">
                <a:solidFill>
                  <a:srgbClr val="A1274A"/>
                </a:solidFill>
              </a:rPr>
              <a:t>Ra&lt; </a:t>
            </a:r>
            <a:r>
              <a:rPr lang="en-US" b="1" i="1" dirty="0" err="1" smtClean="0">
                <a:solidFill>
                  <a:srgbClr val="A1274A"/>
                </a:solidFill>
              </a:rPr>
              <a:t>Rp</a:t>
            </a:r>
            <a:r>
              <a:rPr lang="en-US" b="1" i="1" dirty="0" smtClean="0">
                <a:solidFill>
                  <a:srgbClr val="A1274A"/>
                </a:solidFill>
              </a:rPr>
              <a:t>  </a:t>
            </a:r>
            <a:r>
              <a:rPr lang="en-US" b="1" dirty="0" smtClean="0">
                <a:solidFill>
                  <a:srgbClr val="A1274A"/>
                </a:solidFill>
                <a:sym typeface="Wingdings" pitchFamily="2" charset="2"/>
              </a:rPr>
              <a:t></a:t>
            </a:r>
            <a:r>
              <a:rPr lang="en-US" b="1" i="1" dirty="0" smtClean="0">
                <a:solidFill>
                  <a:srgbClr val="A1274A"/>
                </a:solidFill>
                <a:sym typeface="Wingdings" pitchFamily="2" charset="2"/>
              </a:rPr>
              <a:t> </a:t>
            </a:r>
            <a:r>
              <a:rPr lang="en-US" b="1" i="1" dirty="0" smtClean="0">
                <a:solidFill>
                  <a:srgbClr val="A1274A"/>
                </a:solidFill>
              </a:rPr>
              <a:t>R = Ra</a:t>
            </a:r>
          </a:p>
          <a:p>
            <a:pPr marL="457200" indent="-457200" defTabSz="815975">
              <a:buNone/>
            </a:pPr>
            <a:r>
              <a:rPr lang="en-US" dirty="0" smtClean="0">
                <a:solidFill>
                  <a:schemeClr val="tx1"/>
                </a:solidFill>
              </a:rPr>
              <a:t>Safety Capacity </a:t>
            </a:r>
            <a:r>
              <a:rPr lang="en-US" b="1" i="1" dirty="0" smtClean="0">
                <a:solidFill>
                  <a:srgbClr val="A1274A"/>
                </a:solidFill>
              </a:rPr>
              <a:t>Rs = </a:t>
            </a:r>
            <a:r>
              <a:rPr lang="en-US" b="1" i="1" dirty="0" err="1" smtClean="0">
                <a:solidFill>
                  <a:srgbClr val="A1274A"/>
                </a:solidFill>
              </a:rPr>
              <a:t>Rp</a:t>
            </a:r>
            <a:r>
              <a:rPr lang="en-US" b="1" i="1" dirty="0" smtClean="0">
                <a:solidFill>
                  <a:srgbClr val="A1274A"/>
                </a:solidFill>
              </a:rPr>
              <a:t> – Ra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5410200"/>
            <a:ext cx="8686800" cy="990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What is the waiting time in the servers (processors)?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Throughput?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Buffer (waiting line) and Processors (Servers)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1524000" y="1384300"/>
            <a:ext cx="6083300" cy="1574800"/>
            <a:chOff x="2984500" y="1384300"/>
            <a:chExt cx="6083300" cy="1574800"/>
          </a:xfrm>
        </p:grpSpPr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4127500" y="1606550"/>
              <a:ext cx="1447800" cy="914400"/>
            </a:xfrm>
            <a:custGeom>
              <a:avLst/>
              <a:gdLst>
                <a:gd name="T0" fmla="*/ 0 w 576"/>
                <a:gd name="T1" fmla="*/ 2147483647 h 528"/>
                <a:gd name="T2" fmla="*/ 2147483647 w 576"/>
                <a:gd name="T3" fmla="*/ 0 h 528"/>
                <a:gd name="T4" fmla="*/ 2147483647 w 576"/>
                <a:gd name="T5" fmla="*/ 2147483647 h 528"/>
                <a:gd name="T6" fmla="*/ 0 w 576"/>
                <a:gd name="T7" fmla="*/ 2147483647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"/>
                <a:gd name="T13" fmla="*/ 0 h 528"/>
                <a:gd name="T14" fmla="*/ 576 w 576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" h="528">
                  <a:moveTo>
                    <a:pt x="0" y="528"/>
                  </a:moveTo>
                  <a:lnTo>
                    <a:pt x="288" y="0"/>
                  </a:lnTo>
                  <a:lnTo>
                    <a:pt x="576" y="528"/>
                  </a:lnTo>
                  <a:lnTo>
                    <a:pt x="0" y="52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5727700" y="1606550"/>
              <a:ext cx="1816100" cy="11303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6419850" y="2298700"/>
              <a:ext cx="355600" cy="355600"/>
            </a:xfrm>
            <a:prstGeom prst="rect">
              <a:avLst/>
            </a:prstGeom>
            <a:solidFill>
              <a:schemeClr val="accent4">
                <a:lumMod val="65000"/>
                <a:lumOff val="35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6419850" y="1689100"/>
              <a:ext cx="355600" cy="355600"/>
            </a:xfrm>
            <a:prstGeom prst="rect">
              <a:avLst/>
            </a:prstGeom>
            <a:solidFill>
              <a:schemeClr val="accent4">
                <a:lumMod val="65000"/>
                <a:lumOff val="35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4432300" y="2063750"/>
              <a:ext cx="215900" cy="215900"/>
            </a:xfrm>
            <a:prstGeom prst="ellipse">
              <a:avLst/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4737100" y="2063750"/>
              <a:ext cx="215900" cy="215900"/>
            </a:xfrm>
            <a:prstGeom prst="ellipse">
              <a:avLst/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5041900" y="2063750"/>
              <a:ext cx="215900" cy="215900"/>
            </a:xfrm>
            <a:prstGeom prst="ellipse">
              <a:avLst/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6489700" y="1758950"/>
              <a:ext cx="215900" cy="215900"/>
            </a:xfrm>
            <a:prstGeom prst="ellipse">
              <a:avLst/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6489700" y="2368550"/>
              <a:ext cx="215900" cy="215900"/>
            </a:xfrm>
            <a:prstGeom prst="ellipse">
              <a:avLst/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7785100" y="2063750"/>
              <a:ext cx="215900" cy="215900"/>
            </a:xfrm>
            <a:prstGeom prst="ellipse">
              <a:avLst/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AutoShape 14"/>
            <p:cNvSpPr>
              <a:spLocks noChangeArrowheads="1"/>
            </p:cNvSpPr>
            <p:nvPr/>
          </p:nvSpPr>
          <p:spPr bwMode="auto">
            <a:xfrm>
              <a:off x="8089900" y="2063750"/>
              <a:ext cx="977900" cy="215900"/>
            </a:xfrm>
            <a:prstGeom prst="rightArrow">
              <a:avLst>
                <a:gd name="adj1" fmla="val 50000"/>
                <a:gd name="adj2" fmla="val 226492"/>
              </a:avLst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AutoShape 15"/>
            <p:cNvSpPr>
              <a:spLocks noChangeArrowheads="1"/>
            </p:cNvSpPr>
            <p:nvPr/>
          </p:nvSpPr>
          <p:spPr bwMode="auto">
            <a:xfrm>
              <a:off x="2984500" y="2063750"/>
              <a:ext cx="977900" cy="215900"/>
            </a:xfrm>
            <a:prstGeom prst="rightArrow">
              <a:avLst>
                <a:gd name="adj1" fmla="val 50000"/>
                <a:gd name="adj2" fmla="val 226492"/>
              </a:avLst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3905250" y="1384300"/>
              <a:ext cx="3860800" cy="1574800"/>
            </a:xfrm>
            <a:prstGeom prst="rect">
              <a:avLst/>
            </a:prstGeom>
            <a:noFill/>
            <a:ln w="25400">
              <a:solidFill>
                <a:schemeClr val="tx2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" name="Content Placeholder 1"/>
          <p:cNvSpPr txBox="1">
            <a:spLocks/>
          </p:cNvSpPr>
          <p:nvPr/>
        </p:nvSpPr>
        <p:spPr bwMode="auto">
          <a:xfrm>
            <a:off x="228600" y="3048000"/>
            <a:ext cx="8915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l" defTabSz="81597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Flow time 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T 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=      T</a:t>
            </a:r>
            <a:r>
              <a:rPr kumimoji="0" lang="en-US" sz="2400" b="0" i="1" u="none" strike="noStrike" kern="0" cap="none" spc="0" normalizeH="0" baseline="-2500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i</a:t>
            </a:r>
            <a:r>
              <a:rPr kumimoji="0" lang="en-US" sz="2400" b="1" i="1" u="none" strike="noStrike" kern="0" cap="none" spc="0" normalizeH="0" baseline="-2500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 	     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+	    </a:t>
            </a:r>
            <a:r>
              <a:rPr kumimoji="0" lang="en-US" sz="2400" b="1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T</a:t>
            </a:r>
            <a:r>
              <a:rPr kumimoji="0" lang="en-US" sz="2400" b="0" i="1" u="none" strike="noStrike" kern="0" cap="none" spc="0" normalizeH="0" baseline="-25000" noProof="0" dirty="0" err="1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p</a:t>
            </a:r>
            <a:endParaRPr kumimoji="0" lang="en-US" sz="2400" b="0" i="1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MS Reference Sans Serif" pitchFamily="34" charset="0"/>
              <a:ea typeface="ＭＳ Ｐゴシック" pitchFamily="-65" charset="-128"/>
              <a:cs typeface="MS Reference Sans Serif" pitchFamily="34" charset="0"/>
            </a:endParaRPr>
          </a:p>
          <a:p>
            <a:pPr marL="457200" marR="0" lvl="0" indent="-457200" algn="l" defTabSz="81597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Inventory 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I   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=    I</a:t>
            </a:r>
            <a:r>
              <a:rPr kumimoji="0" lang="en-US" sz="2400" b="0" i="1" u="none" strike="noStrike" kern="0" cap="none" spc="0" normalizeH="0" baseline="-2500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i</a:t>
            </a:r>
            <a:r>
              <a:rPr kumimoji="0" lang="en-US" sz="2400" b="1" i="1" u="none" strike="noStrike" kern="0" cap="none" spc="0" normalizeH="0" baseline="-2500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 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	   +	    </a:t>
            </a:r>
            <a:r>
              <a:rPr kumimoji="0" lang="en-US" sz="2400" b="1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I</a:t>
            </a:r>
            <a:r>
              <a:rPr kumimoji="0" lang="en-US" sz="2400" b="0" i="1" u="none" strike="noStrike" kern="0" cap="none" spc="0" normalizeH="0" baseline="-25000" noProof="0" dirty="0" err="1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p</a:t>
            </a:r>
            <a:r>
              <a:rPr kumimoji="0" lang="en-US" sz="2400" b="1" i="0" u="none" strike="noStrike" kern="0" cap="none" spc="0" normalizeH="0" baseline="-2500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 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MS Reference Sans Serif" pitchFamily="34" charset="0"/>
              <a:ea typeface="ＭＳ Ｐゴシック" pitchFamily="-65" charset="-128"/>
              <a:cs typeface="MS Reference Sans Serif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en-US" sz="2400" b="1" i="1" u="none" strike="noStrike" kern="0" cap="none" spc="0" normalizeH="0" baseline="0" noProof="0" dirty="0" smtClean="0">
              <a:ln>
                <a:noFill/>
              </a:ln>
              <a:solidFill>
                <a:srgbClr val="A1274A"/>
              </a:solidFill>
              <a:effectLst/>
              <a:uLnTx/>
              <a:uFillTx/>
              <a:latin typeface="MS Reference Sans Serif" pitchFamily="34" charset="0"/>
              <a:ea typeface="ＭＳ Ｐゴシック" pitchFamily="-65" charset="-128"/>
              <a:cs typeface="MS Reference Sans Serif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lang="en-US" sz="2400" b="1" i="1" dirty="0" smtClean="0">
                <a:solidFill>
                  <a:srgbClr val="A1274A"/>
                </a:solidFill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Ti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: waiting time in the inflow buffer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lang="en-US" sz="2400" b="1" i="1" dirty="0" smtClean="0">
                <a:solidFill>
                  <a:srgbClr val="A1274A"/>
                </a:solidFill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Ii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: number of customers in the inflow buffer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S Reference Sans Serif" pitchFamily="34" charset="0"/>
              <a:ea typeface="ＭＳ Ｐゴシック" pitchFamily="-65" charset="-128"/>
              <a:cs typeface="MS Reference Sans Serif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2514600"/>
            <a:ext cx="8915400" cy="3886200"/>
          </a:xfrm>
        </p:spPr>
        <p:txBody>
          <a:bodyPr/>
          <a:lstStyle/>
          <a:p>
            <a:pPr marL="457200" indent="-457200" defTabSz="815975" eaLnBrk="0" hangingPunct="0">
              <a:buClr>
                <a:srgbClr val="000000"/>
              </a:buClr>
              <a:buSzPct val="80000"/>
              <a:buNone/>
              <a:defRPr/>
            </a:pPr>
            <a:r>
              <a:rPr lang="en-US" dirty="0" smtClean="0">
                <a:solidFill>
                  <a:schemeClr val="tx1"/>
                </a:solidFill>
              </a:rPr>
              <a:t>U = Utilization</a:t>
            </a:r>
          </a:p>
          <a:p>
            <a:pPr marL="457200" indent="-457200" defTabSz="815975" eaLnBrk="0" hangingPunct="0">
              <a:buClr>
                <a:srgbClr val="000000"/>
              </a:buClr>
              <a:buSzPct val="80000"/>
              <a:buNone/>
              <a:defRPr/>
            </a:pPr>
            <a:r>
              <a:rPr lang="en-US" dirty="0" smtClean="0">
                <a:solidFill>
                  <a:schemeClr val="tx1"/>
                </a:solidFill>
              </a:rPr>
              <a:t>U =inflow rate / processing rate </a:t>
            </a:r>
          </a:p>
          <a:p>
            <a:pPr marL="457200" indent="-457200" defTabSz="815975" eaLnBrk="0" hangingPunct="0">
              <a:buClr>
                <a:srgbClr val="000000"/>
              </a:buClr>
              <a:buSzPct val="80000"/>
              <a:buNone/>
              <a:defRPr/>
            </a:pPr>
            <a:r>
              <a:rPr lang="en-US" dirty="0" smtClean="0">
                <a:solidFill>
                  <a:schemeClr val="tx1"/>
                </a:solidFill>
              </a:rPr>
              <a:t>U =  throughout / process capacity</a:t>
            </a:r>
          </a:p>
          <a:p>
            <a:pPr marL="457200" indent="-457200" defTabSz="815975" eaLnBrk="0" hangingPunct="0">
              <a:buClr>
                <a:srgbClr val="000000"/>
              </a:buClr>
              <a:buSzPct val="80000"/>
              <a:buNone/>
              <a:defRPr/>
            </a:pPr>
            <a:r>
              <a:rPr lang="en-US" b="1" dirty="0" smtClean="0">
                <a:solidFill>
                  <a:schemeClr val="tx1"/>
                </a:solidFill>
              </a:rPr>
              <a:t>U = </a:t>
            </a:r>
            <a:r>
              <a:rPr lang="en-US" b="1" i="1" dirty="0" smtClean="0">
                <a:solidFill>
                  <a:schemeClr val="tx1"/>
                </a:solidFill>
              </a:rPr>
              <a:t>R/ </a:t>
            </a:r>
            <a:r>
              <a:rPr lang="en-US" b="1" i="1" dirty="0" err="1" smtClean="0">
                <a:solidFill>
                  <a:schemeClr val="tx1"/>
                </a:solidFill>
              </a:rPr>
              <a:t>Rp</a:t>
            </a:r>
            <a:r>
              <a:rPr lang="en-US" b="1" i="1" dirty="0" smtClean="0">
                <a:solidFill>
                  <a:schemeClr val="tx1"/>
                </a:solidFill>
              </a:rPr>
              <a:t> &lt; 1</a:t>
            </a:r>
          </a:p>
          <a:p>
            <a:pPr marL="457200" indent="-457200" defTabSz="815975" eaLnBrk="0" hangingPunct="0">
              <a:buClr>
                <a:srgbClr val="000000"/>
              </a:buClr>
              <a:buSzPct val="80000"/>
              <a:buNone/>
              <a:defRPr/>
            </a:pPr>
            <a:r>
              <a:rPr lang="en-US" dirty="0" smtClean="0">
                <a:solidFill>
                  <a:schemeClr val="tx1"/>
                </a:solidFill>
              </a:rPr>
              <a:t>Safety Capacity = </a:t>
            </a:r>
            <a:r>
              <a:rPr lang="en-US" b="1" i="1" dirty="0" err="1" smtClean="0">
                <a:solidFill>
                  <a:schemeClr val="tx1"/>
                </a:solidFill>
              </a:rPr>
              <a:t>Rp</a:t>
            </a:r>
            <a:r>
              <a:rPr lang="en-US" b="1" i="1" baseline="-25000" dirty="0" smtClean="0">
                <a:solidFill>
                  <a:schemeClr val="tx1"/>
                </a:solidFill>
              </a:rPr>
              <a:t> </a:t>
            </a:r>
            <a:r>
              <a:rPr lang="en-US" b="1" i="1" dirty="0" smtClean="0">
                <a:solidFill>
                  <a:schemeClr val="tx1"/>
                </a:solidFill>
              </a:rPr>
              <a:t>– R</a:t>
            </a:r>
          </a:p>
          <a:p>
            <a:pPr marL="457200" indent="-457200" defTabSz="815975" eaLnBrk="0" hangingPunct="0">
              <a:buClr>
                <a:srgbClr val="000000"/>
              </a:buClr>
              <a:buSzPct val="80000"/>
              <a:buNone/>
              <a:defRPr/>
            </a:pPr>
            <a:r>
              <a:rPr lang="en-US" dirty="0" smtClean="0">
                <a:solidFill>
                  <a:schemeClr val="tx1"/>
                </a:solidFill>
              </a:rPr>
              <a:t>For example , </a:t>
            </a:r>
            <a:r>
              <a:rPr lang="en-US" i="1" dirty="0" smtClean="0">
                <a:solidFill>
                  <a:schemeClr val="tx1"/>
                </a:solidFill>
              </a:rPr>
              <a:t>R</a:t>
            </a:r>
            <a:r>
              <a:rPr lang="en-US" dirty="0" smtClean="0">
                <a:solidFill>
                  <a:schemeClr val="tx1"/>
                </a:solidFill>
              </a:rPr>
              <a:t> = 6 per hour, processing time for  a single server is </a:t>
            </a:r>
            <a:r>
              <a:rPr lang="en-US" dirty="0" smtClean="0">
                <a:solidFill>
                  <a:schemeClr val="tx1"/>
                </a:solidFill>
              </a:rPr>
              <a:t>5 </a:t>
            </a:r>
            <a:r>
              <a:rPr lang="en-US" dirty="0" smtClean="0">
                <a:solidFill>
                  <a:schemeClr val="tx1"/>
                </a:solidFill>
              </a:rPr>
              <a:t>min 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 </a:t>
            </a:r>
            <a:r>
              <a:rPr lang="en-US" b="1" i="1" dirty="0" err="1" smtClean="0">
                <a:solidFill>
                  <a:schemeClr val="tx1"/>
                </a:solidFill>
              </a:rPr>
              <a:t>Rp</a:t>
            </a:r>
            <a:r>
              <a:rPr lang="en-US" dirty="0" smtClean="0">
                <a:solidFill>
                  <a:schemeClr val="tx1"/>
                </a:solidFill>
              </a:rPr>
              <a:t>= 12 per hour, </a:t>
            </a:r>
          </a:p>
          <a:p>
            <a:pPr marL="457200" indent="-457200" defTabSz="815975" eaLnBrk="0" hangingPunct="0">
              <a:buClr>
                <a:srgbClr val="000000"/>
              </a:buClr>
              <a:buSzPct val="80000"/>
              <a:buNone/>
              <a:defRPr/>
            </a:pPr>
            <a:r>
              <a:rPr lang="en-US" b="1" i="1" dirty="0" smtClean="0">
                <a:solidFill>
                  <a:schemeClr val="tx1"/>
                </a:solidFill>
              </a:rPr>
              <a:t>U = R/ </a:t>
            </a:r>
            <a:r>
              <a:rPr lang="en-US" b="1" i="1" dirty="0" err="1" smtClean="0">
                <a:solidFill>
                  <a:schemeClr val="tx1"/>
                </a:solidFill>
              </a:rPr>
              <a:t>Rp</a:t>
            </a:r>
            <a:r>
              <a:rPr lang="en-US" b="1" i="1" dirty="0" smtClean="0">
                <a:solidFill>
                  <a:schemeClr val="tx1"/>
                </a:solidFill>
              </a:rPr>
              <a:t> = 6/12 = 0.5</a:t>
            </a:r>
          </a:p>
          <a:p>
            <a:pPr marL="457200" indent="-457200" defTabSz="815975" eaLnBrk="0" hangingPunct="0">
              <a:buClr>
                <a:srgbClr val="000000"/>
              </a:buClr>
              <a:buSzPct val="80000"/>
              <a:buNone/>
              <a:defRPr/>
            </a:pPr>
            <a:r>
              <a:rPr lang="en-US" dirty="0" smtClean="0">
                <a:solidFill>
                  <a:schemeClr val="tx1"/>
                </a:solidFill>
              </a:rPr>
              <a:t>Safety Capacity = </a:t>
            </a:r>
            <a:r>
              <a:rPr lang="en-US" b="1" i="1" dirty="0" err="1" smtClean="0">
                <a:solidFill>
                  <a:schemeClr val="tx1"/>
                </a:solidFill>
              </a:rPr>
              <a:t>Rp</a:t>
            </a:r>
            <a:r>
              <a:rPr lang="en-US" b="1" i="1" baseline="-25000" dirty="0" smtClean="0">
                <a:solidFill>
                  <a:schemeClr val="tx1"/>
                </a:solidFill>
              </a:rPr>
              <a:t> </a:t>
            </a:r>
            <a:r>
              <a:rPr lang="en-US" b="1" i="1" dirty="0" smtClean="0">
                <a:solidFill>
                  <a:schemeClr val="tx1"/>
                </a:solidFill>
              </a:rPr>
              <a:t>– R = 12-6 = 6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Utilization is Always Less than 1</a:t>
            </a:r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2908300" y="1384300"/>
            <a:ext cx="6083300" cy="1574800"/>
            <a:chOff x="1460500" y="1384300"/>
            <a:chExt cx="6083300" cy="1574800"/>
          </a:xfrm>
        </p:grpSpPr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2603500" y="1606550"/>
              <a:ext cx="1447800" cy="914400"/>
            </a:xfrm>
            <a:custGeom>
              <a:avLst/>
              <a:gdLst>
                <a:gd name="T0" fmla="*/ 0 w 576"/>
                <a:gd name="T1" fmla="*/ 2147483647 h 528"/>
                <a:gd name="T2" fmla="*/ 2147483647 w 576"/>
                <a:gd name="T3" fmla="*/ 0 h 528"/>
                <a:gd name="T4" fmla="*/ 2147483647 w 576"/>
                <a:gd name="T5" fmla="*/ 2147483647 h 528"/>
                <a:gd name="T6" fmla="*/ 0 w 576"/>
                <a:gd name="T7" fmla="*/ 2147483647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"/>
                <a:gd name="T13" fmla="*/ 0 h 528"/>
                <a:gd name="T14" fmla="*/ 576 w 576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" h="528">
                  <a:moveTo>
                    <a:pt x="0" y="528"/>
                  </a:moveTo>
                  <a:lnTo>
                    <a:pt x="288" y="0"/>
                  </a:lnTo>
                  <a:lnTo>
                    <a:pt x="576" y="528"/>
                  </a:lnTo>
                  <a:lnTo>
                    <a:pt x="0" y="52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>
              <a:off x="4203700" y="1606550"/>
              <a:ext cx="1816100" cy="11303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Rectangle 34"/>
            <p:cNvSpPr>
              <a:spLocks noChangeArrowheads="1"/>
            </p:cNvSpPr>
            <p:nvPr/>
          </p:nvSpPr>
          <p:spPr bwMode="auto">
            <a:xfrm>
              <a:off x="4895850" y="2006600"/>
              <a:ext cx="355600" cy="355600"/>
            </a:xfrm>
            <a:prstGeom prst="rect">
              <a:avLst/>
            </a:prstGeom>
            <a:solidFill>
              <a:schemeClr val="accent4">
                <a:lumMod val="65000"/>
                <a:lumOff val="35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2908300" y="2063750"/>
              <a:ext cx="215900" cy="215900"/>
            </a:xfrm>
            <a:prstGeom prst="ellipse">
              <a:avLst/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3213100" y="2063750"/>
              <a:ext cx="215900" cy="215900"/>
            </a:xfrm>
            <a:prstGeom prst="ellipse">
              <a:avLst/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3517900" y="2063750"/>
              <a:ext cx="215900" cy="215900"/>
            </a:xfrm>
            <a:prstGeom prst="ellipse">
              <a:avLst/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4965700" y="2076450"/>
              <a:ext cx="215900" cy="215900"/>
            </a:xfrm>
            <a:prstGeom prst="ellipse">
              <a:avLst/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6261100" y="2063750"/>
              <a:ext cx="215900" cy="215900"/>
            </a:xfrm>
            <a:prstGeom prst="ellipse">
              <a:avLst/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AutoShape 14"/>
            <p:cNvSpPr>
              <a:spLocks noChangeArrowheads="1"/>
            </p:cNvSpPr>
            <p:nvPr/>
          </p:nvSpPr>
          <p:spPr bwMode="auto">
            <a:xfrm>
              <a:off x="6565900" y="2063750"/>
              <a:ext cx="977900" cy="215900"/>
            </a:xfrm>
            <a:prstGeom prst="rightArrow">
              <a:avLst>
                <a:gd name="adj1" fmla="val 50000"/>
                <a:gd name="adj2" fmla="val 226492"/>
              </a:avLst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AutoShape 15"/>
            <p:cNvSpPr>
              <a:spLocks noChangeArrowheads="1"/>
            </p:cNvSpPr>
            <p:nvPr/>
          </p:nvSpPr>
          <p:spPr bwMode="auto">
            <a:xfrm>
              <a:off x="1460500" y="2063750"/>
              <a:ext cx="977900" cy="215900"/>
            </a:xfrm>
            <a:prstGeom prst="rightArrow">
              <a:avLst>
                <a:gd name="adj1" fmla="val 50000"/>
                <a:gd name="adj2" fmla="val 226492"/>
              </a:avLst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2381250" y="1384300"/>
              <a:ext cx="3860800" cy="1574800"/>
            </a:xfrm>
            <a:prstGeom prst="rect">
              <a:avLst/>
            </a:prstGeom>
            <a:noFill/>
            <a:ln w="25400">
              <a:solidFill>
                <a:schemeClr val="tx2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219200"/>
            <a:ext cx="8915400" cy="102552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Given a single server, and a utilization of </a:t>
            </a:r>
            <a:r>
              <a:rPr lang="en-US" b="1" dirty="0" smtClean="0">
                <a:solidFill>
                  <a:schemeClr val="tx1"/>
                </a:solidFill>
                <a:latin typeface="Symbol" pitchFamily="18" charset="2"/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U= 0.5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How many flow units are in the server ?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Given the Utilization, How Many Flow Units are in the Processor(s) </a:t>
            </a:r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1993900" y="2235200"/>
            <a:ext cx="6083300" cy="1574800"/>
            <a:chOff x="1460500" y="1384300"/>
            <a:chExt cx="6083300" cy="1574800"/>
          </a:xfrm>
        </p:grpSpPr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2603500" y="1606550"/>
              <a:ext cx="1447800" cy="914400"/>
            </a:xfrm>
            <a:custGeom>
              <a:avLst/>
              <a:gdLst>
                <a:gd name="T0" fmla="*/ 0 w 576"/>
                <a:gd name="T1" fmla="*/ 2147483647 h 528"/>
                <a:gd name="T2" fmla="*/ 2147483647 w 576"/>
                <a:gd name="T3" fmla="*/ 0 h 528"/>
                <a:gd name="T4" fmla="*/ 2147483647 w 576"/>
                <a:gd name="T5" fmla="*/ 2147483647 h 528"/>
                <a:gd name="T6" fmla="*/ 0 w 576"/>
                <a:gd name="T7" fmla="*/ 2147483647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"/>
                <a:gd name="T13" fmla="*/ 0 h 528"/>
                <a:gd name="T14" fmla="*/ 576 w 576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" h="528">
                  <a:moveTo>
                    <a:pt x="0" y="528"/>
                  </a:moveTo>
                  <a:lnTo>
                    <a:pt x="288" y="0"/>
                  </a:lnTo>
                  <a:lnTo>
                    <a:pt x="576" y="528"/>
                  </a:lnTo>
                  <a:lnTo>
                    <a:pt x="0" y="52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4203700" y="1606550"/>
              <a:ext cx="1816100" cy="11303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>
              <a:off x="4895850" y="2006600"/>
              <a:ext cx="355600" cy="355600"/>
            </a:xfrm>
            <a:prstGeom prst="rect">
              <a:avLst/>
            </a:prstGeom>
            <a:solidFill>
              <a:schemeClr val="accent4">
                <a:lumMod val="65000"/>
                <a:lumOff val="35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>
              <a:off x="2908300" y="2063750"/>
              <a:ext cx="215900" cy="215900"/>
            </a:xfrm>
            <a:prstGeom prst="ellipse">
              <a:avLst/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3213100" y="2063750"/>
              <a:ext cx="215900" cy="215900"/>
            </a:xfrm>
            <a:prstGeom prst="ellipse">
              <a:avLst/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3517900" y="2063750"/>
              <a:ext cx="215900" cy="215900"/>
            </a:xfrm>
            <a:prstGeom prst="ellipse">
              <a:avLst/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4965700" y="2076450"/>
              <a:ext cx="215900" cy="215900"/>
            </a:xfrm>
            <a:prstGeom prst="ellipse">
              <a:avLst/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6261100" y="2063750"/>
              <a:ext cx="215900" cy="215900"/>
            </a:xfrm>
            <a:prstGeom prst="ellipse">
              <a:avLst/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AutoShape 14"/>
            <p:cNvSpPr>
              <a:spLocks noChangeArrowheads="1"/>
            </p:cNvSpPr>
            <p:nvPr/>
          </p:nvSpPr>
          <p:spPr bwMode="auto">
            <a:xfrm>
              <a:off x="6565900" y="2063750"/>
              <a:ext cx="977900" cy="215900"/>
            </a:xfrm>
            <a:prstGeom prst="rightArrow">
              <a:avLst>
                <a:gd name="adj1" fmla="val 50000"/>
                <a:gd name="adj2" fmla="val 226492"/>
              </a:avLst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AutoShape 15"/>
            <p:cNvSpPr>
              <a:spLocks noChangeArrowheads="1"/>
            </p:cNvSpPr>
            <p:nvPr/>
          </p:nvSpPr>
          <p:spPr bwMode="auto">
            <a:xfrm>
              <a:off x="1460500" y="2063750"/>
              <a:ext cx="977900" cy="215900"/>
            </a:xfrm>
            <a:prstGeom prst="rightArrow">
              <a:avLst>
                <a:gd name="adj1" fmla="val 50000"/>
                <a:gd name="adj2" fmla="val 226492"/>
              </a:avLst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2381250" y="1384300"/>
              <a:ext cx="3860800" cy="1574800"/>
            </a:xfrm>
            <a:prstGeom prst="rect">
              <a:avLst/>
            </a:prstGeom>
            <a:noFill/>
            <a:ln w="25400">
              <a:solidFill>
                <a:schemeClr val="tx2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8" name="Content Placeholder 1"/>
          <p:cNvSpPr txBox="1">
            <a:spLocks/>
          </p:cNvSpPr>
          <p:nvPr/>
        </p:nvSpPr>
        <p:spPr bwMode="auto">
          <a:xfrm>
            <a:off x="152400" y="3657600"/>
            <a:ext cx="8915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1" hangingPunct="1">
              <a:spcBef>
                <a:spcPct val="20000"/>
              </a:spcBef>
              <a:buSzPct val="75000"/>
            </a:pPr>
            <a:r>
              <a:rPr lang="en-US" sz="2800" dirty="0" smtClean="0">
                <a:latin typeface="Symbol" pitchFamily="18" charset="2"/>
              </a:rPr>
              <a:t> </a:t>
            </a:r>
            <a:r>
              <a:rPr lang="en-US" sz="2400" kern="0" dirty="0" smtClean="0"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U = 0.5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means </a:t>
            </a:r>
          </a:p>
          <a:p>
            <a:pPr lvl="0" eaLnBrk="1" hangingPunct="1">
              <a:spcBef>
                <a:spcPct val="20000"/>
              </a:spcBef>
              <a:buSzPct val="75000"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50% of time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there is 1 flow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 unit in the server </a:t>
            </a:r>
          </a:p>
          <a:p>
            <a:pPr eaLnBrk="1" hangingPunct="1">
              <a:spcBef>
                <a:spcPct val="20000"/>
              </a:spcBef>
              <a:buSzPct val="75000"/>
            </a:pPr>
            <a:r>
              <a:rPr lang="en-US" sz="2400" kern="0" dirty="0" smtClean="0"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50% of time there is 0 flow unit in the server</a:t>
            </a:r>
          </a:p>
          <a:p>
            <a:pPr eaLnBrk="1" hangingPunct="1">
              <a:spcBef>
                <a:spcPct val="20000"/>
              </a:spcBef>
              <a:buSzPct val="75000"/>
            </a:pPr>
            <a:r>
              <a:rPr lang="en-US" sz="2400" kern="0" dirty="0" smtClean="0"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0.5 </a:t>
            </a:r>
            <a:r>
              <a:rPr lang="en-US" sz="2400" kern="0" dirty="0" smtClean="0"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  <a:sym typeface="Symbol"/>
              </a:rPr>
              <a:t> 1 + </a:t>
            </a:r>
            <a:r>
              <a:rPr lang="en-US" sz="2400" kern="0" dirty="0" smtClean="0"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0.5 </a:t>
            </a:r>
            <a:r>
              <a:rPr lang="en-US" sz="2400" kern="0" dirty="0" smtClean="0"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  <a:sym typeface="Symbol"/>
              </a:rPr>
              <a:t> 0 = 0.5</a:t>
            </a:r>
          </a:p>
          <a:p>
            <a:pPr eaLnBrk="1" hangingPunct="1">
              <a:spcBef>
                <a:spcPct val="20000"/>
              </a:spcBef>
              <a:buSzPct val="75000"/>
            </a:pPr>
            <a:r>
              <a:rPr lang="en-US" sz="2400" kern="0" dirty="0" smtClean="0"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  <a:sym typeface="Symbol"/>
              </a:rPr>
              <a:t>Average Inventory in the server is equal to utilization</a:t>
            </a:r>
          </a:p>
          <a:p>
            <a:pPr eaLnBrk="1" hangingPunct="1">
              <a:spcBef>
                <a:spcPct val="20000"/>
              </a:spcBef>
              <a:buSzPct val="75000"/>
            </a:pPr>
            <a:r>
              <a:rPr lang="en-US" sz="2400" b="1" kern="0" dirty="0" err="1" smtClean="0">
                <a:solidFill>
                  <a:srgbClr val="C00000"/>
                </a:solidFill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  <a:sym typeface="Symbol"/>
              </a:rPr>
              <a:t>Ip</a:t>
            </a:r>
            <a:r>
              <a:rPr lang="en-US" sz="2400" b="1" kern="0" dirty="0" smtClean="0">
                <a:solidFill>
                  <a:srgbClr val="C00000"/>
                </a:solidFill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  <a:sym typeface="Symbol"/>
              </a:rPr>
              <a:t>= 1U  = U</a:t>
            </a:r>
          </a:p>
          <a:p>
            <a:pPr lvl="0" eaLnBrk="1" hangingPunct="1">
              <a:spcBef>
                <a:spcPct val="20000"/>
              </a:spcBef>
              <a:buSzPct val="75000"/>
            </a:pPr>
            <a:endParaRPr kumimoji="0" lang="en-US" sz="2400" b="0" i="0" u="none" strike="noStrike" kern="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S Reference Sans Serif" pitchFamily="34" charset="0"/>
              <a:ea typeface="ＭＳ Ｐゴシック" pitchFamily="-65" charset="-128"/>
              <a:cs typeface="MS Reference Sans Serif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Given the Utilization, How Many Flow Units are in the Processor(s) </a:t>
            </a:r>
            <a:endParaRPr lang="en-US" dirty="0"/>
          </a:p>
        </p:txBody>
      </p:sp>
      <p:grpSp>
        <p:nvGrpSpPr>
          <p:cNvPr id="6" name="Group 56"/>
          <p:cNvGrpSpPr/>
          <p:nvPr/>
        </p:nvGrpSpPr>
        <p:grpSpPr>
          <a:xfrm>
            <a:off x="0" y="1219200"/>
            <a:ext cx="8915400" cy="2590800"/>
            <a:chOff x="-533400" y="3810000"/>
            <a:chExt cx="8915400" cy="2590800"/>
          </a:xfrm>
        </p:grpSpPr>
        <p:sp>
          <p:nvSpPr>
            <p:cNvPr id="4" name="Content Placeholder 1"/>
            <p:cNvSpPr txBox="1">
              <a:spLocks/>
            </p:cNvSpPr>
            <p:nvPr/>
          </p:nvSpPr>
          <p:spPr bwMode="auto">
            <a:xfrm>
              <a:off x="-533400" y="3810000"/>
              <a:ext cx="8915400" cy="1025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hangingPunct="1">
                <a:spcBef>
                  <a:spcPct val="20000"/>
                </a:spcBef>
                <a:buSzPct val="75000"/>
                <a:defRPr/>
              </a:pPr>
              <a:r>
                <a:rPr lang="en-US" sz="2400" dirty="0" smtClean="0">
                  <a:latin typeface="MS Reference Sans Serif" pitchFamily="34" charset="0"/>
                  <a:ea typeface="ＭＳ Ｐゴシック" pitchFamily="-65" charset="-128"/>
                  <a:cs typeface="MS Reference Sans Serif" pitchFamily="34" charset="0"/>
                </a:rPr>
                <a:t>Given 2 servers, and a utilization of  U = 0.3</a:t>
              </a:r>
            </a:p>
            <a:p>
              <a:pPr eaLnBrk="1" hangingPunct="1">
                <a:spcBef>
                  <a:spcPct val="20000"/>
                </a:spcBef>
                <a:buSzPct val="75000"/>
                <a:defRPr/>
              </a:pPr>
              <a:r>
                <a:rPr lang="en-US" sz="2400" dirty="0" smtClean="0">
                  <a:latin typeface="MS Reference Sans Serif" pitchFamily="34" charset="0"/>
                  <a:ea typeface="ＭＳ Ｐゴシック" pitchFamily="-65" charset="-128"/>
                  <a:cs typeface="MS Reference Sans Serif" pitchFamily="34" charset="0"/>
                </a:rPr>
                <a:t>How many flow units are in the servers ?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Pct val="75000"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endParaRPr>
            </a:p>
          </p:txBody>
        </p:sp>
        <p:grpSp>
          <p:nvGrpSpPr>
            <p:cNvPr id="7" name="Group 42"/>
            <p:cNvGrpSpPr/>
            <p:nvPr/>
          </p:nvGrpSpPr>
          <p:grpSpPr>
            <a:xfrm>
              <a:off x="1524000" y="4826000"/>
              <a:ext cx="6083300" cy="1574800"/>
              <a:chOff x="2984500" y="1384300"/>
              <a:chExt cx="6083300" cy="1574800"/>
            </a:xfrm>
          </p:grpSpPr>
          <p:sp>
            <p:nvSpPr>
              <p:cNvPr id="44" name="Freeform 43"/>
              <p:cNvSpPr>
                <a:spLocks/>
              </p:cNvSpPr>
              <p:nvPr/>
            </p:nvSpPr>
            <p:spPr bwMode="auto">
              <a:xfrm>
                <a:off x="4127500" y="1606550"/>
                <a:ext cx="1447800" cy="914400"/>
              </a:xfrm>
              <a:custGeom>
                <a:avLst/>
                <a:gdLst>
                  <a:gd name="T0" fmla="*/ 0 w 576"/>
                  <a:gd name="T1" fmla="*/ 2147483647 h 528"/>
                  <a:gd name="T2" fmla="*/ 2147483647 w 576"/>
                  <a:gd name="T3" fmla="*/ 0 h 528"/>
                  <a:gd name="T4" fmla="*/ 2147483647 w 576"/>
                  <a:gd name="T5" fmla="*/ 2147483647 h 528"/>
                  <a:gd name="T6" fmla="*/ 0 w 576"/>
                  <a:gd name="T7" fmla="*/ 2147483647 h 52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76"/>
                  <a:gd name="T13" fmla="*/ 0 h 528"/>
                  <a:gd name="T14" fmla="*/ 576 w 576"/>
                  <a:gd name="T15" fmla="*/ 528 h 52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76" h="528">
                    <a:moveTo>
                      <a:pt x="0" y="528"/>
                    </a:moveTo>
                    <a:lnTo>
                      <a:pt x="288" y="0"/>
                    </a:lnTo>
                    <a:lnTo>
                      <a:pt x="576" y="528"/>
                    </a:lnTo>
                    <a:lnTo>
                      <a:pt x="0" y="52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Rectangle 44"/>
              <p:cNvSpPr>
                <a:spLocks noChangeArrowheads="1"/>
              </p:cNvSpPr>
              <p:nvPr/>
            </p:nvSpPr>
            <p:spPr bwMode="auto">
              <a:xfrm>
                <a:off x="5727700" y="1606550"/>
                <a:ext cx="1816100" cy="11303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" name="Rectangle 45"/>
              <p:cNvSpPr>
                <a:spLocks noChangeArrowheads="1"/>
              </p:cNvSpPr>
              <p:nvPr/>
            </p:nvSpPr>
            <p:spPr bwMode="auto">
              <a:xfrm>
                <a:off x="6419850" y="2298700"/>
                <a:ext cx="355600" cy="355600"/>
              </a:xfrm>
              <a:prstGeom prst="rect">
                <a:avLst/>
              </a:prstGeom>
              <a:solidFill>
                <a:schemeClr val="accent4">
                  <a:lumMod val="65000"/>
                  <a:lumOff val="3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" name="Rectangle 46"/>
              <p:cNvSpPr>
                <a:spLocks noChangeArrowheads="1"/>
              </p:cNvSpPr>
              <p:nvPr/>
            </p:nvSpPr>
            <p:spPr bwMode="auto">
              <a:xfrm>
                <a:off x="6419850" y="1689100"/>
                <a:ext cx="355600" cy="355600"/>
              </a:xfrm>
              <a:prstGeom prst="rect">
                <a:avLst/>
              </a:prstGeom>
              <a:solidFill>
                <a:schemeClr val="accent4">
                  <a:lumMod val="65000"/>
                  <a:lumOff val="3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" name="Oval 47"/>
              <p:cNvSpPr>
                <a:spLocks noChangeArrowheads="1"/>
              </p:cNvSpPr>
              <p:nvPr/>
            </p:nvSpPr>
            <p:spPr bwMode="auto">
              <a:xfrm>
                <a:off x="4432300" y="2063750"/>
                <a:ext cx="215900" cy="215900"/>
              </a:xfrm>
              <a:prstGeom prst="ellipse">
                <a:avLst/>
              </a:prstGeom>
              <a:solidFill>
                <a:srgbClr val="609CD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Oval 48"/>
              <p:cNvSpPr>
                <a:spLocks noChangeArrowheads="1"/>
              </p:cNvSpPr>
              <p:nvPr/>
            </p:nvSpPr>
            <p:spPr bwMode="auto">
              <a:xfrm>
                <a:off x="4737100" y="2063750"/>
                <a:ext cx="215900" cy="215900"/>
              </a:xfrm>
              <a:prstGeom prst="ellipse">
                <a:avLst/>
              </a:prstGeom>
              <a:solidFill>
                <a:srgbClr val="609CD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" name="Oval 49"/>
              <p:cNvSpPr>
                <a:spLocks noChangeArrowheads="1"/>
              </p:cNvSpPr>
              <p:nvPr/>
            </p:nvSpPr>
            <p:spPr bwMode="auto">
              <a:xfrm>
                <a:off x="5041900" y="2063750"/>
                <a:ext cx="215900" cy="215900"/>
              </a:xfrm>
              <a:prstGeom prst="ellipse">
                <a:avLst/>
              </a:prstGeom>
              <a:solidFill>
                <a:srgbClr val="609CD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Oval 50"/>
              <p:cNvSpPr>
                <a:spLocks noChangeArrowheads="1"/>
              </p:cNvSpPr>
              <p:nvPr/>
            </p:nvSpPr>
            <p:spPr bwMode="auto">
              <a:xfrm>
                <a:off x="6489700" y="1758950"/>
                <a:ext cx="215900" cy="215900"/>
              </a:xfrm>
              <a:prstGeom prst="ellipse">
                <a:avLst/>
              </a:prstGeom>
              <a:solidFill>
                <a:srgbClr val="609CD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Oval 51"/>
              <p:cNvSpPr>
                <a:spLocks noChangeArrowheads="1"/>
              </p:cNvSpPr>
              <p:nvPr/>
            </p:nvSpPr>
            <p:spPr bwMode="auto">
              <a:xfrm>
                <a:off x="6489700" y="2368550"/>
                <a:ext cx="215900" cy="215900"/>
              </a:xfrm>
              <a:prstGeom prst="ellipse">
                <a:avLst/>
              </a:prstGeom>
              <a:solidFill>
                <a:srgbClr val="609CD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Oval 52"/>
              <p:cNvSpPr>
                <a:spLocks noChangeArrowheads="1"/>
              </p:cNvSpPr>
              <p:nvPr/>
            </p:nvSpPr>
            <p:spPr bwMode="auto">
              <a:xfrm>
                <a:off x="7785100" y="2063750"/>
                <a:ext cx="215900" cy="215900"/>
              </a:xfrm>
              <a:prstGeom prst="ellipse">
                <a:avLst/>
              </a:prstGeom>
              <a:solidFill>
                <a:srgbClr val="609CD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AutoShape 14"/>
              <p:cNvSpPr>
                <a:spLocks noChangeArrowheads="1"/>
              </p:cNvSpPr>
              <p:nvPr/>
            </p:nvSpPr>
            <p:spPr bwMode="auto">
              <a:xfrm>
                <a:off x="8089900" y="2063750"/>
                <a:ext cx="977900" cy="215900"/>
              </a:xfrm>
              <a:prstGeom prst="rightArrow">
                <a:avLst>
                  <a:gd name="adj1" fmla="val 50000"/>
                  <a:gd name="adj2" fmla="val 226492"/>
                </a:avLst>
              </a:prstGeom>
              <a:solidFill>
                <a:srgbClr val="609CD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AutoShape 15"/>
              <p:cNvSpPr>
                <a:spLocks noChangeArrowheads="1"/>
              </p:cNvSpPr>
              <p:nvPr/>
            </p:nvSpPr>
            <p:spPr bwMode="auto">
              <a:xfrm>
                <a:off x="2984500" y="2063750"/>
                <a:ext cx="977900" cy="215900"/>
              </a:xfrm>
              <a:prstGeom prst="rightArrow">
                <a:avLst>
                  <a:gd name="adj1" fmla="val 50000"/>
                  <a:gd name="adj2" fmla="val 226492"/>
                </a:avLst>
              </a:prstGeom>
              <a:solidFill>
                <a:srgbClr val="609CD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Rectangle 55"/>
              <p:cNvSpPr>
                <a:spLocks noChangeArrowheads="1"/>
              </p:cNvSpPr>
              <p:nvPr/>
            </p:nvSpPr>
            <p:spPr bwMode="auto">
              <a:xfrm>
                <a:off x="3905250" y="1384300"/>
                <a:ext cx="3860800" cy="1574800"/>
              </a:xfrm>
              <a:prstGeom prst="rect">
                <a:avLst/>
              </a:prstGeom>
              <a:noFill/>
              <a:ln w="25400">
                <a:solidFill>
                  <a:schemeClr val="tx2"/>
                </a:solidFill>
                <a:prstDash val="sysDot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7" name="Content Placeholder 1"/>
          <p:cNvSpPr txBox="1">
            <a:spLocks/>
          </p:cNvSpPr>
          <p:nvPr/>
        </p:nvSpPr>
        <p:spPr bwMode="auto">
          <a:xfrm>
            <a:off x="76200" y="3733800"/>
            <a:ext cx="8915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1" hangingPunct="1">
              <a:spcBef>
                <a:spcPct val="20000"/>
              </a:spcBef>
              <a:buSzPct val="75000"/>
            </a:pPr>
            <a:r>
              <a:rPr lang="en-US" sz="2800" dirty="0" smtClean="0">
                <a:latin typeface="Symbol" pitchFamily="18" charset="2"/>
              </a:rPr>
              <a:t> </a:t>
            </a:r>
            <a:r>
              <a:rPr lang="en-US" sz="2400" kern="0" dirty="0" smtClean="0"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U = 0.3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means </a:t>
            </a:r>
          </a:p>
          <a:p>
            <a:pPr lvl="0" eaLnBrk="1" hangingPunct="1">
              <a:spcBef>
                <a:spcPct val="20000"/>
              </a:spcBef>
              <a:buSzPct val="75000"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30% of time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there is 1 flow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 unit in each server </a:t>
            </a:r>
          </a:p>
          <a:p>
            <a:pPr eaLnBrk="1" hangingPunct="1">
              <a:spcBef>
                <a:spcPct val="20000"/>
              </a:spcBef>
              <a:buSzPct val="75000"/>
            </a:pPr>
            <a:r>
              <a:rPr lang="en-US" sz="2400" kern="0" dirty="0" smtClean="0"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70% of time there is 0 flow unit in each server</a:t>
            </a:r>
          </a:p>
          <a:p>
            <a:pPr eaLnBrk="1" hangingPunct="1">
              <a:spcBef>
                <a:spcPct val="20000"/>
              </a:spcBef>
              <a:buSzPct val="75000"/>
            </a:pPr>
            <a:r>
              <a:rPr lang="en-US" sz="2400" kern="0" dirty="0" smtClean="0"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0.3 </a:t>
            </a:r>
            <a:r>
              <a:rPr lang="en-US" sz="2400" kern="0" dirty="0" smtClean="0"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  <a:sym typeface="Symbol"/>
              </a:rPr>
              <a:t> 1 + </a:t>
            </a:r>
            <a:r>
              <a:rPr lang="en-US" sz="2400" kern="0" dirty="0" smtClean="0"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0.7 </a:t>
            </a:r>
            <a:r>
              <a:rPr lang="en-US" sz="2400" kern="0" dirty="0" smtClean="0"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  <a:sym typeface="Symbol"/>
              </a:rPr>
              <a:t> 0 = 0.3 flow unit in each server</a:t>
            </a:r>
          </a:p>
          <a:p>
            <a:pPr eaLnBrk="1" hangingPunct="1">
              <a:spcBef>
                <a:spcPct val="20000"/>
              </a:spcBef>
              <a:buSzPct val="75000"/>
            </a:pPr>
            <a:r>
              <a:rPr lang="en-US" sz="2400" kern="0" dirty="0" smtClean="0"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  <a:sym typeface="Symbol"/>
              </a:rPr>
              <a:t>Average Inventory in the server is equal to utilization times the number of servers  </a:t>
            </a:r>
            <a:r>
              <a:rPr lang="en-US" sz="2400" b="1" kern="0" dirty="0" err="1" smtClean="0">
                <a:solidFill>
                  <a:srgbClr val="C00000"/>
                </a:solidFill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  <a:sym typeface="Symbol"/>
              </a:rPr>
              <a:t>Ip</a:t>
            </a:r>
            <a:r>
              <a:rPr lang="en-US" sz="2400" b="1" kern="0" dirty="0" smtClean="0">
                <a:solidFill>
                  <a:srgbClr val="C00000"/>
                </a:solidFill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  <a:sym typeface="Symbol"/>
              </a:rPr>
              <a:t>= 2U  = </a:t>
            </a:r>
            <a:r>
              <a:rPr lang="en-US" sz="2400" b="1" kern="0" dirty="0" err="1" smtClean="0">
                <a:solidFill>
                  <a:srgbClr val="C00000"/>
                </a:solidFill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  <a:sym typeface="Symbol"/>
              </a:rPr>
              <a:t>cU</a:t>
            </a:r>
            <a:endParaRPr lang="en-US" sz="2400" b="1" kern="0" dirty="0" smtClean="0">
              <a:solidFill>
                <a:srgbClr val="C00000"/>
              </a:solidFill>
              <a:latin typeface="MS Reference Sans Serif" pitchFamily="34" charset="0"/>
              <a:ea typeface="ＭＳ Ｐゴシック" pitchFamily="-65" charset="-128"/>
              <a:cs typeface="MS Reference Sans Serif" pitchFamily="34" charset="0"/>
              <a:sym typeface="Symbol"/>
            </a:endParaRPr>
          </a:p>
          <a:p>
            <a:pPr lvl="0" eaLnBrk="1" hangingPunct="1">
              <a:spcBef>
                <a:spcPct val="20000"/>
              </a:spcBef>
              <a:buSzPct val="75000"/>
            </a:pPr>
            <a:endParaRPr kumimoji="0" lang="en-US" sz="2400" b="0" i="0" u="none" strike="noStrike" kern="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S Reference Sans Serif" pitchFamily="34" charset="0"/>
              <a:ea typeface="ＭＳ Ｐゴシック" pitchFamily="-65" charset="-128"/>
              <a:cs typeface="MS Reference Sans Serif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257800"/>
          </a:xfrm>
        </p:spPr>
        <p:txBody>
          <a:bodyPr/>
          <a:lstStyle/>
          <a:p>
            <a:pPr>
              <a:buClr>
                <a:srgbClr val="00007D"/>
              </a:buClr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Processing time:  </a:t>
            </a:r>
            <a:r>
              <a:rPr lang="en-US" sz="2400" dirty="0" err="1" smtClean="0">
                <a:solidFill>
                  <a:schemeClr val="tx1"/>
                </a:solidFill>
              </a:rPr>
              <a:t>Tp</a:t>
            </a:r>
            <a:r>
              <a:rPr lang="en-US" sz="2400" dirty="0" smtClean="0">
                <a:solidFill>
                  <a:schemeClr val="tx1"/>
                </a:solidFill>
              </a:rPr>
              <a:t>, Ex. </a:t>
            </a:r>
            <a:r>
              <a:rPr lang="en-US" sz="2400" dirty="0" err="1" smtClean="0">
                <a:solidFill>
                  <a:schemeClr val="tx1"/>
                </a:solidFill>
              </a:rPr>
              <a:t>Tp</a:t>
            </a:r>
            <a:r>
              <a:rPr lang="en-US" sz="2400" dirty="0" smtClean="0">
                <a:solidFill>
                  <a:schemeClr val="tx1"/>
                </a:solidFill>
              </a:rPr>
              <a:t> = 5 minutes</a:t>
            </a:r>
          </a:p>
          <a:p>
            <a:pPr>
              <a:buClr>
                <a:srgbClr val="00007D"/>
              </a:buClr>
              <a:buNone/>
            </a:pPr>
            <a:r>
              <a:rPr lang="en-US" dirty="0" smtClean="0">
                <a:solidFill>
                  <a:schemeClr val="tx1"/>
                </a:solidFill>
              </a:rPr>
              <a:t>Number of servers: c, Ex. c=3</a:t>
            </a:r>
          </a:p>
          <a:p>
            <a:pPr>
              <a:buClr>
                <a:srgbClr val="00007D"/>
              </a:buClr>
              <a:buNone/>
            </a:pPr>
            <a:r>
              <a:rPr lang="en-US" dirty="0" err="1" smtClean="0">
                <a:solidFill>
                  <a:schemeClr val="tx1"/>
                </a:solidFill>
              </a:rPr>
              <a:t>Tp</a:t>
            </a:r>
            <a:r>
              <a:rPr lang="en-US" dirty="0" smtClean="0">
                <a:solidFill>
                  <a:schemeClr val="tx1"/>
                </a:solidFill>
              </a:rPr>
              <a:t> is also waiting time in the server, no mater one server or c servers. </a:t>
            </a:r>
            <a:r>
              <a:rPr lang="en-US" dirty="0" err="1" smtClean="0">
                <a:solidFill>
                  <a:schemeClr val="tx1"/>
                </a:solidFill>
              </a:rPr>
              <a:t>Tp</a:t>
            </a:r>
            <a:r>
              <a:rPr lang="en-US" dirty="0" smtClean="0">
                <a:solidFill>
                  <a:schemeClr val="tx1"/>
                </a:solidFill>
              </a:rPr>
              <a:t> in this example is always 5 min.</a:t>
            </a:r>
            <a:endParaRPr lang="en-US" sz="2400" dirty="0" smtClean="0">
              <a:solidFill>
                <a:schemeClr val="tx1"/>
              </a:solidFill>
            </a:endParaRPr>
          </a:p>
          <a:p>
            <a:pPr>
              <a:buClr>
                <a:srgbClr val="00007D"/>
              </a:buClr>
              <a:buNone/>
            </a:pPr>
            <a:r>
              <a:rPr lang="en-US" dirty="0" smtClean="0">
                <a:solidFill>
                  <a:schemeClr val="tx1"/>
                </a:solidFill>
              </a:rPr>
              <a:t>Processing rate </a:t>
            </a:r>
            <a:r>
              <a:rPr lang="en-US" dirty="0" err="1" smtClean="0">
                <a:solidFill>
                  <a:schemeClr val="tx1"/>
                </a:solidFill>
              </a:rPr>
              <a:t>Rp</a:t>
            </a:r>
            <a:r>
              <a:rPr lang="en-US" dirty="0" smtClean="0">
                <a:solidFill>
                  <a:schemeClr val="tx1"/>
                </a:solidFill>
              </a:rPr>
              <a:t>= c/Tp. Ex. </a:t>
            </a:r>
            <a:r>
              <a:rPr lang="en-US" dirty="0" err="1" smtClean="0">
                <a:solidFill>
                  <a:schemeClr val="tx1"/>
                </a:solidFill>
              </a:rPr>
              <a:t>Rp</a:t>
            </a:r>
            <a:r>
              <a:rPr lang="en-US" dirty="0" smtClean="0">
                <a:solidFill>
                  <a:schemeClr val="tx1"/>
                </a:solidFill>
              </a:rPr>
              <a:t> =3/5 per min; 36/hr</a:t>
            </a:r>
          </a:p>
          <a:p>
            <a:pPr>
              <a:buClr>
                <a:srgbClr val="00007D"/>
              </a:buClr>
              <a:buNone/>
            </a:pPr>
            <a:r>
              <a:rPr lang="en-US" dirty="0" smtClean="0">
                <a:solidFill>
                  <a:schemeClr val="tx1"/>
                </a:solidFill>
              </a:rPr>
              <a:t>Utilization: U. Ex. U = 0.8 in our example</a:t>
            </a:r>
          </a:p>
          <a:p>
            <a:pPr>
              <a:buClr>
                <a:srgbClr val="00007D"/>
              </a:buClr>
              <a:buNone/>
            </a:pPr>
            <a:r>
              <a:rPr lang="en-US" dirty="0" smtClean="0">
                <a:solidFill>
                  <a:schemeClr val="tx1"/>
                </a:solidFill>
              </a:rPr>
              <a:t>Number of the flow units in all servers, </a:t>
            </a:r>
            <a:r>
              <a:rPr lang="en-US" dirty="0" err="1" smtClean="0">
                <a:solidFill>
                  <a:schemeClr val="tx1"/>
                </a:solidFill>
              </a:rPr>
              <a:t>Ip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dirty="0" err="1" smtClean="0">
                <a:solidFill>
                  <a:schemeClr val="tx1"/>
                </a:solidFill>
              </a:rPr>
              <a:t>cU</a:t>
            </a:r>
            <a:endParaRPr lang="en-US" dirty="0" smtClean="0">
              <a:solidFill>
                <a:schemeClr val="tx1"/>
              </a:solidFill>
            </a:endParaRPr>
          </a:p>
          <a:p>
            <a:pPr>
              <a:buClr>
                <a:srgbClr val="00007D"/>
              </a:buClr>
              <a:buNone/>
            </a:pPr>
            <a:r>
              <a:rPr lang="en-US" dirty="0" smtClean="0">
                <a:solidFill>
                  <a:schemeClr val="tx1"/>
                </a:solidFill>
              </a:rPr>
              <a:t>In our example, </a:t>
            </a:r>
            <a:r>
              <a:rPr lang="en-US" dirty="0" err="1" smtClean="0">
                <a:solidFill>
                  <a:schemeClr val="tx1"/>
                </a:solidFill>
              </a:rPr>
              <a:t>Ip</a:t>
            </a:r>
            <a:r>
              <a:rPr lang="en-US" dirty="0" smtClean="0">
                <a:solidFill>
                  <a:schemeClr val="tx1"/>
                </a:solidFill>
              </a:rPr>
              <a:t> = 3 </a:t>
            </a:r>
            <a:r>
              <a:rPr lang="en-US" dirty="0" smtClean="0">
                <a:solidFill>
                  <a:schemeClr val="tx1"/>
                </a:solidFill>
                <a:sym typeface="Symbol"/>
              </a:rPr>
              <a:t> 0.8 = 2.4</a:t>
            </a:r>
            <a:endParaRPr lang="en-US" dirty="0" smtClean="0">
              <a:solidFill>
                <a:schemeClr val="tx1"/>
              </a:solidFill>
            </a:endParaRPr>
          </a:p>
          <a:p>
            <a:pPr>
              <a:buClr>
                <a:srgbClr val="00007D"/>
              </a:buClr>
              <a:buNone/>
            </a:pPr>
            <a:r>
              <a:rPr lang="en-US" dirty="0" smtClean="0">
                <a:solidFill>
                  <a:schemeClr val="tx1"/>
                </a:solidFill>
              </a:rPr>
              <a:t>Can we compute R? 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 </a:t>
            </a:r>
            <a:r>
              <a:rPr lang="en-US" dirty="0" smtClean="0">
                <a:solidFill>
                  <a:schemeClr val="tx1"/>
                </a:solidFill>
              </a:rPr>
              <a:t>TR = I</a:t>
            </a:r>
          </a:p>
          <a:p>
            <a:pPr>
              <a:buClr>
                <a:srgbClr val="00007D"/>
              </a:buClr>
              <a:buNone/>
            </a:pPr>
            <a:r>
              <a:rPr lang="en-US" dirty="0" err="1" smtClean="0">
                <a:solidFill>
                  <a:schemeClr val="tx1"/>
                </a:solidFill>
              </a:rPr>
              <a:t>Tp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  <a:sym typeface="Symbol"/>
              </a:rPr>
              <a:t> R = </a:t>
            </a:r>
            <a:r>
              <a:rPr lang="en-US" dirty="0" err="1" smtClean="0">
                <a:solidFill>
                  <a:schemeClr val="tx1"/>
                </a:solidFill>
                <a:sym typeface="Symbol"/>
              </a:rPr>
              <a:t>cU</a:t>
            </a:r>
            <a:r>
              <a:rPr lang="en-US" dirty="0" smtClean="0">
                <a:solidFill>
                  <a:schemeClr val="tx1"/>
                </a:solidFill>
                <a:sym typeface="Symbol"/>
              </a:rPr>
              <a:t> 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 R =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cU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/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Tp</a:t>
            </a:r>
            <a:endParaRPr lang="en-US" dirty="0" smtClean="0">
              <a:solidFill>
                <a:schemeClr val="tx1"/>
              </a:solidFill>
              <a:sym typeface="Wingdings" pitchFamily="2" charset="2"/>
            </a:endParaRPr>
          </a:p>
          <a:p>
            <a:pPr>
              <a:buClr>
                <a:srgbClr val="00007D"/>
              </a:buClr>
              <a:buNone/>
            </a:pP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5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  <a:sym typeface="Symbol"/>
              </a:rPr>
              <a:t> R = 2.4 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 R = 0.48 flow units per minute or 28.8 / hr     </a:t>
            </a:r>
          </a:p>
          <a:p>
            <a:pPr>
              <a:buClr>
                <a:srgbClr val="00007D"/>
              </a:buClr>
              <a:buNone/>
            </a:pPr>
            <a:r>
              <a:rPr lang="en-US" sz="2400" b="1" dirty="0" smtClean="0">
                <a:solidFill>
                  <a:srgbClr val="C00000"/>
                </a:solidFill>
                <a:sym typeface="Wingdings" pitchFamily="2" charset="2"/>
              </a:rPr>
              <a:t>We learned it without looking at any formula</a:t>
            </a:r>
            <a:endParaRPr lang="en-US" sz="2400" b="1" dirty="0" smtClean="0">
              <a:solidFill>
                <a:srgbClr val="C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Have Learned Without Looking for  any Formula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412875"/>
            <a:ext cx="9067800" cy="49117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Variability in arrival time and service time leads to 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Idleness of resources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Waiting time of customers (orders) to be processed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We are interested in evaluating two measures: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Average waiting time of flow units. Average waiting time in the waiting line and in the system (Waiting line + </a:t>
            </a:r>
            <a:r>
              <a:rPr lang="en-US" sz="2400" dirty="0" smtClean="0">
                <a:solidFill>
                  <a:srgbClr val="00B050"/>
                </a:solidFill>
              </a:rPr>
              <a:t>Processor</a:t>
            </a:r>
            <a:r>
              <a:rPr lang="en-US" sz="2400" dirty="0" smtClean="0">
                <a:solidFill>
                  <a:schemeClr val="tx1"/>
                </a:solidFill>
              </a:rPr>
              <a:t>). 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Average number of flow units. The </a:t>
            </a:r>
            <a:r>
              <a:rPr lang="en-US" sz="2400" b="1" dirty="0" smtClean="0">
                <a:solidFill>
                  <a:schemeClr val="tx1"/>
                </a:solidFill>
              </a:rPr>
              <a:t>average number</a:t>
            </a:r>
            <a:r>
              <a:rPr lang="en-US" sz="2400" dirty="0" smtClean="0">
                <a:solidFill>
                  <a:schemeClr val="tx1"/>
                </a:solidFill>
              </a:rPr>
              <a:t> of orders (customers) waiting in the waiting line (to be then </a:t>
            </a:r>
            <a:r>
              <a:rPr lang="en-US" sz="2400" dirty="0" smtClean="0">
                <a:solidFill>
                  <a:srgbClr val="00B050"/>
                </a:solidFill>
              </a:rPr>
              <a:t>processed</a:t>
            </a:r>
            <a:r>
              <a:rPr lang="en-US" sz="2400" dirty="0" smtClean="0">
                <a:solidFill>
                  <a:schemeClr val="tx1"/>
                </a:solidFill>
              </a:rPr>
              <a:t>).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Characteristics of Queuing Systems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412875"/>
            <a:ext cx="8915400" cy="4911725"/>
          </a:xfrm>
        </p:spPr>
        <p:txBody>
          <a:bodyPr/>
          <a:lstStyle/>
          <a:p>
            <a:pPr marL="457200" lvl="1" indent="-457200">
              <a:buFont typeface="Wingdings" pitchFamily="2" charset="2"/>
              <a:buChar char="p"/>
            </a:pPr>
            <a:r>
              <a:rPr lang="en-US" sz="2400" dirty="0" smtClean="0">
                <a:solidFill>
                  <a:schemeClr val="tx1"/>
                </a:solidFill>
              </a:rPr>
              <a:t>Two key drivers of process performance are </a:t>
            </a:r>
            <a:r>
              <a:rPr lang="en-US" sz="2400" dirty="0" smtClean="0">
                <a:solidFill>
                  <a:srgbClr val="C00000"/>
                </a:solidFill>
              </a:rPr>
              <a:t>Utilization</a:t>
            </a:r>
            <a:r>
              <a:rPr lang="en-US" sz="2400" dirty="0" smtClean="0">
                <a:solidFill>
                  <a:schemeClr val="tx1"/>
                </a:solidFill>
              </a:rPr>
              <a:t> and </a:t>
            </a:r>
            <a:r>
              <a:rPr lang="en-US" sz="2400" dirty="0" smtClean="0">
                <a:solidFill>
                  <a:srgbClr val="C00000"/>
                </a:solidFill>
              </a:rPr>
              <a:t>Variability</a:t>
            </a:r>
            <a:r>
              <a:rPr lang="en-US" sz="2400" dirty="0" smtClean="0">
                <a:solidFill>
                  <a:schemeClr val="tx1"/>
                </a:solidFill>
              </a:rPr>
              <a:t>. </a:t>
            </a:r>
          </a:p>
          <a:p>
            <a:pPr marL="457200" indent="-457200"/>
            <a:r>
              <a:rPr lang="en-US" dirty="0" smtClean="0">
                <a:solidFill>
                  <a:schemeClr val="tx1"/>
                </a:solidFill>
              </a:rPr>
              <a:t>The higher the utilization the longer the waiting line. </a:t>
            </a:r>
            <a:endParaRPr lang="el-GR" i="1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marL="457200" indent="-457200"/>
            <a:r>
              <a:rPr lang="en-US" dirty="0" smtClean="0">
                <a:solidFill>
                  <a:schemeClr val="tx1"/>
                </a:solidFill>
              </a:rPr>
              <a:t>High capacity utilization U= R/</a:t>
            </a:r>
            <a:r>
              <a:rPr lang="en-US" dirty="0" err="1" smtClean="0">
                <a:solidFill>
                  <a:schemeClr val="tx1"/>
                </a:solidFill>
              </a:rPr>
              <a:t>Rp</a:t>
            </a:r>
            <a:r>
              <a:rPr lang="en-US" dirty="0" smtClean="0">
                <a:solidFill>
                  <a:schemeClr val="tx1"/>
                </a:solidFill>
              </a:rPr>
              <a:t> or low safety capacity </a:t>
            </a:r>
            <a:r>
              <a:rPr lang="en-US" i="1" dirty="0" smtClean="0">
                <a:solidFill>
                  <a:schemeClr val="tx1"/>
                </a:solidFill>
                <a:cs typeface="Times New Roman" pitchFamily="18" charset="0"/>
              </a:rPr>
              <a:t>Rs</a:t>
            </a:r>
            <a:r>
              <a:rPr lang="en-US" dirty="0" smtClean="0">
                <a:solidFill>
                  <a:schemeClr val="tx1"/>
                </a:solidFill>
                <a:cs typeface="Times New Roman" pitchFamily="18" charset="0"/>
              </a:rPr>
              <a:t> =</a:t>
            </a:r>
            <a:r>
              <a:rPr lang="en-US" i="1" dirty="0" err="1" smtClean="0">
                <a:solidFill>
                  <a:schemeClr val="tx1"/>
                </a:solidFill>
                <a:cs typeface="Times New Roman" pitchFamily="18" charset="0"/>
              </a:rPr>
              <a:t>Rp</a:t>
            </a:r>
            <a:r>
              <a:rPr lang="en-US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cs typeface="Times New Roman" pitchFamily="18" charset="0"/>
              </a:rPr>
              <a:t>–</a:t>
            </a:r>
            <a:r>
              <a:rPr lang="en-US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i="1" dirty="0" smtClean="0">
                <a:solidFill>
                  <a:schemeClr val="tx1"/>
                </a:solidFill>
                <a:cs typeface="Times New Roman" pitchFamily="18" charset="0"/>
              </a:rPr>
              <a:t>R,  </a:t>
            </a:r>
            <a:r>
              <a:rPr lang="en-US" dirty="0" smtClean="0">
                <a:solidFill>
                  <a:schemeClr val="tx1"/>
                </a:solidFill>
                <a:cs typeface="Times New Roman" pitchFamily="18" charset="0"/>
              </a:rPr>
              <a:t>due to</a:t>
            </a:r>
          </a:p>
          <a:p>
            <a:pPr marL="857250" lvl="1" indent="-457200"/>
            <a:r>
              <a:rPr lang="en-US" sz="2400" dirty="0" smtClean="0">
                <a:solidFill>
                  <a:schemeClr val="tx1"/>
                </a:solidFill>
                <a:cs typeface="Times New Roman" pitchFamily="18" charset="0"/>
              </a:rPr>
              <a:t>High inflow rate </a:t>
            </a:r>
            <a:r>
              <a:rPr lang="en-US" sz="2400" i="1" dirty="0" smtClean="0">
                <a:solidFill>
                  <a:schemeClr val="tx1"/>
                </a:solidFill>
                <a:cs typeface="Times New Roman" pitchFamily="18" charset="0"/>
              </a:rPr>
              <a:t>R</a:t>
            </a:r>
          </a:p>
          <a:p>
            <a:pPr marL="857250" lvl="1" indent="-457200"/>
            <a:r>
              <a:rPr lang="en-US" sz="2400" dirty="0" smtClean="0">
                <a:solidFill>
                  <a:schemeClr val="tx1"/>
                </a:solidFill>
                <a:cs typeface="Times New Roman" pitchFamily="18" charset="0"/>
              </a:rPr>
              <a:t>Low processing rate </a:t>
            </a:r>
            <a:r>
              <a:rPr lang="en-US" sz="2400" i="1" dirty="0" err="1" smtClean="0">
                <a:solidFill>
                  <a:schemeClr val="tx1"/>
                </a:solidFill>
                <a:cs typeface="Times New Roman" pitchFamily="18" charset="0"/>
              </a:rPr>
              <a:t>Rp</a:t>
            </a:r>
            <a:r>
              <a:rPr lang="en-US" sz="2400" i="1" dirty="0" smtClean="0">
                <a:solidFill>
                  <a:schemeClr val="tx1"/>
                </a:solidFill>
                <a:cs typeface="Times New Roman" pitchFamily="18" charset="0"/>
              </a:rPr>
              <a:t> = c / </a:t>
            </a:r>
            <a:r>
              <a:rPr lang="en-US" sz="2400" i="1" dirty="0" err="1" smtClean="0">
                <a:solidFill>
                  <a:schemeClr val="tx1"/>
                </a:solidFill>
                <a:cs typeface="Times New Roman" pitchFamily="18" charset="0"/>
              </a:rPr>
              <a:t>Tp</a:t>
            </a:r>
            <a:r>
              <a:rPr lang="en-US" sz="2400" i="1" dirty="0" smtClean="0">
                <a:solidFill>
                  <a:schemeClr val="tx1"/>
                </a:solidFill>
                <a:cs typeface="Times New Roman" pitchFamily="18" charset="0"/>
              </a:rPr>
              <a:t>, </a:t>
            </a:r>
            <a:r>
              <a:rPr lang="en-US" sz="2400" dirty="0" smtClean="0">
                <a:solidFill>
                  <a:schemeClr val="tx1"/>
                </a:solidFill>
                <a:cs typeface="Times New Roman" pitchFamily="18" charset="0"/>
              </a:rPr>
              <a:t>which may be due to small-scale </a:t>
            </a:r>
            <a:r>
              <a:rPr lang="en-US" sz="2400" i="1" dirty="0" smtClean="0">
                <a:solidFill>
                  <a:schemeClr val="tx1"/>
                </a:solidFill>
                <a:cs typeface="Times New Roman" pitchFamily="18" charset="0"/>
              </a:rPr>
              <a:t>c</a:t>
            </a:r>
            <a:r>
              <a:rPr lang="en-US" sz="2400" dirty="0" smtClean="0">
                <a:solidFill>
                  <a:schemeClr val="tx1"/>
                </a:solidFill>
                <a:cs typeface="Times New Roman" pitchFamily="18" charset="0"/>
              </a:rPr>
              <a:t> and/or slow speed </a:t>
            </a:r>
            <a:r>
              <a:rPr lang="en-US" sz="2400" dirty="0" smtClean="0">
                <a:solidFill>
                  <a:schemeClr val="tx1"/>
                </a:solidFill>
                <a:cs typeface="Times New Roman" pitchFamily="18" charset="0"/>
              </a:rPr>
              <a:t>1/</a:t>
            </a:r>
            <a:r>
              <a:rPr lang="en-US" sz="2400" i="1" dirty="0" err="1" smtClean="0">
                <a:solidFill>
                  <a:schemeClr val="tx1"/>
                </a:solidFill>
                <a:cs typeface="Times New Roman" pitchFamily="18" charset="0"/>
              </a:rPr>
              <a:t>Tp</a:t>
            </a:r>
            <a:endParaRPr lang="en-US" sz="2400" i="1" dirty="0" smtClean="0">
              <a:solidFill>
                <a:schemeClr val="tx1"/>
              </a:solidFill>
              <a:cs typeface="Times New Roman" pitchFamily="18" charset="0"/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The higher the variability, the longer the waiting line. </a:t>
            </a:r>
            <a:endParaRPr lang="el-GR" i="1" dirty="0" smtClean="0">
              <a:solidFill>
                <a:schemeClr val="tx1"/>
              </a:solidFill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Utilization and Variability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95400"/>
            <a:ext cx="8915400" cy="4987925"/>
          </a:xfrm>
        </p:spPr>
        <p:txBody>
          <a:bodyPr/>
          <a:lstStyle/>
          <a:p>
            <a:pPr marL="457200" indent="-457200"/>
            <a:r>
              <a:rPr lang="en-US" dirty="0" smtClean="0">
                <a:solidFill>
                  <a:schemeClr val="tx1"/>
                </a:solidFill>
              </a:rPr>
              <a:t>Variability in the </a:t>
            </a:r>
            <a:r>
              <a:rPr lang="en-US" dirty="0" err="1" smtClean="0">
                <a:solidFill>
                  <a:schemeClr val="tx1"/>
                </a:solidFill>
              </a:rPr>
              <a:t>interarrival</a:t>
            </a:r>
            <a:r>
              <a:rPr lang="en-US" dirty="0" smtClean="0">
                <a:solidFill>
                  <a:schemeClr val="tx1"/>
                </a:solidFill>
              </a:rPr>
              <a:t> time and processing time can be measured using standard deviation. Higher standard deviation means greater variability.</a:t>
            </a:r>
          </a:p>
          <a:p>
            <a:pPr marL="457200" indent="-457200"/>
            <a:r>
              <a:rPr lang="en-US" dirty="0" smtClean="0">
                <a:solidFill>
                  <a:schemeClr val="tx1"/>
                </a:solidFill>
              </a:rPr>
              <a:t>Coefficient of Variation: the ratio of the standard deviation of </a:t>
            </a:r>
            <a:r>
              <a:rPr lang="en-US" dirty="0" err="1" smtClean="0">
                <a:solidFill>
                  <a:schemeClr val="tx1"/>
                </a:solidFill>
              </a:rPr>
              <a:t>interarrival</a:t>
            </a:r>
            <a:r>
              <a:rPr lang="en-US" dirty="0" smtClean="0">
                <a:solidFill>
                  <a:schemeClr val="tx1"/>
                </a:solidFill>
              </a:rPr>
              <a:t> time (or processing time) to the mean.</a:t>
            </a:r>
          </a:p>
          <a:p>
            <a:pPr marL="457200" lvl="1" indent="-457200">
              <a:buFont typeface="Wingdings" pitchFamily="2" charset="2"/>
              <a:buChar char="p"/>
            </a:pPr>
            <a:r>
              <a:rPr lang="en-US" sz="2400" dirty="0" smtClean="0">
                <a:solidFill>
                  <a:schemeClr val="tx1"/>
                </a:solidFill>
                <a:ea typeface="ＭＳ Ｐゴシック" pitchFamily="-65" charset="-128"/>
                <a:cs typeface="MS Reference Sans Serif" pitchFamily="34" charset="0"/>
              </a:rPr>
              <a:t>Ca = coefficient of variation for </a:t>
            </a:r>
            <a:r>
              <a:rPr lang="en-US" sz="2400" dirty="0" err="1" smtClean="0">
                <a:solidFill>
                  <a:schemeClr val="tx1"/>
                </a:solidFill>
                <a:ea typeface="ＭＳ Ｐゴシック" pitchFamily="-65" charset="-128"/>
                <a:cs typeface="MS Reference Sans Serif" pitchFamily="34" charset="0"/>
              </a:rPr>
              <a:t>interarrival</a:t>
            </a:r>
            <a:r>
              <a:rPr lang="en-US" sz="2400" dirty="0" smtClean="0">
                <a:solidFill>
                  <a:schemeClr val="tx1"/>
                </a:solidFill>
                <a:ea typeface="ＭＳ Ｐゴシック" pitchFamily="-65" charset="-128"/>
                <a:cs typeface="MS Reference Sans Serif" pitchFamily="34" charset="0"/>
              </a:rPr>
              <a:t> times</a:t>
            </a:r>
          </a:p>
          <a:p>
            <a:pPr marL="457200" lvl="1" indent="-457200">
              <a:buFont typeface="Wingdings" pitchFamily="2" charset="2"/>
              <a:buChar char="p"/>
            </a:pPr>
            <a:r>
              <a:rPr lang="en-US" sz="2400" dirty="0" smtClean="0">
                <a:solidFill>
                  <a:schemeClr val="tx1"/>
                </a:solidFill>
                <a:ea typeface="ＭＳ Ｐゴシック" pitchFamily="-65" charset="-128"/>
                <a:cs typeface="MS Reference Sans Serif" pitchFamily="34" charset="0"/>
              </a:rPr>
              <a:t>Cp = coefficient of variation for processing times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Drivers of Process Performance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257800"/>
          </a:xfrm>
        </p:spPr>
        <p:txBody>
          <a:bodyPr/>
          <a:lstStyle/>
          <a:p>
            <a:pPr>
              <a:buNone/>
            </a:pPr>
            <a:r>
              <a:rPr lang="en-US" b="1" dirty="0" smtClean="0">
                <a:solidFill>
                  <a:schemeClr val="tx1"/>
                </a:solidFill>
              </a:rPr>
              <a:t>Made-to-stock (MTS) operations. </a:t>
            </a:r>
            <a:r>
              <a:rPr lang="en-US" dirty="0" smtClean="0">
                <a:solidFill>
                  <a:schemeClr val="tx1"/>
                </a:solidFill>
              </a:rPr>
              <a:t>Product is manufactured and stocked in advance. Safety inventory protects against </a:t>
            </a:r>
            <a:r>
              <a:rPr lang="en-US" dirty="0" err="1" smtClean="0">
                <a:solidFill>
                  <a:schemeClr val="tx1"/>
                </a:solidFill>
              </a:rPr>
              <a:t>stockouts</a:t>
            </a:r>
            <a:r>
              <a:rPr lang="en-US" dirty="0" smtClean="0">
                <a:solidFill>
                  <a:schemeClr val="tx1"/>
                </a:solidFill>
              </a:rPr>
              <a:t> due to variability of arrival time and processing time. Inventory also permits economies of scale.  </a:t>
            </a:r>
          </a:p>
          <a:p>
            <a:pPr marL="342900" lvl="1" indent="-342900"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Make-to-order (MTO) operations. </a:t>
            </a:r>
            <a:r>
              <a:rPr lang="en-US" sz="2400" dirty="0" smtClean="0">
                <a:solidFill>
                  <a:schemeClr val="tx1"/>
                </a:solidFill>
              </a:rPr>
              <a:t>Each order is specific, cannot be stored in advance. Ex. </a:t>
            </a:r>
            <a:r>
              <a:rPr lang="en-AU" sz="2400" dirty="0" smtClean="0">
                <a:solidFill>
                  <a:schemeClr val="tx1"/>
                </a:solidFill>
              </a:rPr>
              <a:t>banks, restaurants, retail checkout counters, airline reservation, hospitals , repair shops, call centres. Production systems also try to follow Dell Computer model. </a:t>
            </a:r>
            <a:r>
              <a:rPr lang="en-US" sz="2400" dirty="0" smtClean="0">
                <a:solidFill>
                  <a:schemeClr val="tx1"/>
                </a:solidFill>
              </a:rPr>
              <a:t>We needs to maintain sufficient capacity to deal with uncertainty in both arrival and processing time. Safety Capacity vs. Safety Inventory.</a:t>
            </a:r>
          </a:p>
          <a:p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to Stock (MTS) vs. Make to Order (MTO)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 Let’s Look at the Rest of the System; </a:t>
            </a:r>
            <a:br>
              <a:rPr lang="en-US" dirty="0" smtClean="0"/>
            </a:br>
            <a:r>
              <a:rPr lang="en-US" dirty="0" smtClean="0"/>
              <a:t>The Little’s Law Applies Everywhere </a:t>
            </a:r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0" y="2895600"/>
            <a:ext cx="6734175" cy="1131888"/>
          </a:xfrm>
          <a:prstGeom prst="rect">
            <a:avLst/>
          </a:prstGeom>
          <a:noFill/>
        </p:spPr>
        <p:txBody>
          <a:bodyPr lIns="90487" tIns="44450" rIns="90487" bIns="44450"/>
          <a:lstStyle/>
          <a:p>
            <a:pPr marL="457200" marR="0" lvl="0" indent="-457200" algn="l" defTabSz="8159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tabLst/>
              <a:defRPr/>
            </a:pPr>
            <a:r>
              <a:rPr lang="en-US" sz="2800" dirty="0" smtClean="0"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Flow time </a:t>
            </a: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T    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  T</a:t>
            </a:r>
            <a:r>
              <a:rPr kumimoji="0" lang="en-US" sz="2800" b="0" i="1" u="none" strike="noStrike" kern="0" cap="none" spc="0" normalizeH="0" baseline="-2500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i</a:t>
            </a:r>
            <a:r>
              <a:rPr kumimoji="0" lang="en-US" sz="2800" b="1" i="1" u="none" strike="noStrike" kern="0" cap="none" spc="0" normalizeH="0" baseline="-2500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         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+	    </a:t>
            </a:r>
            <a:r>
              <a:rPr kumimoji="0" lang="en-US" sz="2800" b="1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T</a:t>
            </a:r>
            <a:r>
              <a:rPr kumimoji="0" lang="en-US" sz="2800" b="0" i="1" u="none" strike="noStrike" kern="0" cap="none" spc="0" normalizeH="0" baseline="-25000" noProof="0" dirty="0" err="1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p</a:t>
            </a:r>
            <a:endParaRPr kumimoji="0" lang="en-US" sz="2800" b="0" i="1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MS Reference Sans Serif" pitchFamily="34" charset="0"/>
              <a:ea typeface="ＭＳ Ｐゴシック" pitchFamily="-65" charset="-128"/>
              <a:cs typeface="MS Reference Sans Serif" pitchFamily="34" charset="0"/>
            </a:endParaRPr>
          </a:p>
          <a:p>
            <a:pPr marL="457200" marR="0" lvl="0" indent="-457200" algn="l" defTabSz="8159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Inventory </a:t>
            </a: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I 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=   I</a:t>
            </a:r>
            <a:r>
              <a:rPr kumimoji="0" lang="en-US" sz="2800" b="0" i="1" u="none" strike="noStrike" kern="0" cap="none" spc="0" normalizeH="0" baseline="-2500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i</a:t>
            </a:r>
            <a:r>
              <a:rPr kumimoji="0" lang="en-US" sz="2800" b="1" i="1" u="none" strike="noStrike" kern="0" cap="none" spc="0" normalizeH="0" baseline="-2500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	     +	    </a:t>
            </a:r>
            <a:r>
              <a:rPr kumimoji="0" lang="en-US" sz="2800" b="1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I</a:t>
            </a:r>
            <a:r>
              <a:rPr kumimoji="0" lang="en-US" sz="2800" b="0" i="1" u="none" strike="noStrike" kern="0" cap="none" spc="0" normalizeH="0" baseline="-25000" noProof="0" dirty="0" err="1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p</a:t>
            </a:r>
            <a:r>
              <a:rPr kumimoji="0" lang="en-US" sz="2800" b="1" i="0" u="none" strike="noStrike" kern="0" cap="none" spc="0" normalizeH="0" baseline="-2500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  <a:sym typeface="Wingdings" pitchFamily="2" charset="2"/>
              </a:rPr>
              <a:t> 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MS Reference Sans Serif" pitchFamily="34" charset="0"/>
              <a:ea typeface="ＭＳ Ｐゴシック" pitchFamily="-65" charset="-128"/>
              <a:cs typeface="MS Reference Sans Serif" pitchFamily="34" charset="0"/>
            </a:endParaRP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0" y="1828800"/>
            <a:ext cx="611187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marL="457200" indent="-457200" defTabSz="815975" eaLnBrk="0" hangingPunct="0">
              <a:spcBef>
                <a:spcPct val="20000"/>
              </a:spcBef>
              <a:buClr>
                <a:srgbClr val="000000"/>
              </a:buClr>
              <a:buSzPct val="80000"/>
              <a:buFont typeface="Wingdings" pitchFamily="2" charset="2"/>
              <a:buNone/>
              <a:defRPr/>
            </a:pPr>
            <a:r>
              <a:rPr lang="en-US" sz="2400" b="1" i="1" kern="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400" b="1" i="1" kern="0" dirty="0">
                <a:solidFill>
                  <a:srgbClr val="002060"/>
                </a:solidFill>
                <a:latin typeface="+mn-lt"/>
              </a:rPr>
              <a:t>R</a:t>
            </a:r>
          </a:p>
          <a:p>
            <a:pPr marL="457200" indent="-457200" defTabSz="815975" eaLnBrk="0" hangingPunct="0">
              <a:spcBef>
                <a:spcPct val="20000"/>
              </a:spcBef>
              <a:buClr>
                <a:srgbClr val="000000"/>
              </a:buClr>
              <a:buSzPct val="80000"/>
              <a:buFont typeface="Wingdings" pitchFamily="2" charset="2"/>
              <a:buNone/>
              <a:defRPr/>
            </a:pPr>
            <a:endParaRPr lang="en-US" sz="2000" b="1" kern="0" dirty="0">
              <a:latin typeface="+mn-lt"/>
              <a:sym typeface="Wingdings" pitchFamily="2" charset="2"/>
            </a:endParaRPr>
          </a:p>
          <a:p>
            <a:pPr marL="457200" indent="-457200" defTabSz="815975" eaLnBrk="0" hangingPunct="0">
              <a:spcBef>
                <a:spcPct val="20000"/>
              </a:spcBef>
              <a:buClr>
                <a:srgbClr val="000000"/>
              </a:buClr>
              <a:buSzPct val="80000"/>
              <a:buFont typeface="Wingdings" pitchFamily="2" charset="2"/>
              <a:buNone/>
              <a:defRPr/>
            </a:pPr>
            <a:r>
              <a:rPr lang="en-US" sz="2000" b="1" kern="0" dirty="0">
                <a:latin typeface="+mn-lt"/>
                <a:sym typeface="Wingdings" pitchFamily="2" charset="2"/>
              </a:rPr>
              <a:t> </a:t>
            </a:r>
            <a:endParaRPr lang="en-US" sz="2000" b="1" kern="0" dirty="0">
              <a:latin typeface="+mn-lt"/>
            </a:endParaRPr>
          </a:p>
          <a:p>
            <a:pPr marL="457200" indent="-457200" defTabSz="815975" eaLnBrk="0" hangingPunct="0">
              <a:spcBef>
                <a:spcPct val="20000"/>
              </a:spcBef>
              <a:buClr>
                <a:srgbClr val="000000"/>
              </a:buClr>
              <a:buSzPct val="80000"/>
              <a:buFont typeface="Wingdings" pitchFamily="2" charset="2"/>
              <a:buNone/>
              <a:defRPr/>
            </a:pPr>
            <a:endParaRPr lang="en-US" sz="2000" b="1" kern="0" dirty="0">
              <a:latin typeface="+mn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52400" y="3966865"/>
            <a:ext cx="1752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defTabSz="815975">
              <a:spcBef>
                <a:spcPct val="20000"/>
              </a:spcBef>
              <a:buClr>
                <a:srgbClr val="000000"/>
              </a:buClr>
              <a:buSzPct val="80000"/>
              <a:defRPr/>
            </a:pPr>
            <a:r>
              <a:rPr lang="en-US" sz="2400" b="1" i="1" kern="0" dirty="0" smtClean="0">
                <a:solidFill>
                  <a:srgbClr val="C00000"/>
                </a:solidFill>
              </a:rPr>
              <a:t>I =  R</a:t>
            </a:r>
            <a:r>
              <a:rPr lang="en-US" sz="2400" b="1" i="1" kern="0" dirty="0" smtClean="0">
                <a:solidFill>
                  <a:srgbClr val="C00000"/>
                </a:solidFill>
                <a:sym typeface="Symbol" pitchFamily="18" charset="2"/>
              </a:rPr>
              <a:t> T</a:t>
            </a:r>
            <a:endParaRPr lang="en-US" sz="2400" b="1" i="1" kern="0" baseline="-25000" dirty="0" smtClean="0">
              <a:solidFill>
                <a:srgbClr val="C00000"/>
              </a:solidFill>
              <a:sym typeface="Symbol" pitchFamily="18" charset="2"/>
            </a:endParaRPr>
          </a:p>
        </p:txBody>
      </p:sp>
      <p:sp>
        <p:nvSpPr>
          <p:cNvPr id="48" name="AutoShape 14"/>
          <p:cNvSpPr>
            <a:spLocks noChangeArrowheads="1"/>
          </p:cNvSpPr>
          <p:nvPr/>
        </p:nvSpPr>
        <p:spPr bwMode="auto">
          <a:xfrm>
            <a:off x="8026612" y="1974850"/>
            <a:ext cx="1041188" cy="215900"/>
          </a:xfrm>
          <a:prstGeom prst="rightArrow">
            <a:avLst>
              <a:gd name="adj1" fmla="val 50000"/>
              <a:gd name="adj2" fmla="val 226492"/>
            </a:avLst>
          </a:prstGeom>
          <a:solidFill>
            <a:srgbClr val="609CD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AutoShape 15"/>
          <p:cNvSpPr>
            <a:spLocks noChangeArrowheads="1"/>
          </p:cNvSpPr>
          <p:nvPr/>
        </p:nvSpPr>
        <p:spPr bwMode="auto">
          <a:xfrm>
            <a:off x="457200" y="1981200"/>
            <a:ext cx="1041188" cy="215900"/>
          </a:xfrm>
          <a:prstGeom prst="rightArrow">
            <a:avLst>
              <a:gd name="adj1" fmla="val 50000"/>
              <a:gd name="adj2" fmla="val 226492"/>
            </a:avLst>
          </a:prstGeom>
          <a:solidFill>
            <a:srgbClr val="609CD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4" name="Group 53"/>
          <p:cNvGrpSpPr/>
          <p:nvPr/>
        </p:nvGrpSpPr>
        <p:grpSpPr>
          <a:xfrm>
            <a:off x="1600200" y="1295400"/>
            <a:ext cx="6331759" cy="1574800"/>
            <a:chOff x="3571139" y="1295400"/>
            <a:chExt cx="4360820" cy="1574800"/>
          </a:xfrm>
        </p:grpSpPr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3807773" y="1517650"/>
              <a:ext cx="1541499" cy="914400"/>
            </a:xfrm>
            <a:custGeom>
              <a:avLst/>
              <a:gdLst>
                <a:gd name="T0" fmla="*/ 0 w 576"/>
                <a:gd name="T1" fmla="*/ 2147483647 h 528"/>
                <a:gd name="T2" fmla="*/ 2147483647 w 576"/>
                <a:gd name="T3" fmla="*/ 0 h 528"/>
                <a:gd name="T4" fmla="*/ 2147483647 w 576"/>
                <a:gd name="T5" fmla="*/ 2147483647 h 528"/>
                <a:gd name="T6" fmla="*/ 0 w 576"/>
                <a:gd name="T7" fmla="*/ 2147483647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"/>
                <a:gd name="T13" fmla="*/ 0 h 528"/>
                <a:gd name="T14" fmla="*/ 576 w 576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" h="528">
                  <a:moveTo>
                    <a:pt x="0" y="528"/>
                  </a:moveTo>
                  <a:lnTo>
                    <a:pt x="288" y="0"/>
                  </a:lnTo>
                  <a:lnTo>
                    <a:pt x="576" y="528"/>
                  </a:lnTo>
                  <a:lnTo>
                    <a:pt x="0" y="52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Rectangle 38"/>
            <p:cNvSpPr>
              <a:spLocks noChangeArrowheads="1"/>
            </p:cNvSpPr>
            <p:nvPr/>
          </p:nvSpPr>
          <p:spPr bwMode="auto">
            <a:xfrm>
              <a:off x="5511535" y="1517650"/>
              <a:ext cx="1933635" cy="11303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Rectangle 39"/>
            <p:cNvSpPr>
              <a:spLocks noChangeArrowheads="1"/>
            </p:cNvSpPr>
            <p:nvPr/>
          </p:nvSpPr>
          <p:spPr bwMode="auto">
            <a:xfrm>
              <a:off x="6248480" y="2209800"/>
              <a:ext cx="378614" cy="355600"/>
            </a:xfrm>
            <a:prstGeom prst="rect">
              <a:avLst/>
            </a:prstGeom>
            <a:solidFill>
              <a:schemeClr val="accent4">
                <a:lumMod val="65000"/>
                <a:lumOff val="35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6248480" y="1600200"/>
              <a:ext cx="378614" cy="355600"/>
            </a:xfrm>
            <a:prstGeom prst="rect">
              <a:avLst/>
            </a:prstGeom>
            <a:solidFill>
              <a:schemeClr val="accent4">
                <a:lumMod val="65000"/>
                <a:lumOff val="35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4132299" y="1974850"/>
              <a:ext cx="229873" cy="215900"/>
            </a:xfrm>
            <a:prstGeom prst="ellipse">
              <a:avLst/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4456825" y="1974850"/>
              <a:ext cx="229873" cy="215900"/>
            </a:xfrm>
            <a:prstGeom prst="ellipse">
              <a:avLst/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4781351" y="1974850"/>
              <a:ext cx="229873" cy="215900"/>
            </a:xfrm>
            <a:prstGeom prst="ellipse">
              <a:avLst/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6322850" y="1670050"/>
              <a:ext cx="229873" cy="215900"/>
            </a:xfrm>
            <a:prstGeom prst="ellipse">
              <a:avLst/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6322850" y="2279650"/>
              <a:ext cx="229873" cy="215900"/>
            </a:xfrm>
            <a:prstGeom prst="ellipse">
              <a:avLst/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7702086" y="1974850"/>
              <a:ext cx="229873" cy="215900"/>
            </a:xfrm>
            <a:prstGeom prst="ellipse">
              <a:avLst/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dirty="0" smtClean="0"/>
                <a:t>                              </a:t>
              </a:r>
              <a:endParaRPr lang="en-US" dirty="0"/>
            </a:p>
          </p:txBody>
        </p:sp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3571139" y="1295400"/>
              <a:ext cx="4110664" cy="1574800"/>
            </a:xfrm>
            <a:prstGeom prst="rect">
              <a:avLst/>
            </a:prstGeom>
            <a:noFill/>
            <a:ln w="25400">
              <a:solidFill>
                <a:schemeClr val="tx2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dirty="0" smtClean="0"/>
                <a:t>                                            </a:t>
              </a:r>
              <a:endParaRPr lang="en-US" dirty="0"/>
            </a:p>
          </p:txBody>
        </p:sp>
      </p:grpSp>
      <p:sp>
        <p:nvSpPr>
          <p:cNvPr id="51" name="Rectangle 50"/>
          <p:cNvSpPr/>
          <p:nvPr/>
        </p:nvSpPr>
        <p:spPr>
          <a:xfrm>
            <a:off x="152400" y="4419600"/>
            <a:ext cx="7086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defTabSz="815975">
              <a:spcBef>
                <a:spcPct val="20000"/>
              </a:spcBef>
              <a:buClr>
                <a:srgbClr val="000000"/>
              </a:buClr>
              <a:buSzPct val="80000"/>
              <a:defRPr/>
            </a:pPr>
            <a:r>
              <a:rPr lang="en-US" sz="2400" b="1" i="1" kern="0" dirty="0" smtClean="0">
                <a:sym typeface="Symbol" pitchFamily="18" charset="2"/>
              </a:rPr>
              <a:t>R  = I/T  =    Ii/Ti       =       </a:t>
            </a:r>
            <a:r>
              <a:rPr lang="en-US" sz="2400" b="1" i="1" kern="0" dirty="0" err="1" smtClean="0">
                <a:sym typeface="Symbol" pitchFamily="18" charset="2"/>
              </a:rPr>
              <a:t>Ip</a:t>
            </a:r>
            <a:r>
              <a:rPr lang="en-US" sz="2400" b="1" i="1" kern="0" dirty="0" smtClean="0">
                <a:sym typeface="Symbol" pitchFamily="18" charset="2"/>
              </a:rPr>
              <a:t>/</a:t>
            </a:r>
            <a:r>
              <a:rPr lang="en-US" sz="2400" b="1" i="1" kern="0" dirty="0" err="1" smtClean="0">
                <a:sym typeface="Symbol" pitchFamily="18" charset="2"/>
              </a:rPr>
              <a:t>Tp</a:t>
            </a:r>
            <a:r>
              <a:rPr lang="en-US" sz="2400" b="1" i="1" kern="0" dirty="0" smtClean="0">
                <a:sym typeface="Symbol" pitchFamily="18" charset="2"/>
              </a:rPr>
              <a:t> </a:t>
            </a:r>
          </a:p>
        </p:txBody>
      </p:sp>
      <p:sp>
        <p:nvSpPr>
          <p:cNvPr id="52" name="Rectangle 51"/>
          <p:cNvSpPr/>
          <p:nvPr/>
        </p:nvSpPr>
        <p:spPr>
          <a:xfrm>
            <a:off x="2133600" y="3966865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defTabSz="815975">
              <a:spcBef>
                <a:spcPct val="20000"/>
              </a:spcBef>
              <a:buClr>
                <a:srgbClr val="000000"/>
              </a:buClr>
              <a:buSzPct val="80000"/>
              <a:defRPr/>
            </a:pPr>
            <a:r>
              <a:rPr lang="en-US" sz="2400" b="1" i="1" kern="0" dirty="0" smtClean="0">
                <a:solidFill>
                  <a:srgbClr val="C00000"/>
                </a:solidFill>
              </a:rPr>
              <a:t>Ii = R</a:t>
            </a:r>
            <a:r>
              <a:rPr lang="en-US" sz="2400" b="1" i="1" kern="0" dirty="0" smtClean="0">
                <a:solidFill>
                  <a:srgbClr val="C00000"/>
                </a:solidFill>
                <a:sym typeface="Symbol" pitchFamily="18" charset="2"/>
              </a:rPr>
              <a:t> Ti</a:t>
            </a:r>
            <a:r>
              <a:rPr lang="en-US" sz="2400" b="1" i="1" kern="0" dirty="0" smtClean="0">
                <a:solidFill>
                  <a:srgbClr val="C00000"/>
                </a:solidFill>
              </a:rPr>
              <a:t> </a:t>
            </a:r>
            <a:endParaRPr lang="en-US" sz="2400" b="1" i="1" kern="0" baseline="-25000" dirty="0" smtClean="0">
              <a:solidFill>
                <a:srgbClr val="C00000"/>
              </a:solidFill>
              <a:sym typeface="Symbol" pitchFamily="18" charset="2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648200" y="3962400"/>
            <a:ext cx="220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defTabSz="815975">
              <a:spcBef>
                <a:spcPct val="20000"/>
              </a:spcBef>
              <a:buClr>
                <a:srgbClr val="000000"/>
              </a:buClr>
              <a:buSzPct val="80000"/>
              <a:defRPr/>
            </a:pPr>
            <a:r>
              <a:rPr lang="en-US" sz="2400" b="1" i="1" kern="0" dirty="0" err="1" smtClean="0">
                <a:solidFill>
                  <a:srgbClr val="C00000"/>
                </a:solidFill>
              </a:rPr>
              <a:t>Ip</a:t>
            </a:r>
            <a:r>
              <a:rPr lang="en-US" sz="2400" b="1" i="1" kern="0" baseline="-25000" dirty="0" smtClean="0">
                <a:solidFill>
                  <a:srgbClr val="C00000"/>
                </a:solidFill>
              </a:rPr>
              <a:t> </a:t>
            </a:r>
            <a:r>
              <a:rPr lang="en-US" sz="2400" b="1" i="1" kern="0" dirty="0" smtClean="0">
                <a:solidFill>
                  <a:srgbClr val="C00000"/>
                </a:solidFill>
              </a:rPr>
              <a:t>= R </a:t>
            </a:r>
            <a:r>
              <a:rPr lang="en-US" sz="2400" b="1" i="1" kern="0" dirty="0" smtClean="0">
                <a:solidFill>
                  <a:srgbClr val="C00000"/>
                </a:solidFill>
                <a:sym typeface="Symbol" pitchFamily="18" charset="2"/>
              </a:rPr>
              <a:t> </a:t>
            </a:r>
            <a:r>
              <a:rPr lang="en-US" sz="2400" b="1" i="1" kern="0" dirty="0" err="1" smtClean="0">
                <a:solidFill>
                  <a:srgbClr val="C00000"/>
                </a:solidFill>
                <a:sym typeface="Symbol" pitchFamily="18" charset="2"/>
              </a:rPr>
              <a:t>Tp</a:t>
            </a:r>
            <a:endParaRPr lang="en-US" sz="2400" b="1" i="1" kern="0" baseline="-25000" dirty="0" smtClean="0">
              <a:solidFill>
                <a:srgbClr val="C00000"/>
              </a:solidFill>
              <a:sym typeface="Symbol" pitchFamily="18" charset="2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4976539"/>
            <a:ext cx="9144000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defTabSz="815975">
              <a:spcBef>
                <a:spcPct val="20000"/>
              </a:spcBef>
              <a:buClr>
                <a:srgbClr val="000000"/>
              </a:buClr>
              <a:buSzPct val="80000"/>
              <a:defRPr/>
            </a:pPr>
            <a:r>
              <a:rPr lang="en-US" sz="2400" kern="0" dirty="0" smtClean="0"/>
              <a:t>We have already learned     </a:t>
            </a:r>
            <a:r>
              <a:rPr lang="en-US" sz="2400" b="1" i="1" kern="0" dirty="0" err="1" smtClean="0">
                <a:solidFill>
                  <a:srgbClr val="A50023"/>
                </a:solidFill>
                <a:sym typeface="Wingdings" pitchFamily="2" charset="2"/>
              </a:rPr>
              <a:t>Rp</a:t>
            </a:r>
            <a:r>
              <a:rPr lang="en-US" sz="2400" b="1" i="1" kern="0" dirty="0" smtClean="0">
                <a:solidFill>
                  <a:srgbClr val="A50023"/>
                </a:solidFill>
                <a:sym typeface="Wingdings" pitchFamily="2" charset="2"/>
              </a:rPr>
              <a:t> = c/</a:t>
            </a:r>
            <a:r>
              <a:rPr lang="en-US" sz="2400" b="1" i="1" kern="0" dirty="0" err="1" smtClean="0">
                <a:solidFill>
                  <a:srgbClr val="A50023"/>
                </a:solidFill>
                <a:sym typeface="Wingdings" pitchFamily="2" charset="2"/>
              </a:rPr>
              <a:t>Tp</a:t>
            </a:r>
            <a:r>
              <a:rPr lang="en-US" sz="2400" b="1" i="1" kern="0" dirty="0" smtClean="0">
                <a:solidFill>
                  <a:srgbClr val="A50023"/>
                </a:solidFill>
                <a:sym typeface="Wingdings" pitchFamily="2" charset="2"/>
              </a:rPr>
              <a:t>,          R= </a:t>
            </a:r>
            <a:r>
              <a:rPr lang="en-US" sz="2400" b="1" i="1" kern="0" dirty="0" err="1" smtClean="0">
                <a:solidFill>
                  <a:srgbClr val="A50023"/>
                </a:solidFill>
                <a:sym typeface="Wingdings" pitchFamily="2" charset="2"/>
              </a:rPr>
              <a:t>Ip</a:t>
            </a:r>
            <a:r>
              <a:rPr lang="en-US" sz="2400" b="1" i="1" kern="0" dirty="0" smtClean="0">
                <a:solidFill>
                  <a:srgbClr val="A50023"/>
                </a:solidFill>
                <a:sym typeface="Wingdings" pitchFamily="2" charset="2"/>
              </a:rPr>
              <a:t>/</a:t>
            </a:r>
            <a:r>
              <a:rPr lang="en-US" sz="2400" b="1" i="1" kern="0" dirty="0" err="1" smtClean="0">
                <a:solidFill>
                  <a:srgbClr val="A50023"/>
                </a:solidFill>
                <a:sym typeface="Wingdings" pitchFamily="2" charset="2"/>
              </a:rPr>
              <a:t>Tp</a:t>
            </a:r>
            <a:endParaRPr lang="en-US" sz="2400" b="1" i="1" kern="0" dirty="0" smtClean="0">
              <a:solidFill>
                <a:srgbClr val="A50023"/>
              </a:solidFill>
              <a:sym typeface="Wingdings" pitchFamily="2" charset="2"/>
            </a:endParaRPr>
          </a:p>
          <a:p>
            <a:pPr marL="457200" indent="-457200" defTabSz="815975">
              <a:spcBef>
                <a:spcPct val="20000"/>
              </a:spcBef>
              <a:buClr>
                <a:srgbClr val="000000"/>
              </a:buClr>
              <a:buSzPct val="80000"/>
              <a:defRPr/>
            </a:pPr>
            <a:r>
              <a:rPr lang="en-US" sz="2400" kern="0" dirty="0" smtClean="0"/>
              <a:t>We can show  </a:t>
            </a:r>
            <a:r>
              <a:rPr lang="en-US" sz="2400" b="1" kern="0" dirty="0" smtClean="0">
                <a:solidFill>
                  <a:srgbClr val="A50023"/>
                </a:solidFill>
              </a:rPr>
              <a:t>U= </a:t>
            </a:r>
            <a:r>
              <a:rPr lang="en-US" sz="2400" b="1" i="1" kern="0" dirty="0" smtClean="0">
                <a:solidFill>
                  <a:srgbClr val="A50023"/>
                </a:solidFill>
              </a:rPr>
              <a:t>R/</a:t>
            </a:r>
            <a:r>
              <a:rPr lang="en-US" sz="2400" b="1" i="1" kern="0" dirty="0" err="1" smtClean="0">
                <a:solidFill>
                  <a:srgbClr val="A50023"/>
                </a:solidFill>
              </a:rPr>
              <a:t>R</a:t>
            </a:r>
            <a:r>
              <a:rPr lang="en-US" sz="2400" b="1" i="1" kern="0" baseline="-25000" dirty="0" err="1" smtClean="0">
                <a:solidFill>
                  <a:srgbClr val="A50023"/>
                </a:solidFill>
              </a:rPr>
              <a:t>p</a:t>
            </a:r>
            <a:r>
              <a:rPr lang="en-US" sz="2400" b="1" i="1" kern="0" dirty="0" smtClean="0">
                <a:solidFill>
                  <a:srgbClr val="A50023"/>
                </a:solidFill>
              </a:rPr>
              <a:t>  = (</a:t>
            </a:r>
            <a:r>
              <a:rPr lang="en-US" sz="2400" b="1" i="1" kern="0" dirty="0" err="1" smtClean="0">
                <a:solidFill>
                  <a:srgbClr val="A50023"/>
                </a:solidFill>
              </a:rPr>
              <a:t>Ip</a:t>
            </a:r>
            <a:r>
              <a:rPr lang="en-US" sz="2400" b="1" i="1" kern="0" dirty="0" smtClean="0">
                <a:solidFill>
                  <a:srgbClr val="A50023"/>
                </a:solidFill>
              </a:rPr>
              <a:t>/</a:t>
            </a:r>
            <a:r>
              <a:rPr lang="en-US" sz="2400" b="1" i="1" kern="0" dirty="0" err="1" smtClean="0">
                <a:solidFill>
                  <a:srgbClr val="A50023"/>
                </a:solidFill>
              </a:rPr>
              <a:t>Tp</a:t>
            </a:r>
            <a:r>
              <a:rPr lang="en-US" sz="2400" b="1" i="1" kern="0" dirty="0" smtClean="0">
                <a:solidFill>
                  <a:srgbClr val="A50023"/>
                </a:solidFill>
              </a:rPr>
              <a:t>)/(c/</a:t>
            </a:r>
            <a:r>
              <a:rPr lang="en-US" sz="2400" b="1" i="1" kern="0" dirty="0" err="1" smtClean="0">
                <a:solidFill>
                  <a:srgbClr val="A50023"/>
                </a:solidFill>
              </a:rPr>
              <a:t>Tp</a:t>
            </a:r>
            <a:r>
              <a:rPr lang="en-US" sz="2400" b="1" i="1" kern="0" dirty="0" smtClean="0">
                <a:solidFill>
                  <a:srgbClr val="A50023"/>
                </a:solidFill>
              </a:rPr>
              <a:t>) = </a:t>
            </a:r>
            <a:r>
              <a:rPr lang="en-US" sz="2400" b="1" i="1" kern="0" dirty="0" err="1" smtClean="0">
                <a:solidFill>
                  <a:srgbClr val="A50023"/>
                </a:solidFill>
              </a:rPr>
              <a:t>Ip</a:t>
            </a:r>
            <a:r>
              <a:rPr lang="en-US" sz="2400" b="1" i="1" kern="0" dirty="0" smtClean="0">
                <a:solidFill>
                  <a:srgbClr val="A50023"/>
                </a:solidFill>
              </a:rPr>
              <a:t>/c</a:t>
            </a:r>
          </a:p>
          <a:p>
            <a:pPr marL="457200" indent="-457200" defTabSz="815975">
              <a:spcBef>
                <a:spcPct val="20000"/>
              </a:spcBef>
              <a:buClr>
                <a:srgbClr val="000000"/>
              </a:buClr>
              <a:buSzPct val="80000"/>
              <a:defRPr/>
            </a:pPr>
            <a:r>
              <a:rPr lang="en-US" sz="2400" kern="0" dirty="0" smtClean="0"/>
              <a:t>But it is intuitively clear that </a:t>
            </a:r>
            <a:r>
              <a:rPr lang="en-US" sz="2400" b="1" i="1" kern="0" dirty="0" smtClean="0">
                <a:solidFill>
                  <a:srgbClr val="A50023"/>
                </a:solidFill>
              </a:rPr>
              <a:t>U = </a:t>
            </a:r>
            <a:r>
              <a:rPr lang="en-US" sz="2400" b="1" i="1" kern="0" dirty="0" err="1" smtClean="0">
                <a:solidFill>
                  <a:srgbClr val="A50023"/>
                </a:solidFill>
              </a:rPr>
              <a:t>Ip</a:t>
            </a:r>
            <a:r>
              <a:rPr lang="en-US" sz="2400" b="1" i="1" kern="0" dirty="0" smtClean="0">
                <a:solidFill>
                  <a:srgbClr val="A50023"/>
                </a:solidFill>
              </a:rPr>
              <a:t>/c</a:t>
            </a:r>
            <a:r>
              <a:rPr lang="en-US" sz="2400" b="1" kern="0" dirty="0" smtClean="0">
                <a:solidFill>
                  <a:srgbClr val="A50023"/>
                </a:solidFill>
              </a:rPr>
              <a:t> </a:t>
            </a:r>
          </a:p>
          <a:p>
            <a:pPr marL="457200" indent="-457200" defTabSz="815975">
              <a:spcBef>
                <a:spcPct val="20000"/>
              </a:spcBef>
              <a:buClr>
                <a:srgbClr val="000000"/>
              </a:buClr>
              <a:buSzPct val="80000"/>
              <a:defRPr/>
            </a:pPr>
            <a:endParaRPr lang="en-US" sz="2400" b="1" i="1" kern="0" dirty="0" smtClean="0">
              <a:solidFill>
                <a:srgbClr val="002060"/>
              </a:solidFill>
              <a:sym typeface="Wingdings" pitchFamily="2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1" grpId="0"/>
      <p:bldP spid="52" grpId="0"/>
      <p:bldP spid="53" grpId="0"/>
      <p:bldP spid="2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Operational Performance Measures</a:t>
            </a:r>
            <a:endParaRPr lang="en-US" dirty="0"/>
          </a:p>
        </p:txBody>
      </p:sp>
      <p:grpSp>
        <p:nvGrpSpPr>
          <p:cNvPr id="4" name="Group 17"/>
          <p:cNvGrpSpPr/>
          <p:nvPr/>
        </p:nvGrpSpPr>
        <p:grpSpPr>
          <a:xfrm>
            <a:off x="1524000" y="1143000"/>
            <a:ext cx="6083300" cy="1574800"/>
            <a:chOff x="2984500" y="1384300"/>
            <a:chExt cx="6083300" cy="1574800"/>
          </a:xfrm>
        </p:grpSpPr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4127500" y="1606550"/>
              <a:ext cx="1447800" cy="914400"/>
            </a:xfrm>
            <a:custGeom>
              <a:avLst/>
              <a:gdLst>
                <a:gd name="T0" fmla="*/ 0 w 576"/>
                <a:gd name="T1" fmla="*/ 2147483647 h 528"/>
                <a:gd name="T2" fmla="*/ 2147483647 w 576"/>
                <a:gd name="T3" fmla="*/ 0 h 528"/>
                <a:gd name="T4" fmla="*/ 2147483647 w 576"/>
                <a:gd name="T5" fmla="*/ 2147483647 h 528"/>
                <a:gd name="T6" fmla="*/ 0 w 576"/>
                <a:gd name="T7" fmla="*/ 2147483647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"/>
                <a:gd name="T13" fmla="*/ 0 h 528"/>
                <a:gd name="T14" fmla="*/ 576 w 576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" h="528">
                  <a:moveTo>
                    <a:pt x="0" y="528"/>
                  </a:moveTo>
                  <a:lnTo>
                    <a:pt x="288" y="0"/>
                  </a:lnTo>
                  <a:lnTo>
                    <a:pt x="576" y="528"/>
                  </a:lnTo>
                  <a:lnTo>
                    <a:pt x="0" y="52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5727700" y="1606550"/>
              <a:ext cx="1816100" cy="11303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6419850" y="2298700"/>
              <a:ext cx="355600" cy="355600"/>
            </a:xfrm>
            <a:prstGeom prst="rect">
              <a:avLst/>
            </a:prstGeom>
            <a:solidFill>
              <a:schemeClr val="accent4">
                <a:lumMod val="65000"/>
                <a:lumOff val="35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6419850" y="1689100"/>
              <a:ext cx="355600" cy="355600"/>
            </a:xfrm>
            <a:prstGeom prst="rect">
              <a:avLst/>
            </a:prstGeom>
            <a:solidFill>
              <a:schemeClr val="accent4">
                <a:lumMod val="65000"/>
                <a:lumOff val="35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4432300" y="2063750"/>
              <a:ext cx="215900" cy="215900"/>
            </a:xfrm>
            <a:prstGeom prst="ellipse">
              <a:avLst/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4737100" y="2063750"/>
              <a:ext cx="215900" cy="215900"/>
            </a:xfrm>
            <a:prstGeom prst="ellipse">
              <a:avLst/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5041900" y="2063750"/>
              <a:ext cx="215900" cy="215900"/>
            </a:xfrm>
            <a:prstGeom prst="ellipse">
              <a:avLst/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6489700" y="1758950"/>
              <a:ext cx="215900" cy="215900"/>
            </a:xfrm>
            <a:prstGeom prst="ellipse">
              <a:avLst/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6489700" y="2368550"/>
              <a:ext cx="215900" cy="215900"/>
            </a:xfrm>
            <a:prstGeom prst="ellipse">
              <a:avLst/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7785100" y="2063750"/>
              <a:ext cx="215900" cy="215900"/>
            </a:xfrm>
            <a:prstGeom prst="ellipse">
              <a:avLst/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AutoShape 14"/>
            <p:cNvSpPr>
              <a:spLocks noChangeArrowheads="1"/>
            </p:cNvSpPr>
            <p:nvPr/>
          </p:nvSpPr>
          <p:spPr bwMode="auto">
            <a:xfrm>
              <a:off x="8089900" y="2063750"/>
              <a:ext cx="977900" cy="215900"/>
            </a:xfrm>
            <a:prstGeom prst="rightArrow">
              <a:avLst>
                <a:gd name="adj1" fmla="val 50000"/>
                <a:gd name="adj2" fmla="val 226492"/>
              </a:avLst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AutoShape 15"/>
            <p:cNvSpPr>
              <a:spLocks noChangeArrowheads="1"/>
            </p:cNvSpPr>
            <p:nvPr/>
          </p:nvSpPr>
          <p:spPr bwMode="auto">
            <a:xfrm>
              <a:off x="2984500" y="2063750"/>
              <a:ext cx="977900" cy="215900"/>
            </a:xfrm>
            <a:prstGeom prst="rightArrow">
              <a:avLst>
                <a:gd name="adj1" fmla="val 50000"/>
                <a:gd name="adj2" fmla="val 226492"/>
              </a:avLst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3905250" y="1384300"/>
              <a:ext cx="3860800" cy="1574800"/>
            </a:xfrm>
            <a:prstGeom prst="rect">
              <a:avLst/>
            </a:prstGeom>
            <a:noFill/>
            <a:ln w="25400">
              <a:solidFill>
                <a:schemeClr val="tx2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" name="Content Placeholder 1"/>
          <p:cNvSpPr txBox="1">
            <a:spLocks/>
          </p:cNvSpPr>
          <p:nvPr/>
        </p:nvSpPr>
        <p:spPr bwMode="auto">
          <a:xfrm>
            <a:off x="381000" y="2806700"/>
            <a:ext cx="8915400" cy="367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l" defTabSz="81597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Flow time 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T 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=      T</a:t>
            </a:r>
            <a:r>
              <a:rPr kumimoji="0" lang="en-US" sz="2400" b="0" i="1" u="none" strike="noStrike" kern="0" cap="none" spc="0" normalizeH="0" baseline="-2500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i</a:t>
            </a:r>
            <a:r>
              <a:rPr kumimoji="0" lang="en-US" sz="2400" b="1" i="1" u="none" strike="noStrike" kern="0" cap="none" spc="0" normalizeH="0" baseline="-2500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 	     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+	    </a:t>
            </a:r>
            <a:r>
              <a:rPr kumimoji="0" lang="en-US" sz="2400" b="1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T</a:t>
            </a:r>
            <a:r>
              <a:rPr kumimoji="0" lang="en-US" sz="2400" b="0" i="1" u="none" strike="noStrike" kern="0" cap="none" spc="0" normalizeH="0" baseline="-25000" noProof="0" dirty="0" err="1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p</a:t>
            </a:r>
            <a:endParaRPr kumimoji="0" lang="en-US" sz="2400" b="0" i="1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MS Reference Sans Serif" pitchFamily="34" charset="0"/>
              <a:ea typeface="ＭＳ Ｐゴシック" pitchFamily="-65" charset="-128"/>
              <a:cs typeface="MS Reference Sans Serif" pitchFamily="34" charset="0"/>
            </a:endParaRPr>
          </a:p>
          <a:p>
            <a:pPr marL="457200" marR="0" lvl="0" indent="-457200" algn="l" defTabSz="81597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Inventory 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I   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=    I</a:t>
            </a:r>
            <a:r>
              <a:rPr kumimoji="0" lang="en-US" sz="2400" b="0" i="1" u="none" strike="noStrike" kern="0" cap="none" spc="0" normalizeH="0" baseline="-2500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i</a:t>
            </a:r>
            <a:r>
              <a:rPr kumimoji="0" lang="en-US" sz="2400" b="1" i="1" u="none" strike="noStrike" kern="0" cap="none" spc="0" normalizeH="0" baseline="-2500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 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	   +	    </a:t>
            </a:r>
            <a:r>
              <a:rPr kumimoji="0" lang="en-US" sz="2400" b="1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I</a:t>
            </a:r>
            <a:r>
              <a:rPr kumimoji="0" lang="en-US" sz="2400" b="0" i="1" u="none" strike="noStrike" kern="0" cap="none" spc="0" normalizeH="0" baseline="-25000" noProof="0" dirty="0" err="1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p</a:t>
            </a:r>
            <a:r>
              <a:rPr kumimoji="0" lang="en-US" sz="2400" b="1" i="0" u="none" strike="noStrike" kern="0" cap="none" spc="0" normalizeH="0" baseline="-2500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 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MS Reference Sans Serif" pitchFamily="34" charset="0"/>
              <a:ea typeface="ＭＳ Ｐゴシック" pitchFamily="-65" charset="-128"/>
              <a:cs typeface="MS Reference Sans Serif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A1274A"/>
                </a:solidFill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T</a:t>
            </a:r>
            <a:r>
              <a:rPr kumimoji="0" lang="en-US" sz="2400" b="1" i="1" u="none" strike="noStrike" kern="0" cap="none" spc="0" normalizeH="0" baseline="-25000" noProof="0" dirty="0" smtClean="0">
                <a:ln>
                  <a:noFill/>
                </a:ln>
                <a:solidFill>
                  <a:srgbClr val="A1274A"/>
                </a:solidFill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: waiting time in the inflow </a:t>
            </a:r>
            <a:r>
              <a:rPr lang="en-US" sz="2400" kern="0" dirty="0" smtClean="0"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buffer = 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A1274A"/>
                </a:solidFill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I</a:t>
            </a:r>
            <a:r>
              <a:rPr kumimoji="0" lang="en-US" sz="2400" b="1" i="1" u="none" strike="noStrike" kern="0" cap="none" spc="0" normalizeH="0" baseline="-25000" noProof="0" dirty="0" smtClean="0">
                <a:ln>
                  <a:noFill/>
                </a:ln>
                <a:solidFill>
                  <a:srgbClr val="A1274A"/>
                </a:solidFill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: number of customers waiting in the inflow buffer =?</a:t>
            </a:r>
          </a:p>
          <a:p>
            <a:pPr marL="457200" indent="-457200"/>
            <a:r>
              <a:rPr lang="en-US" sz="2400" kern="0" dirty="0" smtClean="0"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A set of excel sheet are provided at the end of this lecture. </a:t>
            </a:r>
          </a:p>
          <a:p>
            <a:pPr marL="457200" indent="-457200"/>
            <a:r>
              <a:rPr lang="en-US" sz="2400" kern="0" dirty="0" smtClean="0"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We relay on the approximation formula, given shortly, and our understanding of the waiting line logics.</a:t>
            </a:r>
          </a:p>
          <a:p>
            <a:pPr marL="457200" indent="-457200"/>
            <a:r>
              <a:rPr lang="en-US" sz="2400" kern="0" dirty="0" smtClean="0"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We also provide an exact table for a special case.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MS Reference Sans Serif" pitchFamily="34" charset="0"/>
              <a:ea typeface="ＭＳ Ｐゴシック" pitchFamily="-65" charset="-128"/>
              <a:cs typeface="MS Reference Sans Serif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S Reference Sans Serif" pitchFamily="34" charset="0"/>
              <a:ea typeface="ＭＳ Ｐゴシック" pitchFamily="-65" charset="-128"/>
              <a:cs typeface="MS Reference Sans Serif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4038600"/>
            <a:ext cx="8915400" cy="2286000"/>
          </a:xfrm>
        </p:spPr>
        <p:txBody>
          <a:bodyPr/>
          <a:lstStyle/>
          <a:p>
            <a:pPr eaLnBrk="0" hangingPunct="0">
              <a:spcBef>
                <a:spcPct val="50000"/>
              </a:spcBef>
            </a:pPr>
            <a:r>
              <a:rPr lang="en-US" i="1" dirty="0" smtClean="0">
                <a:solidFill>
                  <a:srgbClr val="7E3791"/>
                </a:solidFill>
              </a:rPr>
              <a:t>U= R</a:t>
            </a:r>
            <a:r>
              <a:rPr lang="en-US" i="1" baseline="-25000" dirty="0" smtClean="0">
                <a:solidFill>
                  <a:srgbClr val="7E3791"/>
                </a:solidFill>
              </a:rPr>
              <a:t> </a:t>
            </a:r>
            <a:r>
              <a:rPr lang="en-US" i="1" dirty="0" smtClean="0">
                <a:solidFill>
                  <a:srgbClr val="7E3791"/>
                </a:solidFill>
              </a:rPr>
              <a:t>/</a:t>
            </a:r>
            <a:r>
              <a:rPr lang="en-US" i="1" dirty="0" err="1" smtClean="0">
                <a:solidFill>
                  <a:srgbClr val="7E3791"/>
                </a:solidFill>
              </a:rPr>
              <a:t>R</a:t>
            </a:r>
            <a:r>
              <a:rPr lang="en-US" i="1" baseline="-25000" dirty="0" err="1" smtClean="0">
                <a:solidFill>
                  <a:srgbClr val="7E3791"/>
                </a:solidFill>
              </a:rPr>
              <a:t>p</a:t>
            </a:r>
            <a:r>
              <a:rPr lang="en-US" i="1" dirty="0" err="1" smtClean="0">
                <a:solidFill>
                  <a:srgbClr val="7E3791"/>
                </a:solidFill>
              </a:rPr>
              <a:t>,</a:t>
            </a:r>
            <a:r>
              <a:rPr lang="en-US" dirty="0" err="1" smtClean="0">
                <a:solidFill>
                  <a:srgbClr val="7E3791"/>
                </a:solidFill>
              </a:rPr>
              <a:t>where</a:t>
            </a:r>
            <a:r>
              <a:rPr lang="en-US" i="1" dirty="0" smtClean="0">
                <a:solidFill>
                  <a:srgbClr val="7E3791"/>
                </a:solidFill>
              </a:rPr>
              <a:t> </a:t>
            </a:r>
            <a:r>
              <a:rPr lang="en-US" i="1" dirty="0" err="1" smtClean="0">
                <a:solidFill>
                  <a:srgbClr val="7E3791"/>
                </a:solidFill>
              </a:rPr>
              <a:t>R</a:t>
            </a:r>
            <a:r>
              <a:rPr lang="en-US" i="1" baseline="-25000" dirty="0" err="1" smtClean="0">
                <a:solidFill>
                  <a:srgbClr val="7E3791"/>
                </a:solidFill>
              </a:rPr>
              <a:t>p</a:t>
            </a:r>
            <a:r>
              <a:rPr lang="en-US" i="1" dirty="0" smtClean="0">
                <a:solidFill>
                  <a:srgbClr val="7E3791"/>
                </a:solidFill>
              </a:rPr>
              <a:t> = c / </a:t>
            </a:r>
            <a:r>
              <a:rPr lang="en-US" i="1" dirty="0" err="1" smtClean="0">
                <a:solidFill>
                  <a:srgbClr val="7E3791"/>
                </a:solidFill>
              </a:rPr>
              <a:t>T</a:t>
            </a:r>
            <a:r>
              <a:rPr lang="en-US" i="1" baseline="-25000" dirty="0" err="1" smtClean="0">
                <a:solidFill>
                  <a:srgbClr val="7E3791"/>
                </a:solidFill>
              </a:rPr>
              <a:t>p</a:t>
            </a:r>
            <a:endParaRPr lang="en-US" i="1" dirty="0" smtClean="0">
              <a:solidFill>
                <a:srgbClr val="7E3791"/>
              </a:solidFill>
            </a:endParaRPr>
          </a:p>
          <a:p>
            <a:pPr eaLnBrk="0" hangingPunct="0">
              <a:spcBef>
                <a:spcPct val="50000"/>
              </a:spcBef>
            </a:pPr>
            <a:r>
              <a:rPr lang="en-US" i="1" dirty="0" smtClean="0">
                <a:solidFill>
                  <a:srgbClr val="A1274A"/>
                </a:solidFill>
              </a:rPr>
              <a:t>C</a:t>
            </a:r>
            <a:r>
              <a:rPr lang="en-US" i="1" baseline="-25000" dirty="0" smtClean="0">
                <a:solidFill>
                  <a:srgbClr val="A1274A"/>
                </a:solidFill>
              </a:rPr>
              <a:t>a</a:t>
            </a:r>
            <a:r>
              <a:rPr lang="en-US" i="1" dirty="0" smtClean="0">
                <a:solidFill>
                  <a:srgbClr val="A1274A"/>
                </a:solidFill>
              </a:rPr>
              <a:t> </a:t>
            </a:r>
            <a:r>
              <a:rPr lang="en-US" dirty="0" smtClean="0">
                <a:solidFill>
                  <a:srgbClr val="A1274A"/>
                </a:solidFill>
              </a:rPr>
              <a:t>and </a:t>
            </a:r>
            <a:r>
              <a:rPr lang="en-US" i="1" dirty="0" smtClean="0">
                <a:solidFill>
                  <a:srgbClr val="A1274A"/>
                </a:solidFill>
              </a:rPr>
              <a:t>C</a:t>
            </a:r>
            <a:r>
              <a:rPr lang="en-US" i="1" baseline="-25000" dirty="0" smtClean="0">
                <a:solidFill>
                  <a:srgbClr val="A1274A"/>
                </a:solidFill>
              </a:rPr>
              <a:t>p</a:t>
            </a:r>
            <a:r>
              <a:rPr lang="en-US" dirty="0" smtClean="0">
                <a:solidFill>
                  <a:srgbClr val="A1274A"/>
                </a:solidFill>
              </a:rPr>
              <a:t> are the Coefficients of Variation   </a:t>
            </a:r>
          </a:p>
          <a:p>
            <a:pPr eaLnBrk="0" hangingPunct="0">
              <a:spcBef>
                <a:spcPct val="50000"/>
              </a:spcBef>
            </a:pPr>
            <a:r>
              <a:rPr lang="en-US" dirty="0" smtClean="0">
                <a:solidFill>
                  <a:srgbClr val="A1274A"/>
                </a:solidFill>
              </a:rPr>
              <a:t>Standard Deviation/Mean of the inter-arrival or processing times (assumed independent)</a:t>
            </a:r>
            <a:endParaRPr lang="en-AU" b="1" i="1" dirty="0" smtClean="0">
              <a:solidFill>
                <a:srgbClr val="A1274A"/>
              </a:solidFill>
            </a:endParaRPr>
          </a:p>
          <a:p>
            <a:pPr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Queue Length APPROXIMATION Formula</a:t>
            </a:r>
            <a:endParaRPr lang="en-US" dirty="0"/>
          </a:p>
        </p:txBody>
      </p:sp>
      <p:graphicFrame>
        <p:nvGraphicFramePr>
          <p:cNvPr id="5" name="Object 3"/>
          <p:cNvGraphicFramePr>
            <a:graphicFrameLocks/>
          </p:cNvGraphicFramePr>
          <p:nvPr/>
        </p:nvGraphicFramePr>
        <p:xfrm>
          <a:off x="2968625" y="1400175"/>
          <a:ext cx="1293813" cy="881063"/>
        </p:xfrm>
        <a:graphic>
          <a:graphicData uri="http://schemas.openxmlformats.org/presentationml/2006/ole">
            <p:oleObj spid="_x0000_s230418" name="Equation" r:id="rId4" imgW="12122640" imgH="10317960" progId="Equation.3">
              <p:embed/>
            </p:oleObj>
          </a:graphicData>
        </a:graphic>
      </p:graphicFrame>
      <p:grpSp>
        <p:nvGrpSpPr>
          <p:cNvPr id="4" name="Group 11"/>
          <p:cNvGrpSpPr/>
          <p:nvPr/>
        </p:nvGrpSpPr>
        <p:grpSpPr>
          <a:xfrm>
            <a:off x="1524000" y="2286000"/>
            <a:ext cx="2971800" cy="1534901"/>
            <a:chOff x="1524000" y="2239963"/>
            <a:chExt cx="2971800" cy="1534901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524000" y="2943225"/>
              <a:ext cx="2971800" cy="8316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2075" tIns="46038" rIns="92075" bIns="46038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400" dirty="0">
                  <a:solidFill>
                    <a:srgbClr val="7E3791"/>
                  </a:solidFill>
                  <a:latin typeface="MS Reference Sans Serif" pitchFamily="34" charset="0"/>
                </a:rPr>
                <a:t>Utilization </a:t>
              </a:r>
              <a:r>
                <a:rPr lang="en-US" sz="2400" dirty="0" smtClean="0">
                  <a:solidFill>
                    <a:srgbClr val="7E3791"/>
                  </a:solidFill>
                  <a:latin typeface="MS Reference Sans Serif" pitchFamily="34" charset="0"/>
                </a:rPr>
                <a:t>effect  U-part</a:t>
              </a:r>
              <a:endParaRPr lang="en-US" sz="2400" dirty="0">
                <a:solidFill>
                  <a:srgbClr val="7E3791"/>
                </a:solidFill>
                <a:latin typeface="MS Reference Sans Serif" pitchFamily="34" charset="0"/>
              </a:endParaRPr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 flipV="1">
              <a:off x="2916238" y="2239963"/>
              <a:ext cx="431800" cy="792162"/>
            </a:xfrm>
            <a:prstGeom prst="line">
              <a:avLst/>
            </a:prstGeom>
            <a:noFill/>
            <a:ln w="12700">
              <a:solidFill>
                <a:srgbClr val="7E379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3"/>
          <p:cNvGrpSpPr/>
          <p:nvPr/>
        </p:nvGrpSpPr>
        <p:grpSpPr>
          <a:xfrm>
            <a:off x="5257800" y="2459249"/>
            <a:ext cx="2895600" cy="1611617"/>
            <a:chOff x="5181600" y="2347913"/>
            <a:chExt cx="2895600" cy="1611617"/>
          </a:xfrm>
        </p:grpSpPr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5181600" y="2943225"/>
              <a:ext cx="2895600" cy="1016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2075" tIns="46038" rIns="92075" bIns="46038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400" dirty="0">
                  <a:solidFill>
                    <a:srgbClr val="A1274A"/>
                  </a:solidFill>
                  <a:latin typeface="MS Reference Sans Serif" pitchFamily="34" charset="0"/>
                </a:rPr>
                <a:t>Variability </a:t>
              </a:r>
              <a:r>
                <a:rPr lang="en-US" sz="2400" dirty="0" smtClean="0">
                  <a:solidFill>
                    <a:srgbClr val="A1274A"/>
                  </a:solidFill>
                  <a:latin typeface="MS Reference Sans Serif" pitchFamily="34" charset="0"/>
                </a:rPr>
                <a:t>effect</a:t>
              </a:r>
            </a:p>
            <a:p>
              <a:pPr algn="ctr" eaLnBrk="0" hangingPunct="0">
                <a:spcBef>
                  <a:spcPct val="50000"/>
                </a:spcBef>
              </a:pPr>
              <a:r>
                <a:rPr lang="en-US" sz="2400" dirty="0" smtClean="0">
                  <a:solidFill>
                    <a:srgbClr val="A1274A"/>
                  </a:solidFill>
                  <a:latin typeface="MS Reference Sans Serif" pitchFamily="34" charset="0"/>
                </a:rPr>
                <a:t>V-part</a:t>
              </a:r>
              <a:endParaRPr lang="en-US" sz="2400" dirty="0">
                <a:solidFill>
                  <a:srgbClr val="A1274A"/>
                </a:solidFill>
                <a:latin typeface="MS Reference Sans Serif" pitchFamily="34" charset="0"/>
              </a:endParaRPr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 flipH="1" flipV="1">
              <a:off x="5327650" y="2347913"/>
              <a:ext cx="539750" cy="684212"/>
            </a:xfrm>
            <a:prstGeom prst="line">
              <a:avLst/>
            </a:prstGeom>
            <a:noFill/>
            <a:ln w="12700">
              <a:solidFill>
                <a:srgbClr val="A1274A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10" name="Object 10"/>
          <p:cNvGraphicFramePr>
            <a:graphicFrameLocks noGrp="1" noChangeAspect="1"/>
          </p:cNvGraphicFramePr>
          <p:nvPr>
            <p:ph idx="1"/>
          </p:nvPr>
        </p:nvGraphicFramePr>
        <p:xfrm>
          <a:off x="4533900" y="1331913"/>
          <a:ext cx="1406525" cy="1087437"/>
        </p:xfrm>
        <a:graphic>
          <a:graphicData uri="http://schemas.openxmlformats.org/presentationml/2006/ole">
            <p:oleObj spid="_x0000_s230419" name="Equation" r:id="rId5" imgW="13335840" imgH="10317960" progId="Equation.3">
              <p:embed/>
            </p:oleObj>
          </a:graphicData>
        </a:graphic>
      </p:graphicFrame>
      <p:graphicFrame>
        <p:nvGraphicFramePr>
          <p:cNvPr id="105476" name="Object 3"/>
          <p:cNvGraphicFramePr>
            <a:graphicFrameLocks/>
          </p:cNvGraphicFramePr>
          <p:nvPr/>
        </p:nvGraphicFramePr>
        <p:xfrm>
          <a:off x="2133600" y="1752600"/>
          <a:ext cx="712787" cy="466725"/>
        </p:xfrm>
        <a:graphic>
          <a:graphicData uri="http://schemas.openxmlformats.org/presentationml/2006/ole">
            <p:oleObj spid="_x0000_s230420" name="Equation" r:id="rId6" imgW="6663240" imgH="5457960" progId="Equation.3">
              <p:embed/>
            </p:oleObj>
          </a:graphicData>
        </a:graphic>
      </p:graphicFrame>
      <p:graphicFrame>
        <p:nvGraphicFramePr>
          <p:cNvPr id="105477" name="Object 3"/>
          <p:cNvGraphicFramePr>
            <a:graphicFrameLocks/>
          </p:cNvGraphicFramePr>
          <p:nvPr/>
        </p:nvGraphicFramePr>
        <p:xfrm>
          <a:off x="4267200" y="1828800"/>
          <a:ext cx="292100" cy="260350"/>
        </p:xfrm>
        <a:graphic>
          <a:graphicData uri="http://schemas.openxmlformats.org/presentationml/2006/ole">
            <p:oleObj spid="_x0000_s230421" name="Equation" r:id="rId7" imgW="2720160" imgH="302796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5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5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62200" y="1143000"/>
            <a:ext cx="6781800" cy="1600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This part captures the capacity utilization effect. It shows that queue length increases rapidly as U</a:t>
            </a:r>
            <a:r>
              <a:rPr lang="en-US" dirty="0" smtClean="0">
                <a:solidFill>
                  <a:schemeClr val="tx1"/>
                </a:solidFill>
                <a:sym typeface="Symbol"/>
              </a:rPr>
              <a:t> approaches 1. 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Factors affecting Queue Length </a:t>
            </a:r>
            <a:endParaRPr lang="en-US" dirty="0"/>
          </a:p>
        </p:txBody>
      </p:sp>
      <p:graphicFrame>
        <p:nvGraphicFramePr>
          <p:cNvPr id="106498" name="Object 6"/>
          <p:cNvGraphicFramePr>
            <a:graphicFrameLocks noChangeAspect="1"/>
          </p:cNvGraphicFramePr>
          <p:nvPr/>
        </p:nvGraphicFramePr>
        <p:xfrm>
          <a:off x="76200" y="1219200"/>
          <a:ext cx="1905000" cy="1079500"/>
        </p:xfrm>
        <a:graphic>
          <a:graphicData uri="http://schemas.openxmlformats.org/presentationml/2006/ole">
            <p:oleObj spid="_x0000_s106506" name="Equation" r:id="rId4" imgW="18188640" imgH="10317960" progId="Equation.3">
              <p:embed/>
            </p:oleObj>
          </a:graphicData>
        </a:graphic>
      </p:graphicFrame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2389188" y="2743200"/>
            <a:ext cx="6754812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SzPct val="75000"/>
            </a:pPr>
            <a:r>
              <a:rPr lang="en-US" sz="2400" dirty="0" smtClean="0"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This part captures the variability effect. The queue length increases as the variability in </a:t>
            </a:r>
            <a:r>
              <a:rPr lang="en-US" sz="2400" dirty="0" err="1" smtClean="0"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interarrival</a:t>
            </a:r>
            <a:r>
              <a:rPr lang="en-US" sz="2400" dirty="0" smtClean="0"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 and processing times increases. </a:t>
            </a:r>
          </a:p>
          <a:p>
            <a:pPr marL="342900" indent="-342900" eaLnBrk="1" hangingPunct="1">
              <a:spcBef>
                <a:spcPct val="20000"/>
              </a:spcBef>
              <a:buSzPct val="75000"/>
            </a:pPr>
            <a:r>
              <a:rPr lang="en-US" sz="2400" dirty="0" smtClean="0"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Even if the processing capacity is not fully utilized, whenever there is variability in arrival or in processing times, queues will build up and customers will have to wait.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S Reference Sans Serif" pitchFamily="34" charset="0"/>
              <a:ea typeface="ＭＳ Ｐゴシック" pitchFamily="-65" charset="-128"/>
              <a:cs typeface="MS Reference Sans Serif" pitchFamily="34" charset="0"/>
            </a:endParaRPr>
          </a:p>
        </p:txBody>
      </p:sp>
      <p:graphicFrame>
        <p:nvGraphicFramePr>
          <p:cNvPr id="106499" name="Object 8"/>
          <p:cNvGraphicFramePr>
            <a:graphicFrameLocks noChangeAspect="1"/>
          </p:cNvGraphicFramePr>
          <p:nvPr/>
        </p:nvGraphicFramePr>
        <p:xfrm>
          <a:off x="533400" y="2819399"/>
          <a:ext cx="1398588" cy="1081088"/>
        </p:xfrm>
        <a:graphic>
          <a:graphicData uri="http://schemas.openxmlformats.org/presentationml/2006/ole">
            <p:oleObj spid="_x0000_s106507" name="Equation" r:id="rId5" imgW="13335840" imgH="1031796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6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Utilization – Variability - Delay Curve</a:t>
            </a:r>
            <a:endParaRPr lang="en-US" dirty="0"/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1412875" y="6375400"/>
            <a:ext cx="5883275" cy="0"/>
          </a:xfrm>
          <a:prstGeom prst="line">
            <a:avLst/>
          </a:prstGeom>
          <a:noFill/>
          <a:ln w="9525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V="1">
            <a:off x="1412875" y="2114550"/>
            <a:ext cx="0" cy="3560763"/>
          </a:xfrm>
          <a:prstGeom prst="line">
            <a:avLst/>
          </a:prstGeom>
          <a:noFill/>
          <a:ln w="9525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1947863" y="6375400"/>
            <a:ext cx="4991100" cy="0"/>
          </a:xfrm>
          <a:prstGeom prst="line">
            <a:avLst/>
          </a:prstGeom>
          <a:noFill/>
          <a:ln w="9525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7974013" y="5746750"/>
            <a:ext cx="90488" cy="120650"/>
          </a:xfrm>
          <a:custGeom>
            <a:avLst/>
            <a:gdLst>
              <a:gd name="T0" fmla="*/ 0 w 57"/>
              <a:gd name="T1" fmla="*/ 0 h 76"/>
              <a:gd name="T2" fmla="*/ 0 w 57"/>
              <a:gd name="T3" fmla="*/ 75 h 76"/>
              <a:gd name="T4" fmla="*/ 56 w 57"/>
              <a:gd name="T5" fmla="*/ 37 h 76"/>
              <a:gd name="T6" fmla="*/ 0 w 57"/>
              <a:gd name="T7" fmla="*/ 0 h 76"/>
              <a:gd name="T8" fmla="*/ 0 60000 65536"/>
              <a:gd name="T9" fmla="*/ 0 60000 65536"/>
              <a:gd name="T10" fmla="*/ 0 60000 65536"/>
              <a:gd name="T11" fmla="*/ 0 60000 65536"/>
              <a:gd name="T12" fmla="*/ 0 w 57"/>
              <a:gd name="T13" fmla="*/ 0 h 76"/>
              <a:gd name="T14" fmla="*/ 57 w 57"/>
              <a:gd name="T15" fmla="*/ 76 h 7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" h="76">
                <a:moveTo>
                  <a:pt x="0" y="0"/>
                </a:moveTo>
                <a:lnTo>
                  <a:pt x="0" y="75"/>
                </a:lnTo>
                <a:lnTo>
                  <a:pt x="56" y="37"/>
                </a:lnTo>
                <a:lnTo>
                  <a:pt x="0" y="0"/>
                </a:lnTo>
              </a:path>
            </a:pathLst>
          </a:custGeom>
          <a:solidFill>
            <a:srgbClr val="0000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9"/>
          <p:cNvSpPr>
            <a:spLocks/>
          </p:cNvSpPr>
          <p:nvPr/>
        </p:nvSpPr>
        <p:spPr bwMode="auto">
          <a:xfrm>
            <a:off x="1763713" y="1533525"/>
            <a:ext cx="120650" cy="90488"/>
          </a:xfrm>
          <a:custGeom>
            <a:avLst/>
            <a:gdLst>
              <a:gd name="T0" fmla="*/ 0 w 76"/>
              <a:gd name="T1" fmla="*/ 56 h 57"/>
              <a:gd name="T2" fmla="*/ 75 w 76"/>
              <a:gd name="T3" fmla="*/ 56 h 57"/>
              <a:gd name="T4" fmla="*/ 38 w 76"/>
              <a:gd name="T5" fmla="*/ 0 h 57"/>
              <a:gd name="T6" fmla="*/ 0 w 76"/>
              <a:gd name="T7" fmla="*/ 56 h 57"/>
              <a:gd name="T8" fmla="*/ 0 60000 65536"/>
              <a:gd name="T9" fmla="*/ 0 60000 65536"/>
              <a:gd name="T10" fmla="*/ 0 60000 65536"/>
              <a:gd name="T11" fmla="*/ 0 60000 65536"/>
              <a:gd name="T12" fmla="*/ 0 w 76"/>
              <a:gd name="T13" fmla="*/ 0 h 57"/>
              <a:gd name="T14" fmla="*/ 76 w 76"/>
              <a:gd name="T15" fmla="*/ 57 h 5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6" h="57">
                <a:moveTo>
                  <a:pt x="0" y="56"/>
                </a:moveTo>
                <a:lnTo>
                  <a:pt x="75" y="56"/>
                </a:lnTo>
                <a:lnTo>
                  <a:pt x="38" y="0"/>
                </a:lnTo>
                <a:lnTo>
                  <a:pt x="0" y="56"/>
                </a:lnTo>
              </a:path>
            </a:pathLst>
          </a:custGeom>
          <a:solidFill>
            <a:srgbClr val="0000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Arc 11"/>
          <p:cNvSpPr>
            <a:spLocks/>
          </p:cNvSpPr>
          <p:nvPr/>
        </p:nvSpPr>
        <p:spPr bwMode="auto">
          <a:xfrm>
            <a:off x="1827213" y="1890713"/>
            <a:ext cx="4281488" cy="3389313"/>
          </a:xfrm>
          <a:custGeom>
            <a:avLst/>
            <a:gdLst>
              <a:gd name="T0" fmla="*/ 1 w 21608"/>
              <a:gd name="T1" fmla="*/ 0 h 21630"/>
              <a:gd name="T2" fmla="*/ 0 w 21608"/>
              <a:gd name="T3" fmla="*/ 0 h 21630"/>
              <a:gd name="T4" fmla="*/ 0 w 21608"/>
              <a:gd name="T5" fmla="*/ 0 h 21630"/>
              <a:gd name="T6" fmla="*/ 0 60000 65536"/>
              <a:gd name="T7" fmla="*/ 0 60000 65536"/>
              <a:gd name="T8" fmla="*/ 0 60000 65536"/>
              <a:gd name="T9" fmla="*/ 0 w 21608"/>
              <a:gd name="T10" fmla="*/ 0 h 21630"/>
              <a:gd name="T11" fmla="*/ 21608 w 21608"/>
              <a:gd name="T12" fmla="*/ 21630 h 216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8" h="21630" fill="none" extrusionOk="0">
                <a:moveTo>
                  <a:pt x="21607" y="0"/>
                </a:moveTo>
                <a:cubicBezTo>
                  <a:pt x="21607" y="10"/>
                  <a:pt x="21608" y="20"/>
                  <a:pt x="21608" y="30"/>
                </a:cubicBezTo>
                <a:cubicBezTo>
                  <a:pt x="21608" y="11959"/>
                  <a:pt x="11937" y="21630"/>
                  <a:pt x="8" y="21630"/>
                </a:cubicBezTo>
                <a:cubicBezTo>
                  <a:pt x="5" y="21630"/>
                  <a:pt x="2" y="21629"/>
                  <a:pt x="0" y="21629"/>
                </a:cubicBezTo>
              </a:path>
              <a:path w="21608" h="21630" stroke="0" extrusionOk="0">
                <a:moveTo>
                  <a:pt x="21607" y="0"/>
                </a:moveTo>
                <a:cubicBezTo>
                  <a:pt x="21607" y="10"/>
                  <a:pt x="21608" y="20"/>
                  <a:pt x="21608" y="30"/>
                </a:cubicBezTo>
                <a:cubicBezTo>
                  <a:pt x="21608" y="11959"/>
                  <a:pt x="11937" y="21630"/>
                  <a:pt x="8" y="21630"/>
                </a:cubicBezTo>
                <a:cubicBezTo>
                  <a:pt x="5" y="21630"/>
                  <a:pt x="2" y="21629"/>
                  <a:pt x="0" y="21629"/>
                </a:cubicBezTo>
                <a:lnTo>
                  <a:pt x="8" y="30"/>
                </a:lnTo>
                <a:close/>
              </a:path>
            </a:pathLst>
          </a:custGeom>
          <a:noFill/>
          <a:ln w="28575" cap="rnd">
            <a:solidFill>
              <a:srgbClr val="0070C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Arc 12"/>
          <p:cNvSpPr>
            <a:spLocks/>
          </p:cNvSpPr>
          <p:nvPr/>
        </p:nvSpPr>
        <p:spPr bwMode="auto">
          <a:xfrm>
            <a:off x="1827213" y="3670300"/>
            <a:ext cx="4281488" cy="1609725"/>
          </a:xfrm>
          <a:custGeom>
            <a:avLst/>
            <a:gdLst>
              <a:gd name="T0" fmla="*/ 1 w 21608"/>
              <a:gd name="T1" fmla="*/ 0 h 21664"/>
              <a:gd name="T2" fmla="*/ 0 w 21608"/>
              <a:gd name="T3" fmla="*/ 0 h 21664"/>
              <a:gd name="T4" fmla="*/ 0 w 21608"/>
              <a:gd name="T5" fmla="*/ 0 h 21664"/>
              <a:gd name="T6" fmla="*/ 0 60000 65536"/>
              <a:gd name="T7" fmla="*/ 0 60000 65536"/>
              <a:gd name="T8" fmla="*/ 0 60000 65536"/>
              <a:gd name="T9" fmla="*/ 0 w 21608"/>
              <a:gd name="T10" fmla="*/ 0 h 21664"/>
              <a:gd name="T11" fmla="*/ 21608 w 21608"/>
              <a:gd name="T12" fmla="*/ 21664 h 216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8" h="21664" fill="none" extrusionOk="0">
                <a:moveTo>
                  <a:pt x="21607" y="0"/>
                </a:moveTo>
                <a:cubicBezTo>
                  <a:pt x="21607" y="21"/>
                  <a:pt x="21608" y="42"/>
                  <a:pt x="21608" y="64"/>
                </a:cubicBezTo>
                <a:cubicBezTo>
                  <a:pt x="21608" y="11993"/>
                  <a:pt x="11937" y="21664"/>
                  <a:pt x="8" y="21664"/>
                </a:cubicBezTo>
                <a:cubicBezTo>
                  <a:pt x="5" y="21664"/>
                  <a:pt x="2" y="21663"/>
                  <a:pt x="0" y="21663"/>
                </a:cubicBezTo>
              </a:path>
              <a:path w="21608" h="21664" stroke="0" extrusionOk="0">
                <a:moveTo>
                  <a:pt x="21607" y="0"/>
                </a:moveTo>
                <a:cubicBezTo>
                  <a:pt x="21607" y="21"/>
                  <a:pt x="21608" y="42"/>
                  <a:pt x="21608" y="64"/>
                </a:cubicBezTo>
                <a:cubicBezTo>
                  <a:pt x="21608" y="11993"/>
                  <a:pt x="11937" y="21664"/>
                  <a:pt x="8" y="21664"/>
                </a:cubicBezTo>
                <a:cubicBezTo>
                  <a:pt x="5" y="21664"/>
                  <a:pt x="2" y="21663"/>
                  <a:pt x="0" y="21663"/>
                </a:cubicBezTo>
                <a:lnTo>
                  <a:pt x="8" y="64"/>
                </a:lnTo>
                <a:close/>
              </a:path>
            </a:pathLst>
          </a:custGeom>
          <a:noFill/>
          <a:ln w="28575" cap="rnd">
            <a:solidFill>
              <a:srgbClr val="00B05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Arc 13"/>
          <p:cNvSpPr>
            <a:spLocks/>
          </p:cNvSpPr>
          <p:nvPr/>
        </p:nvSpPr>
        <p:spPr bwMode="auto">
          <a:xfrm>
            <a:off x="1825625" y="1355725"/>
            <a:ext cx="3927475" cy="3924300"/>
          </a:xfrm>
          <a:custGeom>
            <a:avLst/>
            <a:gdLst>
              <a:gd name="T0" fmla="*/ 0 w 21609"/>
              <a:gd name="T1" fmla="*/ 0 h 21626"/>
              <a:gd name="T2" fmla="*/ 0 w 21609"/>
              <a:gd name="T3" fmla="*/ 0 h 21626"/>
              <a:gd name="T4" fmla="*/ 0 w 21609"/>
              <a:gd name="T5" fmla="*/ 0 h 21626"/>
              <a:gd name="T6" fmla="*/ 0 60000 65536"/>
              <a:gd name="T7" fmla="*/ 0 60000 65536"/>
              <a:gd name="T8" fmla="*/ 0 60000 65536"/>
              <a:gd name="T9" fmla="*/ 0 w 21609"/>
              <a:gd name="T10" fmla="*/ 0 h 21626"/>
              <a:gd name="T11" fmla="*/ 21609 w 21609"/>
              <a:gd name="T12" fmla="*/ 21626 h 2162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9" h="21626" fill="none" extrusionOk="0">
                <a:moveTo>
                  <a:pt x="21608" y="0"/>
                </a:moveTo>
                <a:cubicBezTo>
                  <a:pt x="21608" y="8"/>
                  <a:pt x="21609" y="17"/>
                  <a:pt x="21609" y="26"/>
                </a:cubicBezTo>
                <a:cubicBezTo>
                  <a:pt x="21609" y="11955"/>
                  <a:pt x="11938" y="21626"/>
                  <a:pt x="9" y="21626"/>
                </a:cubicBezTo>
                <a:cubicBezTo>
                  <a:pt x="6" y="21626"/>
                  <a:pt x="3" y="21625"/>
                  <a:pt x="0" y="21625"/>
                </a:cubicBezTo>
              </a:path>
              <a:path w="21609" h="21626" stroke="0" extrusionOk="0">
                <a:moveTo>
                  <a:pt x="21608" y="0"/>
                </a:moveTo>
                <a:cubicBezTo>
                  <a:pt x="21608" y="8"/>
                  <a:pt x="21609" y="17"/>
                  <a:pt x="21609" y="26"/>
                </a:cubicBezTo>
                <a:cubicBezTo>
                  <a:pt x="21609" y="11955"/>
                  <a:pt x="11938" y="21626"/>
                  <a:pt x="9" y="21626"/>
                </a:cubicBezTo>
                <a:cubicBezTo>
                  <a:pt x="6" y="21626"/>
                  <a:pt x="3" y="21625"/>
                  <a:pt x="0" y="21625"/>
                </a:cubicBezTo>
                <a:lnTo>
                  <a:pt x="9" y="26"/>
                </a:lnTo>
                <a:close/>
              </a:path>
            </a:pathLst>
          </a:custGeom>
          <a:noFill/>
          <a:ln w="38100" cap="rnd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7"/>
          <p:cNvGrpSpPr/>
          <p:nvPr/>
        </p:nvGrpSpPr>
        <p:grpSpPr>
          <a:xfrm>
            <a:off x="3778250" y="2090738"/>
            <a:ext cx="1966913" cy="2825750"/>
            <a:chOff x="3778250" y="2090738"/>
            <a:chExt cx="1966913" cy="2825750"/>
          </a:xfrm>
        </p:grpSpPr>
        <p:sp>
          <p:nvSpPr>
            <p:cNvPr id="16" name="Line 14"/>
            <p:cNvSpPr>
              <a:spLocks noChangeShapeType="1"/>
            </p:cNvSpPr>
            <p:nvPr/>
          </p:nvSpPr>
          <p:spPr bwMode="auto">
            <a:xfrm flipH="1" flipV="1">
              <a:off x="4705350" y="3017838"/>
              <a:ext cx="1039813" cy="18986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 type="none" w="med" len="med"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3778250" y="2090738"/>
              <a:ext cx="1281113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</a:rPr>
                <a:t>Variability</a:t>
              </a:r>
            </a:p>
            <a:p>
              <a:pPr eaLnBrk="0" hangingPunct="0"/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</a:rPr>
                <a:t>Increases</a:t>
              </a:r>
            </a:p>
          </p:txBody>
        </p:sp>
      </p:grpSp>
      <p:grpSp>
        <p:nvGrpSpPr>
          <p:cNvPr id="4" name="Group 24"/>
          <p:cNvGrpSpPr/>
          <p:nvPr/>
        </p:nvGrpSpPr>
        <p:grpSpPr>
          <a:xfrm>
            <a:off x="685801" y="1307194"/>
            <a:ext cx="7790299" cy="4963227"/>
            <a:chOff x="685801" y="1295400"/>
            <a:chExt cx="7790299" cy="4963227"/>
          </a:xfrm>
        </p:grpSpPr>
        <p:sp>
          <p:nvSpPr>
            <p:cNvPr id="8" name="Line 6"/>
            <p:cNvSpPr>
              <a:spLocks noChangeShapeType="1"/>
            </p:cNvSpPr>
            <p:nvPr/>
          </p:nvSpPr>
          <p:spPr bwMode="auto">
            <a:xfrm>
              <a:off x="1797050" y="5791200"/>
              <a:ext cx="6173788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V="1">
              <a:off x="1824038" y="1598613"/>
              <a:ext cx="0" cy="42068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>
              <a:off x="1824038" y="5272088"/>
              <a:ext cx="4545013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685801" y="1295400"/>
              <a:ext cx="1066800" cy="1324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2075" tIns="46038" rIns="92075" bIns="46038">
              <a:spAutoFit/>
            </a:bodyPr>
            <a:lstStyle/>
            <a:p>
              <a:pPr eaLnBrk="0" hangingPunct="0"/>
              <a:r>
                <a:rPr lang="en-US" sz="2000" dirty="0" smtClean="0">
                  <a:solidFill>
                    <a:srgbClr val="000000"/>
                  </a:solidFill>
                  <a:latin typeface="Times New Roman" pitchFamily="18" charset="0"/>
                </a:rPr>
                <a:t>Average </a:t>
              </a:r>
              <a:endParaRPr lang="en-US" sz="2000" dirty="0">
                <a:solidFill>
                  <a:srgbClr val="000000"/>
                </a:solidFill>
                <a:latin typeface="Times New Roman" pitchFamily="18" charset="0"/>
              </a:endParaRPr>
            </a:p>
            <a:p>
              <a:pPr eaLnBrk="0" hangingPunct="0"/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</a:rPr>
                <a:t>Time </a:t>
              </a:r>
              <a:r>
                <a:rPr lang="en-US" sz="2000" dirty="0" smtClean="0">
                  <a:solidFill>
                    <a:srgbClr val="000000"/>
                  </a:solidFill>
                  <a:latin typeface="Times New Roman" pitchFamily="18" charset="0"/>
                </a:rPr>
                <a:t> in System </a:t>
              </a:r>
              <a:r>
                <a:rPr lang="en-US" sz="2000" i="1" dirty="0" smtClean="0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  <a:endParaRPr lang="en-US" sz="20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3282950" y="5857875"/>
              <a:ext cx="1699183" cy="400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</a:rPr>
                <a:t>Utilization </a:t>
              </a:r>
              <a:r>
                <a:rPr lang="en-US" sz="2000" dirty="0" smtClean="0">
                  <a:solidFill>
                    <a:srgbClr val="000000"/>
                  </a:solidFill>
                  <a:latin typeface="Times New Roman" pitchFamily="18" charset="0"/>
                </a:rPr>
                <a:t>(</a:t>
              </a:r>
              <a:r>
                <a:rPr lang="en-US" sz="2000" i="1" dirty="0">
                  <a:solidFill>
                    <a:srgbClr val="000000"/>
                  </a:solidFill>
                  <a:latin typeface="Times New Roman" pitchFamily="18" charset="0"/>
                </a:rPr>
                <a:t>U</a:t>
              </a:r>
              <a:r>
                <a:rPr lang="en-US" sz="2000" dirty="0" smtClean="0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  <a:endParaRPr lang="en-US" sz="20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8102600" y="5791200"/>
              <a:ext cx="373500" cy="400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000" i="1" dirty="0" smtClean="0">
                  <a:latin typeface="Times New Roman" pitchFamily="18" charset="0"/>
                  <a:cs typeface="Times New Roman" pitchFamily="18" charset="0"/>
                </a:rPr>
                <a:t>U</a:t>
              </a:r>
              <a:endParaRPr lang="en-US" sz="20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6034088" y="5789613"/>
              <a:ext cx="77628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000">
                  <a:solidFill>
                    <a:srgbClr val="000000"/>
                  </a:solidFill>
                  <a:latin typeface="Times New Roman" pitchFamily="18" charset="0"/>
                </a:rPr>
                <a:t>100%</a:t>
              </a:r>
            </a:p>
          </p:txBody>
        </p:sp>
        <p:sp>
          <p:nvSpPr>
            <p:cNvPr id="23" name="Rectangle 21"/>
            <p:cNvSpPr>
              <a:spLocks noChangeArrowheads="1"/>
            </p:cNvSpPr>
            <p:nvPr/>
          </p:nvSpPr>
          <p:spPr bwMode="auto">
            <a:xfrm>
              <a:off x="1363663" y="5059363"/>
              <a:ext cx="49688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sz="2000" i="1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  <a:r>
                <a:rPr lang="en-US" sz="2000" i="1" baseline="-25000">
                  <a:solidFill>
                    <a:srgbClr val="000000"/>
                  </a:solidFill>
                  <a:latin typeface="Times New Roman" pitchFamily="18" charset="0"/>
                </a:rPr>
                <a:t>p</a:t>
              </a:r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 flipV="1">
              <a:off x="6369050" y="1524000"/>
              <a:ext cx="0" cy="426720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412875"/>
            <a:ext cx="9144000" cy="4987925"/>
          </a:xfrm>
        </p:spPr>
        <p:txBody>
          <a:bodyPr/>
          <a:lstStyle/>
          <a:p>
            <a:r>
              <a:rPr lang="en-AU" dirty="0" smtClean="0">
                <a:solidFill>
                  <a:schemeClr val="tx1"/>
                </a:solidFill>
              </a:rPr>
              <a:t>If inter-arrival and processing times are constant, queues will build up if and only if the arrival rate is greater than the processing rate. </a:t>
            </a:r>
          </a:p>
          <a:p>
            <a:r>
              <a:rPr lang="en-AU" dirty="0" smtClean="0">
                <a:solidFill>
                  <a:schemeClr val="tx1"/>
                </a:solidFill>
              </a:rPr>
              <a:t>If there is (unsynchronized) variability in inter-arrival and/or processing times, queues will build up </a:t>
            </a:r>
            <a:r>
              <a:rPr lang="en-AU" b="1" dirty="0" smtClean="0">
                <a:solidFill>
                  <a:schemeClr val="tx1"/>
                </a:solidFill>
              </a:rPr>
              <a:t>even if </a:t>
            </a:r>
            <a:r>
              <a:rPr lang="en-AU" dirty="0" smtClean="0">
                <a:solidFill>
                  <a:schemeClr val="tx1"/>
                </a:solidFill>
              </a:rPr>
              <a:t>the average arrival rate is less than the average processing rate. </a:t>
            </a:r>
          </a:p>
          <a:p>
            <a:r>
              <a:rPr lang="en-AU" dirty="0" smtClean="0">
                <a:solidFill>
                  <a:schemeClr val="tx1"/>
                </a:solidFill>
              </a:rPr>
              <a:t>If variability in </a:t>
            </a:r>
            <a:r>
              <a:rPr lang="en-AU" dirty="0" err="1" smtClean="0">
                <a:solidFill>
                  <a:schemeClr val="tx1"/>
                </a:solidFill>
              </a:rPr>
              <a:t>interarrival</a:t>
            </a:r>
            <a:r>
              <a:rPr lang="en-AU" dirty="0" smtClean="0">
                <a:solidFill>
                  <a:schemeClr val="tx1"/>
                </a:solidFill>
              </a:rPr>
              <a:t> and processing times can be synchronized (correlated), queues and waiting times will be reduced. 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Coefficient of Variations for Alternative  Distributions </a:t>
            </a:r>
            <a:endParaRPr lang="en-US" dirty="0"/>
          </a:p>
        </p:txBody>
      </p:sp>
      <p:graphicFrame>
        <p:nvGraphicFramePr>
          <p:cNvPr id="107522" name="Object 3"/>
          <p:cNvGraphicFramePr>
            <a:graphicFrameLocks noChangeAspect="1"/>
          </p:cNvGraphicFramePr>
          <p:nvPr/>
        </p:nvGraphicFramePr>
        <p:xfrm>
          <a:off x="152400" y="2057400"/>
          <a:ext cx="8763000" cy="2641457"/>
        </p:xfrm>
        <a:graphic>
          <a:graphicData uri="http://schemas.openxmlformats.org/presentationml/2006/ole">
            <p:oleObj spid="_x0000_s340998" name="Worksheet" r:id="rId4" imgW="5086350" imgH="1533525" progId="Excel.Sheet.12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1016000"/>
          </a:xfrm>
        </p:spPr>
        <p:txBody>
          <a:bodyPr/>
          <a:lstStyle/>
          <a:p>
            <a:r>
              <a:rPr lang="en-US" dirty="0" smtClean="0"/>
              <a:t>Exact Ii for Poisson Arrival Rate, Exponential Service Time</a:t>
            </a:r>
            <a:endParaRPr lang="en-US" dirty="0"/>
          </a:p>
        </p:txBody>
      </p:sp>
      <p:pic>
        <p:nvPicPr>
          <p:cNvPr id="3399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1219201"/>
            <a:ext cx="4005433" cy="51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52975" y="1219200"/>
            <a:ext cx="4086225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5105400"/>
          </a:xfrm>
        </p:spPr>
        <p:txBody>
          <a:bodyPr/>
          <a:lstStyle/>
          <a:p>
            <a:pPr>
              <a:buNone/>
            </a:pPr>
            <a:r>
              <a:rPr lang="en-US" b="1" dirty="0" smtClean="0">
                <a:solidFill>
                  <a:schemeClr val="tx1"/>
                </a:solidFill>
              </a:rPr>
              <a:t>Terminology</a:t>
            </a:r>
            <a:r>
              <a:rPr lang="en-US" dirty="0" smtClean="0">
                <a:solidFill>
                  <a:schemeClr val="tx1"/>
                </a:solidFill>
              </a:rPr>
              <a:t>: The characteristics of a queuing system is captured by five parameters; Arrival pattern, Service pattern, Number of server, Restriction on queue capacity, The queue discipline.</a:t>
            </a:r>
          </a:p>
          <a:p>
            <a:pPr>
              <a:lnSpc>
                <a:spcPct val="105000"/>
              </a:lnSpc>
            </a:pPr>
            <a:r>
              <a:rPr lang="en-US" dirty="0" smtClean="0">
                <a:solidFill>
                  <a:schemeClr val="tx1"/>
                </a:solidFill>
              </a:rPr>
              <a:t>M/M/1; Poisson arrival rate, Exponential service times, one server, No capacity limit. </a:t>
            </a:r>
          </a:p>
          <a:p>
            <a:pPr>
              <a:lnSpc>
                <a:spcPct val="105000"/>
              </a:lnSpc>
            </a:pPr>
            <a:r>
              <a:rPr lang="en-US" dirty="0" smtClean="0">
                <a:solidFill>
                  <a:schemeClr val="tx1"/>
                </a:solidFill>
              </a:rPr>
              <a:t>M/G/12/23; Poisson arrival rate, General service times, 12 servers, Queue capacity is 23</a:t>
            </a:r>
          </a:p>
          <a:p>
            <a:pPr>
              <a:buNone/>
            </a:pP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1016000"/>
          </a:xfrm>
        </p:spPr>
        <p:txBody>
          <a:bodyPr/>
          <a:lstStyle/>
          <a:p>
            <a:r>
              <a:rPr lang="en-US" dirty="0" smtClean="0"/>
              <a:t>Terminology and Classification of Waiting Lines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2362200"/>
            <a:ext cx="8915400" cy="327660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tx1"/>
                </a:solidFill>
              </a:rPr>
              <a:t>=AVERAGE () 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 </a:t>
            </a:r>
            <a:r>
              <a:rPr lang="en-US" dirty="0" smtClean="0">
                <a:solidFill>
                  <a:schemeClr val="tx1"/>
                </a:solidFill>
              </a:rPr>
              <a:t>Avg. </a:t>
            </a:r>
            <a:r>
              <a:rPr lang="en-US" dirty="0" err="1" smtClean="0">
                <a:solidFill>
                  <a:schemeClr val="tx1"/>
                </a:solidFill>
              </a:rPr>
              <a:t>interarrival</a:t>
            </a:r>
            <a:r>
              <a:rPr lang="en-US" dirty="0" smtClean="0">
                <a:solidFill>
                  <a:schemeClr val="tx1"/>
                </a:solidFill>
              </a:rPr>
              <a:t> time = 6 min.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i="1" dirty="0" smtClean="0">
                <a:solidFill>
                  <a:schemeClr val="tx1"/>
                </a:solidFill>
              </a:rPr>
              <a:t>R</a:t>
            </a:r>
            <a:r>
              <a:rPr lang="en-US" i="1" baseline="-25000" dirty="0" smtClean="0">
                <a:solidFill>
                  <a:schemeClr val="tx1"/>
                </a:solidFill>
              </a:rPr>
              <a:t>a</a:t>
            </a:r>
            <a:r>
              <a:rPr lang="en-US" i="1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= 1/6 arrivals / min.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tx1"/>
                </a:solidFill>
              </a:rPr>
              <a:t> =STDEV() 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 </a:t>
            </a:r>
            <a:r>
              <a:rPr lang="en-US" dirty="0" smtClean="0">
                <a:solidFill>
                  <a:schemeClr val="tx1"/>
                </a:solidFill>
              </a:rPr>
              <a:t>Std. Deviation = 3.94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i="1" dirty="0" smtClean="0">
                <a:solidFill>
                  <a:schemeClr val="tx1"/>
                </a:solidFill>
              </a:rPr>
              <a:t>C</a:t>
            </a:r>
            <a:r>
              <a:rPr lang="en-US" i="1" baseline="-25000" dirty="0" smtClean="0">
                <a:solidFill>
                  <a:schemeClr val="tx1"/>
                </a:solidFill>
              </a:rPr>
              <a:t>a</a:t>
            </a:r>
            <a:r>
              <a:rPr lang="en-US" i="1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= 3.94/6 = 0.66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i="1" dirty="0" smtClean="0">
                <a:solidFill>
                  <a:schemeClr val="tx1"/>
                </a:solidFill>
              </a:rPr>
              <a:t>C</a:t>
            </a:r>
            <a:r>
              <a:rPr lang="en-US" i="1" baseline="30000" dirty="0" smtClean="0">
                <a:solidFill>
                  <a:schemeClr val="tx1"/>
                </a:solidFill>
              </a:rPr>
              <a:t>2</a:t>
            </a:r>
            <a:r>
              <a:rPr lang="en-US" baseline="-25000" dirty="0" smtClean="0">
                <a:solidFill>
                  <a:schemeClr val="tx1"/>
                </a:solidFill>
              </a:rPr>
              <a:t>a </a:t>
            </a:r>
            <a:r>
              <a:rPr lang="en-US" dirty="0" smtClean="0">
                <a:solidFill>
                  <a:schemeClr val="tx1"/>
                </a:solidFill>
              </a:rPr>
              <a:t>=  (0.66)</a:t>
            </a:r>
            <a:r>
              <a:rPr lang="en-US" baseline="30000" dirty="0" smtClean="0">
                <a:solidFill>
                  <a:schemeClr val="tx1"/>
                </a:solidFill>
              </a:rPr>
              <a:t>2 </a:t>
            </a:r>
            <a:r>
              <a:rPr lang="en-US" dirty="0" smtClean="0">
                <a:solidFill>
                  <a:schemeClr val="tx1"/>
                </a:solidFill>
              </a:rPr>
              <a:t>=</a:t>
            </a:r>
            <a:r>
              <a:rPr lang="en-US" baseline="30000" dirty="0" smtClean="0">
                <a:solidFill>
                  <a:schemeClr val="tx1"/>
                </a:solidFill>
              </a:rPr>
              <a:t>  </a:t>
            </a:r>
            <a:r>
              <a:rPr lang="en-US" dirty="0" smtClean="0">
                <a:solidFill>
                  <a:schemeClr val="tx1"/>
                </a:solidFill>
              </a:rPr>
              <a:t>0.4312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Example; Coefficient of Variation of </a:t>
            </a:r>
            <a:r>
              <a:rPr lang="en-US" dirty="0" err="1" smtClean="0"/>
              <a:t>Interarrival</a:t>
            </a:r>
            <a:r>
              <a:rPr lang="en-US" dirty="0" smtClean="0"/>
              <a:t> Time</a:t>
            </a:r>
            <a:endParaRPr lang="en-US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 bwMode="auto">
          <a:xfrm>
            <a:off x="0" y="1219200"/>
            <a:ext cx="8915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A sample of 10 observations on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Interarrival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 times in minutes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  <a:sym typeface="Wingdings" pitchFamily="2" charset="2"/>
              </a:rPr>
              <a:t>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  10,10,2,10,1,3,7,9, 2, 6 minutes.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 Call Centre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52400" y="1676376"/>
            <a:ext cx="8991600" cy="4070350"/>
            <a:chOff x="152400" y="1752600"/>
            <a:chExt cx="8991600" cy="4070350"/>
          </a:xfrm>
        </p:grpSpPr>
        <p:sp>
          <p:nvSpPr>
            <p:cNvPr id="5" name="Rectangle 2"/>
            <p:cNvSpPr>
              <a:spLocks noChangeArrowheads="1"/>
            </p:cNvSpPr>
            <p:nvPr/>
          </p:nvSpPr>
          <p:spPr bwMode="auto">
            <a:xfrm>
              <a:off x="2319338" y="1752600"/>
              <a:ext cx="4611687" cy="2693988"/>
            </a:xfrm>
            <a:prstGeom prst="rect">
              <a:avLst/>
            </a:prstGeom>
            <a:solidFill>
              <a:schemeClr val="accent3">
                <a:lumMod val="95000"/>
              </a:schemeClr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78"/>
                </a:solidFill>
              </a:endParaRPr>
            </a:p>
          </p:txBody>
        </p:sp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4648200" y="2438400"/>
              <a:ext cx="1778000" cy="146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n-US" sz="1800" dirty="0">
                  <a:solidFill>
                    <a:srgbClr val="000078"/>
                  </a:solidFill>
                  <a:latin typeface="Times New Roman" pitchFamily="18" charset="0"/>
                </a:rPr>
                <a:t>Sales Reps</a:t>
              </a:r>
            </a:p>
            <a:p>
              <a:pPr algn="ctr" eaLnBrk="0" hangingPunct="0"/>
              <a:r>
                <a:rPr lang="en-US" sz="1800" dirty="0">
                  <a:solidFill>
                    <a:srgbClr val="000078"/>
                  </a:solidFill>
                  <a:latin typeface="Times New Roman" pitchFamily="18" charset="0"/>
                </a:rPr>
                <a:t>Processing</a:t>
              </a:r>
            </a:p>
            <a:p>
              <a:pPr algn="ctr" eaLnBrk="0" hangingPunct="0"/>
              <a:r>
                <a:rPr lang="en-US" sz="1800" dirty="0">
                  <a:solidFill>
                    <a:srgbClr val="000078"/>
                  </a:solidFill>
                  <a:latin typeface="Times New Roman" pitchFamily="18" charset="0"/>
                </a:rPr>
                <a:t>Calls</a:t>
              </a:r>
            </a:p>
            <a:p>
              <a:pPr algn="ctr" eaLnBrk="0" hangingPunct="0"/>
              <a:endParaRPr lang="en-US" sz="1800" dirty="0">
                <a:solidFill>
                  <a:srgbClr val="000078"/>
                </a:solidFill>
                <a:latin typeface="Times New Roman" pitchFamily="18" charset="0"/>
              </a:endParaRPr>
            </a:p>
            <a:p>
              <a:pPr algn="ctr" eaLnBrk="0" hangingPunct="0"/>
              <a:r>
                <a:rPr lang="en-US" sz="1800" dirty="0">
                  <a:solidFill>
                    <a:srgbClr val="000078"/>
                  </a:solidFill>
                  <a:latin typeface="Times New Roman" pitchFamily="18" charset="0"/>
                </a:rPr>
                <a:t>(Service Process)</a:t>
              </a:r>
            </a:p>
          </p:txBody>
        </p:sp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304800" y="2667000"/>
              <a:ext cx="203200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800" dirty="0">
                  <a:solidFill>
                    <a:srgbClr val="000078"/>
                  </a:solidFill>
                  <a:latin typeface="Times New Roman" pitchFamily="18" charset="0"/>
                </a:rPr>
                <a:t>Incoming Calls</a:t>
              </a:r>
            </a:p>
            <a:p>
              <a:pPr eaLnBrk="0" hangingPunct="0"/>
              <a:r>
                <a:rPr lang="en-US" sz="1800" dirty="0">
                  <a:solidFill>
                    <a:srgbClr val="000078"/>
                  </a:solidFill>
                  <a:latin typeface="Times New Roman" pitchFamily="18" charset="0"/>
                </a:rPr>
                <a:t>(Customer Arrivals)</a:t>
              </a: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2438400" y="2895600"/>
              <a:ext cx="1968500" cy="915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n-US" sz="1800" dirty="0">
                  <a:solidFill>
                    <a:srgbClr val="000078"/>
                  </a:solidFill>
                  <a:latin typeface="Times New Roman" pitchFamily="18" charset="0"/>
                </a:rPr>
                <a:t>Calls </a:t>
              </a:r>
            </a:p>
            <a:p>
              <a:pPr algn="ctr" eaLnBrk="0" hangingPunct="0"/>
              <a:r>
                <a:rPr lang="en-US" sz="1800" dirty="0">
                  <a:solidFill>
                    <a:srgbClr val="000078"/>
                  </a:solidFill>
                  <a:latin typeface="Times New Roman" pitchFamily="18" charset="0"/>
                </a:rPr>
                <a:t>on Hold</a:t>
              </a:r>
            </a:p>
            <a:p>
              <a:pPr algn="ctr" eaLnBrk="0" hangingPunct="0"/>
              <a:r>
                <a:rPr lang="en-US" sz="1800" dirty="0">
                  <a:solidFill>
                    <a:srgbClr val="000078"/>
                  </a:solidFill>
                  <a:latin typeface="Times New Roman" pitchFamily="18" charset="0"/>
                </a:rPr>
                <a:t>(Service Inventory)</a:t>
              </a:r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6858000" y="2667000"/>
              <a:ext cx="228600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800" dirty="0">
                  <a:solidFill>
                    <a:srgbClr val="000078"/>
                  </a:solidFill>
                  <a:latin typeface="Times New Roman" pitchFamily="18" charset="0"/>
                </a:rPr>
                <a:t>Answered Calls</a:t>
              </a:r>
            </a:p>
            <a:p>
              <a:pPr eaLnBrk="0" hangingPunct="0"/>
              <a:r>
                <a:rPr lang="en-US" sz="1800" dirty="0">
                  <a:solidFill>
                    <a:srgbClr val="000078"/>
                  </a:solidFill>
                  <a:latin typeface="Times New Roman" pitchFamily="18" charset="0"/>
                </a:rPr>
                <a:t>(Customer Departures)</a:t>
              </a:r>
            </a:p>
          </p:txBody>
        </p:sp>
        <p:grpSp>
          <p:nvGrpSpPr>
            <p:cNvPr id="10" name="Group 8"/>
            <p:cNvGrpSpPr>
              <a:grpSpLocks/>
            </p:cNvGrpSpPr>
            <p:nvPr/>
          </p:nvGrpSpPr>
          <p:grpSpPr bwMode="auto">
            <a:xfrm>
              <a:off x="1142995" y="3021024"/>
              <a:ext cx="1219190" cy="2133609"/>
              <a:chOff x="512" y="1860"/>
              <a:chExt cx="873" cy="1528"/>
            </a:xfrm>
          </p:grpSpPr>
          <p:sp>
            <p:nvSpPr>
              <p:cNvPr id="33" name="Line 9"/>
              <p:cNvSpPr>
                <a:spLocks noChangeShapeType="1"/>
              </p:cNvSpPr>
              <p:nvPr/>
            </p:nvSpPr>
            <p:spPr bwMode="auto">
              <a:xfrm flipH="1">
                <a:off x="1338" y="1860"/>
                <a:ext cx="47" cy="77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78"/>
                  </a:solidFill>
                </a:endParaRPr>
              </a:p>
            </p:txBody>
          </p:sp>
          <p:sp>
            <p:nvSpPr>
              <p:cNvPr id="34" name="Line 10"/>
              <p:cNvSpPr>
                <a:spLocks noChangeShapeType="1"/>
              </p:cNvSpPr>
              <p:nvPr/>
            </p:nvSpPr>
            <p:spPr bwMode="auto">
              <a:xfrm flipH="1">
                <a:off x="1260" y="2001"/>
                <a:ext cx="44" cy="77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78"/>
                  </a:solidFill>
                </a:endParaRPr>
              </a:p>
            </p:txBody>
          </p:sp>
          <p:sp>
            <p:nvSpPr>
              <p:cNvPr id="35" name="Line 11"/>
              <p:cNvSpPr>
                <a:spLocks noChangeShapeType="1"/>
              </p:cNvSpPr>
              <p:nvPr/>
            </p:nvSpPr>
            <p:spPr bwMode="auto">
              <a:xfrm flipH="1">
                <a:off x="1180" y="2141"/>
                <a:ext cx="43" cy="77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78"/>
                  </a:solidFill>
                </a:endParaRPr>
              </a:p>
            </p:txBody>
          </p:sp>
          <p:sp>
            <p:nvSpPr>
              <p:cNvPr id="36" name="Line 12"/>
              <p:cNvSpPr>
                <a:spLocks noChangeShapeType="1"/>
              </p:cNvSpPr>
              <p:nvPr/>
            </p:nvSpPr>
            <p:spPr bwMode="auto">
              <a:xfrm flipH="1">
                <a:off x="1099" y="2282"/>
                <a:ext cx="44" cy="77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78"/>
                  </a:solidFill>
                </a:endParaRPr>
              </a:p>
            </p:txBody>
          </p:sp>
          <p:sp>
            <p:nvSpPr>
              <p:cNvPr id="37" name="Line 13"/>
              <p:cNvSpPr>
                <a:spLocks noChangeShapeType="1"/>
              </p:cNvSpPr>
              <p:nvPr/>
            </p:nvSpPr>
            <p:spPr bwMode="auto">
              <a:xfrm flipH="1">
                <a:off x="1019" y="2423"/>
                <a:ext cx="43" cy="77"/>
              </a:xfrm>
              <a:prstGeom prst="line">
                <a:avLst/>
              </a:prstGeom>
              <a:noFill/>
              <a:ln w="38100">
                <a:solidFill>
                  <a:srgbClr val="000078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78"/>
                  </a:solidFill>
                </a:endParaRPr>
              </a:p>
            </p:txBody>
          </p:sp>
          <p:sp>
            <p:nvSpPr>
              <p:cNvPr id="38" name="Line 14"/>
              <p:cNvSpPr>
                <a:spLocks noChangeShapeType="1"/>
              </p:cNvSpPr>
              <p:nvPr/>
            </p:nvSpPr>
            <p:spPr bwMode="auto">
              <a:xfrm flipH="1">
                <a:off x="938" y="2560"/>
                <a:ext cx="44" cy="8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78"/>
                  </a:solidFill>
                </a:endParaRPr>
              </a:p>
            </p:txBody>
          </p:sp>
          <p:sp>
            <p:nvSpPr>
              <p:cNvPr id="39" name="Line 15"/>
              <p:cNvSpPr>
                <a:spLocks noChangeShapeType="1"/>
              </p:cNvSpPr>
              <p:nvPr/>
            </p:nvSpPr>
            <p:spPr bwMode="auto">
              <a:xfrm flipH="1">
                <a:off x="858" y="2701"/>
                <a:ext cx="43" cy="8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78"/>
                  </a:solidFill>
                </a:endParaRPr>
              </a:p>
            </p:txBody>
          </p:sp>
          <p:sp>
            <p:nvSpPr>
              <p:cNvPr id="40" name="Line 16"/>
              <p:cNvSpPr>
                <a:spLocks noChangeShapeType="1"/>
              </p:cNvSpPr>
              <p:nvPr/>
            </p:nvSpPr>
            <p:spPr bwMode="auto">
              <a:xfrm flipH="1">
                <a:off x="777" y="2841"/>
                <a:ext cx="44" cy="81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78"/>
                  </a:solidFill>
                </a:endParaRPr>
              </a:p>
            </p:txBody>
          </p:sp>
          <p:sp>
            <p:nvSpPr>
              <p:cNvPr id="41" name="Line 17"/>
              <p:cNvSpPr>
                <a:spLocks noChangeShapeType="1"/>
              </p:cNvSpPr>
              <p:nvPr/>
            </p:nvSpPr>
            <p:spPr bwMode="auto">
              <a:xfrm flipH="1">
                <a:off x="697" y="2982"/>
                <a:ext cx="43" cy="8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78"/>
                  </a:solidFill>
                </a:endParaRPr>
              </a:p>
            </p:txBody>
          </p:sp>
          <p:sp>
            <p:nvSpPr>
              <p:cNvPr id="42" name="Line 18"/>
              <p:cNvSpPr>
                <a:spLocks noChangeShapeType="1"/>
              </p:cNvSpPr>
              <p:nvPr/>
            </p:nvSpPr>
            <p:spPr bwMode="auto">
              <a:xfrm flipH="1">
                <a:off x="616" y="3123"/>
                <a:ext cx="44" cy="8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78"/>
                  </a:solidFill>
                </a:endParaRPr>
              </a:p>
            </p:txBody>
          </p:sp>
          <p:sp>
            <p:nvSpPr>
              <p:cNvPr id="43" name="Line 19"/>
              <p:cNvSpPr>
                <a:spLocks noChangeShapeType="1"/>
              </p:cNvSpPr>
              <p:nvPr/>
            </p:nvSpPr>
            <p:spPr bwMode="auto">
              <a:xfrm flipH="1">
                <a:off x="536" y="3263"/>
                <a:ext cx="43" cy="81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78"/>
                  </a:solidFill>
                </a:endParaRPr>
              </a:p>
            </p:txBody>
          </p:sp>
          <p:sp>
            <p:nvSpPr>
              <p:cNvPr id="44" name="Freeform 20"/>
              <p:cNvSpPr>
                <a:spLocks/>
              </p:cNvSpPr>
              <p:nvPr/>
            </p:nvSpPr>
            <p:spPr bwMode="auto">
              <a:xfrm>
                <a:off x="512" y="3237"/>
                <a:ext cx="115" cy="151"/>
              </a:xfrm>
              <a:custGeom>
                <a:avLst/>
                <a:gdLst>
                  <a:gd name="T0" fmla="*/ 0 w 115"/>
                  <a:gd name="T1" fmla="*/ 150 h 151"/>
                  <a:gd name="T2" fmla="*/ 114 w 115"/>
                  <a:gd name="T3" fmla="*/ 40 h 151"/>
                  <a:gd name="T4" fmla="*/ 37 w 115"/>
                  <a:gd name="T5" fmla="*/ 0 h 151"/>
                  <a:gd name="T6" fmla="*/ 0 w 115"/>
                  <a:gd name="T7" fmla="*/ 150 h 15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5"/>
                  <a:gd name="T13" fmla="*/ 0 h 151"/>
                  <a:gd name="T14" fmla="*/ 115 w 115"/>
                  <a:gd name="T15" fmla="*/ 151 h 15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5" h="151">
                    <a:moveTo>
                      <a:pt x="0" y="150"/>
                    </a:moveTo>
                    <a:lnTo>
                      <a:pt x="114" y="40"/>
                    </a:lnTo>
                    <a:lnTo>
                      <a:pt x="37" y="0"/>
                    </a:lnTo>
                    <a:lnTo>
                      <a:pt x="0" y="150"/>
                    </a:lnTo>
                  </a:path>
                </a:pathLst>
              </a:custGeom>
              <a:solidFill>
                <a:srgbClr val="000000"/>
              </a:solidFill>
              <a:ln w="381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78"/>
                  </a:solidFill>
                </a:endParaRPr>
              </a:p>
            </p:txBody>
          </p:sp>
        </p:grpSp>
        <p:sp>
          <p:nvSpPr>
            <p:cNvPr id="11" name="Rectangle 21"/>
            <p:cNvSpPr>
              <a:spLocks noChangeArrowheads="1"/>
            </p:cNvSpPr>
            <p:nvPr/>
          </p:nvSpPr>
          <p:spPr bwMode="auto">
            <a:xfrm>
              <a:off x="152400" y="5181600"/>
              <a:ext cx="204470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800" dirty="0">
                  <a:solidFill>
                    <a:srgbClr val="000078"/>
                  </a:solidFill>
                  <a:latin typeface="Times New Roman" pitchFamily="18" charset="0"/>
                </a:rPr>
                <a:t>Blocked Calls</a:t>
              </a:r>
            </a:p>
            <a:p>
              <a:pPr eaLnBrk="0" hangingPunct="0"/>
              <a:r>
                <a:rPr lang="en-US" sz="1800" dirty="0">
                  <a:solidFill>
                    <a:srgbClr val="000078"/>
                  </a:solidFill>
                  <a:latin typeface="Times New Roman" pitchFamily="18" charset="0"/>
                </a:rPr>
                <a:t>(Due to busy signal)</a:t>
              </a:r>
            </a:p>
          </p:txBody>
        </p:sp>
        <p:grpSp>
          <p:nvGrpSpPr>
            <p:cNvPr id="12" name="Group 22"/>
            <p:cNvGrpSpPr>
              <a:grpSpLocks/>
            </p:cNvGrpSpPr>
            <p:nvPr/>
          </p:nvGrpSpPr>
          <p:grpSpPr bwMode="auto">
            <a:xfrm>
              <a:off x="2590791" y="3505205"/>
              <a:ext cx="838195" cy="1676401"/>
              <a:chOff x="1520" y="2064"/>
              <a:chExt cx="736" cy="1324"/>
            </a:xfrm>
          </p:grpSpPr>
          <p:sp>
            <p:nvSpPr>
              <p:cNvPr id="21" name="Line 23"/>
              <p:cNvSpPr>
                <a:spLocks noChangeShapeType="1"/>
              </p:cNvSpPr>
              <p:nvPr/>
            </p:nvSpPr>
            <p:spPr bwMode="auto">
              <a:xfrm flipH="1">
                <a:off x="2216" y="2064"/>
                <a:ext cx="40" cy="67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78"/>
                  </a:solidFill>
                </a:endParaRPr>
              </a:p>
            </p:txBody>
          </p:sp>
          <p:sp>
            <p:nvSpPr>
              <p:cNvPr id="22" name="Line 24"/>
              <p:cNvSpPr>
                <a:spLocks noChangeShapeType="1"/>
              </p:cNvSpPr>
              <p:nvPr/>
            </p:nvSpPr>
            <p:spPr bwMode="auto">
              <a:xfrm flipH="1">
                <a:off x="2151" y="2186"/>
                <a:ext cx="37" cy="67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78"/>
                  </a:solidFill>
                </a:endParaRPr>
              </a:p>
            </p:txBody>
          </p:sp>
          <p:sp>
            <p:nvSpPr>
              <p:cNvPr id="23" name="Line 25"/>
              <p:cNvSpPr>
                <a:spLocks noChangeShapeType="1"/>
              </p:cNvSpPr>
              <p:nvPr/>
            </p:nvSpPr>
            <p:spPr bwMode="auto">
              <a:xfrm flipH="1">
                <a:off x="2083" y="2307"/>
                <a:ext cx="36" cy="67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78"/>
                  </a:solidFill>
                </a:endParaRPr>
              </a:p>
            </p:txBody>
          </p:sp>
          <p:sp>
            <p:nvSpPr>
              <p:cNvPr id="24" name="Line 26"/>
              <p:cNvSpPr>
                <a:spLocks noChangeShapeType="1"/>
              </p:cNvSpPr>
              <p:nvPr/>
            </p:nvSpPr>
            <p:spPr bwMode="auto">
              <a:xfrm flipH="1">
                <a:off x="2015" y="2430"/>
                <a:ext cx="37" cy="66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78"/>
                  </a:solidFill>
                </a:endParaRPr>
              </a:p>
            </p:txBody>
          </p:sp>
          <p:sp>
            <p:nvSpPr>
              <p:cNvPr id="25" name="Line 27"/>
              <p:cNvSpPr>
                <a:spLocks noChangeShapeType="1"/>
              </p:cNvSpPr>
              <p:nvPr/>
            </p:nvSpPr>
            <p:spPr bwMode="auto">
              <a:xfrm flipH="1">
                <a:off x="1947" y="2552"/>
                <a:ext cx="37" cy="66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78"/>
                  </a:solidFill>
                </a:endParaRPr>
              </a:p>
            </p:txBody>
          </p:sp>
          <p:sp>
            <p:nvSpPr>
              <p:cNvPr id="26" name="Line 28"/>
              <p:cNvSpPr>
                <a:spLocks noChangeShapeType="1"/>
              </p:cNvSpPr>
              <p:nvPr/>
            </p:nvSpPr>
            <p:spPr bwMode="auto">
              <a:xfrm flipH="1">
                <a:off x="1879" y="2670"/>
                <a:ext cx="37" cy="7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78"/>
                  </a:solidFill>
                </a:endParaRPr>
              </a:p>
            </p:txBody>
          </p:sp>
          <p:sp>
            <p:nvSpPr>
              <p:cNvPr id="27" name="Line 29"/>
              <p:cNvSpPr>
                <a:spLocks noChangeShapeType="1"/>
              </p:cNvSpPr>
              <p:nvPr/>
            </p:nvSpPr>
            <p:spPr bwMode="auto">
              <a:xfrm flipH="1">
                <a:off x="1812" y="2793"/>
                <a:ext cx="36" cy="69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78"/>
                  </a:solidFill>
                </a:endParaRPr>
              </a:p>
            </p:txBody>
          </p:sp>
          <p:sp>
            <p:nvSpPr>
              <p:cNvPr id="28" name="Line 30"/>
              <p:cNvSpPr>
                <a:spLocks noChangeShapeType="1"/>
              </p:cNvSpPr>
              <p:nvPr/>
            </p:nvSpPr>
            <p:spPr bwMode="auto">
              <a:xfrm flipH="1">
                <a:off x="1743" y="2914"/>
                <a:ext cx="38" cy="70"/>
              </a:xfrm>
              <a:prstGeom prst="line">
                <a:avLst/>
              </a:prstGeom>
              <a:noFill/>
              <a:ln w="38100">
                <a:solidFill>
                  <a:srgbClr val="000078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78"/>
                  </a:solidFill>
                </a:endParaRPr>
              </a:p>
            </p:txBody>
          </p:sp>
          <p:sp>
            <p:nvSpPr>
              <p:cNvPr id="29" name="Line 31"/>
              <p:cNvSpPr>
                <a:spLocks noChangeShapeType="1"/>
              </p:cNvSpPr>
              <p:nvPr/>
            </p:nvSpPr>
            <p:spPr bwMode="auto">
              <a:xfrm flipH="1">
                <a:off x="1676" y="3036"/>
                <a:ext cx="36" cy="69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78"/>
                  </a:solidFill>
                </a:endParaRPr>
              </a:p>
            </p:txBody>
          </p:sp>
          <p:sp>
            <p:nvSpPr>
              <p:cNvPr id="30" name="Line 32"/>
              <p:cNvSpPr>
                <a:spLocks noChangeShapeType="1"/>
              </p:cNvSpPr>
              <p:nvPr/>
            </p:nvSpPr>
            <p:spPr bwMode="auto">
              <a:xfrm flipH="1">
                <a:off x="1608" y="3158"/>
                <a:ext cx="37" cy="7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78"/>
                  </a:solidFill>
                </a:endParaRPr>
              </a:p>
            </p:txBody>
          </p:sp>
          <p:sp>
            <p:nvSpPr>
              <p:cNvPr id="31" name="Line 33"/>
              <p:cNvSpPr>
                <a:spLocks noChangeShapeType="1"/>
              </p:cNvSpPr>
              <p:nvPr/>
            </p:nvSpPr>
            <p:spPr bwMode="auto">
              <a:xfrm flipH="1">
                <a:off x="1540" y="3280"/>
                <a:ext cx="36" cy="7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78"/>
                  </a:solidFill>
                </a:endParaRPr>
              </a:p>
            </p:txBody>
          </p:sp>
          <p:sp>
            <p:nvSpPr>
              <p:cNvPr id="32" name="Freeform 34"/>
              <p:cNvSpPr>
                <a:spLocks/>
              </p:cNvSpPr>
              <p:nvPr/>
            </p:nvSpPr>
            <p:spPr bwMode="auto">
              <a:xfrm>
                <a:off x="1520" y="3257"/>
                <a:ext cx="97" cy="131"/>
              </a:xfrm>
              <a:custGeom>
                <a:avLst/>
                <a:gdLst>
                  <a:gd name="T0" fmla="*/ 0 w 97"/>
                  <a:gd name="T1" fmla="*/ 130 h 131"/>
                  <a:gd name="T2" fmla="*/ 96 w 97"/>
                  <a:gd name="T3" fmla="*/ 34 h 131"/>
                  <a:gd name="T4" fmla="*/ 31 w 97"/>
                  <a:gd name="T5" fmla="*/ 0 h 131"/>
                  <a:gd name="T6" fmla="*/ 0 w 97"/>
                  <a:gd name="T7" fmla="*/ 130 h 13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7"/>
                  <a:gd name="T13" fmla="*/ 0 h 131"/>
                  <a:gd name="T14" fmla="*/ 97 w 97"/>
                  <a:gd name="T15" fmla="*/ 131 h 13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7" h="131">
                    <a:moveTo>
                      <a:pt x="0" y="130"/>
                    </a:moveTo>
                    <a:lnTo>
                      <a:pt x="96" y="34"/>
                    </a:lnTo>
                    <a:lnTo>
                      <a:pt x="31" y="0"/>
                    </a:lnTo>
                    <a:lnTo>
                      <a:pt x="0" y="130"/>
                    </a:lnTo>
                  </a:path>
                </a:pathLst>
              </a:custGeom>
              <a:solidFill>
                <a:srgbClr val="000000"/>
              </a:solidFill>
              <a:ln w="381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78"/>
                  </a:solidFill>
                </a:endParaRPr>
              </a:p>
            </p:txBody>
          </p:sp>
        </p:grpSp>
        <p:sp>
          <p:nvSpPr>
            <p:cNvPr id="13" name="Rectangle 35"/>
            <p:cNvSpPr>
              <a:spLocks noChangeArrowheads="1"/>
            </p:cNvSpPr>
            <p:nvPr/>
          </p:nvSpPr>
          <p:spPr bwMode="auto">
            <a:xfrm>
              <a:off x="2209800" y="5181600"/>
              <a:ext cx="195580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800" dirty="0">
                  <a:solidFill>
                    <a:srgbClr val="000078"/>
                  </a:solidFill>
                  <a:latin typeface="Times New Roman" pitchFamily="18" charset="0"/>
                </a:rPr>
                <a:t>Abandoned Calls</a:t>
              </a:r>
            </a:p>
            <a:p>
              <a:pPr eaLnBrk="0" hangingPunct="0"/>
              <a:r>
                <a:rPr lang="en-US" sz="1800" dirty="0">
                  <a:solidFill>
                    <a:srgbClr val="000078"/>
                  </a:solidFill>
                  <a:latin typeface="Times New Roman" pitchFamily="18" charset="0"/>
                </a:rPr>
                <a:t>(Due to long waits)</a:t>
              </a:r>
            </a:p>
          </p:txBody>
        </p:sp>
        <p:sp>
          <p:nvSpPr>
            <p:cNvPr id="14" name="Rectangle 36"/>
            <p:cNvSpPr>
              <a:spLocks noChangeArrowheads="1"/>
            </p:cNvSpPr>
            <p:nvPr/>
          </p:nvSpPr>
          <p:spPr bwMode="auto">
            <a:xfrm>
              <a:off x="4800600" y="2438400"/>
              <a:ext cx="1447800" cy="1066800"/>
            </a:xfrm>
            <a:prstGeom prst="rect">
              <a:avLst/>
            </a:prstGeom>
            <a:noFill/>
            <a:ln w="38100">
              <a:solidFill>
                <a:srgbClr val="000078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78"/>
                </a:solidFill>
              </a:endParaRPr>
            </a:p>
          </p:txBody>
        </p:sp>
        <p:sp>
          <p:nvSpPr>
            <p:cNvPr id="15" name="Freeform 37"/>
            <p:cNvSpPr>
              <a:spLocks/>
            </p:cNvSpPr>
            <p:nvPr/>
          </p:nvSpPr>
          <p:spPr bwMode="auto">
            <a:xfrm>
              <a:off x="2895600" y="2514600"/>
              <a:ext cx="1066800" cy="963613"/>
            </a:xfrm>
            <a:custGeom>
              <a:avLst/>
              <a:gdLst>
                <a:gd name="T0" fmla="*/ 0 w 576"/>
                <a:gd name="T1" fmla="*/ 2147483647 h 528"/>
                <a:gd name="T2" fmla="*/ 2147483647 w 576"/>
                <a:gd name="T3" fmla="*/ 0 h 528"/>
                <a:gd name="T4" fmla="*/ 2147483647 w 576"/>
                <a:gd name="T5" fmla="*/ 2147483647 h 528"/>
                <a:gd name="T6" fmla="*/ 0 w 576"/>
                <a:gd name="T7" fmla="*/ 2147483647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"/>
                <a:gd name="T13" fmla="*/ 0 h 528"/>
                <a:gd name="T14" fmla="*/ 576 w 576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" h="528">
                  <a:moveTo>
                    <a:pt x="0" y="528"/>
                  </a:moveTo>
                  <a:lnTo>
                    <a:pt x="288" y="0"/>
                  </a:lnTo>
                  <a:lnTo>
                    <a:pt x="576" y="528"/>
                  </a:lnTo>
                  <a:lnTo>
                    <a:pt x="0" y="528"/>
                  </a:lnTo>
                  <a:close/>
                </a:path>
              </a:pathLst>
            </a:custGeom>
            <a:noFill/>
            <a:ln w="38100">
              <a:solidFill>
                <a:srgbClr val="00007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srgbClr val="000078"/>
                </a:solidFill>
              </a:endParaRPr>
            </a:p>
          </p:txBody>
        </p:sp>
        <p:sp>
          <p:nvSpPr>
            <p:cNvPr id="16" name="Rectangle 39"/>
            <p:cNvSpPr>
              <a:spLocks noChangeArrowheads="1"/>
            </p:cNvSpPr>
            <p:nvPr/>
          </p:nvSpPr>
          <p:spPr bwMode="auto">
            <a:xfrm>
              <a:off x="4648200" y="5181600"/>
              <a:ext cx="195580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800" dirty="0">
                  <a:solidFill>
                    <a:srgbClr val="000078"/>
                  </a:solidFill>
                  <a:latin typeface="Times New Roman" pitchFamily="18" charset="0"/>
                </a:rPr>
                <a:t>Calls In Process</a:t>
              </a:r>
            </a:p>
            <a:p>
              <a:pPr eaLnBrk="0" hangingPunct="0"/>
              <a:r>
                <a:rPr lang="en-US" sz="1800" dirty="0">
                  <a:solidFill>
                    <a:srgbClr val="000078"/>
                  </a:solidFill>
                  <a:latin typeface="Times New Roman" pitchFamily="18" charset="0"/>
                </a:rPr>
                <a:t>(Due to long waits)</a:t>
              </a:r>
            </a:p>
          </p:txBody>
        </p:sp>
        <p:sp>
          <p:nvSpPr>
            <p:cNvPr id="17" name="Text Box 40"/>
            <p:cNvSpPr txBox="1">
              <a:spLocks noChangeArrowheads="1"/>
            </p:cNvSpPr>
            <p:nvPr/>
          </p:nvSpPr>
          <p:spPr bwMode="auto">
            <a:xfrm>
              <a:off x="2971800" y="1905000"/>
              <a:ext cx="3340100" cy="4572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AU" sz="2400" b="1" dirty="0">
                  <a:solidFill>
                    <a:srgbClr val="000078"/>
                  </a:solidFill>
                  <a:latin typeface="Times" pitchFamily="18" charset="0"/>
                </a:rPr>
                <a:t>The Call </a:t>
              </a:r>
              <a:r>
                <a:rPr lang="en-AU" sz="2400" b="1" dirty="0" smtClean="0">
                  <a:solidFill>
                    <a:srgbClr val="000078"/>
                  </a:solidFill>
                  <a:latin typeface="Times" pitchFamily="18" charset="0"/>
                </a:rPr>
                <a:t>Centre </a:t>
              </a:r>
              <a:r>
                <a:rPr lang="en-AU" sz="2400" b="1" dirty="0">
                  <a:solidFill>
                    <a:srgbClr val="000078"/>
                  </a:solidFill>
                  <a:latin typeface="Times" pitchFamily="18" charset="0"/>
                </a:rPr>
                <a:t>Process</a:t>
              </a:r>
            </a:p>
          </p:txBody>
        </p:sp>
        <p:sp>
          <p:nvSpPr>
            <p:cNvPr id="18" name="Line 42"/>
            <p:cNvSpPr>
              <a:spLocks noChangeShapeType="1"/>
            </p:cNvSpPr>
            <p:nvPr/>
          </p:nvSpPr>
          <p:spPr bwMode="auto">
            <a:xfrm>
              <a:off x="6248400" y="2971800"/>
              <a:ext cx="2438400" cy="0"/>
            </a:xfrm>
            <a:prstGeom prst="line">
              <a:avLst/>
            </a:prstGeom>
            <a:noFill/>
            <a:ln w="38100">
              <a:solidFill>
                <a:srgbClr val="000078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000078"/>
                </a:solidFill>
              </a:endParaRPr>
            </a:p>
          </p:txBody>
        </p:sp>
        <p:sp>
          <p:nvSpPr>
            <p:cNvPr id="19" name="Line 43"/>
            <p:cNvSpPr>
              <a:spLocks noChangeShapeType="1"/>
            </p:cNvSpPr>
            <p:nvPr/>
          </p:nvSpPr>
          <p:spPr bwMode="auto">
            <a:xfrm>
              <a:off x="228600" y="2971800"/>
              <a:ext cx="2895600" cy="0"/>
            </a:xfrm>
            <a:prstGeom prst="line">
              <a:avLst/>
            </a:prstGeom>
            <a:noFill/>
            <a:ln w="38100">
              <a:solidFill>
                <a:srgbClr val="000078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000078"/>
                </a:solidFill>
              </a:endParaRPr>
            </a:p>
          </p:txBody>
        </p:sp>
        <p:sp>
          <p:nvSpPr>
            <p:cNvPr id="20" name="Line 44"/>
            <p:cNvSpPr>
              <a:spLocks noChangeShapeType="1"/>
            </p:cNvSpPr>
            <p:nvPr/>
          </p:nvSpPr>
          <p:spPr bwMode="auto">
            <a:xfrm>
              <a:off x="3733800" y="2971800"/>
              <a:ext cx="1066800" cy="0"/>
            </a:xfrm>
            <a:prstGeom prst="line">
              <a:avLst/>
            </a:prstGeom>
            <a:noFill/>
            <a:ln w="38100">
              <a:solidFill>
                <a:srgbClr val="000078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000078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2209800"/>
            <a:ext cx="8915400" cy="3733799"/>
          </a:xfrm>
        </p:spPr>
        <p:txBody>
          <a:bodyPr/>
          <a:lstStyle/>
          <a:p>
            <a:pPr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eaLnBrk="0" hangingPunct="0">
              <a:lnSpc>
                <a:spcPct val="150000"/>
              </a:lnSpc>
              <a:buClr>
                <a:srgbClr val="000000"/>
              </a:buClr>
              <a:buSzPct val="80000"/>
              <a:buNone/>
            </a:pPr>
            <a:r>
              <a:rPr lang="en-US" i="1" dirty="0" err="1" smtClean="0">
                <a:solidFill>
                  <a:schemeClr val="tx1"/>
                </a:solidFill>
              </a:rPr>
              <a:t>T</a:t>
            </a:r>
            <a:r>
              <a:rPr lang="en-US" i="1" baseline="-25000" dirty="0" err="1" smtClean="0">
                <a:solidFill>
                  <a:schemeClr val="tx1"/>
                </a:solidFill>
              </a:rPr>
              <a:t>p</a:t>
            </a:r>
            <a:r>
              <a:rPr lang="en-US" dirty="0" smtClean="0">
                <a:solidFill>
                  <a:schemeClr val="tx1"/>
                </a:solidFill>
              </a:rPr>
              <a:t>= 5 minutes</a:t>
            </a:r>
          </a:p>
          <a:p>
            <a:pPr eaLnBrk="0" hangingPunct="0">
              <a:lnSpc>
                <a:spcPct val="150000"/>
              </a:lnSpc>
              <a:buClr>
                <a:srgbClr val="000000"/>
              </a:buClr>
              <a:buSzPct val="80000"/>
              <a:buNone/>
            </a:pPr>
            <a:r>
              <a:rPr lang="en-US" i="1" dirty="0" err="1" smtClean="0">
                <a:solidFill>
                  <a:schemeClr val="tx1"/>
                </a:solidFill>
              </a:rPr>
              <a:t>R</a:t>
            </a:r>
            <a:r>
              <a:rPr lang="en-US" i="1" baseline="-25000" dirty="0" err="1" smtClean="0">
                <a:solidFill>
                  <a:schemeClr val="tx1"/>
                </a:solidFill>
              </a:rPr>
              <a:t>p</a:t>
            </a:r>
            <a:r>
              <a:rPr lang="en-US" dirty="0" smtClean="0">
                <a:solidFill>
                  <a:schemeClr val="tx1"/>
                </a:solidFill>
              </a:rPr>
              <a:t> = 1/5  processes/min.</a:t>
            </a:r>
          </a:p>
          <a:p>
            <a:pPr eaLnBrk="0" hangingPunct="0">
              <a:lnSpc>
                <a:spcPct val="150000"/>
              </a:lnSpc>
              <a:buClr>
                <a:srgbClr val="000000"/>
              </a:buClr>
              <a:buSzPct val="80000"/>
              <a:buNone/>
            </a:pPr>
            <a:r>
              <a:rPr lang="en-US" dirty="0" smtClean="0">
                <a:solidFill>
                  <a:schemeClr val="tx1"/>
                </a:solidFill>
              </a:rPr>
              <a:t>Std. Deviation = 2.83</a:t>
            </a:r>
          </a:p>
          <a:p>
            <a:pPr eaLnBrk="0" hangingPunct="0">
              <a:lnSpc>
                <a:spcPct val="150000"/>
              </a:lnSpc>
              <a:buClr>
                <a:srgbClr val="000000"/>
              </a:buClr>
              <a:buSzPct val="80000"/>
              <a:buNone/>
            </a:pPr>
            <a:r>
              <a:rPr lang="en-US" dirty="0" smtClean="0">
                <a:solidFill>
                  <a:schemeClr val="tx1"/>
                </a:solidFill>
              </a:rPr>
              <a:t>C</a:t>
            </a:r>
            <a:r>
              <a:rPr lang="en-US" i="1" baseline="-25000" dirty="0" smtClean="0">
                <a:solidFill>
                  <a:schemeClr val="tx1"/>
                </a:solidFill>
              </a:rPr>
              <a:t>p </a:t>
            </a:r>
            <a:r>
              <a:rPr lang="en-US" dirty="0" smtClean="0">
                <a:solidFill>
                  <a:schemeClr val="tx1"/>
                </a:solidFill>
              </a:rPr>
              <a:t>= 2.83/5 = 0.57</a:t>
            </a:r>
          </a:p>
          <a:p>
            <a:pPr eaLnBrk="0" hangingPunct="0">
              <a:lnSpc>
                <a:spcPct val="150000"/>
              </a:lnSpc>
              <a:buClr>
                <a:srgbClr val="000000"/>
              </a:buClr>
              <a:buSzPct val="80000"/>
              <a:buNone/>
            </a:pPr>
            <a:r>
              <a:rPr lang="en-US" dirty="0" smtClean="0">
                <a:solidFill>
                  <a:schemeClr val="tx1"/>
                </a:solidFill>
              </a:rPr>
              <a:t>C</a:t>
            </a:r>
            <a:r>
              <a:rPr lang="en-US" baseline="30000" dirty="0" smtClean="0">
                <a:solidFill>
                  <a:schemeClr val="tx1"/>
                </a:solidFill>
              </a:rPr>
              <a:t>2</a:t>
            </a:r>
            <a:r>
              <a:rPr lang="en-US" i="1" baseline="-25000" dirty="0" smtClean="0">
                <a:solidFill>
                  <a:schemeClr val="tx1"/>
                </a:solidFill>
              </a:rPr>
              <a:t>p </a:t>
            </a:r>
            <a:r>
              <a:rPr lang="en-US" dirty="0" smtClean="0">
                <a:solidFill>
                  <a:schemeClr val="tx1"/>
                </a:solidFill>
              </a:rPr>
              <a:t>= (0.57)</a:t>
            </a:r>
            <a:r>
              <a:rPr lang="en-US" baseline="30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 = 0.3204</a:t>
            </a:r>
            <a:endParaRPr lang="en-US" baseline="30000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Coefficient of Variation of Processing  Time</a:t>
            </a:r>
            <a:endParaRPr lang="en-US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 bwMode="auto">
          <a:xfrm>
            <a:off x="0" y="1219200"/>
            <a:ext cx="8915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SzPct val="75000"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A sample of 10 observations on Processing times in minutes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  <a:sym typeface="Wingdings" pitchFamily="2" charset="2"/>
              </a:rPr>
              <a:t>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  </a:t>
            </a:r>
            <a:r>
              <a:rPr lang="en-US" sz="2400" kern="0" dirty="0" smtClean="0"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7,1,7 2,8,7,4,8,5, 1 minutes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95401"/>
            <a:ext cx="8915400" cy="1752599"/>
          </a:xfrm>
        </p:spPr>
        <p:txBody>
          <a:bodyPr/>
          <a:lstStyle/>
          <a:p>
            <a:pPr eaLnBrk="0" hangingPunct="0">
              <a:buClr>
                <a:srgbClr val="000000"/>
              </a:buClr>
              <a:buSzPct val="80000"/>
              <a:buNone/>
            </a:pPr>
            <a:r>
              <a:rPr lang="en-US" b="1" i="1" dirty="0" smtClean="0">
                <a:solidFill>
                  <a:schemeClr val="tx1"/>
                </a:solidFill>
              </a:rPr>
              <a:t>R</a:t>
            </a:r>
            <a:r>
              <a:rPr lang="en-US" b="1" i="1" baseline="-18000" dirty="0" smtClean="0">
                <a:solidFill>
                  <a:schemeClr val="tx1"/>
                </a:solidFill>
              </a:rPr>
              <a:t>a</a:t>
            </a:r>
            <a:r>
              <a:rPr lang="en-US" b="1" i="1" dirty="0" smtClean="0">
                <a:solidFill>
                  <a:schemeClr val="tx1"/>
                </a:solidFill>
              </a:rPr>
              <a:t>=1/6 &lt; R</a:t>
            </a:r>
            <a:r>
              <a:rPr lang="en-US" b="1" i="1" baseline="-18000" dirty="0" smtClean="0">
                <a:solidFill>
                  <a:schemeClr val="tx1"/>
                </a:solidFill>
              </a:rPr>
              <a:t>P</a:t>
            </a:r>
            <a:r>
              <a:rPr lang="en-US" b="1" i="1" dirty="0" smtClean="0">
                <a:solidFill>
                  <a:schemeClr val="tx1"/>
                </a:solidFill>
              </a:rPr>
              <a:t> =1/5 </a:t>
            </a:r>
            <a:r>
              <a:rPr lang="en-US" b="1" i="1" dirty="0" smtClean="0">
                <a:solidFill>
                  <a:schemeClr val="tx1"/>
                </a:solidFill>
                <a:sym typeface="Wingdings" pitchFamily="2" charset="2"/>
              </a:rPr>
              <a:t> </a:t>
            </a:r>
            <a:r>
              <a:rPr lang="en-US" b="1" i="1" dirty="0" smtClean="0">
                <a:solidFill>
                  <a:schemeClr val="tx1"/>
                </a:solidFill>
              </a:rPr>
              <a:t> R =  R</a:t>
            </a:r>
            <a:r>
              <a:rPr lang="en-US" b="1" i="1" baseline="-18000" dirty="0" smtClean="0">
                <a:solidFill>
                  <a:schemeClr val="tx1"/>
                </a:solidFill>
              </a:rPr>
              <a:t>a</a:t>
            </a:r>
          </a:p>
          <a:p>
            <a:pPr eaLnBrk="0" hangingPunct="0">
              <a:buClr>
                <a:srgbClr val="000000"/>
              </a:buClr>
              <a:buSzPct val="80000"/>
              <a:buNone/>
            </a:pPr>
            <a:r>
              <a:rPr lang="en-US" b="1" i="1" dirty="0" smtClean="0">
                <a:solidFill>
                  <a:schemeClr val="tx1"/>
                </a:solidFill>
                <a:latin typeface="Times New Roman" pitchFamily="18" charset="0"/>
              </a:rPr>
              <a:t>U= </a:t>
            </a:r>
            <a:r>
              <a:rPr lang="en-US" b="1" i="1" dirty="0" smtClean="0">
                <a:solidFill>
                  <a:schemeClr val="tx1"/>
                </a:solidFill>
              </a:rPr>
              <a:t>R/ R</a:t>
            </a:r>
            <a:r>
              <a:rPr lang="en-US" b="1" i="1" baseline="-18000" dirty="0" smtClean="0">
                <a:solidFill>
                  <a:schemeClr val="tx1"/>
                </a:solidFill>
              </a:rPr>
              <a:t>P</a:t>
            </a:r>
            <a:r>
              <a:rPr lang="en-US" b="1" i="1" dirty="0" smtClean="0">
                <a:solidFill>
                  <a:schemeClr val="tx1"/>
                </a:solidFill>
              </a:rPr>
              <a:t> = (1/6)/(1/5) = 0.83</a:t>
            </a:r>
          </a:p>
          <a:p>
            <a:pPr eaLnBrk="0" hangingPunct="0">
              <a:buClr>
                <a:srgbClr val="000000"/>
              </a:buClr>
              <a:buSzPct val="80000"/>
              <a:buNone/>
            </a:pPr>
            <a:r>
              <a:rPr lang="en-US" dirty="0" smtClean="0">
                <a:solidFill>
                  <a:schemeClr val="tx1"/>
                </a:solidFill>
              </a:rPr>
              <a:t>With c = 1, the average number of passengers in queue is as follows: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Utilization and Safety Capacity</a:t>
            </a:r>
            <a:endParaRPr lang="en-US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 bwMode="auto">
          <a:xfrm>
            <a:off x="0" y="5105400"/>
            <a:ext cx="891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On average 1.56 passengers waiting in line, even though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safety capacity is 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Rs= R</a:t>
            </a:r>
            <a:r>
              <a:rPr kumimoji="0" lang="en-US" sz="2400" b="1" i="1" u="none" strike="noStrike" kern="0" cap="none" spc="0" normalizeH="0" baseline="-1800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P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 - </a:t>
            </a:r>
            <a:r>
              <a:rPr kumimoji="0" lang="en-US" sz="2400" b="1" i="1" u="none" strike="noStrike" kern="0" cap="none" spc="0" normalizeH="0" baseline="-1800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 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Ra= 1/5 - 1/6 = 1/30 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passenger per </a:t>
            </a:r>
            <a:r>
              <a:rPr lang="en-US" sz="2400" b="1" kern="0" dirty="0" smtClean="0"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minute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, or 2 per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 hour.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MS Reference Sans Serif" pitchFamily="34" charset="0"/>
              <a:ea typeface="ＭＳ Ｐゴシック" pitchFamily="-65" charset="-128"/>
              <a:cs typeface="MS Reference Sans Serif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S Reference Sans Serif" pitchFamily="34" charset="0"/>
              <a:ea typeface="ＭＳ Ｐゴシック" pitchFamily="-65" charset="-128"/>
              <a:cs typeface="MS Reference Sans Serif" pitchFamily="34" charset="0"/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0" y="4419600"/>
            <a:ext cx="891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I</a:t>
            </a:r>
            <a:r>
              <a:rPr kumimoji="0" lang="en-US" sz="2400" b="1" i="1" u="none" strike="noStrike" kern="0" cap="none" spc="0" normalizeH="0" baseline="-1800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i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 =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[(0.83</a:t>
            </a:r>
            <a:r>
              <a:rPr kumimoji="0" lang="en-US" sz="2400" b="1" i="0" u="none" strike="noStrike" kern="0" cap="none" spc="0" normalizeH="0" baseline="2600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)/(1-0.83)]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Times New Roman" pitchFamily="18" charset="0"/>
              </a:rPr>
              <a:t>×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[(0.66</a:t>
            </a:r>
            <a:r>
              <a:rPr kumimoji="0" lang="en-US" sz="2400" b="1" i="0" u="none" strike="noStrike" kern="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+0.57</a:t>
            </a:r>
            <a:r>
              <a:rPr kumimoji="0" lang="en-US" sz="2400" b="1" i="0" u="none" strike="noStrike" kern="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)/2] = 1.56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S Reference Sans Serif" pitchFamily="34" charset="0"/>
              <a:ea typeface="ＭＳ Ｐゴシック" pitchFamily="-65" charset="-128"/>
              <a:cs typeface="MS Reference Sans Serif" pitchFamily="34" charset="0"/>
            </a:endParaRPr>
          </a:p>
        </p:txBody>
      </p:sp>
      <p:graphicFrame>
        <p:nvGraphicFramePr>
          <p:cNvPr id="140290" name="Object 3"/>
          <p:cNvGraphicFramePr>
            <a:graphicFrameLocks/>
          </p:cNvGraphicFramePr>
          <p:nvPr/>
        </p:nvGraphicFramePr>
        <p:xfrm>
          <a:off x="703263" y="3268663"/>
          <a:ext cx="1293812" cy="882650"/>
        </p:xfrm>
        <a:graphic>
          <a:graphicData uri="http://schemas.openxmlformats.org/presentationml/2006/ole">
            <p:oleObj spid="_x0000_s140323" name="Equation" r:id="rId4" imgW="12122640" imgH="10317960" progId="Equation.3">
              <p:embed/>
            </p:oleObj>
          </a:graphicData>
        </a:graphic>
      </p:graphicFrame>
      <p:graphicFrame>
        <p:nvGraphicFramePr>
          <p:cNvPr id="140291" name="Object 10"/>
          <p:cNvGraphicFramePr>
            <a:graphicFrameLocks noChangeAspect="1"/>
          </p:cNvGraphicFramePr>
          <p:nvPr/>
        </p:nvGraphicFramePr>
        <p:xfrm>
          <a:off x="2174875" y="3202441"/>
          <a:ext cx="1406525" cy="1087437"/>
        </p:xfrm>
        <a:graphic>
          <a:graphicData uri="http://schemas.openxmlformats.org/presentationml/2006/ole">
            <p:oleObj spid="_x0000_s140324" name="Equation" r:id="rId5" imgW="13335840" imgH="10317960" progId="Equation.3">
              <p:embed/>
            </p:oleObj>
          </a:graphicData>
        </a:graphic>
      </p:graphicFrame>
      <p:graphicFrame>
        <p:nvGraphicFramePr>
          <p:cNvPr id="140292" name="Object 4"/>
          <p:cNvGraphicFramePr>
            <a:graphicFrameLocks/>
          </p:cNvGraphicFramePr>
          <p:nvPr/>
        </p:nvGraphicFramePr>
        <p:xfrm>
          <a:off x="76200" y="3594100"/>
          <a:ext cx="712788" cy="466725"/>
        </p:xfrm>
        <a:graphic>
          <a:graphicData uri="http://schemas.openxmlformats.org/presentationml/2006/ole">
            <p:oleObj spid="_x0000_s140325" name="Equation" r:id="rId6" imgW="265320" imgH="218160" progId="Equation.3">
              <p:embed/>
            </p:oleObj>
          </a:graphicData>
        </a:graphic>
      </p:graphicFrame>
      <p:graphicFrame>
        <p:nvGraphicFramePr>
          <p:cNvPr id="140293" name="Object 5"/>
          <p:cNvGraphicFramePr>
            <a:graphicFrameLocks/>
          </p:cNvGraphicFramePr>
          <p:nvPr/>
        </p:nvGraphicFramePr>
        <p:xfrm>
          <a:off x="1964872" y="3684814"/>
          <a:ext cx="292100" cy="260350"/>
        </p:xfrm>
        <a:graphic>
          <a:graphicData uri="http://schemas.openxmlformats.org/presentationml/2006/ole">
            <p:oleObj spid="_x0000_s140326" name="Equation" r:id="rId7" imgW="104400" imgH="113760" progId="Equation.3">
              <p:embed/>
            </p:oleObj>
          </a:graphicData>
        </a:graphic>
      </p:graphicFrame>
      <p:graphicFrame>
        <p:nvGraphicFramePr>
          <p:cNvPr id="140294" name="Object 6"/>
          <p:cNvGraphicFramePr>
            <a:graphicFrameLocks/>
          </p:cNvGraphicFramePr>
          <p:nvPr/>
        </p:nvGraphicFramePr>
        <p:xfrm>
          <a:off x="3486150" y="3714977"/>
          <a:ext cx="323850" cy="207962"/>
        </p:xfrm>
        <a:graphic>
          <a:graphicData uri="http://schemas.openxmlformats.org/presentationml/2006/ole">
            <p:oleObj spid="_x0000_s140327" name="Equation" r:id="rId8" imgW="3023640" imgH="2420640" progId="Equation.3">
              <p:embed/>
            </p:oleObj>
          </a:graphicData>
        </a:graphic>
      </p:graphicFrame>
      <p:graphicFrame>
        <p:nvGraphicFramePr>
          <p:cNvPr id="140295" name="Object 3"/>
          <p:cNvGraphicFramePr>
            <a:graphicFrameLocks/>
          </p:cNvGraphicFramePr>
          <p:nvPr/>
        </p:nvGraphicFramePr>
        <p:xfrm>
          <a:off x="3741738" y="3230563"/>
          <a:ext cx="1973262" cy="960437"/>
        </p:xfrm>
        <a:graphic>
          <a:graphicData uri="http://schemas.openxmlformats.org/presentationml/2006/ole">
            <p:oleObj spid="_x0000_s140328" name="Equation" r:id="rId9" imgW="18491760" imgH="11229120" progId="Equation.3">
              <p:embed/>
            </p:oleObj>
          </a:graphicData>
        </a:graphic>
      </p:graphicFrame>
      <p:graphicFrame>
        <p:nvGraphicFramePr>
          <p:cNvPr id="140296" name="Object 8"/>
          <p:cNvGraphicFramePr>
            <a:graphicFrameLocks/>
          </p:cNvGraphicFramePr>
          <p:nvPr/>
        </p:nvGraphicFramePr>
        <p:xfrm>
          <a:off x="5727700" y="3668259"/>
          <a:ext cx="292100" cy="260350"/>
        </p:xfrm>
        <a:graphic>
          <a:graphicData uri="http://schemas.openxmlformats.org/presentationml/2006/ole">
            <p:oleObj spid="_x0000_s140329" name="Equation" r:id="rId10" imgW="104400" imgH="113760" progId="Equation.3">
              <p:embed/>
            </p:oleObj>
          </a:graphicData>
        </a:graphic>
      </p:graphicFrame>
      <p:graphicFrame>
        <p:nvGraphicFramePr>
          <p:cNvPr id="140298" name="Object 10"/>
          <p:cNvGraphicFramePr>
            <a:graphicFrameLocks noChangeAspect="1"/>
          </p:cNvGraphicFramePr>
          <p:nvPr/>
        </p:nvGraphicFramePr>
        <p:xfrm>
          <a:off x="6253163" y="3200400"/>
          <a:ext cx="2205037" cy="1055688"/>
        </p:xfrm>
        <a:graphic>
          <a:graphicData uri="http://schemas.openxmlformats.org/presentationml/2006/ole">
            <p:oleObj spid="_x0000_s140330" name="Equation" r:id="rId11" imgW="20918160" imgH="1001412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0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0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0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0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40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0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40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40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95400"/>
            <a:ext cx="8915400" cy="4876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Waiting time in the line?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chemeClr val="tx1"/>
                </a:solidFill>
              </a:rPr>
              <a:t>Ti=Ii/R</a:t>
            </a:r>
            <a:r>
              <a:rPr lang="en-US" dirty="0" smtClean="0">
                <a:solidFill>
                  <a:schemeClr val="tx1"/>
                </a:solidFill>
              </a:rPr>
              <a:t> = (1.56)(6) = 9.4 minutes.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Waiting time in the system?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T = </a:t>
            </a:r>
            <a:r>
              <a:rPr lang="en-US" dirty="0" err="1" smtClean="0">
                <a:solidFill>
                  <a:schemeClr val="tx1"/>
                </a:solidFill>
              </a:rPr>
              <a:t>Ti+Tp</a:t>
            </a: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Since </a:t>
            </a:r>
            <a:r>
              <a:rPr lang="en-US" i="1" dirty="0" err="1" smtClean="0">
                <a:solidFill>
                  <a:schemeClr val="tx1"/>
                </a:solidFill>
              </a:rPr>
              <a:t>Tp</a:t>
            </a:r>
            <a:r>
              <a:rPr lang="en-US" dirty="0" smtClean="0">
                <a:solidFill>
                  <a:schemeClr val="tx1"/>
                </a:solidFill>
              </a:rPr>
              <a:t>= 5 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 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i="1" dirty="0" smtClean="0">
                <a:solidFill>
                  <a:schemeClr val="tx1"/>
                </a:solidFill>
              </a:rPr>
              <a:t>T = Ti+ </a:t>
            </a:r>
            <a:r>
              <a:rPr lang="en-US" i="1" dirty="0" err="1" smtClean="0">
                <a:solidFill>
                  <a:schemeClr val="tx1"/>
                </a:solidFill>
              </a:rPr>
              <a:t>Tp</a:t>
            </a:r>
            <a:r>
              <a:rPr lang="en-US" dirty="0" smtClean="0">
                <a:solidFill>
                  <a:schemeClr val="tx1"/>
                </a:solidFill>
              </a:rPr>
              <a:t>= 14.4 minutes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Total number of passengers in the process is: 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chemeClr val="tx1"/>
                </a:solidFill>
              </a:rPr>
              <a:t>I = RT </a:t>
            </a:r>
            <a:r>
              <a:rPr lang="en-US" dirty="0" smtClean="0">
                <a:solidFill>
                  <a:schemeClr val="tx1"/>
                </a:solidFill>
              </a:rPr>
              <a:t>=  (1/6) (14.4) = 2.4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Alternatively, 1.56 in the buffer. How many in the process?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I = 1.56 + 0.83 = 2. 39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Other Performance Measures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95401"/>
            <a:ext cx="8915400" cy="2285999"/>
          </a:xfrm>
          <a:ln>
            <a:noFill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80000"/>
              <a:buNone/>
            </a:pPr>
            <a:r>
              <a:rPr lang="en-US" dirty="0" smtClean="0">
                <a:solidFill>
                  <a:schemeClr val="tx1"/>
                </a:solidFill>
              </a:rPr>
              <a:t>Compute R, </a:t>
            </a:r>
            <a:r>
              <a:rPr lang="en-US" dirty="0" err="1" smtClean="0">
                <a:solidFill>
                  <a:schemeClr val="tx1"/>
                </a:solidFill>
              </a:rPr>
              <a:t>Rp</a:t>
            </a:r>
            <a:r>
              <a:rPr lang="en-US" dirty="0" smtClean="0">
                <a:solidFill>
                  <a:schemeClr val="tx1"/>
                </a:solidFill>
              </a:rPr>
              <a:t> and U</a:t>
            </a:r>
            <a:r>
              <a:rPr lang="en-US" dirty="0" smtClean="0">
                <a:solidFill>
                  <a:schemeClr val="tx1"/>
                </a:solidFill>
                <a:sym typeface="Symbol"/>
              </a:rPr>
              <a:t>: Ta= 6 min, </a:t>
            </a:r>
            <a:r>
              <a:rPr lang="en-US" dirty="0" err="1" smtClean="0">
                <a:solidFill>
                  <a:schemeClr val="tx1"/>
                </a:solidFill>
                <a:sym typeface="Symbol"/>
              </a:rPr>
              <a:t>Tp</a:t>
            </a:r>
            <a:r>
              <a:rPr lang="en-US" dirty="0" smtClean="0">
                <a:solidFill>
                  <a:schemeClr val="tx1"/>
                </a:solidFill>
                <a:sym typeface="Symbol"/>
              </a:rPr>
              <a:t> = 5 min, c=2</a:t>
            </a:r>
          </a:p>
          <a:p>
            <a:pPr eaLnBrk="0" hangingPunct="0">
              <a:buClr>
                <a:srgbClr val="000000"/>
              </a:buClr>
              <a:buSzPct val="80000"/>
              <a:buNone/>
            </a:pPr>
            <a:r>
              <a:rPr lang="en-US" dirty="0" smtClean="0">
                <a:solidFill>
                  <a:schemeClr val="tx1"/>
                </a:solidFill>
              </a:rPr>
              <a:t>R = Ra= 1/6 per minute</a:t>
            </a:r>
          </a:p>
          <a:p>
            <a:pPr eaLnBrk="0" hangingPunct="0">
              <a:buClr>
                <a:srgbClr val="000000"/>
              </a:buClr>
              <a:buSzPct val="80000"/>
              <a:buNone/>
            </a:pPr>
            <a:r>
              <a:rPr lang="en-US" dirty="0" smtClean="0">
                <a:solidFill>
                  <a:schemeClr val="tx1"/>
                </a:solidFill>
              </a:rPr>
              <a:t>Processing rate for one processor 1/5 for 2 processors</a:t>
            </a:r>
          </a:p>
          <a:p>
            <a:pPr eaLnBrk="0" hangingPunct="0">
              <a:buClr>
                <a:srgbClr val="000000"/>
              </a:buClr>
              <a:buSzPct val="80000"/>
              <a:buNone/>
            </a:pPr>
            <a:r>
              <a:rPr lang="en-US" dirty="0" err="1" smtClean="0">
                <a:solidFill>
                  <a:schemeClr val="tx1"/>
                </a:solidFill>
              </a:rPr>
              <a:t>Rp</a:t>
            </a:r>
            <a:r>
              <a:rPr lang="en-US" dirty="0" smtClean="0">
                <a:solidFill>
                  <a:schemeClr val="tx1"/>
                </a:solidFill>
              </a:rPr>
              <a:t> = 2/5</a:t>
            </a:r>
          </a:p>
          <a:p>
            <a:pPr eaLnBrk="0" hangingPunct="0">
              <a:buClr>
                <a:srgbClr val="000000"/>
              </a:buClr>
              <a:buSzPct val="80000"/>
              <a:buNone/>
            </a:pPr>
            <a:r>
              <a:rPr lang="en-US" dirty="0" smtClean="0">
                <a:solidFill>
                  <a:schemeClr val="tx1"/>
                </a:solidFill>
                <a:sym typeface="Symbol"/>
              </a:rPr>
              <a:t>U = R/</a:t>
            </a:r>
            <a:r>
              <a:rPr lang="en-US" dirty="0" err="1" smtClean="0">
                <a:solidFill>
                  <a:schemeClr val="tx1"/>
                </a:solidFill>
                <a:sym typeface="Symbol"/>
              </a:rPr>
              <a:t>Rp</a:t>
            </a:r>
            <a:r>
              <a:rPr lang="en-US" dirty="0" smtClean="0">
                <a:solidFill>
                  <a:schemeClr val="tx1"/>
                </a:solidFill>
                <a:sym typeface="Symbol"/>
              </a:rPr>
              <a:t> = (1/6)/(2/5) = 5/12 = 0.417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Now suppose we have two servers. </a:t>
            </a:r>
          </a:p>
        </p:txBody>
      </p:sp>
      <p:sp>
        <p:nvSpPr>
          <p:cNvPr id="4" name="Content Placeholder 1"/>
          <p:cNvSpPr txBox="1">
            <a:spLocks/>
          </p:cNvSpPr>
          <p:nvPr/>
        </p:nvSpPr>
        <p:spPr bwMode="auto">
          <a:xfrm>
            <a:off x="0" y="5105400"/>
            <a:ext cx="891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On average 0.076 passengers waiting in line.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safety capacity is 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Rs= R</a:t>
            </a:r>
            <a:r>
              <a:rPr kumimoji="0" lang="en-US" sz="2400" b="1" i="1" u="none" strike="noStrike" kern="0" cap="none" spc="0" normalizeH="0" baseline="-1800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P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 - </a:t>
            </a:r>
            <a:r>
              <a:rPr kumimoji="0" lang="en-US" sz="2400" b="1" i="1" u="none" strike="noStrike" kern="0" cap="none" spc="0" normalizeH="0" baseline="-1800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 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R= 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2/5 - 1/6 = 7/30 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passenger per minute, or 14 passengers per </a:t>
            </a:r>
            <a:r>
              <a:rPr lang="en-US" sz="2400" b="1" kern="0" dirty="0" smtClean="0"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hour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MS Reference Sans Serif" pitchFamily="34" charset="0"/>
              <a:ea typeface="ＭＳ Ｐゴシック" pitchFamily="-65" charset="-128"/>
              <a:cs typeface="MS Reference Sans Serif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S Reference Sans Serif" pitchFamily="34" charset="0"/>
              <a:ea typeface="ＭＳ Ｐゴシック" pitchFamily="-65" charset="-128"/>
              <a:cs typeface="MS Reference Sans Serif" pitchFamily="34" charset="0"/>
            </a:endParaRPr>
          </a:p>
        </p:txBody>
      </p:sp>
      <p:graphicFrame>
        <p:nvGraphicFramePr>
          <p:cNvPr id="140290" name="Object 3"/>
          <p:cNvGraphicFramePr>
            <a:graphicFrameLocks/>
          </p:cNvGraphicFramePr>
          <p:nvPr/>
        </p:nvGraphicFramePr>
        <p:xfrm>
          <a:off x="746125" y="3844925"/>
          <a:ext cx="1295400" cy="882650"/>
        </p:xfrm>
        <a:graphic>
          <a:graphicData uri="http://schemas.openxmlformats.org/presentationml/2006/ole">
            <p:oleObj spid="_x0000_s141347" name="Equation" r:id="rId4" imgW="12122640" imgH="10317960" progId="Equation.3">
              <p:embed/>
            </p:oleObj>
          </a:graphicData>
        </a:graphic>
      </p:graphicFrame>
      <p:graphicFrame>
        <p:nvGraphicFramePr>
          <p:cNvPr id="140291" name="Object 10"/>
          <p:cNvGraphicFramePr>
            <a:graphicFrameLocks noChangeAspect="1"/>
          </p:cNvGraphicFramePr>
          <p:nvPr/>
        </p:nvGraphicFramePr>
        <p:xfrm>
          <a:off x="2209800" y="3792764"/>
          <a:ext cx="1406525" cy="1087437"/>
        </p:xfrm>
        <a:graphic>
          <a:graphicData uri="http://schemas.openxmlformats.org/presentationml/2006/ole">
            <p:oleObj spid="_x0000_s141348" name="Equation" r:id="rId5" imgW="13335840" imgH="10317960" progId="Equation.3">
              <p:embed/>
            </p:oleObj>
          </a:graphicData>
        </a:graphic>
      </p:graphicFrame>
      <p:graphicFrame>
        <p:nvGraphicFramePr>
          <p:cNvPr id="140292" name="Object 4"/>
          <p:cNvGraphicFramePr>
            <a:graphicFrameLocks/>
          </p:cNvGraphicFramePr>
          <p:nvPr/>
        </p:nvGraphicFramePr>
        <p:xfrm>
          <a:off x="76200" y="4198937"/>
          <a:ext cx="712788" cy="466725"/>
        </p:xfrm>
        <a:graphic>
          <a:graphicData uri="http://schemas.openxmlformats.org/presentationml/2006/ole">
            <p:oleObj spid="_x0000_s141349" name="Equation" r:id="rId6" imgW="265320" imgH="218160" progId="Equation.3">
              <p:embed/>
            </p:oleObj>
          </a:graphicData>
        </a:graphic>
      </p:graphicFrame>
      <p:graphicFrame>
        <p:nvGraphicFramePr>
          <p:cNvPr id="140293" name="Object 5"/>
          <p:cNvGraphicFramePr>
            <a:graphicFrameLocks/>
          </p:cNvGraphicFramePr>
          <p:nvPr/>
        </p:nvGraphicFramePr>
        <p:xfrm>
          <a:off x="1981200" y="4275137"/>
          <a:ext cx="292100" cy="260350"/>
        </p:xfrm>
        <a:graphic>
          <a:graphicData uri="http://schemas.openxmlformats.org/presentationml/2006/ole">
            <p:oleObj spid="_x0000_s141350" name="Equation" r:id="rId7" imgW="104400" imgH="113760" progId="Equation.3">
              <p:embed/>
            </p:oleObj>
          </a:graphicData>
        </a:graphic>
      </p:graphicFrame>
      <p:graphicFrame>
        <p:nvGraphicFramePr>
          <p:cNvPr id="140295" name="Object 3"/>
          <p:cNvGraphicFramePr>
            <a:graphicFrameLocks/>
          </p:cNvGraphicFramePr>
          <p:nvPr/>
        </p:nvGraphicFramePr>
        <p:xfrm>
          <a:off x="3962400" y="3821339"/>
          <a:ext cx="2297112" cy="960438"/>
        </p:xfrm>
        <a:graphic>
          <a:graphicData uri="http://schemas.openxmlformats.org/presentationml/2006/ole">
            <p:oleObj spid="_x0000_s141351" name="Equation" r:id="rId8" imgW="21524760" imgH="11229120" progId="Equation.3">
              <p:embed/>
            </p:oleObj>
          </a:graphicData>
        </a:graphic>
      </p:graphicFrame>
      <p:graphicFrame>
        <p:nvGraphicFramePr>
          <p:cNvPr id="140296" name="Object 8"/>
          <p:cNvGraphicFramePr>
            <a:graphicFrameLocks/>
          </p:cNvGraphicFramePr>
          <p:nvPr/>
        </p:nvGraphicFramePr>
        <p:xfrm>
          <a:off x="6248400" y="4230687"/>
          <a:ext cx="292100" cy="260350"/>
        </p:xfrm>
        <a:graphic>
          <a:graphicData uri="http://schemas.openxmlformats.org/presentationml/2006/ole">
            <p:oleObj spid="_x0000_s141352" name="Equation" r:id="rId9" imgW="104400" imgH="113760" progId="Equation.3">
              <p:embed/>
            </p:oleObj>
          </a:graphicData>
        </a:graphic>
      </p:graphicFrame>
      <p:graphicFrame>
        <p:nvGraphicFramePr>
          <p:cNvPr id="140298" name="Object 10"/>
          <p:cNvGraphicFramePr>
            <a:graphicFrameLocks noChangeAspect="1"/>
          </p:cNvGraphicFramePr>
          <p:nvPr/>
        </p:nvGraphicFramePr>
        <p:xfrm>
          <a:off x="6553200" y="3792084"/>
          <a:ext cx="2205037" cy="1055688"/>
        </p:xfrm>
        <a:graphic>
          <a:graphicData uri="http://schemas.openxmlformats.org/presentationml/2006/ole">
            <p:oleObj spid="_x0000_s141353" name="Equation" r:id="rId10" imgW="862560" imgH="408240" progId="Equation.3">
              <p:embed/>
            </p:oleObj>
          </a:graphicData>
        </a:graphic>
      </p:graphicFrame>
      <p:graphicFrame>
        <p:nvGraphicFramePr>
          <p:cNvPr id="141322" name="Object 10"/>
          <p:cNvGraphicFramePr>
            <a:graphicFrameLocks/>
          </p:cNvGraphicFramePr>
          <p:nvPr/>
        </p:nvGraphicFramePr>
        <p:xfrm>
          <a:off x="3581400" y="4288968"/>
          <a:ext cx="323850" cy="207962"/>
        </p:xfrm>
        <a:graphic>
          <a:graphicData uri="http://schemas.openxmlformats.org/presentationml/2006/ole">
            <p:oleObj spid="_x0000_s141354" name="Equation" r:id="rId11" imgW="3023640" imgH="242064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0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0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40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0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41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40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40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40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95400"/>
            <a:ext cx="8915400" cy="3657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Other performance measures: 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chemeClr val="tx1"/>
                </a:solidFill>
              </a:rPr>
              <a:t>Ti=Ii/R </a:t>
            </a:r>
            <a:r>
              <a:rPr lang="en-US" dirty="0" smtClean="0">
                <a:solidFill>
                  <a:schemeClr val="tx1"/>
                </a:solidFill>
              </a:rPr>
              <a:t>= (0.076)(6) = 0.46 minutes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Compute T?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T = </a:t>
            </a:r>
            <a:r>
              <a:rPr lang="en-US" dirty="0" err="1" smtClean="0">
                <a:solidFill>
                  <a:schemeClr val="tx1"/>
                </a:solidFill>
              </a:rPr>
              <a:t>Ti+Tp</a:t>
            </a: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Since </a:t>
            </a:r>
            <a:r>
              <a:rPr lang="en-US" i="1" dirty="0" smtClean="0">
                <a:solidFill>
                  <a:schemeClr val="tx1"/>
                </a:solidFill>
              </a:rPr>
              <a:t>T</a:t>
            </a:r>
            <a:r>
              <a:rPr lang="en-US" i="1" baseline="-25000" dirty="0" smtClean="0">
                <a:solidFill>
                  <a:schemeClr val="tx1"/>
                </a:solidFill>
              </a:rPr>
              <a:t>P </a:t>
            </a:r>
            <a:r>
              <a:rPr lang="en-US" dirty="0" smtClean="0">
                <a:solidFill>
                  <a:schemeClr val="tx1"/>
                </a:solidFill>
              </a:rPr>
              <a:t>= 5 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 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i="1" dirty="0" smtClean="0">
                <a:solidFill>
                  <a:schemeClr val="tx1"/>
                </a:solidFill>
              </a:rPr>
              <a:t>T = Ti + </a:t>
            </a:r>
            <a:r>
              <a:rPr lang="en-US" i="1" dirty="0" err="1" smtClean="0">
                <a:solidFill>
                  <a:schemeClr val="tx1"/>
                </a:solidFill>
              </a:rPr>
              <a:t>Tp</a:t>
            </a:r>
            <a:r>
              <a:rPr lang="en-US" dirty="0" smtClean="0">
                <a:solidFill>
                  <a:schemeClr val="tx1"/>
                </a:solidFill>
              </a:rPr>
              <a:t>= 0.46+5 = 5.46 minutes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Total number of passengers in the process is: I=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0.08 in the buffer and 0.417 in the process.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I = 0.076 + 2(0.417) = 0.91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Performance Measures for Two Servers</a:t>
            </a:r>
            <a:endParaRPr lang="en-US" dirty="0"/>
          </a:p>
        </p:txBody>
      </p:sp>
      <p:graphicFrame>
        <p:nvGraphicFramePr>
          <p:cNvPr id="4" name="Group 6"/>
          <p:cNvGraphicFramePr>
            <a:graphicFrameLocks/>
          </p:cNvGraphicFramePr>
          <p:nvPr/>
        </p:nvGraphicFramePr>
        <p:xfrm>
          <a:off x="1600200" y="4953000"/>
          <a:ext cx="5416563" cy="1495802"/>
        </p:xfrm>
        <a:graphic>
          <a:graphicData uri="http://schemas.openxmlformats.org/drawingml/2006/table">
            <a:tbl>
              <a:tblPr/>
              <a:tblGrid>
                <a:gridCol w="773548"/>
                <a:gridCol w="773547"/>
                <a:gridCol w="773548"/>
                <a:gridCol w="775278"/>
                <a:gridCol w="773547"/>
                <a:gridCol w="773548"/>
                <a:gridCol w="773547"/>
              </a:tblGrid>
              <a:tr h="35433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</a:t>
                      </a:r>
                      <a:endParaRPr kumimoji="0" lang="el-GR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</a:t>
                      </a:r>
                      <a:r>
                        <a:rPr kumimoji="0" lang="en-US" sz="2000" b="0" i="1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</a:t>
                      </a:r>
                      <a:r>
                        <a:rPr kumimoji="0" lang="en-US" sz="2000" b="0" i="1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</a:t>
                      </a:r>
                      <a:r>
                        <a:rPr kumimoji="0" lang="en-US" sz="2000" b="0" i="1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9.38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14.38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40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0.417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0.077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0.46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5.46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0.91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Processing Time, Waiting Time; Long Waiting Line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76200" y="3119418"/>
          <a:ext cx="2286000" cy="2124075"/>
        </p:xfrm>
        <a:graphic>
          <a:graphicData uri="http://schemas.openxmlformats.org/presentationml/2006/ole">
            <p:oleObj spid="_x0000_s379918" name="Photo Editor Photo" r:id="rId4" imgW="6857143" imgH="6373115" progId="">
              <p:embed/>
            </p:oleObj>
          </a:graphicData>
        </a:graphic>
      </p:graphicFrame>
      <p:graphicFrame>
        <p:nvGraphicFramePr>
          <p:cNvPr id="76805" name="Object 5"/>
          <p:cNvGraphicFramePr>
            <a:graphicFrameLocks noChangeAspect="1"/>
          </p:cNvGraphicFramePr>
          <p:nvPr/>
        </p:nvGraphicFramePr>
        <p:xfrm>
          <a:off x="2362200" y="3119418"/>
          <a:ext cx="2057400" cy="2133600"/>
        </p:xfrm>
        <a:graphic>
          <a:graphicData uri="http://schemas.openxmlformats.org/presentationml/2006/ole">
            <p:oleObj spid="_x0000_s379919" name="Photo Editor Photo" r:id="rId5" imgW="6857143" imgH="6620799" progId="">
              <p:embed/>
            </p:oleObj>
          </a:graphicData>
        </a:graphic>
      </p:graphicFrame>
      <p:graphicFrame>
        <p:nvGraphicFramePr>
          <p:cNvPr id="76806" name="Object 6"/>
          <p:cNvGraphicFramePr>
            <a:graphicFrameLocks noChangeAspect="1"/>
          </p:cNvGraphicFramePr>
          <p:nvPr/>
        </p:nvGraphicFramePr>
        <p:xfrm>
          <a:off x="4343400" y="3195618"/>
          <a:ext cx="1908175" cy="2057400"/>
        </p:xfrm>
        <a:graphic>
          <a:graphicData uri="http://schemas.openxmlformats.org/presentationml/2006/ole">
            <p:oleObj spid="_x0000_s379920" name="Photo Editor Photo" r:id="rId6" imgW="6361905" imgH="6857143" progId="">
              <p:embed/>
            </p:oleObj>
          </a:graphicData>
        </a:graphic>
      </p:graphicFrame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76200" y="5522893"/>
            <a:ext cx="374320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 smtClean="0"/>
              <a:t>Increasing Capacity</a:t>
            </a:r>
          </a:p>
          <a:p>
            <a:r>
              <a:rPr lang="en-US" sz="2800" dirty="0" smtClean="0"/>
              <a:t>Polling </a:t>
            </a:r>
            <a:endParaRPr lang="en-US" sz="2800" dirty="0"/>
          </a:p>
        </p:txBody>
      </p:sp>
      <p:sp>
        <p:nvSpPr>
          <p:cNvPr id="9" name="Content Placeholder 1"/>
          <p:cNvSpPr>
            <a:spLocks noGrp="1"/>
          </p:cNvSpPr>
          <p:nvPr>
            <p:ph idx="1"/>
          </p:nvPr>
        </p:nvSpPr>
        <p:spPr>
          <a:xfrm>
            <a:off x="0" y="1219200"/>
            <a:ext cx="5715000" cy="2168525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sz="2800" i="1" dirty="0" smtClean="0">
                <a:solidFill>
                  <a:schemeClr val="tx1"/>
                </a:solidFill>
              </a:rPr>
              <a:t>Ra </a:t>
            </a:r>
            <a:r>
              <a:rPr lang="en-US" sz="2800" dirty="0" smtClean="0">
                <a:solidFill>
                  <a:schemeClr val="tx1"/>
                </a:solidFill>
              </a:rPr>
              <a:t>=R=  10/hour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800" i="1" dirty="0" err="1" smtClean="0">
                <a:solidFill>
                  <a:schemeClr val="tx1"/>
                </a:solidFill>
              </a:rPr>
              <a:t>Tp</a:t>
            </a:r>
            <a:r>
              <a:rPr lang="en-US" sz="2800" i="1" baseline="-25000" dirty="0" smtClean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= 5 minutes</a:t>
            </a:r>
            <a:endParaRPr lang="en-US" sz="2800" dirty="0" smtClean="0">
              <a:solidFill>
                <a:schemeClr val="tx1"/>
              </a:solidFill>
              <a:sym typeface="Wingdings" pitchFamily="2" charset="2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 err="1" smtClean="0">
                <a:solidFill>
                  <a:schemeClr val="tx1"/>
                </a:solidFill>
              </a:rPr>
              <a:t>Interarrival</a:t>
            </a:r>
            <a:r>
              <a:rPr lang="en-US" sz="2800" dirty="0" smtClean="0">
                <a:solidFill>
                  <a:schemeClr val="tx1"/>
                </a:solidFill>
              </a:rPr>
              <a:t> time Poisson</a:t>
            </a:r>
          </a:p>
          <a:p>
            <a:pPr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Service time exponential</a:t>
            </a:r>
          </a:p>
        </p:txBody>
      </p:sp>
      <p:sp>
        <p:nvSpPr>
          <p:cNvPr id="10" name="Content Placeholder 1"/>
          <p:cNvSpPr txBox="1">
            <a:spLocks/>
          </p:cNvSpPr>
          <p:nvPr/>
        </p:nvSpPr>
        <p:spPr bwMode="auto">
          <a:xfrm>
            <a:off x="6781800" y="3200400"/>
            <a:ext cx="1676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Ra </a:t>
            </a:r>
            <a:r>
              <a:rPr lang="en-US" sz="2800" kern="0" dirty="0" smtClean="0"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 =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10/hour</a:t>
            </a:r>
          </a:p>
        </p:txBody>
      </p:sp>
      <p:sp>
        <p:nvSpPr>
          <p:cNvPr id="11" name="Left Arrow 10"/>
          <p:cNvSpPr/>
          <p:nvPr/>
        </p:nvSpPr>
        <p:spPr bwMode="auto">
          <a:xfrm>
            <a:off x="6858000" y="4114800"/>
            <a:ext cx="1447800" cy="533400"/>
          </a:xfrm>
          <a:prstGeom prst="lef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More Servers + Specialization</a:t>
            </a:r>
          </a:p>
        </p:txBody>
      </p:sp>
      <p:graphicFrame>
        <p:nvGraphicFramePr>
          <p:cNvPr id="77828" name="Object 4"/>
          <p:cNvGraphicFramePr>
            <a:graphicFrameLocks noChangeAspect="1"/>
          </p:cNvGraphicFramePr>
          <p:nvPr/>
        </p:nvGraphicFramePr>
        <p:xfrm>
          <a:off x="381000" y="1905000"/>
          <a:ext cx="2286000" cy="2124075"/>
        </p:xfrm>
        <a:graphic>
          <a:graphicData uri="http://schemas.openxmlformats.org/presentationml/2006/ole">
            <p:oleObj spid="_x0000_s380946" name="Photo Editor Photo" r:id="rId4" imgW="6857143" imgH="6373115" progId="">
              <p:embed/>
            </p:oleObj>
          </a:graphicData>
        </a:graphic>
      </p:graphicFrame>
      <p:graphicFrame>
        <p:nvGraphicFramePr>
          <p:cNvPr id="77829" name="Object 5"/>
          <p:cNvGraphicFramePr>
            <a:graphicFrameLocks noChangeAspect="1"/>
          </p:cNvGraphicFramePr>
          <p:nvPr/>
        </p:nvGraphicFramePr>
        <p:xfrm>
          <a:off x="2895600" y="1905000"/>
          <a:ext cx="2057400" cy="2133600"/>
        </p:xfrm>
        <a:graphic>
          <a:graphicData uri="http://schemas.openxmlformats.org/presentationml/2006/ole">
            <p:oleObj spid="_x0000_s380947" name="Photo Editor Photo" r:id="rId5" imgW="6857143" imgH="6620799" progId="">
              <p:embed/>
            </p:oleObj>
          </a:graphicData>
        </a:graphic>
      </p:graphicFrame>
      <p:sp>
        <p:nvSpPr>
          <p:cNvPr id="2056" name="Rectangle 6"/>
          <p:cNvSpPr>
            <a:spLocks noChangeArrowheads="1"/>
          </p:cNvSpPr>
          <p:nvPr/>
        </p:nvSpPr>
        <p:spPr bwMode="auto">
          <a:xfrm>
            <a:off x="2590800" y="3429000"/>
            <a:ext cx="2057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7" name="Rectangle 7"/>
          <p:cNvSpPr>
            <a:spLocks noChangeArrowheads="1"/>
          </p:cNvSpPr>
          <p:nvPr/>
        </p:nvSpPr>
        <p:spPr bwMode="auto">
          <a:xfrm>
            <a:off x="228600" y="34290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77833" name="Object 9"/>
          <p:cNvGraphicFramePr>
            <a:graphicFrameLocks noChangeAspect="1"/>
          </p:cNvGraphicFramePr>
          <p:nvPr/>
        </p:nvGraphicFramePr>
        <p:xfrm>
          <a:off x="381000" y="4191000"/>
          <a:ext cx="2286000" cy="2124075"/>
        </p:xfrm>
        <a:graphic>
          <a:graphicData uri="http://schemas.openxmlformats.org/presentationml/2006/ole">
            <p:oleObj spid="_x0000_s380948" name="Photo Editor Photo" r:id="rId6" imgW="6857143" imgH="6373115" progId="">
              <p:embed/>
            </p:oleObj>
          </a:graphicData>
        </a:graphic>
      </p:graphicFrame>
      <p:graphicFrame>
        <p:nvGraphicFramePr>
          <p:cNvPr id="77834" name="Object 10"/>
          <p:cNvGraphicFramePr>
            <a:graphicFrameLocks noChangeAspect="1"/>
          </p:cNvGraphicFramePr>
          <p:nvPr/>
        </p:nvGraphicFramePr>
        <p:xfrm>
          <a:off x="2819400" y="4191000"/>
          <a:ext cx="1908175" cy="2057400"/>
        </p:xfrm>
        <a:graphic>
          <a:graphicData uri="http://schemas.openxmlformats.org/presentationml/2006/ole">
            <p:oleObj spid="_x0000_s380949" name="Photo Editor Photo" r:id="rId7" imgW="6361905" imgH="6857143" progId="">
              <p:embed/>
            </p:oleObj>
          </a:graphicData>
        </a:graphic>
      </p:graphicFrame>
      <p:sp>
        <p:nvSpPr>
          <p:cNvPr id="16" name="Content Placeholder 1"/>
          <p:cNvSpPr txBox="1">
            <a:spLocks/>
          </p:cNvSpPr>
          <p:nvPr/>
        </p:nvSpPr>
        <p:spPr bwMode="auto">
          <a:xfrm>
            <a:off x="6705600" y="2286000"/>
            <a:ext cx="1981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Ra/2  </a:t>
            </a:r>
            <a:r>
              <a:rPr lang="en-US" sz="2800" kern="0" dirty="0" smtClean="0"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 =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lang="en-US" sz="2800" kern="0" dirty="0" smtClean="0"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5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/hour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S Reference Sans Serif" pitchFamily="34" charset="0"/>
              <a:ea typeface="ＭＳ Ｐゴシック" pitchFamily="-65" charset="-128"/>
              <a:cs typeface="MS Reference Sans Serif" pitchFamily="34" charset="0"/>
            </a:endParaRPr>
          </a:p>
        </p:txBody>
      </p:sp>
      <p:sp>
        <p:nvSpPr>
          <p:cNvPr id="17" name="Left Arrow 16"/>
          <p:cNvSpPr/>
          <p:nvPr/>
        </p:nvSpPr>
        <p:spPr bwMode="auto">
          <a:xfrm>
            <a:off x="6781800" y="3200400"/>
            <a:ext cx="1447800" cy="533400"/>
          </a:xfrm>
          <a:prstGeom prst="lef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 bwMode="auto">
          <a:xfrm>
            <a:off x="6858000" y="4495800"/>
            <a:ext cx="1981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Ra/2  </a:t>
            </a:r>
            <a:r>
              <a:rPr lang="en-US" sz="2800" kern="0" dirty="0" smtClean="0"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 =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lang="en-US" sz="2800" kern="0" dirty="0" smtClean="0"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5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/hour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S Reference Sans Serif" pitchFamily="34" charset="0"/>
              <a:ea typeface="ＭＳ Ｐゴシック" pitchFamily="-65" charset="-128"/>
              <a:cs typeface="MS Reference Sans Serif" pitchFamily="34" charset="0"/>
            </a:endParaRPr>
          </a:p>
        </p:txBody>
      </p:sp>
      <p:sp>
        <p:nvSpPr>
          <p:cNvPr id="19" name="Left Arrow 18"/>
          <p:cNvSpPr/>
          <p:nvPr/>
        </p:nvSpPr>
        <p:spPr bwMode="auto">
          <a:xfrm>
            <a:off x="6934200" y="5410200"/>
            <a:ext cx="1447800" cy="533400"/>
          </a:xfrm>
          <a:prstGeom prst="lef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7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7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Polling:  Lower Waiting Time, Longer Processing Time (Perhaps)</a:t>
            </a:r>
          </a:p>
        </p:txBody>
      </p:sp>
      <p:graphicFrame>
        <p:nvGraphicFramePr>
          <p:cNvPr id="78852" name="Object 4"/>
          <p:cNvGraphicFramePr>
            <a:graphicFrameLocks noChangeAspect="1"/>
          </p:cNvGraphicFramePr>
          <p:nvPr/>
        </p:nvGraphicFramePr>
        <p:xfrm>
          <a:off x="304800" y="1600200"/>
          <a:ext cx="2286000" cy="2124075"/>
        </p:xfrm>
        <a:graphic>
          <a:graphicData uri="http://schemas.openxmlformats.org/presentationml/2006/ole">
            <p:oleObj spid="_x0000_s381970" name="Photo Editor Photo" r:id="rId4" imgW="6857143" imgH="6373115" progId="">
              <p:embed/>
            </p:oleObj>
          </a:graphicData>
        </a:graphic>
      </p:graphicFrame>
      <p:graphicFrame>
        <p:nvGraphicFramePr>
          <p:cNvPr id="78853" name="Object 5"/>
          <p:cNvGraphicFramePr>
            <a:graphicFrameLocks noChangeAspect="1"/>
          </p:cNvGraphicFramePr>
          <p:nvPr/>
        </p:nvGraphicFramePr>
        <p:xfrm>
          <a:off x="304800" y="3962400"/>
          <a:ext cx="2286000" cy="2124075"/>
        </p:xfrm>
        <a:graphic>
          <a:graphicData uri="http://schemas.openxmlformats.org/presentationml/2006/ole">
            <p:oleObj spid="_x0000_s381971" name="Photo Editor Photo" r:id="rId5" imgW="6857143" imgH="6373115" progId="">
              <p:embed/>
            </p:oleObj>
          </a:graphicData>
        </a:graphic>
      </p:graphicFrame>
      <p:graphicFrame>
        <p:nvGraphicFramePr>
          <p:cNvPr id="78854" name="Object 6"/>
          <p:cNvGraphicFramePr>
            <a:graphicFrameLocks noChangeAspect="1"/>
          </p:cNvGraphicFramePr>
          <p:nvPr/>
        </p:nvGraphicFramePr>
        <p:xfrm>
          <a:off x="3048000" y="2895600"/>
          <a:ext cx="2057400" cy="2133600"/>
        </p:xfrm>
        <a:graphic>
          <a:graphicData uri="http://schemas.openxmlformats.org/presentationml/2006/ole">
            <p:oleObj spid="_x0000_s381972" name="Photo Editor Photo" r:id="rId6" imgW="6857143" imgH="6620799" progId="">
              <p:embed/>
            </p:oleObj>
          </a:graphicData>
        </a:graphic>
      </p:graphicFrame>
      <p:graphicFrame>
        <p:nvGraphicFramePr>
          <p:cNvPr id="78855" name="Object 7"/>
          <p:cNvGraphicFramePr>
            <a:graphicFrameLocks noChangeAspect="1"/>
          </p:cNvGraphicFramePr>
          <p:nvPr/>
        </p:nvGraphicFramePr>
        <p:xfrm>
          <a:off x="5105400" y="2971800"/>
          <a:ext cx="1908175" cy="2057400"/>
        </p:xfrm>
        <a:graphic>
          <a:graphicData uri="http://schemas.openxmlformats.org/presentationml/2006/ole">
            <p:oleObj spid="_x0000_s381973" name="Photo Editor Photo" r:id="rId7" imgW="6361905" imgH="6857143" progId="">
              <p:embed/>
            </p:oleObj>
          </a:graphicData>
        </a:graphic>
      </p:graphicFrame>
      <p:sp>
        <p:nvSpPr>
          <p:cNvPr id="11" name="Content Placeholder 1"/>
          <p:cNvSpPr txBox="1">
            <a:spLocks/>
          </p:cNvSpPr>
          <p:nvPr/>
        </p:nvSpPr>
        <p:spPr bwMode="auto">
          <a:xfrm>
            <a:off x="7315200" y="3429000"/>
            <a:ext cx="1676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Ra </a:t>
            </a:r>
            <a:r>
              <a:rPr lang="en-US" sz="2800" kern="0" dirty="0" smtClean="0"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 =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10/hour</a:t>
            </a:r>
          </a:p>
        </p:txBody>
      </p:sp>
      <p:sp>
        <p:nvSpPr>
          <p:cNvPr id="12" name="Left Arrow 11"/>
          <p:cNvSpPr/>
          <p:nvPr/>
        </p:nvSpPr>
        <p:spPr bwMode="auto">
          <a:xfrm>
            <a:off x="7467600" y="4495800"/>
            <a:ext cx="1447800" cy="533400"/>
          </a:xfrm>
          <a:prstGeom prst="lef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1016000"/>
          </a:xfrm>
        </p:spPr>
        <p:txBody>
          <a:bodyPr/>
          <a:lstStyle/>
          <a:p>
            <a:r>
              <a:rPr lang="en-AU" dirty="0" smtClean="0"/>
              <a:t>Effect of Pooling</a:t>
            </a:r>
            <a:endParaRPr lang="en-US" dirty="0"/>
          </a:p>
        </p:txBody>
      </p:sp>
      <p:grpSp>
        <p:nvGrpSpPr>
          <p:cNvPr id="2" name="Group 41"/>
          <p:cNvGrpSpPr/>
          <p:nvPr/>
        </p:nvGrpSpPr>
        <p:grpSpPr>
          <a:xfrm>
            <a:off x="3019425" y="1679575"/>
            <a:ext cx="5743575" cy="1189037"/>
            <a:chOff x="1566900" y="1846263"/>
            <a:chExt cx="5743575" cy="1189037"/>
          </a:xfrm>
        </p:grpSpPr>
        <p:sp>
          <p:nvSpPr>
            <p:cNvPr id="19" name="Rectangle 17" descr="Horizontal brick"/>
            <p:cNvSpPr>
              <a:spLocks noChangeArrowheads="1"/>
            </p:cNvSpPr>
            <p:nvPr/>
          </p:nvSpPr>
          <p:spPr bwMode="auto">
            <a:xfrm>
              <a:off x="2819438" y="2446338"/>
              <a:ext cx="4491037" cy="98425"/>
            </a:xfrm>
            <a:prstGeom prst="rect">
              <a:avLst/>
            </a:prstGeom>
            <a:pattFill prst="horzBrick">
              <a:fgClr>
                <a:schemeClr val="tx2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H="1">
              <a:off x="2230475" y="1846263"/>
              <a:ext cx="747713" cy="68421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 flipH="1" flipV="1">
              <a:off x="2214600" y="2544763"/>
              <a:ext cx="763588" cy="49053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 flipH="1">
              <a:off x="1719300" y="2530475"/>
              <a:ext cx="511175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Text Box 33"/>
            <p:cNvSpPr txBox="1">
              <a:spLocks noChangeArrowheads="1"/>
            </p:cNvSpPr>
            <p:nvPr/>
          </p:nvSpPr>
          <p:spPr bwMode="auto">
            <a:xfrm>
              <a:off x="1566900" y="2101850"/>
              <a:ext cx="407484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AU" sz="1800" dirty="0" smtClean="0">
                  <a:solidFill>
                    <a:srgbClr val="000000"/>
                  </a:solidFill>
                  <a:latin typeface="Times" pitchFamily="18" charset="0"/>
                </a:rPr>
                <a:t>R</a:t>
              </a:r>
              <a:r>
                <a:rPr lang="en-AU" baseline="-25000" dirty="0" smtClean="0">
                  <a:solidFill>
                    <a:srgbClr val="000000"/>
                  </a:solidFill>
                  <a:latin typeface="Times" pitchFamily="18" charset="0"/>
                </a:rPr>
                <a:t>a</a:t>
              </a:r>
              <a:endParaRPr lang="en-AU" sz="18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</p:grpSp>
      <p:grpSp>
        <p:nvGrpSpPr>
          <p:cNvPr id="4" name="Group 37"/>
          <p:cNvGrpSpPr/>
          <p:nvPr/>
        </p:nvGrpSpPr>
        <p:grpSpPr>
          <a:xfrm>
            <a:off x="3035300" y="4256087"/>
            <a:ext cx="5637213" cy="2068513"/>
            <a:chOff x="1582775" y="4041775"/>
            <a:chExt cx="5637213" cy="2068513"/>
          </a:xfrm>
        </p:grpSpPr>
        <p:sp>
          <p:nvSpPr>
            <p:cNvPr id="23" name="Rectangle 21"/>
            <p:cNvSpPr>
              <a:spLocks noChangeArrowheads="1"/>
            </p:cNvSpPr>
            <p:nvPr/>
          </p:nvSpPr>
          <p:spPr bwMode="auto">
            <a:xfrm>
              <a:off x="5684875" y="4298950"/>
              <a:ext cx="9525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n-US" sz="1800">
                  <a:solidFill>
                    <a:srgbClr val="000000"/>
                  </a:solidFill>
                  <a:latin typeface="Times New Roman" pitchFamily="18" charset="0"/>
                </a:rPr>
                <a:t>Server 1</a:t>
              </a:r>
            </a:p>
          </p:txBody>
        </p:sp>
        <p:sp>
          <p:nvSpPr>
            <p:cNvPr id="24" name="Rectangle 22"/>
            <p:cNvSpPr>
              <a:spLocks noChangeArrowheads="1"/>
            </p:cNvSpPr>
            <p:nvPr/>
          </p:nvSpPr>
          <p:spPr bwMode="auto">
            <a:xfrm>
              <a:off x="3746538" y="5080000"/>
              <a:ext cx="7810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n-US" sz="1800">
                  <a:solidFill>
                    <a:srgbClr val="000000"/>
                  </a:solidFill>
                  <a:latin typeface="Times New Roman" pitchFamily="18" charset="0"/>
                </a:rPr>
                <a:t>Queue</a:t>
              </a:r>
            </a:p>
          </p:txBody>
        </p:sp>
        <p:sp>
          <p:nvSpPr>
            <p:cNvPr id="25" name="Rectangle 23"/>
            <p:cNvSpPr>
              <a:spLocks noChangeArrowheads="1"/>
            </p:cNvSpPr>
            <p:nvPr/>
          </p:nvSpPr>
          <p:spPr bwMode="auto">
            <a:xfrm>
              <a:off x="5624550" y="4041775"/>
              <a:ext cx="1014413" cy="2068513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3660813" y="4605338"/>
              <a:ext cx="1009650" cy="838200"/>
            </a:xfrm>
            <a:custGeom>
              <a:avLst/>
              <a:gdLst>
                <a:gd name="T0" fmla="*/ 0 w 576"/>
                <a:gd name="T1" fmla="*/ 2147483647 h 528"/>
                <a:gd name="T2" fmla="*/ 2147483647 w 576"/>
                <a:gd name="T3" fmla="*/ 0 h 528"/>
                <a:gd name="T4" fmla="*/ 2147483647 w 576"/>
                <a:gd name="T5" fmla="*/ 2147483647 h 528"/>
                <a:gd name="T6" fmla="*/ 0 w 576"/>
                <a:gd name="T7" fmla="*/ 2147483647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"/>
                <a:gd name="T13" fmla="*/ 0 h 528"/>
                <a:gd name="T14" fmla="*/ 576 w 576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" h="528">
                  <a:moveTo>
                    <a:pt x="0" y="528"/>
                  </a:moveTo>
                  <a:lnTo>
                    <a:pt x="288" y="0"/>
                  </a:lnTo>
                  <a:lnTo>
                    <a:pt x="576" y="528"/>
                  </a:lnTo>
                  <a:lnTo>
                    <a:pt x="0" y="528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>
              <a:off x="4443450" y="5057775"/>
              <a:ext cx="1196975" cy="5111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26"/>
            <p:cNvSpPr>
              <a:spLocks noChangeShapeType="1"/>
            </p:cNvSpPr>
            <p:nvPr/>
          </p:nvSpPr>
          <p:spPr bwMode="auto">
            <a:xfrm>
              <a:off x="6643725" y="4492625"/>
              <a:ext cx="5572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Rectangle 27"/>
            <p:cNvSpPr>
              <a:spLocks noChangeArrowheads="1"/>
            </p:cNvSpPr>
            <p:nvPr/>
          </p:nvSpPr>
          <p:spPr bwMode="auto">
            <a:xfrm>
              <a:off x="5672175" y="5480050"/>
              <a:ext cx="9525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n-US" sz="1800">
                  <a:solidFill>
                    <a:srgbClr val="000000"/>
                  </a:solidFill>
                  <a:latin typeface="Times New Roman" pitchFamily="18" charset="0"/>
                </a:rPr>
                <a:t>Server 2</a:t>
              </a:r>
            </a:p>
          </p:txBody>
        </p:sp>
        <p:sp>
          <p:nvSpPr>
            <p:cNvPr id="30" name="Line 28"/>
            <p:cNvSpPr>
              <a:spLocks noChangeShapeType="1"/>
            </p:cNvSpPr>
            <p:nvPr/>
          </p:nvSpPr>
          <p:spPr bwMode="auto">
            <a:xfrm flipV="1">
              <a:off x="5624550" y="5057775"/>
              <a:ext cx="102235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29"/>
            <p:cNvSpPr>
              <a:spLocks noChangeShapeType="1"/>
            </p:cNvSpPr>
            <p:nvPr/>
          </p:nvSpPr>
          <p:spPr bwMode="auto">
            <a:xfrm flipV="1">
              <a:off x="4437100" y="4522788"/>
              <a:ext cx="1196975" cy="5111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30"/>
            <p:cNvSpPr>
              <a:spLocks noChangeShapeType="1"/>
            </p:cNvSpPr>
            <p:nvPr/>
          </p:nvSpPr>
          <p:spPr bwMode="auto">
            <a:xfrm>
              <a:off x="6662775" y="5616575"/>
              <a:ext cx="5572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32"/>
            <p:cNvSpPr>
              <a:spLocks noChangeShapeType="1"/>
            </p:cNvSpPr>
            <p:nvPr/>
          </p:nvSpPr>
          <p:spPr bwMode="auto">
            <a:xfrm>
              <a:off x="1811375" y="5108575"/>
              <a:ext cx="205740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 Box 34"/>
            <p:cNvSpPr txBox="1">
              <a:spLocks noChangeArrowheads="1"/>
            </p:cNvSpPr>
            <p:nvPr/>
          </p:nvSpPr>
          <p:spPr bwMode="auto">
            <a:xfrm>
              <a:off x="1582775" y="4654550"/>
              <a:ext cx="407484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AU" sz="1800" dirty="0" smtClean="0">
                  <a:solidFill>
                    <a:srgbClr val="000000"/>
                  </a:solidFill>
                  <a:latin typeface="Times" pitchFamily="18" charset="0"/>
                </a:rPr>
                <a:t>R</a:t>
              </a:r>
              <a:r>
                <a:rPr lang="en-AU" baseline="-25000" dirty="0" smtClean="0">
                  <a:solidFill>
                    <a:srgbClr val="000000"/>
                  </a:solidFill>
                  <a:latin typeface="Times" pitchFamily="18" charset="0"/>
                </a:rPr>
                <a:t>a</a:t>
              </a:r>
              <a:endParaRPr lang="en-AU" sz="18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</p:grpSp>
      <p:grpSp>
        <p:nvGrpSpPr>
          <p:cNvPr id="38" name="Group 40"/>
          <p:cNvGrpSpPr/>
          <p:nvPr/>
        </p:nvGrpSpPr>
        <p:grpSpPr>
          <a:xfrm>
            <a:off x="4413250" y="2468562"/>
            <a:ext cx="4198938" cy="903288"/>
            <a:chOff x="2960725" y="2635250"/>
            <a:chExt cx="4198938" cy="903288"/>
          </a:xfrm>
        </p:grpSpPr>
        <p:sp>
          <p:nvSpPr>
            <p:cNvPr id="12" name="Line 10"/>
            <p:cNvSpPr>
              <a:spLocks noChangeShapeType="1"/>
            </p:cNvSpPr>
            <p:nvPr/>
          </p:nvSpPr>
          <p:spPr bwMode="auto">
            <a:xfrm>
              <a:off x="2960725" y="3054350"/>
              <a:ext cx="95885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5630900" y="2879725"/>
              <a:ext cx="9525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n-US" sz="1800">
                  <a:solidFill>
                    <a:srgbClr val="000000"/>
                  </a:solidFill>
                  <a:latin typeface="Times New Roman" pitchFamily="18" charset="0"/>
                </a:rPr>
                <a:t>Server 2</a:t>
              </a: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3683038" y="3171825"/>
              <a:ext cx="9525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n-US" sz="1800">
                  <a:solidFill>
                    <a:srgbClr val="000000"/>
                  </a:solidFill>
                  <a:latin typeface="Times New Roman" pitchFamily="18" charset="0"/>
                </a:rPr>
                <a:t>Queue 2</a:t>
              </a: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5583275" y="2635250"/>
              <a:ext cx="1014413" cy="879475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3632238" y="2635250"/>
              <a:ext cx="1038225" cy="838200"/>
            </a:xfrm>
            <a:custGeom>
              <a:avLst/>
              <a:gdLst>
                <a:gd name="T0" fmla="*/ 0 w 576"/>
                <a:gd name="T1" fmla="*/ 2147483647 h 528"/>
                <a:gd name="T2" fmla="*/ 2147483647 w 576"/>
                <a:gd name="T3" fmla="*/ 0 h 528"/>
                <a:gd name="T4" fmla="*/ 2147483647 w 576"/>
                <a:gd name="T5" fmla="*/ 2147483647 h 528"/>
                <a:gd name="T6" fmla="*/ 0 w 576"/>
                <a:gd name="T7" fmla="*/ 2147483647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"/>
                <a:gd name="T13" fmla="*/ 0 h 528"/>
                <a:gd name="T14" fmla="*/ 576 w 576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" h="528">
                  <a:moveTo>
                    <a:pt x="0" y="528"/>
                  </a:moveTo>
                  <a:lnTo>
                    <a:pt x="288" y="0"/>
                  </a:lnTo>
                  <a:lnTo>
                    <a:pt x="576" y="528"/>
                  </a:lnTo>
                  <a:lnTo>
                    <a:pt x="0" y="528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>
              <a:off x="4402175" y="3054350"/>
              <a:ext cx="114300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6602450" y="3076575"/>
              <a:ext cx="5572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Text Box 35"/>
            <p:cNvSpPr txBox="1">
              <a:spLocks noChangeArrowheads="1"/>
            </p:cNvSpPr>
            <p:nvPr/>
          </p:nvSpPr>
          <p:spPr bwMode="auto">
            <a:xfrm>
              <a:off x="3182975" y="2673350"/>
              <a:ext cx="587020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AU" sz="1800" dirty="0" smtClean="0">
                  <a:solidFill>
                    <a:srgbClr val="000000"/>
                  </a:solidFill>
                  <a:latin typeface="Times" pitchFamily="18" charset="0"/>
                </a:rPr>
                <a:t>R</a:t>
              </a:r>
              <a:r>
                <a:rPr lang="en-AU" baseline="-25000" dirty="0" smtClean="0">
                  <a:solidFill>
                    <a:srgbClr val="000000"/>
                  </a:solidFill>
                  <a:latin typeface="Times" pitchFamily="18" charset="0"/>
                </a:rPr>
                <a:t>a</a:t>
              </a:r>
              <a:r>
                <a:rPr lang="en-AU" sz="1800" dirty="0" smtClean="0">
                  <a:solidFill>
                    <a:srgbClr val="000000"/>
                  </a:solidFill>
                  <a:latin typeface="Times" pitchFamily="18" charset="0"/>
                </a:rPr>
                <a:t>/2</a:t>
              </a:r>
              <a:endParaRPr lang="en-AU" sz="18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4422775" y="1281112"/>
            <a:ext cx="4198938" cy="903288"/>
            <a:chOff x="2970250" y="1447800"/>
            <a:chExt cx="4198938" cy="903288"/>
          </a:xfrm>
        </p:grpSpPr>
        <p:sp>
          <p:nvSpPr>
            <p:cNvPr id="5" name="Line 3"/>
            <p:cNvSpPr>
              <a:spLocks noChangeShapeType="1"/>
            </p:cNvSpPr>
            <p:nvPr/>
          </p:nvSpPr>
          <p:spPr bwMode="auto">
            <a:xfrm>
              <a:off x="2970250" y="1863725"/>
              <a:ext cx="95885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5640425" y="1692275"/>
              <a:ext cx="9525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n-US" sz="1800">
                  <a:solidFill>
                    <a:srgbClr val="000000"/>
                  </a:solidFill>
                  <a:latin typeface="Times New Roman" pitchFamily="18" charset="0"/>
                </a:rPr>
                <a:t>Server 1</a:t>
              </a: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3662400" y="1984375"/>
              <a:ext cx="9525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n-US" sz="1800" dirty="0">
                  <a:solidFill>
                    <a:srgbClr val="000000"/>
                  </a:solidFill>
                  <a:latin typeface="Times New Roman" pitchFamily="18" charset="0"/>
                </a:rPr>
                <a:t>Queue 1</a:t>
              </a: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5592800" y="1447800"/>
              <a:ext cx="1014413" cy="879475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3637000" y="1450975"/>
              <a:ext cx="981075" cy="838200"/>
            </a:xfrm>
            <a:custGeom>
              <a:avLst/>
              <a:gdLst>
                <a:gd name="T0" fmla="*/ 0 w 576"/>
                <a:gd name="T1" fmla="*/ 2147483647 h 528"/>
                <a:gd name="T2" fmla="*/ 2147483647 w 576"/>
                <a:gd name="T3" fmla="*/ 0 h 528"/>
                <a:gd name="T4" fmla="*/ 2147483647 w 576"/>
                <a:gd name="T5" fmla="*/ 2147483647 h 528"/>
                <a:gd name="T6" fmla="*/ 0 w 576"/>
                <a:gd name="T7" fmla="*/ 2147483647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"/>
                <a:gd name="T13" fmla="*/ 0 h 528"/>
                <a:gd name="T14" fmla="*/ 576 w 576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" h="528">
                  <a:moveTo>
                    <a:pt x="0" y="528"/>
                  </a:moveTo>
                  <a:lnTo>
                    <a:pt x="288" y="0"/>
                  </a:lnTo>
                  <a:lnTo>
                    <a:pt x="576" y="528"/>
                  </a:lnTo>
                  <a:lnTo>
                    <a:pt x="0" y="528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4411700" y="1866900"/>
              <a:ext cx="114300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6611975" y="1889125"/>
              <a:ext cx="5572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Text Box 36"/>
            <p:cNvSpPr txBox="1">
              <a:spLocks noChangeArrowheads="1"/>
            </p:cNvSpPr>
            <p:nvPr/>
          </p:nvSpPr>
          <p:spPr bwMode="auto">
            <a:xfrm>
              <a:off x="3182975" y="1454150"/>
              <a:ext cx="587020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AU" sz="1800" dirty="0" smtClean="0">
                  <a:solidFill>
                    <a:srgbClr val="000000"/>
                  </a:solidFill>
                  <a:latin typeface="Times" pitchFamily="18" charset="0"/>
                </a:rPr>
                <a:t>R</a:t>
              </a:r>
              <a:r>
                <a:rPr lang="en-AU" baseline="-25000" dirty="0" smtClean="0">
                  <a:solidFill>
                    <a:srgbClr val="000000"/>
                  </a:solidFill>
                  <a:latin typeface="Times" pitchFamily="18" charset="0"/>
                </a:rPr>
                <a:t>a</a:t>
              </a:r>
              <a:r>
                <a:rPr lang="en-AU" sz="1800" dirty="0" smtClean="0">
                  <a:solidFill>
                    <a:srgbClr val="000000"/>
                  </a:solidFill>
                  <a:latin typeface="Times" pitchFamily="18" charset="0"/>
                </a:rPr>
                <a:t>/2</a:t>
              </a:r>
              <a:endParaRPr lang="en-AU" sz="18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</p:grpSp>
      <p:sp>
        <p:nvSpPr>
          <p:cNvPr id="43" name="Content Placeholder 1"/>
          <p:cNvSpPr>
            <a:spLocks noGrp="1"/>
          </p:cNvSpPr>
          <p:nvPr>
            <p:ph idx="1"/>
          </p:nvPr>
        </p:nvSpPr>
        <p:spPr>
          <a:xfrm>
            <a:off x="0" y="2784475"/>
            <a:ext cx="5715000" cy="2168525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i="1" dirty="0" smtClean="0">
                <a:solidFill>
                  <a:schemeClr val="tx1"/>
                </a:solidFill>
              </a:rPr>
              <a:t>Ra </a:t>
            </a:r>
            <a:r>
              <a:rPr lang="en-US" dirty="0" smtClean="0">
                <a:solidFill>
                  <a:schemeClr val="tx1"/>
                </a:solidFill>
              </a:rPr>
              <a:t>=R=  10/hour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i="1" dirty="0" err="1" smtClean="0">
                <a:solidFill>
                  <a:schemeClr val="tx1"/>
                </a:solidFill>
              </a:rPr>
              <a:t>Tp</a:t>
            </a:r>
            <a:r>
              <a:rPr lang="en-US" i="1" baseline="-25000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= 5 minutes</a:t>
            </a:r>
            <a:endParaRPr lang="en-US" dirty="0" smtClean="0">
              <a:solidFill>
                <a:schemeClr val="tx1"/>
              </a:solidFill>
              <a:sym typeface="Wingdings" pitchFamily="2" charset="2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dirty="0" err="1" smtClean="0">
                <a:solidFill>
                  <a:schemeClr val="tx1"/>
                </a:solidFill>
              </a:rPr>
              <a:t>Interarrival</a:t>
            </a:r>
            <a:r>
              <a:rPr lang="en-US" dirty="0" smtClean="0">
                <a:solidFill>
                  <a:schemeClr val="tx1"/>
                </a:solidFill>
              </a:rPr>
              <a:t> time Poisson</a:t>
            </a:r>
          </a:p>
          <a:p>
            <a:pPr>
              <a:buNone/>
            </a:pPr>
            <a:r>
              <a:rPr lang="en-US" dirty="0" smtClean="0">
                <a:solidFill>
                  <a:schemeClr val="tx1"/>
                </a:solidFill>
              </a:rPr>
              <a:t>Service time exponential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1016000"/>
          </a:xfrm>
        </p:spPr>
        <p:txBody>
          <a:bodyPr/>
          <a:lstStyle/>
          <a:p>
            <a:r>
              <a:rPr lang="en-AU" dirty="0" smtClean="0"/>
              <a:t>Effect of Pooling : 2M/M/1</a:t>
            </a:r>
            <a:endParaRPr lang="en-US" dirty="0"/>
          </a:p>
        </p:txBody>
      </p:sp>
      <p:grpSp>
        <p:nvGrpSpPr>
          <p:cNvPr id="2" name="Group 41"/>
          <p:cNvGrpSpPr/>
          <p:nvPr/>
        </p:nvGrpSpPr>
        <p:grpSpPr>
          <a:xfrm>
            <a:off x="3019425" y="1679575"/>
            <a:ext cx="5743575" cy="1189037"/>
            <a:chOff x="1566900" y="1846263"/>
            <a:chExt cx="5743575" cy="1189037"/>
          </a:xfrm>
        </p:grpSpPr>
        <p:sp>
          <p:nvSpPr>
            <p:cNvPr id="19" name="Rectangle 17" descr="Horizontal brick"/>
            <p:cNvSpPr>
              <a:spLocks noChangeArrowheads="1"/>
            </p:cNvSpPr>
            <p:nvPr/>
          </p:nvSpPr>
          <p:spPr bwMode="auto">
            <a:xfrm>
              <a:off x="2819438" y="2446338"/>
              <a:ext cx="4491037" cy="98425"/>
            </a:xfrm>
            <a:prstGeom prst="rect">
              <a:avLst/>
            </a:prstGeom>
            <a:pattFill prst="horzBrick">
              <a:fgClr>
                <a:schemeClr val="tx2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H="1">
              <a:off x="2230475" y="1846263"/>
              <a:ext cx="747713" cy="68421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 flipH="1" flipV="1">
              <a:off x="2214600" y="2544763"/>
              <a:ext cx="763588" cy="49053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 flipH="1">
              <a:off x="1719300" y="2530475"/>
              <a:ext cx="511175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Text Box 33"/>
            <p:cNvSpPr txBox="1">
              <a:spLocks noChangeArrowheads="1"/>
            </p:cNvSpPr>
            <p:nvPr/>
          </p:nvSpPr>
          <p:spPr bwMode="auto">
            <a:xfrm>
              <a:off x="1566900" y="2101850"/>
              <a:ext cx="441146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AU" sz="1800" dirty="0" smtClean="0">
                  <a:solidFill>
                    <a:srgbClr val="000000"/>
                  </a:solidFill>
                  <a:latin typeface="Times" pitchFamily="18" charset="0"/>
                </a:rPr>
                <a:t>Ra</a:t>
              </a:r>
              <a:endParaRPr lang="en-AU" sz="18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</p:grpSp>
      <p:grpSp>
        <p:nvGrpSpPr>
          <p:cNvPr id="4" name="Group 40"/>
          <p:cNvGrpSpPr/>
          <p:nvPr/>
        </p:nvGrpSpPr>
        <p:grpSpPr>
          <a:xfrm>
            <a:off x="4413250" y="2468562"/>
            <a:ext cx="4198938" cy="903288"/>
            <a:chOff x="2960725" y="2635250"/>
            <a:chExt cx="4198938" cy="903288"/>
          </a:xfrm>
        </p:grpSpPr>
        <p:sp>
          <p:nvSpPr>
            <p:cNvPr id="12" name="Line 10"/>
            <p:cNvSpPr>
              <a:spLocks noChangeShapeType="1"/>
            </p:cNvSpPr>
            <p:nvPr/>
          </p:nvSpPr>
          <p:spPr bwMode="auto">
            <a:xfrm>
              <a:off x="2960725" y="3054350"/>
              <a:ext cx="95885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5630900" y="2879725"/>
              <a:ext cx="9525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n-US" sz="1800">
                  <a:solidFill>
                    <a:srgbClr val="000000"/>
                  </a:solidFill>
                  <a:latin typeface="Times New Roman" pitchFamily="18" charset="0"/>
                </a:rPr>
                <a:t>Server 2</a:t>
              </a: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3683038" y="3171825"/>
              <a:ext cx="9525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n-US" sz="1800">
                  <a:solidFill>
                    <a:srgbClr val="000000"/>
                  </a:solidFill>
                  <a:latin typeface="Times New Roman" pitchFamily="18" charset="0"/>
                </a:rPr>
                <a:t>Queue 2</a:t>
              </a: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5583275" y="2635250"/>
              <a:ext cx="1014413" cy="879475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3632238" y="2635250"/>
              <a:ext cx="1038225" cy="838200"/>
            </a:xfrm>
            <a:custGeom>
              <a:avLst/>
              <a:gdLst>
                <a:gd name="T0" fmla="*/ 0 w 576"/>
                <a:gd name="T1" fmla="*/ 2147483647 h 528"/>
                <a:gd name="T2" fmla="*/ 2147483647 w 576"/>
                <a:gd name="T3" fmla="*/ 0 h 528"/>
                <a:gd name="T4" fmla="*/ 2147483647 w 576"/>
                <a:gd name="T5" fmla="*/ 2147483647 h 528"/>
                <a:gd name="T6" fmla="*/ 0 w 576"/>
                <a:gd name="T7" fmla="*/ 2147483647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"/>
                <a:gd name="T13" fmla="*/ 0 h 528"/>
                <a:gd name="T14" fmla="*/ 576 w 576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" h="528">
                  <a:moveTo>
                    <a:pt x="0" y="528"/>
                  </a:moveTo>
                  <a:lnTo>
                    <a:pt x="288" y="0"/>
                  </a:lnTo>
                  <a:lnTo>
                    <a:pt x="576" y="528"/>
                  </a:lnTo>
                  <a:lnTo>
                    <a:pt x="0" y="528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>
              <a:off x="4402175" y="3054350"/>
              <a:ext cx="114300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6602450" y="3076575"/>
              <a:ext cx="5572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Text Box 35"/>
            <p:cNvSpPr txBox="1">
              <a:spLocks noChangeArrowheads="1"/>
            </p:cNvSpPr>
            <p:nvPr/>
          </p:nvSpPr>
          <p:spPr bwMode="auto">
            <a:xfrm>
              <a:off x="3182975" y="2673350"/>
              <a:ext cx="587020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AU" sz="1800" dirty="0" smtClean="0">
                  <a:solidFill>
                    <a:srgbClr val="000000"/>
                  </a:solidFill>
                  <a:latin typeface="Times" pitchFamily="18" charset="0"/>
                </a:rPr>
                <a:t>R</a:t>
              </a:r>
              <a:r>
                <a:rPr lang="en-AU" baseline="-25000" dirty="0">
                  <a:solidFill>
                    <a:srgbClr val="000000"/>
                  </a:solidFill>
                  <a:latin typeface="Times" pitchFamily="18" charset="0"/>
                </a:rPr>
                <a:t>a</a:t>
              </a:r>
              <a:r>
                <a:rPr lang="en-AU" sz="1800" dirty="0" smtClean="0">
                  <a:solidFill>
                    <a:srgbClr val="000000"/>
                  </a:solidFill>
                  <a:latin typeface="Times" pitchFamily="18" charset="0"/>
                </a:rPr>
                <a:t>/2</a:t>
              </a:r>
              <a:endParaRPr lang="en-AU" sz="18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</p:grpSp>
      <p:grpSp>
        <p:nvGrpSpPr>
          <p:cNvPr id="23" name="Group 39"/>
          <p:cNvGrpSpPr/>
          <p:nvPr/>
        </p:nvGrpSpPr>
        <p:grpSpPr>
          <a:xfrm>
            <a:off x="4422775" y="1281112"/>
            <a:ext cx="4198938" cy="903288"/>
            <a:chOff x="2970250" y="1447800"/>
            <a:chExt cx="4198938" cy="903288"/>
          </a:xfrm>
        </p:grpSpPr>
        <p:sp>
          <p:nvSpPr>
            <p:cNvPr id="5" name="Line 3"/>
            <p:cNvSpPr>
              <a:spLocks noChangeShapeType="1"/>
            </p:cNvSpPr>
            <p:nvPr/>
          </p:nvSpPr>
          <p:spPr bwMode="auto">
            <a:xfrm>
              <a:off x="2970250" y="1863725"/>
              <a:ext cx="95885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5640425" y="1692275"/>
              <a:ext cx="9525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n-US" sz="1800">
                  <a:solidFill>
                    <a:srgbClr val="000000"/>
                  </a:solidFill>
                  <a:latin typeface="Times New Roman" pitchFamily="18" charset="0"/>
                </a:rPr>
                <a:t>Server 1</a:t>
              </a: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3662400" y="1984375"/>
              <a:ext cx="9525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n-US" sz="1800" dirty="0">
                  <a:solidFill>
                    <a:srgbClr val="000000"/>
                  </a:solidFill>
                  <a:latin typeface="Times New Roman" pitchFamily="18" charset="0"/>
                </a:rPr>
                <a:t>Queue 1</a:t>
              </a: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5592800" y="1447800"/>
              <a:ext cx="1014413" cy="879475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3637000" y="1450975"/>
              <a:ext cx="981075" cy="838200"/>
            </a:xfrm>
            <a:custGeom>
              <a:avLst/>
              <a:gdLst>
                <a:gd name="T0" fmla="*/ 0 w 576"/>
                <a:gd name="T1" fmla="*/ 2147483647 h 528"/>
                <a:gd name="T2" fmla="*/ 2147483647 w 576"/>
                <a:gd name="T3" fmla="*/ 0 h 528"/>
                <a:gd name="T4" fmla="*/ 2147483647 w 576"/>
                <a:gd name="T5" fmla="*/ 2147483647 h 528"/>
                <a:gd name="T6" fmla="*/ 0 w 576"/>
                <a:gd name="T7" fmla="*/ 2147483647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"/>
                <a:gd name="T13" fmla="*/ 0 h 528"/>
                <a:gd name="T14" fmla="*/ 576 w 576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" h="528">
                  <a:moveTo>
                    <a:pt x="0" y="528"/>
                  </a:moveTo>
                  <a:lnTo>
                    <a:pt x="288" y="0"/>
                  </a:lnTo>
                  <a:lnTo>
                    <a:pt x="576" y="528"/>
                  </a:lnTo>
                  <a:lnTo>
                    <a:pt x="0" y="528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4411700" y="1866900"/>
              <a:ext cx="114300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6611975" y="1889125"/>
              <a:ext cx="5572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Text Box 36"/>
            <p:cNvSpPr txBox="1">
              <a:spLocks noChangeArrowheads="1"/>
            </p:cNvSpPr>
            <p:nvPr/>
          </p:nvSpPr>
          <p:spPr bwMode="auto">
            <a:xfrm>
              <a:off x="3182975" y="1454150"/>
              <a:ext cx="587020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AU" sz="1800" dirty="0" smtClean="0">
                  <a:solidFill>
                    <a:srgbClr val="000000"/>
                  </a:solidFill>
                  <a:latin typeface="Times" pitchFamily="18" charset="0"/>
                </a:rPr>
                <a:t>R</a:t>
              </a:r>
              <a:r>
                <a:rPr lang="en-AU" baseline="-25000" dirty="0">
                  <a:solidFill>
                    <a:srgbClr val="000000"/>
                  </a:solidFill>
                  <a:latin typeface="Times" pitchFamily="18" charset="0"/>
                </a:rPr>
                <a:t>a</a:t>
              </a:r>
              <a:r>
                <a:rPr lang="en-AU" sz="1800" dirty="0" smtClean="0">
                  <a:solidFill>
                    <a:srgbClr val="000000"/>
                  </a:solidFill>
                  <a:latin typeface="Times" pitchFamily="18" charset="0"/>
                </a:rPr>
                <a:t>/2</a:t>
              </a:r>
              <a:endParaRPr lang="en-AU" sz="18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</p:grpSp>
      <p:sp>
        <p:nvSpPr>
          <p:cNvPr id="41" name="Content Placeholder 1"/>
          <p:cNvSpPr txBox="1">
            <a:spLocks/>
          </p:cNvSpPr>
          <p:nvPr/>
        </p:nvSpPr>
        <p:spPr bwMode="auto">
          <a:xfrm>
            <a:off x="76200" y="1717675"/>
            <a:ext cx="6477000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Ra</a:t>
            </a:r>
            <a:r>
              <a:rPr lang="en-US" sz="2400" kern="0" dirty="0" smtClean="0"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/2 =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R=  5/hour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Tp</a:t>
            </a:r>
            <a:r>
              <a:rPr kumimoji="0" lang="en-US" sz="2400" b="0" i="1" u="none" strike="noStrike" kern="0" cap="none" spc="0" normalizeH="0" baseline="-2500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= 5 </a:t>
            </a:r>
            <a:r>
              <a:rPr lang="en-US" sz="2400" kern="0" dirty="0" smtClean="0"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minutes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 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MS Reference Sans Serif" pitchFamily="34" charset="0"/>
              <a:ea typeface="ＭＳ Ｐゴシック" pitchFamily="-65" charset="-128"/>
              <a:cs typeface="MS Reference Sans Serif" pitchFamily="34" charset="0"/>
              <a:sym typeface="Wingdings" pitchFamily="2" charset="2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c = 1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  <a:sym typeface="Wingdings" pitchFamily="2" charset="2"/>
              </a:rPr>
              <a:t>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Rp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 = 12 /</a:t>
            </a:r>
            <a:r>
              <a:rPr lang="en-US" sz="2400" kern="0" dirty="0" smtClean="0"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rPr>
              <a:t> hour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MS Reference Sans Serif" pitchFamily="34" charset="0"/>
              <a:ea typeface="ＭＳ Ｐゴシック" pitchFamily="-65" charset="-128"/>
              <a:cs typeface="MS Reference Sans Serif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  <a:sym typeface="Symbol"/>
              </a:rPr>
              <a:t>U=  </a:t>
            </a:r>
            <a:r>
              <a:rPr lang="en-US" sz="2400" kern="0" dirty="0" smtClean="0"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  <a:sym typeface="Symbol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  <a:sym typeface="Symbol"/>
              </a:rPr>
              <a:t>5/12 = 0.417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S Reference Sans Serif" pitchFamily="34" charset="0"/>
              <a:ea typeface="ＭＳ Ｐゴシック" pitchFamily="-65" charset="-128"/>
              <a:cs typeface="MS Reference Sans Serif" pitchFamily="34" charset="0"/>
            </a:endParaRPr>
          </a:p>
        </p:txBody>
      </p:sp>
      <p:graphicFrame>
        <p:nvGraphicFramePr>
          <p:cNvPr id="152578" name="Object 3"/>
          <p:cNvGraphicFramePr>
            <a:graphicFrameLocks noChangeAspect="1"/>
          </p:cNvGraphicFramePr>
          <p:nvPr/>
        </p:nvGraphicFramePr>
        <p:xfrm>
          <a:off x="349250" y="3871913"/>
          <a:ext cx="3244850" cy="1081087"/>
        </p:xfrm>
        <a:graphic>
          <a:graphicData uri="http://schemas.openxmlformats.org/presentationml/2006/ole">
            <p:oleObj spid="_x0000_s183318" name="Equation" r:id="rId4" imgW="1333500" imgH="444500" progId="Equation.3">
              <p:embed/>
            </p:oleObj>
          </a:graphicData>
        </a:graphic>
      </p:graphicFrame>
      <p:graphicFrame>
        <p:nvGraphicFramePr>
          <p:cNvPr id="152579" name="Object 3"/>
          <p:cNvGraphicFramePr>
            <a:graphicFrameLocks noChangeAspect="1"/>
          </p:cNvGraphicFramePr>
          <p:nvPr/>
        </p:nvGraphicFramePr>
        <p:xfrm>
          <a:off x="427038" y="5091113"/>
          <a:ext cx="1290637" cy="430212"/>
        </p:xfrm>
        <a:graphic>
          <a:graphicData uri="http://schemas.openxmlformats.org/presentationml/2006/ole">
            <p:oleObj spid="_x0000_s183319" name="Equation" r:id="rId5" imgW="532937" imgH="177646" progId="Equation.3">
              <p:embed/>
            </p:oleObj>
          </a:graphicData>
        </a:graphic>
      </p:graphicFrame>
      <p:graphicFrame>
        <p:nvGraphicFramePr>
          <p:cNvPr id="152580" name="Object 4"/>
          <p:cNvGraphicFramePr>
            <a:graphicFrameLocks noChangeAspect="1"/>
          </p:cNvGraphicFramePr>
          <p:nvPr/>
        </p:nvGraphicFramePr>
        <p:xfrm>
          <a:off x="2027238" y="5091113"/>
          <a:ext cx="1412875" cy="430212"/>
        </p:xfrm>
        <a:graphic>
          <a:graphicData uri="http://schemas.openxmlformats.org/presentationml/2006/ole">
            <p:oleObj spid="_x0000_s183320" name="Equation" r:id="rId6" imgW="583693" imgH="177646" progId="Equation.3">
              <p:embed/>
            </p:oleObj>
          </a:graphicData>
        </a:graphic>
      </p:graphicFrame>
      <p:graphicFrame>
        <p:nvGraphicFramePr>
          <p:cNvPr id="152581" name="Object 5"/>
          <p:cNvGraphicFramePr>
            <a:graphicFrameLocks noChangeAspect="1"/>
          </p:cNvGraphicFramePr>
          <p:nvPr/>
        </p:nvGraphicFramePr>
        <p:xfrm>
          <a:off x="4268788" y="5091113"/>
          <a:ext cx="3746500" cy="430212"/>
        </p:xfrm>
        <a:graphic>
          <a:graphicData uri="http://schemas.openxmlformats.org/presentationml/2006/ole">
            <p:oleObj spid="_x0000_s183321" name="Equation" r:id="rId7" imgW="1548728" imgH="177723" progId="Equation.3">
              <p:embed/>
            </p:oleObj>
          </a:graphicData>
        </a:graphic>
      </p:graphicFrame>
      <p:graphicFrame>
        <p:nvGraphicFramePr>
          <p:cNvPr id="3077" name="Object 6"/>
          <p:cNvGraphicFramePr>
            <a:graphicFrameLocks noChangeAspect="1"/>
          </p:cNvGraphicFramePr>
          <p:nvPr/>
        </p:nvGraphicFramePr>
        <p:xfrm>
          <a:off x="419100" y="5880100"/>
          <a:ext cx="4433888" cy="484188"/>
        </p:xfrm>
        <a:graphic>
          <a:graphicData uri="http://schemas.openxmlformats.org/presentationml/2006/ole">
            <p:oleObj spid="_x0000_s183322" name="Equation" r:id="rId8" imgW="1866090" imgH="203112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52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52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52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52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412875"/>
            <a:ext cx="8915400" cy="49117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The time of the arrival of an order is not known ahead of time. It is a random variable with estimated Average and </a:t>
            </a:r>
            <a:r>
              <a:rPr lang="en-US" dirty="0">
                <a:solidFill>
                  <a:schemeClr val="tx1"/>
                </a:solidFill>
              </a:rPr>
              <a:t>S</a:t>
            </a:r>
            <a:r>
              <a:rPr lang="en-US" dirty="0" smtClean="0">
                <a:solidFill>
                  <a:schemeClr val="tx1"/>
                </a:solidFill>
              </a:rPr>
              <a:t>tandard </a:t>
            </a:r>
            <a:r>
              <a:rPr lang="en-US" dirty="0">
                <a:solidFill>
                  <a:schemeClr val="tx1"/>
                </a:solidFill>
              </a:rPr>
              <a:t>D</a:t>
            </a:r>
            <a:r>
              <a:rPr lang="en-US" dirty="0" smtClean="0">
                <a:solidFill>
                  <a:schemeClr val="tx1"/>
                </a:solidFill>
              </a:rPr>
              <a:t>eviation.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The time of the next telephone call is not known.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The time of arrival of the next car into a gas station is not known.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The service time is not known (precisely) ahead of time. It is a random variable with estimated </a:t>
            </a:r>
            <a:r>
              <a:rPr lang="en-US" dirty="0">
                <a:solidFill>
                  <a:schemeClr val="tx1"/>
                </a:solidFill>
              </a:rPr>
              <a:t>Average and Standard Deviation.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The time a customers spends on the web page of amazon.com is not precisely known.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The time a customer spends speaking with the teller in the bank is unknown.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1143000"/>
          </a:xfrm>
        </p:spPr>
        <p:txBody>
          <a:bodyPr/>
          <a:lstStyle/>
          <a:p>
            <a:r>
              <a:rPr lang="en-US" dirty="0" smtClean="0"/>
              <a:t>Capacity More than Demand- Still Waiting Lines? </a:t>
            </a:r>
            <a:r>
              <a:rPr lang="en-US" smtClean="0"/>
              <a:t>Variability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1016000"/>
          </a:xfrm>
        </p:spPr>
        <p:txBody>
          <a:bodyPr/>
          <a:lstStyle/>
          <a:p>
            <a:r>
              <a:rPr lang="en-AU" dirty="0" smtClean="0"/>
              <a:t>Comparison of 2M/M/1 with M/M/2</a:t>
            </a:r>
            <a:endParaRPr lang="en-US" dirty="0"/>
          </a:p>
        </p:txBody>
      </p:sp>
      <p:grpSp>
        <p:nvGrpSpPr>
          <p:cNvPr id="2" name="Group 41"/>
          <p:cNvGrpSpPr/>
          <p:nvPr/>
        </p:nvGrpSpPr>
        <p:grpSpPr>
          <a:xfrm>
            <a:off x="3324225" y="1679575"/>
            <a:ext cx="5743575" cy="1189037"/>
            <a:chOff x="1566900" y="1846263"/>
            <a:chExt cx="5743575" cy="1189037"/>
          </a:xfrm>
        </p:grpSpPr>
        <p:sp>
          <p:nvSpPr>
            <p:cNvPr id="19" name="Rectangle 17" descr="Horizontal brick"/>
            <p:cNvSpPr>
              <a:spLocks noChangeArrowheads="1"/>
            </p:cNvSpPr>
            <p:nvPr/>
          </p:nvSpPr>
          <p:spPr bwMode="auto">
            <a:xfrm>
              <a:off x="2819438" y="2446338"/>
              <a:ext cx="4491037" cy="98425"/>
            </a:xfrm>
            <a:prstGeom prst="rect">
              <a:avLst/>
            </a:prstGeom>
            <a:pattFill prst="horzBrick">
              <a:fgClr>
                <a:schemeClr val="tx2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H="1">
              <a:off x="2230475" y="1846263"/>
              <a:ext cx="747713" cy="68421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 flipH="1" flipV="1">
              <a:off x="2214600" y="2544763"/>
              <a:ext cx="763588" cy="49053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 flipH="1">
              <a:off x="1719300" y="2530475"/>
              <a:ext cx="511175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Text Box 33"/>
            <p:cNvSpPr txBox="1">
              <a:spLocks noChangeArrowheads="1"/>
            </p:cNvSpPr>
            <p:nvPr/>
          </p:nvSpPr>
          <p:spPr bwMode="auto">
            <a:xfrm>
              <a:off x="1566900" y="2101850"/>
              <a:ext cx="441146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AU" sz="1800" dirty="0" smtClean="0">
                  <a:solidFill>
                    <a:srgbClr val="000000"/>
                  </a:solidFill>
                  <a:latin typeface="Times" pitchFamily="18" charset="0"/>
                </a:rPr>
                <a:t>Ra</a:t>
              </a:r>
              <a:endParaRPr lang="en-AU" sz="18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</p:grpSp>
      <p:grpSp>
        <p:nvGrpSpPr>
          <p:cNvPr id="4" name="Group 40"/>
          <p:cNvGrpSpPr/>
          <p:nvPr/>
        </p:nvGrpSpPr>
        <p:grpSpPr>
          <a:xfrm>
            <a:off x="4718050" y="2468562"/>
            <a:ext cx="4198938" cy="903288"/>
            <a:chOff x="2960725" y="2635250"/>
            <a:chExt cx="4198938" cy="903288"/>
          </a:xfrm>
        </p:grpSpPr>
        <p:sp>
          <p:nvSpPr>
            <p:cNvPr id="12" name="Line 10"/>
            <p:cNvSpPr>
              <a:spLocks noChangeShapeType="1"/>
            </p:cNvSpPr>
            <p:nvPr/>
          </p:nvSpPr>
          <p:spPr bwMode="auto">
            <a:xfrm>
              <a:off x="2960725" y="3054350"/>
              <a:ext cx="95885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5630900" y="2879725"/>
              <a:ext cx="9525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n-US" sz="1800">
                  <a:solidFill>
                    <a:srgbClr val="000000"/>
                  </a:solidFill>
                  <a:latin typeface="Times New Roman" pitchFamily="18" charset="0"/>
                </a:rPr>
                <a:t>Server 2</a:t>
              </a: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3683038" y="3171825"/>
              <a:ext cx="9525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n-US" sz="1800">
                  <a:solidFill>
                    <a:srgbClr val="000000"/>
                  </a:solidFill>
                  <a:latin typeface="Times New Roman" pitchFamily="18" charset="0"/>
                </a:rPr>
                <a:t>Queue 2</a:t>
              </a: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5583275" y="2635250"/>
              <a:ext cx="1014413" cy="879475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3632238" y="2635250"/>
              <a:ext cx="1038225" cy="838200"/>
            </a:xfrm>
            <a:custGeom>
              <a:avLst/>
              <a:gdLst>
                <a:gd name="T0" fmla="*/ 0 w 576"/>
                <a:gd name="T1" fmla="*/ 2147483647 h 528"/>
                <a:gd name="T2" fmla="*/ 2147483647 w 576"/>
                <a:gd name="T3" fmla="*/ 0 h 528"/>
                <a:gd name="T4" fmla="*/ 2147483647 w 576"/>
                <a:gd name="T5" fmla="*/ 2147483647 h 528"/>
                <a:gd name="T6" fmla="*/ 0 w 576"/>
                <a:gd name="T7" fmla="*/ 2147483647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"/>
                <a:gd name="T13" fmla="*/ 0 h 528"/>
                <a:gd name="T14" fmla="*/ 576 w 576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" h="528">
                  <a:moveTo>
                    <a:pt x="0" y="528"/>
                  </a:moveTo>
                  <a:lnTo>
                    <a:pt x="288" y="0"/>
                  </a:lnTo>
                  <a:lnTo>
                    <a:pt x="576" y="528"/>
                  </a:lnTo>
                  <a:lnTo>
                    <a:pt x="0" y="528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>
              <a:off x="4402175" y="3054350"/>
              <a:ext cx="114300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6602450" y="3076575"/>
              <a:ext cx="5572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Text Box 35"/>
            <p:cNvSpPr txBox="1">
              <a:spLocks noChangeArrowheads="1"/>
            </p:cNvSpPr>
            <p:nvPr/>
          </p:nvSpPr>
          <p:spPr bwMode="auto">
            <a:xfrm>
              <a:off x="3182975" y="2673350"/>
              <a:ext cx="620683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AU" sz="1800" dirty="0" smtClean="0">
                  <a:solidFill>
                    <a:srgbClr val="000000"/>
                  </a:solidFill>
                  <a:latin typeface="Times" pitchFamily="18" charset="0"/>
                </a:rPr>
                <a:t>Ra/2</a:t>
              </a:r>
              <a:endParaRPr lang="en-AU" sz="18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</p:grpSp>
      <p:grpSp>
        <p:nvGrpSpPr>
          <p:cNvPr id="23" name="Group 39"/>
          <p:cNvGrpSpPr/>
          <p:nvPr/>
        </p:nvGrpSpPr>
        <p:grpSpPr>
          <a:xfrm>
            <a:off x="4727575" y="1281112"/>
            <a:ext cx="4198938" cy="903288"/>
            <a:chOff x="2970250" y="1447800"/>
            <a:chExt cx="4198938" cy="903288"/>
          </a:xfrm>
        </p:grpSpPr>
        <p:sp>
          <p:nvSpPr>
            <p:cNvPr id="5" name="Line 3"/>
            <p:cNvSpPr>
              <a:spLocks noChangeShapeType="1"/>
            </p:cNvSpPr>
            <p:nvPr/>
          </p:nvSpPr>
          <p:spPr bwMode="auto">
            <a:xfrm>
              <a:off x="2970250" y="1863725"/>
              <a:ext cx="95885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5640425" y="1692275"/>
              <a:ext cx="9525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n-US" sz="1800">
                  <a:solidFill>
                    <a:srgbClr val="000000"/>
                  </a:solidFill>
                  <a:latin typeface="Times New Roman" pitchFamily="18" charset="0"/>
                </a:rPr>
                <a:t>Server 1</a:t>
              </a: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3662400" y="1984375"/>
              <a:ext cx="9525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n-US" sz="1800" dirty="0">
                  <a:solidFill>
                    <a:srgbClr val="000000"/>
                  </a:solidFill>
                  <a:latin typeface="Times New Roman" pitchFamily="18" charset="0"/>
                </a:rPr>
                <a:t>Queue 1</a:t>
              </a: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5592800" y="1447800"/>
              <a:ext cx="1014413" cy="879475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3637000" y="1450975"/>
              <a:ext cx="981075" cy="838200"/>
            </a:xfrm>
            <a:custGeom>
              <a:avLst/>
              <a:gdLst>
                <a:gd name="T0" fmla="*/ 0 w 576"/>
                <a:gd name="T1" fmla="*/ 2147483647 h 528"/>
                <a:gd name="T2" fmla="*/ 2147483647 w 576"/>
                <a:gd name="T3" fmla="*/ 0 h 528"/>
                <a:gd name="T4" fmla="*/ 2147483647 w 576"/>
                <a:gd name="T5" fmla="*/ 2147483647 h 528"/>
                <a:gd name="T6" fmla="*/ 0 w 576"/>
                <a:gd name="T7" fmla="*/ 2147483647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"/>
                <a:gd name="T13" fmla="*/ 0 h 528"/>
                <a:gd name="T14" fmla="*/ 576 w 576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" h="528">
                  <a:moveTo>
                    <a:pt x="0" y="528"/>
                  </a:moveTo>
                  <a:lnTo>
                    <a:pt x="288" y="0"/>
                  </a:lnTo>
                  <a:lnTo>
                    <a:pt x="576" y="528"/>
                  </a:lnTo>
                  <a:lnTo>
                    <a:pt x="0" y="528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4411700" y="1866900"/>
              <a:ext cx="114300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6611975" y="1889125"/>
              <a:ext cx="5572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Text Box 36"/>
            <p:cNvSpPr txBox="1">
              <a:spLocks noChangeArrowheads="1"/>
            </p:cNvSpPr>
            <p:nvPr/>
          </p:nvSpPr>
          <p:spPr bwMode="auto">
            <a:xfrm>
              <a:off x="3182975" y="1454150"/>
              <a:ext cx="620683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AU" sz="1800" dirty="0" smtClean="0">
                  <a:solidFill>
                    <a:srgbClr val="000000"/>
                  </a:solidFill>
                  <a:latin typeface="Times" pitchFamily="18" charset="0"/>
                </a:rPr>
                <a:t>Ra/2</a:t>
              </a:r>
              <a:endParaRPr lang="en-AU" sz="18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</p:grpSp>
      <p:graphicFrame>
        <p:nvGraphicFramePr>
          <p:cNvPr id="152578" name="Object 3"/>
          <p:cNvGraphicFramePr>
            <a:graphicFrameLocks noChangeAspect="1"/>
          </p:cNvGraphicFramePr>
          <p:nvPr/>
        </p:nvGraphicFramePr>
        <p:xfrm>
          <a:off x="14288" y="1219200"/>
          <a:ext cx="3244850" cy="1081088"/>
        </p:xfrm>
        <a:graphic>
          <a:graphicData uri="http://schemas.openxmlformats.org/presentationml/2006/ole">
            <p:oleObj spid="_x0000_s184334" name="Equation" r:id="rId4" imgW="1333500" imgH="444500" progId="Equation.3">
              <p:embed/>
            </p:oleObj>
          </a:graphicData>
        </a:graphic>
      </p:graphicFrame>
      <p:graphicFrame>
        <p:nvGraphicFramePr>
          <p:cNvPr id="3077" name="Object 6"/>
          <p:cNvGraphicFramePr>
            <a:graphicFrameLocks noChangeAspect="1"/>
          </p:cNvGraphicFramePr>
          <p:nvPr/>
        </p:nvGraphicFramePr>
        <p:xfrm>
          <a:off x="101600" y="3314700"/>
          <a:ext cx="4433888" cy="484188"/>
        </p:xfrm>
        <a:graphic>
          <a:graphicData uri="http://schemas.openxmlformats.org/presentationml/2006/ole">
            <p:oleObj spid="_x0000_s184335" name="Equation" r:id="rId5" imgW="1866090" imgH="203112" progId="Equation.3">
              <p:embed/>
            </p:oleObj>
          </a:graphicData>
        </a:graphic>
      </p:graphicFrame>
      <p:graphicFrame>
        <p:nvGraphicFramePr>
          <p:cNvPr id="153607" name="Object 3"/>
          <p:cNvGraphicFramePr>
            <a:graphicFrameLocks noChangeAspect="1"/>
          </p:cNvGraphicFramePr>
          <p:nvPr/>
        </p:nvGraphicFramePr>
        <p:xfrm>
          <a:off x="76200" y="2544763"/>
          <a:ext cx="2657475" cy="495300"/>
        </p:xfrm>
        <a:graphic>
          <a:graphicData uri="http://schemas.openxmlformats.org/presentationml/2006/ole">
            <p:oleObj spid="_x0000_s184336" name="Equation" r:id="rId6" imgW="1091726" imgH="203112" progId="Equation.3">
              <p:embed/>
            </p:oleObj>
          </a:graphicData>
        </a:graphic>
      </p:graphicFrame>
      <p:grpSp>
        <p:nvGrpSpPr>
          <p:cNvPr id="24" name="Group 37"/>
          <p:cNvGrpSpPr/>
          <p:nvPr/>
        </p:nvGrpSpPr>
        <p:grpSpPr>
          <a:xfrm>
            <a:off x="3430587" y="4103687"/>
            <a:ext cx="5637213" cy="2068513"/>
            <a:chOff x="1582775" y="4041775"/>
            <a:chExt cx="5637213" cy="2068513"/>
          </a:xfrm>
        </p:grpSpPr>
        <p:sp>
          <p:nvSpPr>
            <p:cNvPr id="38" name="Rectangle 21"/>
            <p:cNvSpPr>
              <a:spLocks noChangeArrowheads="1"/>
            </p:cNvSpPr>
            <p:nvPr/>
          </p:nvSpPr>
          <p:spPr bwMode="auto">
            <a:xfrm>
              <a:off x="5684875" y="4298950"/>
              <a:ext cx="9525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n-US" sz="1800">
                  <a:solidFill>
                    <a:srgbClr val="000000"/>
                  </a:solidFill>
                  <a:latin typeface="Times New Roman" pitchFamily="18" charset="0"/>
                </a:rPr>
                <a:t>Server 1</a:t>
              </a:r>
            </a:p>
          </p:txBody>
        </p:sp>
        <p:sp>
          <p:nvSpPr>
            <p:cNvPr id="39" name="Rectangle 22"/>
            <p:cNvSpPr>
              <a:spLocks noChangeArrowheads="1"/>
            </p:cNvSpPr>
            <p:nvPr/>
          </p:nvSpPr>
          <p:spPr bwMode="auto">
            <a:xfrm>
              <a:off x="3746538" y="5080000"/>
              <a:ext cx="7810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n-US" sz="1800">
                  <a:solidFill>
                    <a:srgbClr val="000000"/>
                  </a:solidFill>
                  <a:latin typeface="Times New Roman" pitchFamily="18" charset="0"/>
                </a:rPr>
                <a:t>Queue</a:t>
              </a:r>
            </a:p>
          </p:txBody>
        </p:sp>
        <p:sp>
          <p:nvSpPr>
            <p:cNvPr id="40" name="Rectangle 23"/>
            <p:cNvSpPr>
              <a:spLocks noChangeArrowheads="1"/>
            </p:cNvSpPr>
            <p:nvPr/>
          </p:nvSpPr>
          <p:spPr bwMode="auto">
            <a:xfrm>
              <a:off x="5624550" y="4041775"/>
              <a:ext cx="1014413" cy="2068513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Freeform 24"/>
            <p:cNvSpPr>
              <a:spLocks/>
            </p:cNvSpPr>
            <p:nvPr/>
          </p:nvSpPr>
          <p:spPr bwMode="auto">
            <a:xfrm>
              <a:off x="3660813" y="4605338"/>
              <a:ext cx="1009650" cy="838200"/>
            </a:xfrm>
            <a:custGeom>
              <a:avLst/>
              <a:gdLst>
                <a:gd name="T0" fmla="*/ 0 w 576"/>
                <a:gd name="T1" fmla="*/ 2147483647 h 528"/>
                <a:gd name="T2" fmla="*/ 2147483647 w 576"/>
                <a:gd name="T3" fmla="*/ 0 h 528"/>
                <a:gd name="T4" fmla="*/ 2147483647 w 576"/>
                <a:gd name="T5" fmla="*/ 2147483647 h 528"/>
                <a:gd name="T6" fmla="*/ 0 w 576"/>
                <a:gd name="T7" fmla="*/ 2147483647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"/>
                <a:gd name="T13" fmla="*/ 0 h 528"/>
                <a:gd name="T14" fmla="*/ 576 w 576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" h="528">
                  <a:moveTo>
                    <a:pt x="0" y="528"/>
                  </a:moveTo>
                  <a:lnTo>
                    <a:pt x="288" y="0"/>
                  </a:lnTo>
                  <a:lnTo>
                    <a:pt x="576" y="528"/>
                  </a:lnTo>
                  <a:lnTo>
                    <a:pt x="0" y="528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Line 25"/>
            <p:cNvSpPr>
              <a:spLocks noChangeShapeType="1"/>
            </p:cNvSpPr>
            <p:nvPr/>
          </p:nvSpPr>
          <p:spPr bwMode="auto">
            <a:xfrm>
              <a:off x="4443450" y="5057775"/>
              <a:ext cx="1196975" cy="5111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Line 26"/>
            <p:cNvSpPr>
              <a:spLocks noChangeShapeType="1"/>
            </p:cNvSpPr>
            <p:nvPr/>
          </p:nvSpPr>
          <p:spPr bwMode="auto">
            <a:xfrm>
              <a:off x="6643725" y="4492625"/>
              <a:ext cx="5572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Rectangle 27"/>
            <p:cNvSpPr>
              <a:spLocks noChangeArrowheads="1"/>
            </p:cNvSpPr>
            <p:nvPr/>
          </p:nvSpPr>
          <p:spPr bwMode="auto">
            <a:xfrm>
              <a:off x="5672175" y="5480050"/>
              <a:ext cx="9525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n-US" sz="1800" dirty="0">
                  <a:solidFill>
                    <a:srgbClr val="000000"/>
                  </a:solidFill>
                  <a:latin typeface="Times New Roman" pitchFamily="18" charset="0"/>
                </a:rPr>
                <a:t>Server 2</a:t>
              </a:r>
            </a:p>
          </p:txBody>
        </p:sp>
        <p:sp>
          <p:nvSpPr>
            <p:cNvPr id="46" name="Line 28"/>
            <p:cNvSpPr>
              <a:spLocks noChangeShapeType="1"/>
            </p:cNvSpPr>
            <p:nvPr/>
          </p:nvSpPr>
          <p:spPr bwMode="auto">
            <a:xfrm flipV="1">
              <a:off x="5624550" y="5057775"/>
              <a:ext cx="102235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Line 29"/>
            <p:cNvSpPr>
              <a:spLocks noChangeShapeType="1"/>
            </p:cNvSpPr>
            <p:nvPr/>
          </p:nvSpPr>
          <p:spPr bwMode="auto">
            <a:xfrm flipV="1">
              <a:off x="4437100" y="4522788"/>
              <a:ext cx="1196975" cy="5111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Line 30"/>
            <p:cNvSpPr>
              <a:spLocks noChangeShapeType="1"/>
            </p:cNvSpPr>
            <p:nvPr/>
          </p:nvSpPr>
          <p:spPr bwMode="auto">
            <a:xfrm>
              <a:off x="6662775" y="5616575"/>
              <a:ext cx="5572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Line 32"/>
            <p:cNvSpPr>
              <a:spLocks noChangeShapeType="1"/>
            </p:cNvSpPr>
            <p:nvPr/>
          </p:nvSpPr>
          <p:spPr bwMode="auto">
            <a:xfrm>
              <a:off x="1811375" y="5108575"/>
              <a:ext cx="205740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Text Box 34"/>
            <p:cNvSpPr txBox="1">
              <a:spLocks noChangeArrowheads="1"/>
            </p:cNvSpPr>
            <p:nvPr/>
          </p:nvSpPr>
          <p:spPr bwMode="auto">
            <a:xfrm>
              <a:off x="1582775" y="4654550"/>
              <a:ext cx="441146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AU" sz="1800" dirty="0" smtClean="0">
                  <a:solidFill>
                    <a:srgbClr val="000000"/>
                  </a:solidFill>
                  <a:latin typeface="Times" pitchFamily="18" charset="0"/>
                </a:rPr>
                <a:t>Ra</a:t>
              </a:r>
              <a:endParaRPr lang="en-AU" sz="18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2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53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1016000"/>
          </a:xfrm>
        </p:spPr>
        <p:txBody>
          <a:bodyPr/>
          <a:lstStyle/>
          <a:p>
            <a:r>
              <a:rPr lang="en-AU" dirty="0" smtClean="0"/>
              <a:t>Effect of Pooling: M/M/2</a:t>
            </a:r>
            <a:endParaRPr lang="en-US" dirty="0"/>
          </a:p>
        </p:txBody>
      </p:sp>
      <p:grpSp>
        <p:nvGrpSpPr>
          <p:cNvPr id="2" name="Group 37"/>
          <p:cNvGrpSpPr/>
          <p:nvPr/>
        </p:nvGrpSpPr>
        <p:grpSpPr>
          <a:xfrm>
            <a:off x="3506787" y="1295400"/>
            <a:ext cx="5637213" cy="2068513"/>
            <a:chOff x="1582775" y="4041775"/>
            <a:chExt cx="5637213" cy="2068513"/>
          </a:xfrm>
        </p:grpSpPr>
        <p:sp>
          <p:nvSpPr>
            <p:cNvPr id="23" name="Rectangle 21"/>
            <p:cNvSpPr>
              <a:spLocks noChangeArrowheads="1"/>
            </p:cNvSpPr>
            <p:nvPr/>
          </p:nvSpPr>
          <p:spPr bwMode="auto">
            <a:xfrm>
              <a:off x="5684875" y="4298950"/>
              <a:ext cx="9525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n-US" sz="1800">
                  <a:solidFill>
                    <a:srgbClr val="000000"/>
                  </a:solidFill>
                  <a:latin typeface="Times New Roman" pitchFamily="18" charset="0"/>
                </a:rPr>
                <a:t>Server 1</a:t>
              </a:r>
            </a:p>
          </p:txBody>
        </p:sp>
        <p:sp>
          <p:nvSpPr>
            <p:cNvPr id="24" name="Rectangle 22"/>
            <p:cNvSpPr>
              <a:spLocks noChangeArrowheads="1"/>
            </p:cNvSpPr>
            <p:nvPr/>
          </p:nvSpPr>
          <p:spPr bwMode="auto">
            <a:xfrm>
              <a:off x="3746538" y="5080000"/>
              <a:ext cx="7810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n-US" sz="1800">
                  <a:solidFill>
                    <a:srgbClr val="000000"/>
                  </a:solidFill>
                  <a:latin typeface="Times New Roman" pitchFamily="18" charset="0"/>
                </a:rPr>
                <a:t>Queue</a:t>
              </a:r>
            </a:p>
          </p:txBody>
        </p:sp>
        <p:sp>
          <p:nvSpPr>
            <p:cNvPr id="25" name="Rectangle 23"/>
            <p:cNvSpPr>
              <a:spLocks noChangeArrowheads="1"/>
            </p:cNvSpPr>
            <p:nvPr/>
          </p:nvSpPr>
          <p:spPr bwMode="auto">
            <a:xfrm>
              <a:off x="5624550" y="4041775"/>
              <a:ext cx="1014413" cy="2068513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3660813" y="4605338"/>
              <a:ext cx="1009650" cy="838200"/>
            </a:xfrm>
            <a:custGeom>
              <a:avLst/>
              <a:gdLst>
                <a:gd name="T0" fmla="*/ 0 w 576"/>
                <a:gd name="T1" fmla="*/ 2147483647 h 528"/>
                <a:gd name="T2" fmla="*/ 2147483647 w 576"/>
                <a:gd name="T3" fmla="*/ 0 h 528"/>
                <a:gd name="T4" fmla="*/ 2147483647 w 576"/>
                <a:gd name="T5" fmla="*/ 2147483647 h 528"/>
                <a:gd name="T6" fmla="*/ 0 w 576"/>
                <a:gd name="T7" fmla="*/ 2147483647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"/>
                <a:gd name="T13" fmla="*/ 0 h 528"/>
                <a:gd name="T14" fmla="*/ 576 w 576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" h="528">
                  <a:moveTo>
                    <a:pt x="0" y="528"/>
                  </a:moveTo>
                  <a:lnTo>
                    <a:pt x="288" y="0"/>
                  </a:lnTo>
                  <a:lnTo>
                    <a:pt x="576" y="528"/>
                  </a:lnTo>
                  <a:lnTo>
                    <a:pt x="0" y="528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>
              <a:off x="4443450" y="5057775"/>
              <a:ext cx="1196975" cy="5111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26"/>
            <p:cNvSpPr>
              <a:spLocks noChangeShapeType="1"/>
            </p:cNvSpPr>
            <p:nvPr/>
          </p:nvSpPr>
          <p:spPr bwMode="auto">
            <a:xfrm>
              <a:off x="6643725" y="4492625"/>
              <a:ext cx="5572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Rectangle 27"/>
            <p:cNvSpPr>
              <a:spLocks noChangeArrowheads="1"/>
            </p:cNvSpPr>
            <p:nvPr/>
          </p:nvSpPr>
          <p:spPr bwMode="auto">
            <a:xfrm>
              <a:off x="5672175" y="5480050"/>
              <a:ext cx="9525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n-US" sz="1800" dirty="0">
                  <a:solidFill>
                    <a:srgbClr val="000000"/>
                  </a:solidFill>
                  <a:latin typeface="Times New Roman" pitchFamily="18" charset="0"/>
                </a:rPr>
                <a:t>Server 2</a:t>
              </a:r>
            </a:p>
          </p:txBody>
        </p:sp>
        <p:sp>
          <p:nvSpPr>
            <p:cNvPr id="30" name="Line 28"/>
            <p:cNvSpPr>
              <a:spLocks noChangeShapeType="1"/>
            </p:cNvSpPr>
            <p:nvPr/>
          </p:nvSpPr>
          <p:spPr bwMode="auto">
            <a:xfrm flipV="1">
              <a:off x="5624550" y="5057775"/>
              <a:ext cx="102235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29"/>
            <p:cNvSpPr>
              <a:spLocks noChangeShapeType="1"/>
            </p:cNvSpPr>
            <p:nvPr/>
          </p:nvSpPr>
          <p:spPr bwMode="auto">
            <a:xfrm flipV="1">
              <a:off x="4437100" y="4522788"/>
              <a:ext cx="1196975" cy="5111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30"/>
            <p:cNvSpPr>
              <a:spLocks noChangeShapeType="1"/>
            </p:cNvSpPr>
            <p:nvPr/>
          </p:nvSpPr>
          <p:spPr bwMode="auto">
            <a:xfrm>
              <a:off x="6662775" y="5616575"/>
              <a:ext cx="5572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32"/>
            <p:cNvSpPr>
              <a:spLocks noChangeShapeType="1"/>
            </p:cNvSpPr>
            <p:nvPr/>
          </p:nvSpPr>
          <p:spPr bwMode="auto">
            <a:xfrm>
              <a:off x="1811375" y="5108575"/>
              <a:ext cx="205740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 Box 34"/>
            <p:cNvSpPr txBox="1">
              <a:spLocks noChangeArrowheads="1"/>
            </p:cNvSpPr>
            <p:nvPr/>
          </p:nvSpPr>
          <p:spPr bwMode="auto">
            <a:xfrm>
              <a:off x="1582775" y="4654550"/>
              <a:ext cx="441146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AU" sz="1800" dirty="0" smtClean="0">
                  <a:solidFill>
                    <a:srgbClr val="000000"/>
                  </a:solidFill>
                  <a:latin typeface="Times" pitchFamily="18" charset="0"/>
                </a:rPr>
                <a:t>Ra</a:t>
              </a:r>
              <a:endParaRPr lang="en-AU" sz="18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</p:grpSp>
      <p:sp>
        <p:nvSpPr>
          <p:cNvPr id="40" name="Content Placeholder 1"/>
          <p:cNvSpPr>
            <a:spLocks noGrp="1"/>
          </p:cNvSpPr>
          <p:nvPr>
            <p:ph idx="1"/>
          </p:nvPr>
        </p:nvSpPr>
        <p:spPr>
          <a:xfrm>
            <a:off x="76200" y="1219200"/>
            <a:ext cx="7010400" cy="2438400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i="1" dirty="0" smtClean="0">
                <a:solidFill>
                  <a:schemeClr val="tx1"/>
                </a:solidFill>
              </a:rPr>
              <a:t>Ra</a:t>
            </a:r>
            <a:r>
              <a:rPr lang="en-US" dirty="0" smtClean="0">
                <a:solidFill>
                  <a:schemeClr val="tx1"/>
                </a:solidFill>
              </a:rPr>
              <a:t>=R=  10/hour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i="1" dirty="0" err="1" smtClean="0">
                <a:solidFill>
                  <a:schemeClr val="tx1"/>
                </a:solidFill>
              </a:rPr>
              <a:t>Tp</a:t>
            </a:r>
            <a:r>
              <a:rPr lang="en-US" i="1" baseline="-25000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= 5 minutes </a:t>
            </a:r>
            <a:endParaRPr lang="en-US" dirty="0" smtClean="0">
              <a:solidFill>
                <a:schemeClr val="tx1"/>
              </a:solidFill>
              <a:sym typeface="Wingdings" pitchFamily="2" charset="2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dirty="0" smtClean="0">
                <a:solidFill>
                  <a:schemeClr val="tx1"/>
                </a:solidFill>
              </a:rPr>
              <a:t>c = 2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dirty="0" err="1" smtClean="0">
                <a:solidFill>
                  <a:schemeClr val="tx1"/>
                </a:solidFill>
              </a:rPr>
              <a:t>Rp</a:t>
            </a:r>
            <a:r>
              <a:rPr lang="en-US" dirty="0" smtClean="0">
                <a:solidFill>
                  <a:schemeClr val="tx1"/>
                </a:solidFill>
              </a:rPr>
              <a:t> = 24 /hour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dirty="0" smtClean="0">
                <a:solidFill>
                  <a:schemeClr val="tx1"/>
                </a:solidFill>
                <a:sym typeface="Symbol"/>
              </a:rPr>
              <a:t>U= 10/24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dirty="0" smtClean="0">
                <a:solidFill>
                  <a:schemeClr val="tx1"/>
                </a:solidFill>
                <a:sym typeface="Symbol"/>
              </a:rPr>
              <a:t>U= 0.417 </a:t>
            </a:r>
            <a:r>
              <a:rPr lang="en-US" dirty="0" smtClean="0">
                <a:solidFill>
                  <a:srgbClr val="C00000"/>
                </a:solidFill>
                <a:sym typeface="Symbol"/>
              </a:rPr>
              <a:t>AS BEFORE for each processor 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 smtClean="0"/>
          </a:p>
        </p:txBody>
      </p:sp>
      <p:graphicFrame>
        <p:nvGraphicFramePr>
          <p:cNvPr id="151554" name="Object 3"/>
          <p:cNvGraphicFramePr>
            <a:graphicFrameLocks noChangeAspect="1"/>
          </p:cNvGraphicFramePr>
          <p:nvPr/>
        </p:nvGraphicFramePr>
        <p:xfrm>
          <a:off x="319088" y="3733800"/>
          <a:ext cx="3305175" cy="1081088"/>
        </p:xfrm>
        <a:graphic>
          <a:graphicData uri="http://schemas.openxmlformats.org/presentationml/2006/ole">
            <p:oleObj spid="_x0000_s185366" name="Equation" r:id="rId4" imgW="1358310" imgH="444307" progId="Equation.3">
              <p:embed/>
            </p:oleObj>
          </a:graphicData>
        </a:graphic>
      </p:graphicFrame>
      <p:graphicFrame>
        <p:nvGraphicFramePr>
          <p:cNvPr id="151556" name="Object 4"/>
          <p:cNvGraphicFramePr>
            <a:graphicFrameLocks noChangeAspect="1"/>
          </p:cNvGraphicFramePr>
          <p:nvPr/>
        </p:nvGraphicFramePr>
        <p:xfrm>
          <a:off x="427038" y="5165725"/>
          <a:ext cx="1290637" cy="431800"/>
        </p:xfrm>
        <a:graphic>
          <a:graphicData uri="http://schemas.openxmlformats.org/presentationml/2006/ole">
            <p:oleObj spid="_x0000_s185367" name="Equation" r:id="rId5" imgW="532937" imgH="177646" progId="Equation.3">
              <p:embed/>
            </p:oleObj>
          </a:graphicData>
        </a:graphic>
      </p:graphicFrame>
      <p:graphicFrame>
        <p:nvGraphicFramePr>
          <p:cNvPr id="151557" name="Object 5"/>
          <p:cNvGraphicFramePr>
            <a:graphicFrameLocks noChangeAspect="1"/>
          </p:cNvGraphicFramePr>
          <p:nvPr/>
        </p:nvGraphicFramePr>
        <p:xfrm>
          <a:off x="1951038" y="5165725"/>
          <a:ext cx="1566862" cy="431800"/>
        </p:xfrm>
        <a:graphic>
          <a:graphicData uri="http://schemas.openxmlformats.org/presentationml/2006/ole">
            <p:oleObj spid="_x0000_s185368" name="Equation" r:id="rId6" imgW="647419" imgH="177723" progId="Equation.3">
              <p:embed/>
            </p:oleObj>
          </a:graphicData>
        </a:graphic>
      </p:graphicFrame>
      <p:graphicFrame>
        <p:nvGraphicFramePr>
          <p:cNvPr id="151558" name="Object 6"/>
          <p:cNvGraphicFramePr>
            <a:graphicFrameLocks noChangeAspect="1"/>
          </p:cNvGraphicFramePr>
          <p:nvPr/>
        </p:nvGraphicFramePr>
        <p:xfrm>
          <a:off x="4238625" y="5165725"/>
          <a:ext cx="3806825" cy="431800"/>
        </p:xfrm>
        <a:graphic>
          <a:graphicData uri="http://schemas.openxmlformats.org/presentationml/2006/ole">
            <p:oleObj spid="_x0000_s185369" name="Equation" r:id="rId7" imgW="1574117" imgH="177723" progId="Equation.3">
              <p:embed/>
            </p:oleObj>
          </a:graphicData>
        </a:graphic>
      </p:graphicFrame>
      <p:graphicFrame>
        <p:nvGraphicFramePr>
          <p:cNvPr id="3077" name="Object 6"/>
          <p:cNvGraphicFramePr>
            <a:graphicFrameLocks noChangeAspect="1"/>
          </p:cNvGraphicFramePr>
          <p:nvPr/>
        </p:nvGraphicFramePr>
        <p:xfrm>
          <a:off x="431800" y="5956300"/>
          <a:ext cx="4405313" cy="484188"/>
        </p:xfrm>
        <a:graphic>
          <a:graphicData uri="http://schemas.openxmlformats.org/presentationml/2006/ole">
            <p:oleObj spid="_x0000_s185370" name="Equation" r:id="rId8" imgW="1854200" imgH="20320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51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51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5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51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412875"/>
            <a:ext cx="8915400" cy="50641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Under Design A,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We have </a:t>
            </a:r>
            <a:r>
              <a:rPr lang="en-US" dirty="0" smtClean="0">
                <a:solidFill>
                  <a:schemeClr val="tx1"/>
                </a:solidFill>
                <a:cs typeface="Times New Roman" pitchFamily="18" charset="0"/>
              </a:rPr>
              <a:t>Ra = 10/2 = 5 per hour, and </a:t>
            </a:r>
            <a:r>
              <a:rPr lang="en-US" dirty="0" err="1" smtClean="0">
                <a:solidFill>
                  <a:schemeClr val="tx1"/>
                </a:solidFill>
              </a:rPr>
              <a:t>Tp</a:t>
            </a:r>
            <a:r>
              <a:rPr lang="en-US" dirty="0" smtClean="0">
                <a:solidFill>
                  <a:schemeClr val="tx1"/>
                </a:solidFill>
              </a:rPr>
              <a:t> = 5 minutes, c =1, we arrive at a total flow time of 8.6 minutes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Under Design B,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We have </a:t>
            </a:r>
            <a:r>
              <a:rPr lang="en-US" dirty="0" smtClean="0">
                <a:solidFill>
                  <a:schemeClr val="tx1"/>
                </a:solidFill>
                <a:cs typeface="Times New Roman" pitchFamily="18" charset="0"/>
              </a:rPr>
              <a:t>Ra =10 per hour, </a:t>
            </a:r>
            <a:r>
              <a:rPr lang="en-US" dirty="0" err="1" smtClean="0">
                <a:solidFill>
                  <a:schemeClr val="tx1"/>
                </a:solidFill>
              </a:rPr>
              <a:t>Tp</a:t>
            </a:r>
            <a:r>
              <a:rPr lang="en-US" dirty="0" smtClean="0">
                <a:solidFill>
                  <a:schemeClr val="tx1"/>
                </a:solidFill>
              </a:rPr>
              <a:t>= 5 minutes, c=2, we arrive at a total flow time of 6.2 minutes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So why is Design B better than A?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Design A the waiting time of customer is dependent on the processing time of those ahead in the queue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Design B, the waiting time of customer is partially dependent on each preceding customer’s processing time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Combining queues reduces variability and leads to reduce waiting times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1016000"/>
          </a:xfrm>
        </p:spPr>
        <p:txBody>
          <a:bodyPr/>
          <a:lstStyle/>
          <a:p>
            <a:r>
              <a:rPr lang="en-AU" dirty="0" smtClean="0"/>
              <a:t>Effect of Pooling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412875"/>
            <a:ext cx="9067800" cy="4530725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>Financial Performance Measures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Sales: Throughput Rate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Cost: Capacity utilization, Number in queue / in system 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Customer service: Waiting Time in queue /in system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Performance Improvement Levers</a:t>
            </a:r>
          </a:p>
          <a:p>
            <a:pPr marL="862013" lvl="1" indent="-457200"/>
            <a:r>
              <a:rPr lang="en-US" sz="2400" dirty="0" smtClean="0">
                <a:solidFill>
                  <a:schemeClr val="tx1"/>
                </a:solidFill>
              </a:rPr>
              <a:t>Decrease variability in customer inter-arrival and processing times.</a:t>
            </a:r>
          </a:p>
          <a:p>
            <a:pPr marL="862013" lvl="1" indent="-457200"/>
            <a:r>
              <a:rPr lang="en-US" sz="2400" dirty="0" smtClean="0">
                <a:solidFill>
                  <a:schemeClr val="tx1"/>
                </a:solidFill>
              </a:rPr>
              <a:t>Decrease capacity utilization.</a:t>
            </a:r>
          </a:p>
          <a:p>
            <a:pPr marL="862013" lvl="1" indent="-457200"/>
            <a:r>
              <a:rPr lang="en-US" sz="2400" dirty="0" smtClean="0">
                <a:solidFill>
                  <a:schemeClr val="tx1"/>
                </a:solidFill>
              </a:rPr>
              <a:t>Synchronize available capacity with demand.</a:t>
            </a:r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Measures 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 smtClean="0"/>
              <a:t> </a:t>
            </a:r>
            <a:r>
              <a:rPr lang="en-US" dirty="0" smtClean="0">
                <a:solidFill>
                  <a:schemeClr val="tx1"/>
                </a:solidFill>
              </a:rPr>
              <a:t>Customers arrival are hard to control</a:t>
            </a:r>
          </a:p>
          <a:p>
            <a:pPr marL="400050" lvl="1" indent="0"/>
            <a:r>
              <a:rPr lang="en-US" dirty="0" smtClean="0">
                <a:solidFill>
                  <a:schemeClr val="tx1"/>
                </a:solidFill>
              </a:rPr>
              <a:t> Scheduling, reservations, appointments, etc….</a:t>
            </a:r>
          </a:p>
          <a:p>
            <a:pPr marL="0" indent="0"/>
            <a:r>
              <a:rPr lang="en-US" dirty="0" smtClean="0">
                <a:solidFill>
                  <a:schemeClr val="tx1"/>
                </a:solidFill>
              </a:rPr>
              <a:t> Variability in processing time</a:t>
            </a:r>
          </a:p>
          <a:p>
            <a:pPr marL="400050" lvl="1" indent="0"/>
            <a:r>
              <a:rPr lang="en-US" dirty="0" smtClean="0">
                <a:solidFill>
                  <a:schemeClr val="tx1"/>
                </a:solidFill>
              </a:rPr>
              <a:t> Increased training and standardization processes</a:t>
            </a:r>
          </a:p>
          <a:p>
            <a:pPr marL="623888" lvl="1" indent="-217488"/>
            <a:r>
              <a:rPr lang="en-US" dirty="0" smtClean="0">
                <a:solidFill>
                  <a:schemeClr val="tx1"/>
                </a:solidFill>
              </a:rPr>
              <a:t>Lower employee turnover rate 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</a:t>
            </a:r>
            <a:r>
              <a:rPr lang="en-US" dirty="0" smtClean="0">
                <a:solidFill>
                  <a:schemeClr val="tx1"/>
                </a:solidFill>
              </a:rPr>
              <a:t> more experienced work force</a:t>
            </a:r>
          </a:p>
          <a:p>
            <a:pPr marL="400050" lvl="1" indent="0"/>
            <a:r>
              <a:rPr lang="en-US" dirty="0" smtClean="0">
                <a:solidFill>
                  <a:schemeClr val="tx1"/>
                </a:solidFill>
              </a:rPr>
              <a:t> Limit product variety, increase commonality of parts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1016000"/>
          </a:xfrm>
        </p:spPr>
        <p:txBody>
          <a:bodyPr/>
          <a:lstStyle/>
          <a:p>
            <a:r>
              <a:rPr lang="en-US" dirty="0" smtClean="0"/>
              <a:t>1. Variability Reduction Levers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If the capacity utilization can be decreased, there will also be a decrease in delays and queues. </a:t>
            </a:r>
          </a:p>
          <a:p>
            <a:pPr marL="457200" indent="-457200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Since </a:t>
            </a:r>
            <a:r>
              <a:rPr lang="en-US" dirty="0" smtClean="0">
                <a:solidFill>
                  <a:schemeClr val="tx1"/>
                </a:solidFill>
                <a:cs typeface="Times New Roman" pitchFamily="18" charset="0"/>
              </a:rPr>
              <a:t>U=</a:t>
            </a:r>
            <a:r>
              <a:rPr lang="en-US" i="1" dirty="0" smtClean="0">
                <a:solidFill>
                  <a:schemeClr val="tx1"/>
                </a:solidFill>
                <a:cs typeface="Times New Roman" pitchFamily="18" charset="0"/>
              </a:rPr>
              <a:t>R/</a:t>
            </a:r>
            <a:r>
              <a:rPr lang="en-US" i="1" dirty="0" err="1" smtClean="0">
                <a:solidFill>
                  <a:schemeClr val="tx1"/>
                </a:solidFill>
                <a:cs typeface="Times New Roman" pitchFamily="18" charset="0"/>
              </a:rPr>
              <a:t>Rp</a:t>
            </a:r>
            <a:r>
              <a:rPr lang="en-US" i="1" dirty="0" smtClean="0">
                <a:solidFill>
                  <a:schemeClr val="tx1"/>
                </a:solidFill>
                <a:cs typeface="Times New Roman" pitchFamily="18" charset="0"/>
              </a:rPr>
              <a:t>, </a:t>
            </a:r>
            <a:r>
              <a:rPr lang="en-US" dirty="0" smtClean="0">
                <a:solidFill>
                  <a:schemeClr val="tx1"/>
                </a:solidFill>
                <a:cs typeface="Times New Roman" pitchFamily="18" charset="0"/>
              </a:rPr>
              <a:t>t</a:t>
            </a:r>
            <a:r>
              <a:rPr lang="en-US" dirty="0" smtClean="0">
                <a:solidFill>
                  <a:schemeClr val="tx1"/>
                </a:solidFill>
              </a:rPr>
              <a:t>o decrease capacity utilization there are two options</a:t>
            </a:r>
          </a:p>
          <a:p>
            <a:pPr marL="914400" lvl="1" indent="-457200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Manage Arrivals: Decrease inflow rate </a:t>
            </a:r>
            <a:r>
              <a:rPr lang="en-US" i="1" dirty="0" smtClean="0">
                <a:solidFill>
                  <a:schemeClr val="tx1"/>
                </a:solidFill>
              </a:rPr>
              <a:t>Ra</a:t>
            </a:r>
            <a:endParaRPr lang="en-US" i="1" baseline="-18000" dirty="0" smtClean="0">
              <a:solidFill>
                <a:schemeClr val="tx1"/>
              </a:solidFill>
            </a:endParaRPr>
          </a:p>
          <a:p>
            <a:pPr marL="914400" lvl="1" indent="-457200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Manage Capacity: Increase processing rate </a:t>
            </a:r>
            <a:r>
              <a:rPr lang="en-US" i="1" dirty="0" err="1" smtClean="0">
                <a:solidFill>
                  <a:schemeClr val="tx1"/>
                </a:solidFill>
              </a:rPr>
              <a:t>Rp</a:t>
            </a:r>
            <a:endParaRPr lang="en-US" i="1" dirty="0" smtClean="0">
              <a:solidFill>
                <a:schemeClr val="tx1"/>
              </a:solidFill>
            </a:endParaRPr>
          </a:p>
          <a:p>
            <a:pPr marL="457200" indent="-457200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Managing Arrivals</a:t>
            </a:r>
          </a:p>
          <a:p>
            <a:pPr marL="914400" lvl="1" indent="-457200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Better scheduling, price differentials, alternative services</a:t>
            </a:r>
          </a:p>
          <a:p>
            <a:pPr marL="457200" indent="-457200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Managing Capacity</a:t>
            </a:r>
          </a:p>
          <a:p>
            <a:pPr marL="914400" lvl="1" indent="-457200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Increase scale of the process (the number of servers)</a:t>
            </a:r>
          </a:p>
          <a:p>
            <a:pPr marL="914400" lvl="1" indent="-457200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Increase speed of the process (lower processing time)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1016000"/>
          </a:xfrm>
        </p:spPr>
        <p:txBody>
          <a:bodyPr/>
          <a:lstStyle/>
          <a:p>
            <a:r>
              <a:rPr lang="en-US" dirty="0" smtClean="0"/>
              <a:t>2. Capacity Utilization Levers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 smtClean="0">
                <a:solidFill>
                  <a:schemeClr val="tx1"/>
                </a:solidFill>
              </a:rPr>
              <a:t> Capacity Adjustment Strategies 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Personnel shifts, cross training, flexible resources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Workforce planning &amp; season variability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Synchronizing of inputs and outputs, Better scheduling</a:t>
            </a:r>
          </a:p>
          <a:p>
            <a:pPr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1016000"/>
          </a:xfrm>
        </p:spPr>
        <p:txBody>
          <a:bodyPr/>
          <a:lstStyle/>
          <a:p>
            <a:r>
              <a:rPr lang="en-US" dirty="0" smtClean="0"/>
              <a:t>3. Synchronizing Capacity with Demand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M/M/c Model EXACT Formulas </a:t>
            </a:r>
            <a:endParaRPr lang="en-US" dirty="0"/>
          </a:p>
        </p:txBody>
      </p:sp>
      <p:graphicFrame>
        <p:nvGraphicFramePr>
          <p:cNvPr id="320515" name="Object 3"/>
          <p:cNvGraphicFramePr>
            <a:graphicFrameLocks noChangeAspect="1"/>
          </p:cNvGraphicFramePr>
          <p:nvPr/>
        </p:nvGraphicFramePr>
        <p:xfrm>
          <a:off x="1143000" y="1361373"/>
          <a:ext cx="6986587" cy="4739390"/>
        </p:xfrm>
        <a:graphic>
          <a:graphicData uri="http://schemas.openxmlformats.org/presentationml/2006/ole">
            <p:oleObj spid="_x0000_s323590" name="Worksheet" r:id="rId4" imgW="7877332" imgH="5343672" progId="Excel.Shee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M/G/1 Model EXACT Formulas </a:t>
            </a:r>
            <a:endParaRPr lang="en-US" dirty="0"/>
          </a:p>
        </p:txBody>
      </p:sp>
      <p:graphicFrame>
        <p:nvGraphicFramePr>
          <p:cNvPr id="232449" name="Object 1"/>
          <p:cNvGraphicFramePr>
            <a:graphicFrameLocks noChangeAspect="1"/>
          </p:cNvGraphicFramePr>
          <p:nvPr/>
        </p:nvGraphicFramePr>
        <p:xfrm>
          <a:off x="78274" y="1547813"/>
          <a:ext cx="8879758" cy="4319587"/>
        </p:xfrm>
        <a:graphic>
          <a:graphicData uri="http://schemas.openxmlformats.org/presentationml/2006/ole">
            <p:oleObj spid="_x0000_s324614" name="Worksheet" r:id="rId4" imgW="7734300" imgH="3762375" progId="Excel.Shee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M/G/1 Model EXACT Formulas </a:t>
            </a:r>
            <a:endParaRPr lang="en-US" dirty="0"/>
          </a:p>
        </p:txBody>
      </p:sp>
      <p:graphicFrame>
        <p:nvGraphicFramePr>
          <p:cNvPr id="321539" name="Object 3"/>
          <p:cNvGraphicFramePr>
            <a:graphicFrameLocks noChangeAspect="1"/>
          </p:cNvGraphicFramePr>
          <p:nvPr/>
        </p:nvGraphicFramePr>
        <p:xfrm>
          <a:off x="228600" y="1676401"/>
          <a:ext cx="8749079" cy="3429000"/>
        </p:xfrm>
        <a:graphic>
          <a:graphicData uri="http://schemas.openxmlformats.org/presentationml/2006/ole">
            <p:oleObj spid="_x0000_s325638" name="Worksheet" r:id="rId4" imgW="10734812" imgH="4209979" progId="Excel.Shee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1066800"/>
          </a:xfrm>
        </p:spPr>
        <p:txBody>
          <a:bodyPr/>
          <a:lstStyle/>
          <a:p>
            <a:r>
              <a:rPr lang="en-US" dirty="0" smtClean="0"/>
              <a:t>Article: The Psychology of Waiting Lines</a:t>
            </a:r>
            <a:endParaRPr lang="en-US" dirty="0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228600" y="1412875"/>
            <a:ext cx="8915400" cy="45307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Unoccupied time feels longer than occupied time.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Pre-process waits feels longer than in-process waits.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Anxiety makes waits seem longer.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Uncertain waits are longer than known, finite waits.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Unexplained waits are longer than explained waits.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Unfair waits are longer than equitable waits.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The more valuable the service, the longer I will wait.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Solo waiting feels longer than group waiting.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tx1"/>
                </a:solidFill>
              </a:rPr>
              <a:t>Example:  The arrival rate to a GAP store is 6 customers per hour and has Poisson distribution. The service time is 5 min per customer and has Exponential distribution.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On average how many customers are in the waiting line?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 How long a customer stays in the line?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 How long a customer stays in the processor (with the server)?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On average how many customers are with the server?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On average how many customers are in the system?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On average how long a customer stay in the system?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Assignment 1:  M/M/1 Performance Evaluation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Assignment 2: M/M/1 Performance Evaluation</a:t>
            </a:r>
            <a:endParaRPr lang="en-US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228600" y="1524000"/>
            <a:ext cx="8915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1" hangingPunct="1">
              <a:spcBef>
                <a:spcPct val="20000"/>
              </a:spcBef>
              <a:buSzPct val="75000"/>
            </a:pPr>
            <a:r>
              <a:rPr lang="en-US" sz="2400" dirty="0" smtClean="0"/>
              <a:t>What if the arrival rate is 11 per hour?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S Reference Sans Serif" pitchFamily="34" charset="0"/>
              <a:ea typeface="ＭＳ Ｐゴシック" pitchFamily="-65" charset="-128"/>
              <a:cs typeface="MS Reference Sans Serif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95400"/>
            <a:ext cx="9067800" cy="5105400"/>
          </a:xfrm>
        </p:spPr>
        <p:txBody>
          <a:bodyPr/>
          <a:lstStyle/>
          <a:p>
            <a:pPr marL="0" indent="4763">
              <a:buNone/>
            </a:pPr>
            <a:r>
              <a:rPr lang="en-US" dirty="0" smtClean="0">
                <a:solidFill>
                  <a:schemeClr val="tx1"/>
                </a:solidFill>
              </a:rPr>
              <a:t>A local GAP store on average has </a:t>
            </a:r>
            <a:r>
              <a:rPr lang="en-US" b="1" dirty="0" smtClean="0">
                <a:solidFill>
                  <a:schemeClr val="tx1"/>
                </a:solidFill>
              </a:rPr>
              <a:t>10 customers per hour </a:t>
            </a:r>
            <a:r>
              <a:rPr lang="en-US" dirty="0" smtClean="0">
                <a:solidFill>
                  <a:schemeClr val="tx1"/>
                </a:solidFill>
              </a:rPr>
              <a:t>for the checkout line. The inter-arrival time follows the </a:t>
            </a:r>
            <a:r>
              <a:rPr lang="en-US" b="1" dirty="0" smtClean="0">
                <a:solidFill>
                  <a:schemeClr val="tx1"/>
                </a:solidFill>
              </a:rPr>
              <a:t>exponential distribution</a:t>
            </a:r>
            <a:r>
              <a:rPr lang="en-US" dirty="0" smtClean="0">
                <a:solidFill>
                  <a:schemeClr val="tx1"/>
                </a:solidFill>
              </a:rPr>
              <a:t>. The store has </a:t>
            </a:r>
            <a:r>
              <a:rPr lang="en-US" b="1" dirty="0" smtClean="0">
                <a:solidFill>
                  <a:schemeClr val="tx1"/>
                </a:solidFill>
              </a:rPr>
              <a:t>two cashiers</a:t>
            </a:r>
            <a:r>
              <a:rPr lang="en-US" dirty="0" smtClean="0">
                <a:solidFill>
                  <a:schemeClr val="tx1"/>
                </a:solidFill>
              </a:rPr>
              <a:t>. The </a:t>
            </a:r>
            <a:r>
              <a:rPr lang="en-US" b="1" dirty="0" smtClean="0">
                <a:solidFill>
                  <a:schemeClr val="tx1"/>
                </a:solidFill>
              </a:rPr>
              <a:t>service time </a:t>
            </a:r>
            <a:r>
              <a:rPr lang="en-US" dirty="0" smtClean="0">
                <a:solidFill>
                  <a:schemeClr val="tx1"/>
                </a:solidFill>
              </a:rPr>
              <a:t>for checkout follows a </a:t>
            </a:r>
            <a:r>
              <a:rPr lang="en-US" b="1" dirty="0" smtClean="0">
                <a:solidFill>
                  <a:schemeClr val="tx1"/>
                </a:solidFill>
              </a:rPr>
              <a:t>normal distribution </a:t>
            </a:r>
            <a:r>
              <a:rPr lang="en-US" dirty="0" smtClean="0">
                <a:solidFill>
                  <a:schemeClr val="tx1"/>
                </a:solidFill>
              </a:rPr>
              <a:t>with </a:t>
            </a:r>
            <a:r>
              <a:rPr lang="en-US" b="1" dirty="0" smtClean="0">
                <a:solidFill>
                  <a:schemeClr val="tx1"/>
                </a:solidFill>
              </a:rPr>
              <a:t>mean </a:t>
            </a:r>
            <a:r>
              <a:rPr lang="en-US" dirty="0" smtClean="0">
                <a:solidFill>
                  <a:schemeClr val="tx1"/>
                </a:solidFill>
              </a:rPr>
              <a:t>equal to </a:t>
            </a:r>
            <a:r>
              <a:rPr lang="en-US" b="1" dirty="0" smtClean="0">
                <a:solidFill>
                  <a:schemeClr val="tx1"/>
                </a:solidFill>
              </a:rPr>
              <a:t>5 minutes </a:t>
            </a:r>
            <a:r>
              <a:rPr lang="en-US" dirty="0" smtClean="0">
                <a:solidFill>
                  <a:schemeClr val="tx1"/>
                </a:solidFill>
              </a:rPr>
              <a:t>and a </a:t>
            </a:r>
            <a:r>
              <a:rPr lang="en-US" b="1" dirty="0" smtClean="0">
                <a:solidFill>
                  <a:schemeClr val="tx1"/>
                </a:solidFill>
              </a:rPr>
              <a:t>standard deviation </a:t>
            </a:r>
            <a:r>
              <a:rPr lang="en-US" dirty="0" smtClean="0">
                <a:solidFill>
                  <a:schemeClr val="tx1"/>
                </a:solidFill>
              </a:rPr>
              <a:t>of</a:t>
            </a:r>
            <a:r>
              <a:rPr lang="en-US" b="1" dirty="0" smtClean="0">
                <a:solidFill>
                  <a:schemeClr val="tx1"/>
                </a:solidFill>
              </a:rPr>
              <a:t> 1 minute.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On average how many customers are in the waiting line?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 How long a customer stays in the line?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 How long a customer stays in the processors (with the servers)?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On average how many customers are with the servers?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On average how many customers are in the system ?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On average how long a customer stay in the system ?</a:t>
            </a:r>
          </a:p>
          <a:p>
            <a:pPr marL="0" indent="4763">
              <a:buNone/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Assignment 3: M/G/c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4763">
              <a:buNone/>
            </a:pPr>
            <a:r>
              <a:rPr lang="en-US" dirty="0" smtClean="0">
                <a:solidFill>
                  <a:schemeClr val="tx1"/>
                </a:solidFill>
              </a:rPr>
              <a:t>A call center has 11 operators. The arrival rate of calls is 200 calls per hour. Each of the operators can serve 20 customers per hour. Assume </a:t>
            </a:r>
            <a:r>
              <a:rPr lang="en-US" dirty="0" err="1" smtClean="0">
                <a:solidFill>
                  <a:schemeClr val="tx1"/>
                </a:solidFill>
              </a:rPr>
              <a:t>interarrival</a:t>
            </a:r>
            <a:r>
              <a:rPr lang="en-US" dirty="0" smtClean="0">
                <a:solidFill>
                  <a:schemeClr val="tx1"/>
                </a:solidFill>
              </a:rPr>
              <a:t> time and processing time follow Poisson and Exponential, respectively. What is the </a:t>
            </a:r>
            <a:r>
              <a:rPr lang="en-US" b="1" dirty="0" smtClean="0">
                <a:solidFill>
                  <a:schemeClr val="tx1"/>
                </a:solidFill>
              </a:rPr>
              <a:t>average waiting time</a:t>
            </a:r>
            <a:r>
              <a:rPr lang="en-US" dirty="0" smtClean="0">
                <a:solidFill>
                  <a:schemeClr val="tx1"/>
                </a:solidFill>
              </a:rPr>
              <a:t> (time before a customer’s call is answered)?</a:t>
            </a:r>
          </a:p>
          <a:p>
            <a:pPr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Assignment 4: M/M/c Example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412875"/>
            <a:ext cx="8915400" cy="14827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Suppose the service time is a constant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What is the answer of the previous question?</a:t>
            </a:r>
          </a:p>
          <a:p>
            <a:pPr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Assignment 5: M/D/c Example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295400"/>
            <a:ext cx="9067800" cy="5181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Variability in arrival time and service time leads to 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Idleness of resources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Waiting time of customers (orders) to be processed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We are interested in evaluating two measures: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Average waiting time of flow units. Average waiting time in the waiting line and in the system (Waiting line + Processor). 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Average number of flow units. The </a:t>
            </a:r>
            <a:r>
              <a:rPr lang="en-US" sz="2400" b="1" dirty="0" smtClean="0">
                <a:solidFill>
                  <a:schemeClr val="tx1"/>
                </a:solidFill>
              </a:rPr>
              <a:t>average number</a:t>
            </a:r>
            <a:r>
              <a:rPr lang="en-US" sz="2400" dirty="0" smtClean="0">
                <a:solidFill>
                  <a:schemeClr val="tx1"/>
                </a:solidFill>
              </a:rPr>
              <a:t> of orders (customers) waiting in the waiting line (to be then processed). 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Let us first look at the Servers or Processors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Characteristics of Queuing Systems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3276600"/>
            <a:ext cx="8915400" cy="3124200"/>
          </a:xfrm>
        </p:spPr>
        <p:txBody>
          <a:bodyPr/>
          <a:lstStyle/>
          <a:p>
            <a:pPr>
              <a:buNone/>
            </a:pPr>
            <a:r>
              <a:rPr lang="en-US" b="1" i="1" dirty="0" err="1" smtClean="0">
                <a:solidFill>
                  <a:srgbClr val="A1274A"/>
                </a:solidFill>
              </a:rPr>
              <a:t>Tp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1"/>
                </a:solidFill>
              </a:rPr>
              <a:t>: Processing time. </a:t>
            </a:r>
          </a:p>
          <a:p>
            <a:pPr>
              <a:buNone/>
            </a:pPr>
            <a:r>
              <a:rPr lang="en-US" b="1" i="1" dirty="0" err="1" smtClean="0">
                <a:solidFill>
                  <a:srgbClr val="A1274A"/>
                </a:solidFill>
              </a:rPr>
              <a:t>Tp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1"/>
                </a:solidFill>
              </a:rPr>
              <a:t>units of time. Ex. on average it takes 5 minutes to serve a customer. </a:t>
            </a:r>
          </a:p>
          <a:p>
            <a:pPr>
              <a:buNone/>
            </a:pPr>
            <a:r>
              <a:rPr lang="en-US" b="1" i="1" dirty="0" err="1" smtClean="0">
                <a:solidFill>
                  <a:srgbClr val="A1274A"/>
                </a:solidFill>
              </a:rPr>
              <a:t>Rp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1"/>
                </a:solidFill>
              </a:rPr>
              <a:t>: processing rate. </a:t>
            </a:r>
          </a:p>
          <a:p>
            <a:pPr>
              <a:buNone/>
            </a:pPr>
            <a:r>
              <a:rPr lang="en-US" b="1" i="1" dirty="0" err="1" smtClean="0">
                <a:solidFill>
                  <a:srgbClr val="A1274A"/>
                </a:solidFill>
              </a:rPr>
              <a:t>Rp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tx1"/>
                </a:solidFill>
              </a:rPr>
              <a:t>flow units are handled per unit of time. </a:t>
            </a:r>
          </a:p>
          <a:p>
            <a:pPr>
              <a:buNone/>
            </a:pPr>
            <a:r>
              <a:rPr lang="en-US" dirty="0" smtClean="0">
                <a:solidFill>
                  <a:schemeClr val="tx1"/>
                </a:solidFill>
              </a:rPr>
              <a:t>If </a:t>
            </a:r>
            <a:r>
              <a:rPr lang="en-US" dirty="0" err="1" smtClean="0">
                <a:solidFill>
                  <a:schemeClr val="tx1"/>
                </a:solidFill>
              </a:rPr>
              <a:t>Tp</a:t>
            </a:r>
            <a:r>
              <a:rPr lang="en-US" dirty="0" smtClean="0">
                <a:solidFill>
                  <a:schemeClr val="tx1"/>
                </a:solidFill>
              </a:rPr>
              <a:t> is 5 minutes. Compute </a:t>
            </a:r>
            <a:r>
              <a:rPr lang="en-US" dirty="0" err="1" smtClean="0">
                <a:solidFill>
                  <a:schemeClr val="tx1"/>
                </a:solidFill>
              </a:rPr>
              <a:t>Rp</a:t>
            </a:r>
            <a:r>
              <a:rPr lang="en-US" dirty="0" smtClean="0">
                <a:solidFill>
                  <a:schemeClr val="tx1"/>
                </a:solidFill>
              </a:rPr>
              <a:t>. </a:t>
            </a:r>
          </a:p>
          <a:p>
            <a:pPr>
              <a:buNone/>
            </a:pPr>
            <a:r>
              <a:rPr lang="en-US" b="1" i="1" dirty="0" err="1" smtClean="0">
                <a:solidFill>
                  <a:srgbClr val="A1274A"/>
                </a:solidFill>
              </a:rPr>
              <a:t>Rp</a:t>
            </a:r>
            <a:r>
              <a:rPr lang="en-US" b="1" i="1" dirty="0" smtClean="0">
                <a:solidFill>
                  <a:srgbClr val="A1274A"/>
                </a:solidFill>
              </a:rPr>
              <a:t>= 1/5 </a:t>
            </a:r>
            <a:r>
              <a:rPr lang="en-US" dirty="0" smtClean="0">
                <a:solidFill>
                  <a:schemeClr val="tx1"/>
                </a:solidFill>
              </a:rPr>
              <a:t>per minute, or 60/5 = 12 per hour. 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AVERAGE Processing Time </a:t>
            </a:r>
            <a:r>
              <a:rPr lang="en-US" dirty="0" err="1" smtClean="0"/>
              <a:t>Tp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AVERAGE Processing Rate </a:t>
            </a:r>
            <a:r>
              <a:rPr lang="en-US" dirty="0" err="1" smtClean="0"/>
              <a:t>Rp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1460500" y="1384300"/>
            <a:ext cx="6083300" cy="1574800"/>
            <a:chOff x="1460500" y="1384300"/>
            <a:chExt cx="6083300" cy="1574800"/>
          </a:xfrm>
        </p:grpSpPr>
        <p:sp>
          <p:nvSpPr>
            <p:cNvPr id="5" name="Freeform 4"/>
            <p:cNvSpPr>
              <a:spLocks/>
            </p:cNvSpPr>
            <p:nvPr/>
          </p:nvSpPr>
          <p:spPr bwMode="auto">
            <a:xfrm>
              <a:off x="2603500" y="1606550"/>
              <a:ext cx="1447800" cy="914400"/>
            </a:xfrm>
            <a:custGeom>
              <a:avLst/>
              <a:gdLst>
                <a:gd name="T0" fmla="*/ 0 w 576"/>
                <a:gd name="T1" fmla="*/ 2147483647 h 528"/>
                <a:gd name="T2" fmla="*/ 2147483647 w 576"/>
                <a:gd name="T3" fmla="*/ 0 h 528"/>
                <a:gd name="T4" fmla="*/ 2147483647 w 576"/>
                <a:gd name="T5" fmla="*/ 2147483647 h 528"/>
                <a:gd name="T6" fmla="*/ 0 w 576"/>
                <a:gd name="T7" fmla="*/ 2147483647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"/>
                <a:gd name="T13" fmla="*/ 0 h 528"/>
                <a:gd name="T14" fmla="*/ 576 w 576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" h="528">
                  <a:moveTo>
                    <a:pt x="0" y="528"/>
                  </a:moveTo>
                  <a:lnTo>
                    <a:pt x="288" y="0"/>
                  </a:lnTo>
                  <a:lnTo>
                    <a:pt x="576" y="528"/>
                  </a:lnTo>
                  <a:lnTo>
                    <a:pt x="0" y="52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4203700" y="1606550"/>
              <a:ext cx="1816100" cy="11303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4895850" y="2006600"/>
              <a:ext cx="355600" cy="355600"/>
            </a:xfrm>
            <a:prstGeom prst="rect">
              <a:avLst/>
            </a:prstGeom>
            <a:solidFill>
              <a:schemeClr val="accent4">
                <a:lumMod val="65000"/>
                <a:lumOff val="35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2908300" y="2063750"/>
              <a:ext cx="215900" cy="215900"/>
            </a:xfrm>
            <a:prstGeom prst="ellipse">
              <a:avLst/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3213100" y="2063750"/>
              <a:ext cx="215900" cy="215900"/>
            </a:xfrm>
            <a:prstGeom prst="ellipse">
              <a:avLst/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3517900" y="2063750"/>
              <a:ext cx="215900" cy="215900"/>
            </a:xfrm>
            <a:prstGeom prst="ellipse">
              <a:avLst/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4965700" y="2076450"/>
              <a:ext cx="215900" cy="215900"/>
            </a:xfrm>
            <a:prstGeom prst="ellipse">
              <a:avLst/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6261100" y="2063750"/>
              <a:ext cx="215900" cy="215900"/>
            </a:xfrm>
            <a:prstGeom prst="ellipse">
              <a:avLst/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AutoShape 14"/>
            <p:cNvSpPr>
              <a:spLocks noChangeArrowheads="1"/>
            </p:cNvSpPr>
            <p:nvPr/>
          </p:nvSpPr>
          <p:spPr bwMode="auto">
            <a:xfrm>
              <a:off x="6565900" y="2063750"/>
              <a:ext cx="977900" cy="215900"/>
            </a:xfrm>
            <a:prstGeom prst="rightArrow">
              <a:avLst>
                <a:gd name="adj1" fmla="val 50000"/>
                <a:gd name="adj2" fmla="val 226492"/>
              </a:avLst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AutoShape 15"/>
            <p:cNvSpPr>
              <a:spLocks noChangeArrowheads="1"/>
            </p:cNvSpPr>
            <p:nvPr/>
          </p:nvSpPr>
          <p:spPr bwMode="auto">
            <a:xfrm>
              <a:off x="1460500" y="2063750"/>
              <a:ext cx="977900" cy="215900"/>
            </a:xfrm>
            <a:prstGeom prst="rightArrow">
              <a:avLst>
                <a:gd name="adj1" fmla="val 50000"/>
                <a:gd name="adj2" fmla="val 226492"/>
              </a:avLst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2381250" y="1384300"/>
              <a:ext cx="3860800" cy="1574800"/>
            </a:xfrm>
            <a:prstGeom prst="rect">
              <a:avLst/>
            </a:prstGeom>
            <a:noFill/>
            <a:ln w="25400">
              <a:solidFill>
                <a:schemeClr val="tx2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2590800"/>
            <a:ext cx="8534400" cy="1828800"/>
          </a:xfrm>
        </p:spPr>
        <p:txBody>
          <a:bodyPr/>
          <a:lstStyle/>
          <a:p>
            <a:pPr>
              <a:buNone/>
            </a:pPr>
            <a:r>
              <a:rPr lang="en-US" b="1" i="1" dirty="0" err="1" smtClean="0">
                <a:solidFill>
                  <a:srgbClr val="A1274A"/>
                </a:solidFill>
              </a:rPr>
              <a:t>Tp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1"/>
                </a:solidFill>
              </a:rPr>
              <a:t>: processing time. </a:t>
            </a:r>
          </a:p>
          <a:p>
            <a:pPr>
              <a:buNone/>
            </a:pPr>
            <a:r>
              <a:rPr lang="en-US" b="1" i="1" dirty="0" err="1" smtClean="0">
                <a:solidFill>
                  <a:srgbClr val="A1274A"/>
                </a:solidFill>
              </a:rPr>
              <a:t>Rp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1"/>
                </a:solidFill>
              </a:rPr>
              <a:t>: processing rate. </a:t>
            </a:r>
          </a:p>
          <a:p>
            <a:pPr>
              <a:buNone/>
            </a:pPr>
            <a:r>
              <a:rPr lang="en-US" dirty="0" smtClean="0">
                <a:solidFill>
                  <a:schemeClr val="tx1"/>
                </a:solidFill>
              </a:rPr>
              <a:t>What is the relationship between </a:t>
            </a:r>
            <a:r>
              <a:rPr lang="en-US" dirty="0" err="1" smtClean="0">
                <a:solidFill>
                  <a:schemeClr val="tx1"/>
                </a:solidFill>
              </a:rPr>
              <a:t>Rp</a:t>
            </a:r>
            <a:r>
              <a:rPr lang="en-US" dirty="0" smtClean="0">
                <a:solidFill>
                  <a:schemeClr val="tx1"/>
                </a:solidFill>
              </a:rPr>
              <a:t> and </a:t>
            </a:r>
            <a:r>
              <a:rPr lang="en-US" dirty="0" err="1" smtClean="0">
                <a:solidFill>
                  <a:schemeClr val="tx1"/>
                </a:solidFill>
              </a:rPr>
              <a:t>Tp</a:t>
            </a:r>
            <a:r>
              <a:rPr lang="en-US" dirty="0" smtClean="0">
                <a:solidFill>
                  <a:schemeClr val="tx1"/>
                </a:solidFill>
              </a:rPr>
              <a:t>?</a:t>
            </a:r>
          </a:p>
          <a:p>
            <a:pPr>
              <a:buNone/>
            </a:pPr>
            <a:r>
              <a:rPr lang="en-US" dirty="0" smtClean="0">
                <a:solidFill>
                  <a:schemeClr val="tx1"/>
                </a:solidFill>
              </a:rPr>
              <a:t>If we have one resource 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 </a:t>
            </a:r>
            <a:r>
              <a:rPr lang="en-US" b="1" i="1" dirty="0" err="1" smtClean="0">
                <a:solidFill>
                  <a:srgbClr val="A1274A"/>
                </a:solidFill>
              </a:rPr>
              <a:t>Rp</a:t>
            </a:r>
            <a:r>
              <a:rPr lang="en-US" b="1" i="1" baseline="-25000" dirty="0" smtClean="0">
                <a:solidFill>
                  <a:srgbClr val="A1274A"/>
                </a:solidFill>
              </a:rPr>
              <a:t>  </a:t>
            </a:r>
            <a:r>
              <a:rPr lang="en-US" b="1" i="1" dirty="0" smtClean="0">
                <a:solidFill>
                  <a:srgbClr val="A1274A"/>
                </a:solidFill>
              </a:rPr>
              <a:t>=</a:t>
            </a:r>
            <a:r>
              <a:rPr lang="en-US" dirty="0" smtClean="0"/>
              <a:t> </a:t>
            </a:r>
            <a:r>
              <a:rPr lang="en-US" b="1" i="1" dirty="0" smtClean="0">
                <a:solidFill>
                  <a:srgbClr val="A1274A"/>
                </a:solidFill>
              </a:rPr>
              <a:t> 1/</a:t>
            </a:r>
            <a:r>
              <a:rPr lang="en-US" b="1" i="1" dirty="0" err="1" smtClean="0">
                <a:solidFill>
                  <a:srgbClr val="A1274A"/>
                </a:solidFill>
              </a:rPr>
              <a:t>Tp</a:t>
            </a:r>
            <a:r>
              <a:rPr lang="en-US" b="1" i="1" baseline="-25000" dirty="0" smtClean="0">
                <a:solidFill>
                  <a:srgbClr val="A1274A"/>
                </a:solidFill>
              </a:rPr>
              <a:t> </a:t>
            </a:r>
          </a:p>
          <a:p>
            <a:pPr lvl="0"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than One Server; c Servers</a:t>
            </a:r>
            <a:endParaRPr lang="en-US" dirty="0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4051300" y="1606550"/>
            <a:ext cx="1447800" cy="914400"/>
          </a:xfrm>
          <a:custGeom>
            <a:avLst/>
            <a:gdLst>
              <a:gd name="T0" fmla="*/ 0 w 576"/>
              <a:gd name="T1" fmla="*/ 2147483647 h 528"/>
              <a:gd name="T2" fmla="*/ 2147483647 w 576"/>
              <a:gd name="T3" fmla="*/ 0 h 528"/>
              <a:gd name="T4" fmla="*/ 2147483647 w 576"/>
              <a:gd name="T5" fmla="*/ 2147483647 h 528"/>
              <a:gd name="T6" fmla="*/ 0 w 576"/>
              <a:gd name="T7" fmla="*/ 2147483647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"/>
              <a:gd name="T13" fmla="*/ 0 h 528"/>
              <a:gd name="T14" fmla="*/ 576 w 576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" h="528">
                <a:moveTo>
                  <a:pt x="0" y="528"/>
                </a:moveTo>
                <a:lnTo>
                  <a:pt x="288" y="0"/>
                </a:lnTo>
                <a:lnTo>
                  <a:pt x="576" y="528"/>
                </a:lnTo>
                <a:lnTo>
                  <a:pt x="0" y="52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651500" y="1447800"/>
            <a:ext cx="1816100" cy="14478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356100" y="2063750"/>
            <a:ext cx="215900" cy="215900"/>
          </a:xfrm>
          <a:prstGeom prst="ellipse">
            <a:avLst/>
          </a:prstGeom>
          <a:solidFill>
            <a:srgbClr val="609CD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660900" y="2063750"/>
            <a:ext cx="215900" cy="215900"/>
          </a:xfrm>
          <a:prstGeom prst="ellipse">
            <a:avLst/>
          </a:prstGeom>
          <a:solidFill>
            <a:srgbClr val="609CD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965700" y="2063750"/>
            <a:ext cx="215900" cy="215900"/>
          </a:xfrm>
          <a:prstGeom prst="ellipse">
            <a:avLst/>
          </a:prstGeom>
          <a:solidFill>
            <a:srgbClr val="609CD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17"/>
          <p:cNvGrpSpPr/>
          <p:nvPr/>
        </p:nvGrpSpPr>
        <p:grpSpPr>
          <a:xfrm>
            <a:off x="6343650" y="2006600"/>
            <a:ext cx="355600" cy="355600"/>
            <a:chOff x="3511550" y="2006600"/>
            <a:chExt cx="355600" cy="355600"/>
          </a:xfrm>
        </p:grpSpPr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3511550" y="2006600"/>
              <a:ext cx="355600" cy="355600"/>
            </a:xfrm>
            <a:prstGeom prst="rect">
              <a:avLst/>
            </a:prstGeom>
            <a:solidFill>
              <a:schemeClr val="accent4">
                <a:lumMod val="65000"/>
                <a:lumOff val="35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3581400" y="2076450"/>
              <a:ext cx="215900" cy="215900"/>
            </a:xfrm>
            <a:prstGeom prst="ellipse">
              <a:avLst/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7708900" y="2063750"/>
            <a:ext cx="215900" cy="215900"/>
          </a:xfrm>
          <a:prstGeom prst="ellipse">
            <a:avLst/>
          </a:prstGeom>
          <a:solidFill>
            <a:srgbClr val="609CD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AutoShape 14"/>
          <p:cNvSpPr>
            <a:spLocks noChangeArrowheads="1"/>
          </p:cNvSpPr>
          <p:nvPr/>
        </p:nvSpPr>
        <p:spPr bwMode="auto">
          <a:xfrm>
            <a:off x="8013700" y="2063750"/>
            <a:ext cx="977900" cy="215900"/>
          </a:xfrm>
          <a:prstGeom prst="rightArrow">
            <a:avLst>
              <a:gd name="adj1" fmla="val 50000"/>
              <a:gd name="adj2" fmla="val 226492"/>
            </a:avLst>
          </a:prstGeom>
          <a:solidFill>
            <a:srgbClr val="609CD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AutoShape 15"/>
          <p:cNvSpPr>
            <a:spLocks noChangeArrowheads="1"/>
          </p:cNvSpPr>
          <p:nvPr/>
        </p:nvSpPr>
        <p:spPr bwMode="auto">
          <a:xfrm>
            <a:off x="2908300" y="2063750"/>
            <a:ext cx="977900" cy="215900"/>
          </a:xfrm>
          <a:prstGeom prst="rightArrow">
            <a:avLst>
              <a:gd name="adj1" fmla="val 50000"/>
              <a:gd name="adj2" fmla="val 226492"/>
            </a:avLst>
          </a:prstGeom>
          <a:solidFill>
            <a:srgbClr val="609CD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3829050" y="1384300"/>
            <a:ext cx="3860800" cy="1574800"/>
          </a:xfrm>
          <a:prstGeom prst="rect">
            <a:avLst/>
          </a:prstGeom>
          <a:noFill/>
          <a:ln w="25400">
            <a:solidFill>
              <a:schemeClr val="tx2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" name="Group 24"/>
          <p:cNvGrpSpPr/>
          <p:nvPr/>
        </p:nvGrpSpPr>
        <p:grpSpPr>
          <a:xfrm>
            <a:off x="6337300" y="1524000"/>
            <a:ext cx="355600" cy="1295400"/>
            <a:chOff x="3505200" y="1524000"/>
            <a:chExt cx="355600" cy="1295400"/>
          </a:xfrm>
        </p:grpSpPr>
        <p:grpSp>
          <p:nvGrpSpPr>
            <p:cNvPr id="13" name="Group 18"/>
            <p:cNvGrpSpPr/>
            <p:nvPr/>
          </p:nvGrpSpPr>
          <p:grpSpPr>
            <a:xfrm>
              <a:off x="3505200" y="2463800"/>
              <a:ext cx="355600" cy="355600"/>
              <a:chOff x="3511550" y="2006600"/>
              <a:chExt cx="355600" cy="355600"/>
            </a:xfrm>
          </p:grpSpPr>
          <p:sp>
            <p:nvSpPr>
              <p:cNvPr id="20" name="Rectangle 19"/>
              <p:cNvSpPr>
                <a:spLocks noChangeArrowheads="1"/>
              </p:cNvSpPr>
              <p:nvPr/>
            </p:nvSpPr>
            <p:spPr bwMode="auto">
              <a:xfrm>
                <a:off x="3511550" y="2006600"/>
                <a:ext cx="355600" cy="355600"/>
              </a:xfrm>
              <a:prstGeom prst="rect">
                <a:avLst/>
              </a:prstGeom>
              <a:solidFill>
                <a:schemeClr val="accent4">
                  <a:lumMod val="65000"/>
                  <a:lumOff val="3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Oval 20"/>
              <p:cNvSpPr>
                <a:spLocks noChangeArrowheads="1"/>
              </p:cNvSpPr>
              <p:nvPr/>
            </p:nvSpPr>
            <p:spPr bwMode="auto">
              <a:xfrm>
                <a:off x="3581400" y="2076450"/>
                <a:ext cx="215900" cy="215900"/>
              </a:xfrm>
              <a:prstGeom prst="ellipse">
                <a:avLst/>
              </a:prstGeom>
              <a:solidFill>
                <a:srgbClr val="609CD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8" name="Group 21"/>
            <p:cNvGrpSpPr/>
            <p:nvPr/>
          </p:nvGrpSpPr>
          <p:grpSpPr>
            <a:xfrm>
              <a:off x="3505200" y="1524000"/>
              <a:ext cx="355600" cy="355600"/>
              <a:chOff x="3511550" y="2006600"/>
              <a:chExt cx="355600" cy="355600"/>
            </a:xfrm>
          </p:grpSpPr>
          <p:sp>
            <p:nvSpPr>
              <p:cNvPr id="23" name="Rectangle 22"/>
              <p:cNvSpPr>
                <a:spLocks noChangeArrowheads="1"/>
              </p:cNvSpPr>
              <p:nvPr/>
            </p:nvSpPr>
            <p:spPr bwMode="auto">
              <a:xfrm>
                <a:off x="3511550" y="2006600"/>
                <a:ext cx="355600" cy="355600"/>
              </a:xfrm>
              <a:prstGeom prst="rect">
                <a:avLst/>
              </a:prstGeom>
              <a:solidFill>
                <a:schemeClr val="accent4">
                  <a:lumMod val="65000"/>
                  <a:lumOff val="3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Oval 23"/>
              <p:cNvSpPr>
                <a:spLocks noChangeArrowheads="1"/>
              </p:cNvSpPr>
              <p:nvPr/>
            </p:nvSpPr>
            <p:spPr bwMode="auto">
              <a:xfrm>
                <a:off x="3581400" y="2076450"/>
                <a:ext cx="215900" cy="215900"/>
              </a:xfrm>
              <a:prstGeom prst="ellipse">
                <a:avLst/>
              </a:prstGeom>
              <a:solidFill>
                <a:srgbClr val="609CD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5" name="Content Placeholder 1"/>
          <p:cNvSpPr txBox="1">
            <a:spLocks/>
          </p:cNvSpPr>
          <p:nvPr/>
        </p:nvSpPr>
        <p:spPr bwMode="auto">
          <a:xfrm>
            <a:off x="0" y="4419600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pitchFamily="2" charset="2"/>
              <a:buChar char="p"/>
              <a:defRPr sz="2400">
                <a:solidFill>
                  <a:srgbClr val="002060"/>
                </a:solidFill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pitchFamily="2" charset="2"/>
              <a:buChar char="n"/>
              <a:defRPr sz="2200">
                <a:solidFill>
                  <a:srgbClr val="002060"/>
                </a:solidFill>
                <a:latin typeface="MS Reference Sans Serif" pitchFamily="34" charset="0"/>
                <a:ea typeface="ＭＳ Ｐゴシック" pitchFamily="-112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SzPct val="65000"/>
              <a:buFont typeface="Wingdings" pitchFamily="2" charset="2"/>
              <a:buChar char="p"/>
              <a:defRPr sz="2000">
                <a:solidFill>
                  <a:srgbClr val="002060"/>
                </a:solidFill>
                <a:latin typeface="MS Reference Sans Serif" pitchFamily="34" charset="0"/>
                <a:ea typeface="ＭＳ Ｐゴシック" pitchFamily="-112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MS Reference Sans Serif" pitchFamily="34" charset="0"/>
                <a:ea typeface="ＭＳ Ｐゴシック" pitchFamily="-112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Wingdings" pitchFamily="2" charset="2"/>
              <a:buChar char="§"/>
              <a:defRPr sz="2000">
                <a:solidFill>
                  <a:srgbClr val="002060"/>
                </a:solidFill>
                <a:latin typeface="MS Reference Sans Serif" pitchFamily="34" charset="0"/>
                <a:ea typeface="ＭＳ Ｐゴシック" pitchFamily="-112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-112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-112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-112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-112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dirty="0" smtClean="0">
                <a:solidFill>
                  <a:schemeClr val="tx1"/>
                </a:solidFill>
              </a:rPr>
              <a:t>What is the relationship between </a:t>
            </a:r>
            <a:r>
              <a:rPr lang="en-US" dirty="0" err="1" smtClean="0">
                <a:solidFill>
                  <a:schemeClr val="tx1"/>
                </a:solidFill>
              </a:rPr>
              <a:t>Rp</a:t>
            </a:r>
            <a:r>
              <a:rPr lang="en-US" dirty="0" smtClean="0">
                <a:solidFill>
                  <a:schemeClr val="tx1"/>
                </a:solidFill>
              </a:rPr>
              <a:t> and </a:t>
            </a:r>
            <a:r>
              <a:rPr lang="en-US" dirty="0" err="1" smtClean="0">
                <a:solidFill>
                  <a:schemeClr val="tx1"/>
                </a:solidFill>
              </a:rPr>
              <a:t>Tp</a:t>
            </a:r>
            <a:r>
              <a:rPr lang="en-US" dirty="0" smtClean="0">
                <a:solidFill>
                  <a:schemeClr val="tx1"/>
                </a:solidFill>
              </a:rPr>
              <a:t> when we have more than one resource; We have </a:t>
            </a:r>
            <a:r>
              <a:rPr lang="en-US" b="1" i="1" dirty="0" smtClean="0">
                <a:solidFill>
                  <a:srgbClr val="A1274A"/>
                </a:solidFill>
              </a:rPr>
              <a:t>c </a:t>
            </a:r>
            <a:r>
              <a:rPr lang="en-US" dirty="0" smtClean="0">
                <a:solidFill>
                  <a:schemeClr val="tx1"/>
                </a:solidFill>
              </a:rPr>
              <a:t>recourses</a:t>
            </a:r>
          </a:p>
          <a:p>
            <a:pPr>
              <a:buFont typeface="Wingdings" pitchFamily="2" charset="2"/>
              <a:buNone/>
            </a:pPr>
            <a:endParaRPr lang="en-US" dirty="0" smtClean="0"/>
          </a:p>
          <a:p>
            <a:pPr>
              <a:buFont typeface="Wingdings" pitchFamily="2" charset="2"/>
              <a:buNone/>
            </a:pPr>
            <a:endParaRPr lang="en-US" dirty="0" smtClean="0"/>
          </a:p>
          <a:p>
            <a:pPr>
              <a:buFont typeface="Wingdings" pitchFamily="2" charset="2"/>
              <a:buNone/>
            </a:pPr>
            <a:endParaRPr lang="en-US" dirty="0" smtClean="0"/>
          </a:p>
          <a:p>
            <a:pPr>
              <a:buFont typeface="Wingdings" pitchFamily="2" charset="2"/>
              <a:buNone/>
            </a:pPr>
            <a:endParaRPr lang="en-US" dirty="0" smtClean="0"/>
          </a:p>
          <a:p>
            <a:pPr>
              <a:buFont typeface="Wingdings" pitchFamily="2" charset="2"/>
              <a:buNone/>
            </a:pPr>
            <a:endParaRPr lang="en-US" dirty="0" smtClean="0"/>
          </a:p>
        </p:txBody>
      </p:sp>
      <p:sp>
        <p:nvSpPr>
          <p:cNvPr id="26" name="Content Placeholder 1"/>
          <p:cNvSpPr txBox="1">
            <a:spLocks/>
          </p:cNvSpPr>
          <p:nvPr/>
        </p:nvSpPr>
        <p:spPr bwMode="auto">
          <a:xfrm>
            <a:off x="88900" y="5257800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pitchFamily="2" charset="2"/>
              <a:buChar char="p"/>
              <a:defRPr sz="2400">
                <a:solidFill>
                  <a:srgbClr val="002060"/>
                </a:solidFill>
                <a:latin typeface="MS Reference Sans Serif" pitchFamily="34" charset="0"/>
                <a:ea typeface="ＭＳ Ｐゴシック" pitchFamily="-65" charset="-128"/>
                <a:cs typeface="MS Reference Sans Serif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pitchFamily="2" charset="2"/>
              <a:buChar char="n"/>
              <a:defRPr sz="2200">
                <a:solidFill>
                  <a:srgbClr val="002060"/>
                </a:solidFill>
                <a:latin typeface="MS Reference Sans Serif" pitchFamily="34" charset="0"/>
                <a:ea typeface="ＭＳ Ｐゴシック" pitchFamily="-112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SzPct val="65000"/>
              <a:buFont typeface="Wingdings" pitchFamily="2" charset="2"/>
              <a:buChar char="p"/>
              <a:defRPr sz="2000">
                <a:solidFill>
                  <a:srgbClr val="002060"/>
                </a:solidFill>
                <a:latin typeface="MS Reference Sans Serif" pitchFamily="34" charset="0"/>
                <a:ea typeface="ＭＳ Ｐゴシック" pitchFamily="-112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MS Reference Sans Serif" pitchFamily="34" charset="0"/>
                <a:ea typeface="ＭＳ Ｐゴシック" pitchFamily="-112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Wingdings" pitchFamily="2" charset="2"/>
              <a:buChar char="§"/>
              <a:defRPr sz="2000">
                <a:solidFill>
                  <a:srgbClr val="002060"/>
                </a:solidFill>
                <a:latin typeface="MS Reference Sans Serif" pitchFamily="34" charset="0"/>
                <a:ea typeface="ＭＳ Ｐゴシック" pitchFamily="-112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-112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-112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-112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-112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b="1" i="1" dirty="0" err="1" smtClean="0">
                <a:solidFill>
                  <a:srgbClr val="A1274A"/>
                </a:solidFill>
              </a:rPr>
              <a:t>Rp</a:t>
            </a:r>
            <a:r>
              <a:rPr lang="en-US" b="1" i="1" baseline="-25000" dirty="0" smtClean="0">
                <a:solidFill>
                  <a:srgbClr val="A1274A"/>
                </a:solidFill>
              </a:rPr>
              <a:t>  </a:t>
            </a:r>
            <a:r>
              <a:rPr lang="en-US" b="1" i="1" dirty="0" smtClean="0">
                <a:solidFill>
                  <a:srgbClr val="A1274A"/>
                </a:solidFill>
              </a:rPr>
              <a:t>=</a:t>
            </a:r>
            <a:r>
              <a:rPr lang="en-US" dirty="0" smtClean="0"/>
              <a:t> </a:t>
            </a:r>
            <a:r>
              <a:rPr lang="en-US" b="1" i="1" dirty="0" smtClean="0">
                <a:solidFill>
                  <a:srgbClr val="A1274A"/>
                </a:solidFill>
              </a:rPr>
              <a:t> c/</a:t>
            </a:r>
            <a:r>
              <a:rPr lang="en-US" b="1" i="1" dirty="0" err="1" smtClean="0">
                <a:solidFill>
                  <a:srgbClr val="A1274A"/>
                </a:solidFill>
              </a:rPr>
              <a:t>Tp</a:t>
            </a:r>
            <a:r>
              <a:rPr lang="en-US" b="1" i="1" baseline="-25000" dirty="0" smtClean="0">
                <a:solidFill>
                  <a:srgbClr val="A1274A"/>
                </a:solidFill>
              </a:rPr>
              <a:t> </a:t>
            </a:r>
          </a:p>
          <a:p>
            <a:pPr>
              <a:buFont typeface="Wingdings" pitchFamily="2" charset="2"/>
              <a:buNone/>
            </a:pPr>
            <a:r>
              <a:rPr lang="en-US" b="1" dirty="0" smtClean="0">
                <a:solidFill>
                  <a:srgbClr val="A1274A"/>
                </a:solidFill>
              </a:rPr>
              <a:t>Each customer always spends </a:t>
            </a:r>
            <a:r>
              <a:rPr lang="en-US" b="1" dirty="0" err="1" smtClean="0">
                <a:solidFill>
                  <a:srgbClr val="A1274A"/>
                </a:solidFill>
              </a:rPr>
              <a:t>Tp</a:t>
            </a:r>
            <a:r>
              <a:rPr lang="en-US" b="1" dirty="0" smtClean="0">
                <a:solidFill>
                  <a:srgbClr val="A1274A"/>
                </a:solidFill>
              </a:rPr>
              <a:t> unites of time with the server</a:t>
            </a:r>
          </a:p>
          <a:p>
            <a:pPr>
              <a:buFont typeface="Wingdings" pitchFamily="2" charset="2"/>
              <a:buNone/>
            </a:pPr>
            <a:endParaRPr lang="en-US" dirty="0" smtClean="0"/>
          </a:p>
          <a:p>
            <a:pPr>
              <a:buFont typeface="Wingdings" pitchFamily="2" charset="2"/>
              <a:buNone/>
            </a:pPr>
            <a:endParaRPr lang="en-US" dirty="0" smtClean="0"/>
          </a:p>
          <a:p>
            <a:pPr>
              <a:buFont typeface="Wingdings" pitchFamily="2" charset="2"/>
              <a:buNone/>
            </a:pPr>
            <a:endParaRPr lang="en-US" dirty="0" smtClean="0"/>
          </a:p>
          <a:p>
            <a:pPr>
              <a:buFont typeface="Wingdings" pitchFamily="2" charset="2"/>
              <a:buNone/>
            </a:pPr>
            <a:endParaRPr lang="en-US" dirty="0" smtClean="0"/>
          </a:p>
          <a:p>
            <a:pPr>
              <a:buFont typeface="Wingdings" pitchFamily="2" charset="2"/>
              <a:buNone/>
            </a:pPr>
            <a:endParaRPr lang="en-US" dirty="0" smtClean="0"/>
          </a:p>
        </p:txBody>
      </p:sp>
      <p:sp>
        <p:nvSpPr>
          <p:cNvPr id="98" name="Freeform 97"/>
          <p:cNvSpPr/>
          <p:nvPr/>
        </p:nvSpPr>
        <p:spPr bwMode="auto">
          <a:xfrm>
            <a:off x="742950" y="2151875"/>
            <a:ext cx="2118" cy="1"/>
          </a:xfrm>
          <a:custGeom>
            <a:avLst/>
            <a:gdLst/>
            <a:ahLst/>
            <a:cxnLst/>
            <a:rect l="0" t="0" r="0" b="0"/>
            <a:pathLst>
              <a:path w="2118" h="1">
                <a:moveTo>
                  <a:pt x="0" y="0"/>
                </a:moveTo>
                <a:lnTo>
                  <a:pt x="2117" y="0"/>
                </a:lnTo>
                <a:close/>
              </a:path>
            </a:pathLst>
          </a:cu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  <p:sp>
        <p:nvSpPr>
          <p:cNvPr id="104" name="SMARTInkAnnotation138"/>
          <p:cNvSpPr/>
          <p:nvPr/>
        </p:nvSpPr>
        <p:spPr bwMode="auto">
          <a:xfrm>
            <a:off x="2200275" y="1723789"/>
            <a:ext cx="14289" cy="7135"/>
          </a:xfrm>
          <a:custGeom>
            <a:avLst/>
            <a:gdLst/>
            <a:ahLst/>
            <a:cxnLst/>
            <a:rect l="0" t="0" r="0" b="0"/>
            <a:pathLst>
              <a:path w="14289" h="7135">
                <a:moveTo>
                  <a:pt x="0" y="7134"/>
                </a:moveTo>
                <a:lnTo>
                  <a:pt x="14288" y="0"/>
                </a:lnTo>
              </a:path>
            </a:pathLst>
          </a:cu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5" grpId="0" build="p"/>
      <p:bldP spid="2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3048000"/>
            <a:ext cx="8915400" cy="3429000"/>
          </a:xfrm>
        </p:spPr>
        <p:txBody>
          <a:bodyPr/>
          <a:lstStyle/>
          <a:p>
            <a:pPr>
              <a:buNone/>
            </a:pPr>
            <a:r>
              <a:rPr lang="en-US" b="1" i="1" dirty="0" err="1" smtClean="0">
                <a:solidFill>
                  <a:srgbClr val="A1274A"/>
                </a:solidFill>
              </a:rPr>
              <a:t>Tp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A1274A"/>
                </a:solidFill>
              </a:rPr>
              <a:t>= 5 </a:t>
            </a:r>
            <a:r>
              <a:rPr lang="en-US" dirty="0" smtClean="0">
                <a:solidFill>
                  <a:schemeClr val="tx1"/>
                </a:solidFill>
              </a:rPr>
              <a:t>minutes. Processing time is 5 minute. Each customer on average is with the server for 5 minutes.</a:t>
            </a:r>
            <a:r>
              <a:rPr lang="en-US" dirty="0" smtClean="0"/>
              <a:t>  </a:t>
            </a:r>
          </a:p>
          <a:p>
            <a:pPr>
              <a:buNone/>
            </a:pPr>
            <a:r>
              <a:rPr lang="en-US" b="1" i="1" dirty="0" smtClean="0">
                <a:solidFill>
                  <a:srgbClr val="A1274A"/>
                </a:solidFill>
              </a:rPr>
              <a:t>c </a:t>
            </a:r>
            <a:r>
              <a:rPr lang="en-US" b="1" dirty="0" smtClean="0">
                <a:solidFill>
                  <a:srgbClr val="A1274A"/>
                </a:solidFill>
              </a:rPr>
              <a:t>= 3</a:t>
            </a:r>
            <a:r>
              <a:rPr lang="en-US" dirty="0" smtClean="0">
                <a:solidFill>
                  <a:schemeClr val="tx1"/>
                </a:solidFill>
              </a:rPr>
              <a:t>, we have three servers.</a:t>
            </a:r>
          </a:p>
          <a:p>
            <a:pPr>
              <a:buNone/>
            </a:pPr>
            <a:r>
              <a:rPr lang="en-US" dirty="0" smtClean="0">
                <a:solidFill>
                  <a:schemeClr val="tx1"/>
                </a:solidFill>
              </a:rPr>
              <a:t>Processing rate of each server is 1/5 customers per minute, or 12 customer per hour.</a:t>
            </a:r>
          </a:p>
          <a:p>
            <a:pPr>
              <a:buNone/>
            </a:pPr>
            <a:r>
              <a:rPr lang="en-US" dirty="0" err="1" smtClean="0">
                <a:solidFill>
                  <a:schemeClr val="tx1"/>
                </a:solidFill>
              </a:rPr>
              <a:t>Rp</a:t>
            </a:r>
            <a:r>
              <a:rPr lang="en-US" dirty="0" smtClean="0">
                <a:solidFill>
                  <a:schemeClr val="tx1"/>
                </a:solidFill>
              </a:rPr>
              <a:t> is the processing rate of all three servers.</a:t>
            </a:r>
          </a:p>
          <a:p>
            <a:pPr>
              <a:buNone/>
            </a:pPr>
            <a:r>
              <a:rPr lang="en-US" b="1" i="1" dirty="0" err="1" smtClean="0">
                <a:solidFill>
                  <a:srgbClr val="A1274A"/>
                </a:solidFill>
              </a:rPr>
              <a:t>Rp</a:t>
            </a:r>
            <a:r>
              <a:rPr lang="en-US" b="1" i="1" dirty="0" smtClean="0">
                <a:solidFill>
                  <a:srgbClr val="A1274A"/>
                </a:solidFill>
              </a:rPr>
              <a:t> = c/</a:t>
            </a:r>
            <a:r>
              <a:rPr lang="en-US" b="1" i="1" dirty="0" err="1" smtClean="0">
                <a:solidFill>
                  <a:srgbClr val="A1274A"/>
                </a:solidFill>
              </a:rPr>
              <a:t>Tp</a:t>
            </a:r>
            <a:r>
              <a:rPr lang="en-US" b="1" i="1" dirty="0" smtClean="0">
                <a:solidFill>
                  <a:srgbClr val="A1274A"/>
                </a:solidFill>
              </a:rPr>
              <a:t> </a:t>
            </a:r>
          </a:p>
          <a:p>
            <a:pPr>
              <a:buNone/>
            </a:pPr>
            <a:r>
              <a:rPr lang="en-US" b="1" i="1" dirty="0" err="1" smtClean="0">
                <a:solidFill>
                  <a:srgbClr val="A1274A"/>
                </a:solidFill>
              </a:rPr>
              <a:t>Rp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A1274A"/>
                </a:solidFill>
              </a:rPr>
              <a:t>= 3/5 </a:t>
            </a:r>
            <a:r>
              <a:rPr lang="en-US" dirty="0" smtClean="0">
                <a:solidFill>
                  <a:schemeClr val="tx1"/>
                </a:solidFill>
              </a:rPr>
              <a:t>customers/minute, or 36 customers/hour.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Average Processing  Rate of c Servers</a:t>
            </a:r>
            <a:endParaRPr lang="en-US" dirty="0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2755900" y="1606550"/>
            <a:ext cx="1447800" cy="914400"/>
          </a:xfrm>
          <a:custGeom>
            <a:avLst/>
            <a:gdLst>
              <a:gd name="T0" fmla="*/ 0 w 576"/>
              <a:gd name="T1" fmla="*/ 2147483647 h 528"/>
              <a:gd name="T2" fmla="*/ 2147483647 w 576"/>
              <a:gd name="T3" fmla="*/ 0 h 528"/>
              <a:gd name="T4" fmla="*/ 2147483647 w 576"/>
              <a:gd name="T5" fmla="*/ 2147483647 h 528"/>
              <a:gd name="T6" fmla="*/ 0 w 576"/>
              <a:gd name="T7" fmla="*/ 2147483647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"/>
              <a:gd name="T13" fmla="*/ 0 h 528"/>
              <a:gd name="T14" fmla="*/ 576 w 576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" h="528">
                <a:moveTo>
                  <a:pt x="0" y="528"/>
                </a:moveTo>
                <a:lnTo>
                  <a:pt x="288" y="0"/>
                </a:lnTo>
                <a:lnTo>
                  <a:pt x="576" y="528"/>
                </a:lnTo>
                <a:lnTo>
                  <a:pt x="0" y="52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4356100" y="1447800"/>
            <a:ext cx="1816100" cy="14478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3060700" y="2063750"/>
            <a:ext cx="215900" cy="215900"/>
          </a:xfrm>
          <a:prstGeom prst="ellipse">
            <a:avLst/>
          </a:prstGeom>
          <a:solidFill>
            <a:srgbClr val="609CD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3365500" y="2063750"/>
            <a:ext cx="215900" cy="215900"/>
          </a:xfrm>
          <a:prstGeom prst="ellipse">
            <a:avLst/>
          </a:prstGeom>
          <a:solidFill>
            <a:srgbClr val="609CD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3670300" y="2063750"/>
            <a:ext cx="215900" cy="215900"/>
          </a:xfrm>
          <a:prstGeom prst="ellipse">
            <a:avLst/>
          </a:prstGeom>
          <a:solidFill>
            <a:srgbClr val="609CD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5048250" y="2006600"/>
            <a:ext cx="355600" cy="355600"/>
            <a:chOff x="3511550" y="2006600"/>
            <a:chExt cx="355600" cy="355600"/>
          </a:xfrm>
        </p:grpSpPr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3511550" y="2006600"/>
              <a:ext cx="355600" cy="355600"/>
            </a:xfrm>
            <a:prstGeom prst="rect">
              <a:avLst/>
            </a:prstGeom>
            <a:solidFill>
              <a:schemeClr val="accent4">
                <a:lumMod val="65000"/>
                <a:lumOff val="35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3581400" y="2076450"/>
              <a:ext cx="215900" cy="215900"/>
            </a:xfrm>
            <a:prstGeom prst="ellipse">
              <a:avLst/>
            </a:prstGeom>
            <a:solidFill>
              <a:srgbClr val="609CD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6413500" y="2063750"/>
            <a:ext cx="215900" cy="215900"/>
          </a:xfrm>
          <a:prstGeom prst="ellipse">
            <a:avLst/>
          </a:prstGeom>
          <a:solidFill>
            <a:srgbClr val="609CD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AutoShape 14"/>
          <p:cNvSpPr>
            <a:spLocks noChangeArrowheads="1"/>
          </p:cNvSpPr>
          <p:nvPr/>
        </p:nvSpPr>
        <p:spPr bwMode="auto">
          <a:xfrm>
            <a:off x="6718300" y="2063750"/>
            <a:ext cx="977900" cy="215900"/>
          </a:xfrm>
          <a:prstGeom prst="rightArrow">
            <a:avLst>
              <a:gd name="adj1" fmla="val 50000"/>
              <a:gd name="adj2" fmla="val 226492"/>
            </a:avLst>
          </a:prstGeom>
          <a:solidFill>
            <a:srgbClr val="609CD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AutoShape 15"/>
          <p:cNvSpPr>
            <a:spLocks noChangeArrowheads="1"/>
          </p:cNvSpPr>
          <p:nvPr/>
        </p:nvSpPr>
        <p:spPr bwMode="auto">
          <a:xfrm>
            <a:off x="1612900" y="2063750"/>
            <a:ext cx="977900" cy="215900"/>
          </a:xfrm>
          <a:prstGeom prst="rightArrow">
            <a:avLst>
              <a:gd name="adj1" fmla="val 50000"/>
              <a:gd name="adj2" fmla="val 226492"/>
            </a:avLst>
          </a:prstGeom>
          <a:solidFill>
            <a:srgbClr val="609CD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2533650" y="1384300"/>
            <a:ext cx="3860800" cy="1574800"/>
          </a:xfrm>
          <a:prstGeom prst="rect">
            <a:avLst/>
          </a:prstGeom>
          <a:noFill/>
          <a:ln w="25400">
            <a:solidFill>
              <a:schemeClr val="tx2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5041900" y="1524000"/>
            <a:ext cx="355600" cy="1295400"/>
            <a:chOff x="3505200" y="1524000"/>
            <a:chExt cx="355600" cy="1295400"/>
          </a:xfrm>
        </p:grpSpPr>
        <p:grpSp>
          <p:nvGrpSpPr>
            <p:cNvPr id="31" name="Group 30"/>
            <p:cNvGrpSpPr/>
            <p:nvPr/>
          </p:nvGrpSpPr>
          <p:grpSpPr>
            <a:xfrm>
              <a:off x="3505200" y="2463800"/>
              <a:ext cx="355600" cy="355600"/>
              <a:chOff x="3511550" y="2006600"/>
              <a:chExt cx="355600" cy="355600"/>
            </a:xfrm>
          </p:grpSpPr>
          <p:sp>
            <p:nvSpPr>
              <p:cNvPr id="35" name="Rectangle 19"/>
              <p:cNvSpPr>
                <a:spLocks noChangeArrowheads="1"/>
              </p:cNvSpPr>
              <p:nvPr/>
            </p:nvSpPr>
            <p:spPr bwMode="auto">
              <a:xfrm>
                <a:off x="3511550" y="2006600"/>
                <a:ext cx="355600" cy="355600"/>
              </a:xfrm>
              <a:prstGeom prst="rect">
                <a:avLst/>
              </a:prstGeom>
              <a:solidFill>
                <a:schemeClr val="accent4">
                  <a:lumMod val="65000"/>
                  <a:lumOff val="3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Oval 35"/>
              <p:cNvSpPr>
                <a:spLocks noChangeArrowheads="1"/>
              </p:cNvSpPr>
              <p:nvPr/>
            </p:nvSpPr>
            <p:spPr bwMode="auto">
              <a:xfrm>
                <a:off x="3581400" y="2076450"/>
                <a:ext cx="215900" cy="215900"/>
              </a:xfrm>
              <a:prstGeom prst="ellipse">
                <a:avLst/>
              </a:prstGeom>
              <a:solidFill>
                <a:srgbClr val="609CD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2" name="Group 21"/>
            <p:cNvGrpSpPr/>
            <p:nvPr/>
          </p:nvGrpSpPr>
          <p:grpSpPr>
            <a:xfrm>
              <a:off x="3505200" y="1524000"/>
              <a:ext cx="355600" cy="355600"/>
              <a:chOff x="3511550" y="2006600"/>
              <a:chExt cx="355600" cy="355600"/>
            </a:xfrm>
          </p:grpSpPr>
          <p:sp>
            <p:nvSpPr>
              <p:cNvPr id="33" name="Rectangle 32"/>
              <p:cNvSpPr>
                <a:spLocks noChangeArrowheads="1"/>
              </p:cNvSpPr>
              <p:nvPr/>
            </p:nvSpPr>
            <p:spPr bwMode="auto">
              <a:xfrm>
                <a:off x="3511550" y="2006600"/>
                <a:ext cx="355600" cy="355600"/>
              </a:xfrm>
              <a:prstGeom prst="rect">
                <a:avLst/>
              </a:prstGeom>
              <a:solidFill>
                <a:schemeClr val="accent4">
                  <a:lumMod val="65000"/>
                  <a:lumOff val="3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Oval 33"/>
              <p:cNvSpPr>
                <a:spLocks noChangeArrowheads="1"/>
              </p:cNvSpPr>
              <p:nvPr/>
            </p:nvSpPr>
            <p:spPr bwMode="auto">
              <a:xfrm>
                <a:off x="3581400" y="2076450"/>
                <a:ext cx="215900" cy="215900"/>
              </a:xfrm>
              <a:prstGeom prst="ellipse">
                <a:avLst/>
              </a:prstGeom>
              <a:solidFill>
                <a:srgbClr val="609CD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theme1.xml><?xml version="1.0" encoding="utf-8"?>
<a:theme xmlns:a="http://schemas.openxmlformats.org/drawingml/2006/main" name="Lean Thinking Final.ppt">
  <a:themeElements>
    <a:clrScheme name="Level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Level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2" charset="0"/>
          </a:defRPr>
        </a:defPPr>
      </a:lst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Lean Thinking Final">
  <a:themeElements>
    <a:clrScheme name="Level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Level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2" charset="0"/>
          </a:defRPr>
        </a:defPPr>
      </a:lst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ean Thinking Final">
  <a:themeElements>
    <a:clrScheme name="Level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Level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2" charset="0"/>
          </a:defRPr>
        </a:defPPr>
      </a:lst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Lean Thinking Final">
  <a:themeElements>
    <a:clrScheme name="Level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Level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2" charset="0"/>
          </a:defRPr>
        </a:defPPr>
      </a:lst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Lean Thinking Final.ppt</Template>
  <TotalTime>8349</TotalTime>
  <Words>3279</Words>
  <Application>Microsoft Office PowerPoint</Application>
  <PresentationFormat>On-screen Show (4:3)</PresentationFormat>
  <Paragraphs>477</Paragraphs>
  <Slides>54</Slides>
  <Notes>54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54</vt:i4>
      </vt:variant>
    </vt:vector>
  </HeadingPairs>
  <TitlesOfParts>
    <vt:vector size="61" baseType="lpstr">
      <vt:lpstr>Lean Thinking Final.ppt</vt:lpstr>
      <vt:lpstr>1_Lean Thinking Final</vt:lpstr>
      <vt:lpstr>Lean Thinking Final</vt:lpstr>
      <vt:lpstr>2_Lean Thinking Final</vt:lpstr>
      <vt:lpstr>Photo Editor Photo</vt:lpstr>
      <vt:lpstr>Equation</vt:lpstr>
      <vt:lpstr>Worksheet</vt:lpstr>
      <vt:lpstr>Polling:  Lower Waiting Time, Longer Processing Time (Perhaps)</vt:lpstr>
      <vt:lpstr>Make to Stock (MTS) vs. Make to Order (MTO)</vt:lpstr>
      <vt:lpstr>A Call Centre</vt:lpstr>
      <vt:lpstr>Capacity More than Demand- Still Waiting Lines? Variability</vt:lpstr>
      <vt:lpstr>Article: The Psychology of Waiting Lines</vt:lpstr>
      <vt:lpstr>Characteristics of Queuing Systems</vt:lpstr>
      <vt:lpstr>AVERAGE Processing Time Tp AVERAGE Processing Rate Rp</vt:lpstr>
      <vt:lpstr>More than One Server; c Servers</vt:lpstr>
      <vt:lpstr>Average Processing  Rate of c Servers</vt:lpstr>
      <vt:lpstr>Inter-arrival Time (Ta)  and Arrival Rate (Ra)</vt:lpstr>
      <vt:lpstr>Throughput = Min (Ri,Rp)</vt:lpstr>
      <vt:lpstr>Buffer (waiting line) and Processors (Servers)</vt:lpstr>
      <vt:lpstr>Utilization is Always Less than 1</vt:lpstr>
      <vt:lpstr>Given the Utilization, How Many Flow Units are in the Processor(s) </vt:lpstr>
      <vt:lpstr>Given the Utilization, How Many Flow Units are in the Processor(s) </vt:lpstr>
      <vt:lpstr>What We Have Learned Without Looking for  any Formula</vt:lpstr>
      <vt:lpstr>Characteristics of Queuing Systems</vt:lpstr>
      <vt:lpstr>Utilization and Variability</vt:lpstr>
      <vt:lpstr>Drivers of Process Performance</vt:lpstr>
      <vt:lpstr>Now Let’s Look at the Rest of the System;  The Little’s Law Applies Everywhere </vt:lpstr>
      <vt:lpstr>Operational Performance Measures</vt:lpstr>
      <vt:lpstr>The Queue Length APPROXIMATION Formula</vt:lpstr>
      <vt:lpstr>Factors affecting Queue Length </vt:lpstr>
      <vt:lpstr>Utilization – Variability - Delay Curve</vt:lpstr>
      <vt:lpstr>Lessons Learned</vt:lpstr>
      <vt:lpstr>Coefficient of Variations for Alternative  Distributions </vt:lpstr>
      <vt:lpstr>Exact Ii for Poisson Arrival Rate, Exponential Service Time</vt:lpstr>
      <vt:lpstr>Terminology and Classification of Waiting Lines</vt:lpstr>
      <vt:lpstr>Example; Coefficient of Variation of Interarrival Time</vt:lpstr>
      <vt:lpstr>Example: Coefficient of Variation of Processing  Time</vt:lpstr>
      <vt:lpstr>Example: Utilization and Safety Capacity</vt:lpstr>
      <vt:lpstr>Example: Other Performance Measures</vt:lpstr>
      <vt:lpstr>Example: Now suppose we have two servers. </vt:lpstr>
      <vt:lpstr>Other Performance Measures for Two Servers</vt:lpstr>
      <vt:lpstr>Processing Time, Waiting Time; Long Waiting Line</vt:lpstr>
      <vt:lpstr>More Servers + Specialization</vt:lpstr>
      <vt:lpstr>Polling:  Lower Waiting Time, Longer Processing Time (Perhaps)</vt:lpstr>
      <vt:lpstr>Effect of Pooling</vt:lpstr>
      <vt:lpstr>Effect of Pooling : 2M/M/1</vt:lpstr>
      <vt:lpstr>Comparison of 2M/M/1 with M/M/2</vt:lpstr>
      <vt:lpstr>Effect of Pooling: M/M/2</vt:lpstr>
      <vt:lpstr>Effect of Pooling</vt:lpstr>
      <vt:lpstr>Performance Measures </vt:lpstr>
      <vt:lpstr>1. Variability Reduction Levers</vt:lpstr>
      <vt:lpstr>2. Capacity Utilization Levers</vt:lpstr>
      <vt:lpstr>3. Synchronizing Capacity with Demand</vt:lpstr>
      <vt:lpstr>The M/M/c Model EXACT Formulas </vt:lpstr>
      <vt:lpstr>The M/G/1 Model EXACT Formulas </vt:lpstr>
      <vt:lpstr>The M/G/1 Model EXACT Formulas </vt:lpstr>
      <vt:lpstr>Assignment 1:  M/M/1 Performance Evaluation</vt:lpstr>
      <vt:lpstr>Assignment 2: M/M/1 Performance Evaluation</vt:lpstr>
      <vt:lpstr>Assignment 3: M/G/c</vt:lpstr>
      <vt:lpstr>Assignment 4: M/M/c Example</vt:lpstr>
      <vt:lpstr>Assignment 5: M/D/c Example</vt:lpstr>
    </vt:vector>
  </TitlesOfParts>
  <Company>CSU, Northridge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Lean Thinking</dc:title>
  <dc:creator>aa2035</dc:creator>
  <cp:lastModifiedBy>aa2035</cp:lastModifiedBy>
  <cp:revision>407</cp:revision>
  <dcterms:created xsi:type="dcterms:W3CDTF">2008-11-22T01:06:20Z</dcterms:created>
  <dcterms:modified xsi:type="dcterms:W3CDTF">2011-07-26T22:58:51Z</dcterms:modified>
</cp:coreProperties>
</file>