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33"/>
  </p:notesMasterIdLst>
  <p:handoutMasterIdLst>
    <p:handoutMasterId r:id="rId34"/>
  </p:handoutMasterIdLst>
  <p:sldIdLst>
    <p:sldId id="256" r:id="rId5"/>
    <p:sldId id="262" r:id="rId6"/>
    <p:sldId id="266" r:id="rId7"/>
    <p:sldId id="267" r:id="rId8"/>
    <p:sldId id="265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8"/>
    <a:srgbClr val="A50023"/>
    <a:srgbClr val="A80000"/>
    <a:srgbClr val="0000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2" autoAdjust="0"/>
    <p:restoredTop sz="94660"/>
  </p:normalViewPr>
  <p:slideViewPr>
    <p:cSldViewPr>
      <p:cViewPr varScale="1">
        <p:scale>
          <a:sx n="70" d="100"/>
          <a:sy n="70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2/11/2011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 sz="22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2200">
                <a:solidFill>
                  <a:srgbClr val="002060"/>
                </a:solidFill>
              </a:defRPr>
            </a:lvl4pPr>
            <a:lvl5pPr>
              <a:buClrTx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A50023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    </a:t>
            </a:r>
            <a:r>
              <a:rPr lang="en-US" sz="1200" b="1" i="1" kern="1200" dirty="0" smtClean="0">
                <a:solidFill>
                  <a:srgbClr val="A50023"/>
                </a:solidFill>
                <a:latin typeface="Verdana" pitchFamily="34" charset="0"/>
                <a:ea typeface="ＭＳ Ｐゴシック" charset="-128"/>
                <a:cs typeface="+mn-cs"/>
              </a:rPr>
              <a:t>Dec-2010</a:t>
            </a:r>
            <a:endParaRPr lang="en-US" sz="1200" b="1" i="1" kern="1200" dirty="0">
              <a:solidFill>
                <a:srgbClr val="A50023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A50023"/>
                </a:solidFill>
              </a:rPr>
              <a:t>Operations Management:</a:t>
            </a:r>
            <a:r>
              <a:rPr lang="en-US" sz="1200" b="1" i="1" baseline="0" dirty="0" smtClean="0">
                <a:solidFill>
                  <a:srgbClr val="A50023"/>
                </a:solidFill>
              </a:rPr>
              <a:t> Waiting Lines1</a:t>
            </a:r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88" r:id="rId3"/>
    <p:sldLayoutId id="2147483756" r:id="rId4"/>
    <p:sldLayoutId id="2147483761" r:id="rId5"/>
    <p:sldLayoutId id="2147483762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50023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400">
          <a:solidFill>
            <a:srgbClr val="000078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2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82"/>
        </a:buClr>
        <a:buSzPct val="65000"/>
        <a:buFont typeface="Wingdings" pitchFamily="2" charset="2"/>
        <a:buChar char="p"/>
        <a:defRPr sz="20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0078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2060"/>
                </a:solidFill>
              </a:rPr>
              <a:t>Lean Thinking:  1- Introduction 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6.xls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97-2003_Worksheet7.xls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Microsoft_Office_Excel_97-2003_Worksheet9.xls"/><Relationship Id="rId4" Type="http://schemas.openxmlformats.org/officeDocument/2006/relationships/oleObject" Target="../embeddings/Microsoft_Office_Excel_97-2003_Worksheet8.xls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Excel_97-2003_Worksheet10.xls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Operations Management</a:t>
            </a:r>
            <a:br>
              <a:rPr lang="en-US" dirty="0" smtClean="0">
                <a:ea typeface="ＭＳ Ｐゴシック" charset="-128"/>
              </a:rPr>
            </a:br>
            <a:r>
              <a:rPr lang="en-US" dirty="0" smtClean="0">
                <a:ea typeface="ＭＳ Ｐゴシック" charset="-128"/>
              </a:rPr>
              <a:t/>
            </a:r>
            <a:br>
              <a:rPr lang="en-US" dirty="0" smtClean="0">
                <a:ea typeface="ＭＳ Ｐゴシック" charset="-128"/>
              </a:rPr>
            </a:br>
            <a:r>
              <a:rPr lang="en-US" dirty="0" smtClean="0">
                <a:ea typeface="ＭＳ Ｐゴシック" charset="-128"/>
              </a:rPr>
              <a:t>Waiting Lines</a:t>
            </a:r>
            <a:br>
              <a:rPr lang="en-US" dirty="0" smtClean="0">
                <a:ea typeface="ＭＳ Ｐゴシック" charset="-128"/>
              </a:rPr>
            </a:br>
            <a:endParaRPr lang="en-US" dirty="0" smtClean="0">
              <a:ea typeface="ＭＳ Ｐゴシック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Deterministic System:  Example 2</a:t>
            </a:r>
            <a:endParaRPr lang="en-US"/>
          </a:p>
        </p:txBody>
      </p:sp>
      <p:graphicFrame>
        <p:nvGraphicFramePr>
          <p:cNvPr id="100354" name="Object 4"/>
          <p:cNvGraphicFramePr>
            <a:graphicFrameLocks noChangeAspect="1"/>
          </p:cNvGraphicFramePr>
          <p:nvPr/>
        </p:nvGraphicFramePr>
        <p:xfrm>
          <a:off x="152400" y="1371600"/>
          <a:ext cx="8788807" cy="4419600"/>
        </p:xfrm>
        <a:graphic>
          <a:graphicData uri="http://schemas.openxmlformats.org/presentationml/2006/ole">
            <p:oleObj spid="_x0000_s100354" name="Worksheet" r:id="rId4" imgW="6672960" imgH="255960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572000"/>
            <a:ext cx="8915400" cy="1600200"/>
          </a:xfrm>
        </p:spPr>
        <p:txBody>
          <a:bodyPr/>
          <a:lstStyle/>
          <a:p>
            <a:pPr marL="457200" indent="-457200" eaLnBrk="0" hangingPunct="0">
              <a:lnSpc>
                <a:spcPct val="115000"/>
              </a:lnSpc>
              <a:buNone/>
            </a:pPr>
            <a:r>
              <a:rPr lang="en-US" dirty="0" smtClean="0">
                <a:latin typeface="Tahoma" pitchFamily="34" charset="0"/>
              </a:rPr>
              <a:t>Observations: </a:t>
            </a:r>
          </a:p>
          <a:p>
            <a:pPr marL="457200" indent="-457200" eaLnBrk="0" hangingPunct="0">
              <a:lnSpc>
                <a:spcPct val="115000"/>
              </a:lnSpc>
              <a:buFontTx/>
              <a:buAutoNum type="arabicPeriod"/>
            </a:pPr>
            <a:r>
              <a:rPr lang="en-US" dirty="0" smtClean="0">
                <a:latin typeface="Tahoma" pitchFamily="34" charset="0"/>
              </a:rPr>
              <a:t>Utilization is below 100% (machine is idle 14% of the time).</a:t>
            </a:r>
          </a:p>
          <a:p>
            <a:pPr marL="457200" indent="-457200" eaLnBrk="0" hangingPunct="0">
              <a:lnSpc>
                <a:spcPct val="115000"/>
              </a:lnSpc>
              <a:buFontTx/>
              <a:buAutoNum type="arabicPeriod"/>
            </a:pPr>
            <a:r>
              <a:rPr lang="en-US" dirty="0" smtClean="0">
                <a:latin typeface="Tahoma" pitchFamily="34" charset="0"/>
              </a:rPr>
              <a:t>There are 1.12 orders (on average) waiting to be processed.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Deterministic System:  Example 2</a:t>
            </a:r>
            <a:endParaRPr lang="en-US" dirty="0"/>
          </a:p>
        </p:txBody>
      </p:sp>
      <p:graphicFrame>
        <p:nvGraphicFramePr>
          <p:cNvPr id="4" name="Group 591"/>
          <p:cNvGraphicFramePr>
            <a:graphicFrameLocks/>
          </p:cNvGraphicFramePr>
          <p:nvPr/>
        </p:nvGraphicFramePr>
        <p:xfrm>
          <a:off x="609600" y="1371600"/>
          <a:ext cx="8001001" cy="2971800"/>
        </p:xfrm>
        <a:graphic>
          <a:graphicData uri="http://schemas.openxmlformats.org/drawingml/2006/table">
            <a:tbl>
              <a:tblPr/>
              <a:tblGrid>
                <a:gridCol w="2294016"/>
                <a:gridCol w="874697"/>
                <a:gridCol w="1029832"/>
                <a:gridCol w="1980446"/>
                <a:gridCol w="871396"/>
                <a:gridCol w="950614"/>
              </a:tblGrid>
              <a:tr h="5943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Interarrival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time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Utilization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86%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Service 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Throughput 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11.70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Std Service 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Wait in Queue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2.70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Thoughput rate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0.096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jobs / min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# in the system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jobs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Capacity (Service rate)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0.111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jobs / min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have idleness (low utilization) and at the same time orders are waiting to be processed?</a:t>
            </a:r>
          </a:p>
          <a:p>
            <a:r>
              <a:rPr lang="en-US" dirty="0" smtClean="0"/>
              <a:t>Answer: </a:t>
            </a:r>
            <a:r>
              <a:rPr lang="en-US" b="1" dirty="0" smtClean="0"/>
              <a:t>Variability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Deterministic System:  Example 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7D"/>
              </a:buClr>
            </a:pPr>
            <a:r>
              <a:rPr lang="en-US" dirty="0" smtClean="0"/>
              <a:t>How to measure variability?</a:t>
            </a:r>
          </a:p>
          <a:p>
            <a:pPr>
              <a:buClr>
                <a:srgbClr val="00007D"/>
              </a:buClr>
            </a:pPr>
            <a:endParaRPr lang="en-US" dirty="0" smtClean="0"/>
          </a:p>
          <a:p>
            <a:pPr>
              <a:buClr>
                <a:srgbClr val="00007D"/>
              </a:buClr>
            </a:pPr>
            <a:r>
              <a:rPr lang="en-US" dirty="0" smtClean="0"/>
              <a:t>Coefficient of variation:</a:t>
            </a:r>
          </a:p>
          <a:p>
            <a:pPr algn="ctr">
              <a:buClr>
                <a:srgbClr val="00007D"/>
              </a:buClr>
              <a:buNone/>
            </a:pPr>
            <a:r>
              <a:rPr lang="en-US" dirty="0" smtClean="0"/>
              <a:t>CV = Standard Deviation / Mean</a:t>
            </a:r>
            <a:endParaRPr lang="en-US" baseline="30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but Uneven Demand: Example 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interarrival</a:t>
            </a:r>
            <a:r>
              <a:rPr lang="en-US" dirty="0" smtClean="0"/>
              <a:t> time is either 5 periods with probability 0.5 or 15 periods with probability 0.5</a:t>
            </a:r>
          </a:p>
          <a:p>
            <a:pPr lvl="1"/>
            <a:r>
              <a:rPr lang="en-US" dirty="0" smtClean="0"/>
              <a:t>Notice that the mean </a:t>
            </a:r>
            <a:r>
              <a:rPr lang="en-US" dirty="0" err="1" smtClean="0"/>
              <a:t>interarrival</a:t>
            </a:r>
            <a:r>
              <a:rPr lang="en-US" dirty="0" smtClean="0"/>
              <a:t> time is 10.  (mean </a:t>
            </a:r>
            <a:r>
              <a:rPr lang="en-US" dirty="0" err="1" smtClean="0"/>
              <a:t>interarrival</a:t>
            </a:r>
            <a:r>
              <a:rPr lang="en-US" dirty="0" smtClean="0"/>
              <a:t> = 0.5 * 15 + 0.5 * 5 = 10)</a:t>
            </a:r>
          </a:p>
          <a:p>
            <a:r>
              <a:rPr lang="en-US" dirty="0" smtClean="0"/>
              <a:t>The service time is 9 periods (with certainty).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only difference</a:t>
            </a:r>
            <a:r>
              <a:rPr lang="en-US" dirty="0" smtClean="0"/>
              <a:t> between example 3 and 1 is that the </a:t>
            </a:r>
            <a:r>
              <a:rPr lang="en-US" b="1" dirty="0" err="1" smtClean="0"/>
              <a:t>interarrival</a:t>
            </a:r>
            <a:r>
              <a:rPr lang="en-US" b="1" dirty="0" smtClean="0"/>
              <a:t> times are random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 Demand (</a:t>
            </a:r>
            <a:r>
              <a:rPr lang="en-US" dirty="0" err="1" smtClean="0"/>
              <a:t>Interarrival</a:t>
            </a:r>
            <a:r>
              <a:rPr lang="en-US" dirty="0" smtClean="0"/>
              <a:t> times): Example 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of Uncertain Demand (Inter-arrival times):  Example 3</a:t>
            </a:r>
            <a:endParaRPr lang="en-US" dirty="0"/>
          </a:p>
        </p:txBody>
      </p:sp>
      <p:graphicFrame>
        <p:nvGraphicFramePr>
          <p:cNvPr id="4" name="Group 109"/>
          <p:cNvGraphicFramePr>
            <a:graphicFrameLocks noGrp="1"/>
          </p:cNvGraphicFramePr>
          <p:nvPr>
            <p:ph sz="half" idx="4294967295"/>
          </p:nvPr>
        </p:nvGraphicFramePr>
        <p:xfrm>
          <a:off x="990600" y="1371600"/>
          <a:ext cx="6934201" cy="4800600"/>
        </p:xfrm>
        <a:graphic>
          <a:graphicData uri="http://schemas.openxmlformats.org/drawingml/2006/table">
            <a:tbl>
              <a:tblPr/>
              <a:tblGrid>
                <a:gridCol w="1387831"/>
                <a:gridCol w="1387830"/>
                <a:gridCol w="1382879"/>
                <a:gridCol w="1387831"/>
                <a:gridCol w="1387830"/>
              </a:tblGrid>
              <a:tr h="34039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Arrival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Start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Finish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Waiting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Idleness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159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47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165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174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800600"/>
            <a:ext cx="8915400" cy="1295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(Recall that in Example 1, no job needed to wait.)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 Demand (</a:t>
            </a:r>
            <a:r>
              <a:rPr lang="en-US" dirty="0" err="1" smtClean="0"/>
              <a:t>Interarrival</a:t>
            </a:r>
            <a:r>
              <a:rPr lang="en-US" dirty="0" smtClean="0"/>
              <a:t> times):  Example 3</a:t>
            </a:r>
            <a:endParaRPr lang="en-US" dirty="0"/>
          </a:p>
        </p:txBody>
      </p:sp>
      <p:graphicFrame>
        <p:nvGraphicFramePr>
          <p:cNvPr id="4" name="Group 456"/>
          <p:cNvGraphicFramePr>
            <a:graphicFrameLocks/>
          </p:cNvGraphicFramePr>
          <p:nvPr/>
        </p:nvGraphicFramePr>
        <p:xfrm>
          <a:off x="609600" y="1371600"/>
          <a:ext cx="8001001" cy="2971801"/>
        </p:xfrm>
        <a:graphic>
          <a:graphicData uri="http://schemas.openxmlformats.org/drawingml/2006/table">
            <a:tbl>
              <a:tblPr/>
              <a:tblGrid>
                <a:gridCol w="2387030"/>
                <a:gridCol w="1000125"/>
                <a:gridCol w="1124736"/>
                <a:gridCol w="2401595"/>
                <a:gridCol w="1087515"/>
              </a:tblGrid>
              <a:tr h="632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Interarrival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time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10.200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Througput 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18.98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32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Service 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wait in queue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9.98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4060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Std Service 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# in queue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0.98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32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Thoughput rate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0.100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jobs / min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in the system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1.86004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32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Capacity (Service rate)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0.111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jobs / min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change the previous example and assume:</a:t>
            </a:r>
          </a:p>
          <a:p>
            <a:pPr lvl="1"/>
            <a:r>
              <a:rPr lang="en-US" dirty="0" smtClean="0"/>
              <a:t>Inter-arrival time	17	0.5 probability</a:t>
            </a:r>
          </a:p>
          <a:p>
            <a:pPr lvl="1"/>
            <a:r>
              <a:rPr lang="en-US" dirty="0" smtClean="0"/>
              <a:t>Inter-arrival time	 3	0.5 probability</a:t>
            </a:r>
          </a:p>
          <a:p>
            <a:pPr lvl="1"/>
            <a:r>
              <a:rPr lang="en-US" dirty="0" smtClean="0"/>
              <a:t>Average inter-arrival times as before 10 min.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 Demand (Inter-arrival times):  Example 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876800"/>
            <a:ext cx="8915400" cy="1066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ahoma" pitchFamily="34" charset="0"/>
              </a:rPr>
              <a:t>The effect of variability:  </a:t>
            </a:r>
            <a:r>
              <a:rPr lang="en-US" dirty="0" smtClean="0">
                <a:latin typeface="Tahoma" pitchFamily="34" charset="0"/>
              </a:rPr>
              <a:t>higher variability in inter-arrival times results in higher average # in queue.</a:t>
            </a:r>
            <a:endParaRPr lang="en-US" b="1" dirty="0" smtClean="0">
              <a:latin typeface="Tahom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 Demand (</a:t>
            </a:r>
            <a:r>
              <a:rPr lang="en-US" dirty="0" err="1" smtClean="0"/>
              <a:t>Interarrival</a:t>
            </a:r>
            <a:r>
              <a:rPr lang="en-US" dirty="0" smtClean="0"/>
              <a:t> times):  Example 3</a:t>
            </a:r>
            <a:endParaRPr lang="en-US" dirty="0"/>
          </a:p>
        </p:txBody>
      </p:sp>
      <p:graphicFrame>
        <p:nvGraphicFramePr>
          <p:cNvPr id="4" name="Group 59"/>
          <p:cNvGraphicFramePr>
            <a:graphicFrameLocks/>
          </p:cNvGraphicFramePr>
          <p:nvPr/>
        </p:nvGraphicFramePr>
        <p:xfrm>
          <a:off x="838200" y="1371600"/>
          <a:ext cx="7543800" cy="2963545"/>
        </p:xfrm>
        <a:graphic>
          <a:graphicData uri="http://schemas.openxmlformats.org/drawingml/2006/table">
            <a:tbl>
              <a:tblPr/>
              <a:tblGrid>
                <a:gridCol w="2249488"/>
                <a:gridCol w="944562"/>
                <a:gridCol w="1060450"/>
                <a:gridCol w="2322513"/>
                <a:gridCol w="9667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Interarrival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time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10.200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minutes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 Througput time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27.94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 Service time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9.000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minutes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 wait in queue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18.94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Std Service time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minutes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 # in queue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1.86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Thoughput rate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0.100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jobs /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 in the system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2.73812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Capacity (Service rate)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0.111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jobs / min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manage demand?</a:t>
            </a:r>
          </a:p>
          <a:p>
            <a:endParaRPr lang="en-US" dirty="0" smtClean="0"/>
          </a:p>
          <a:p>
            <a:r>
              <a:rPr lang="en-US" dirty="0" smtClean="0"/>
              <a:t>What are other sources of variability/uncertainty?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reduce demand variability/</a:t>
            </a:r>
            <a:br>
              <a:rPr lang="en-US" dirty="0" smtClean="0"/>
            </a:br>
            <a:r>
              <a:rPr lang="en-US" dirty="0" smtClean="0"/>
              <a:t>uncertainty?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43400" y="1676400"/>
            <a:ext cx="4495800" cy="4114800"/>
          </a:xfrm>
        </p:spPr>
        <p:txBody>
          <a:bodyPr/>
          <a:lstStyle/>
          <a:p>
            <a:pPr>
              <a:buClr>
                <a:srgbClr val="00007D"/>
              </a:buClr>
            </a:pPr>
            <a:r>
              <a:rPr lang="en-US" sz="2000" dirty="0" smtClean="0"/>
              <a:t>Questions:</a:t>
            </a:r>
          </a:p>
          <a:p>
            <a:pPr lvl="1">
              <a:buClr>
                <a:srgbClr val="00007D"/>
              </a:buClr>
            </a:pPr>
            <a:r>
              <a:rPr lang="en-US" sz="2000" dirty="0" smtClean="0"/>
              <a:t>Can we process the orders?</a:t>
            </a:r>
          </a:p>
          <a:p>
            <a:pPr lvl="1">
              <a:buClr>
                <a:srgbClr val="00007D"/>
              </a:buClr>
            </a:pPr>
            <a:r>
              <a:rPr lang="en-US" sz="2000" b="1" dirty="0" smtClean="0"/>
              <a:t>How many </a:t>
            </a:r>
            <a:r>
              <a:rPr lang="en-US" sz="2000" dirty="0" smtClean="0"/>
              <a:t>orders will wait in the queue?</a:t>
            </a:r>
          </a:p>
          <a:p>
            <a:pPr lvl="1">
              <a:buClr>
                <a:srgbClr val="00007D"/>
              </a:buClr>
            </a:pPr>
            <a:r>
              <a:rPr lang="en-US" sz="2000" b="1" dirty="0" smtClean="0"/>
              <a:t>How long</a:t>
            </a:r>
            <a:r>
              <a:rPr lang="en-US" sz="2000" dirty="0" smtClean="0"/>
              <a:t> will orders wait in the queue?</a:t>
            </a:r>
          </a:p>
          <a:p>
            <a:pPr lvl="1">
              <a:buClr>
                <a:srgbClr val="00007D"/>
              </a:buClr>
            </a:pPr>
            <a:r>
              <a:rPr lang="en-US" sz="2000" dirty="0" smtClean="0"/>
              <a:t>What is the </a:t>
            </a:r>
            <a:r>
              <a:rPr lang="en-US" sz="2000" b="1" dirty="0" smtClean="0"/>
              <a:t>utilization </a:t>
            </a:r>
            <a:r>
              <a:rPr lang="en-US" sz="2000" dirty="0" smtClean="0"/>
              <a:t>rate of the facility?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143000"/>
          </a:xfrm>
        </p:spPr>
        <p:txBody>
          <a:bodyPr/>
          <a:lstStyle/>
          <a:p>
            <a:r>
              <a:rPr lang="en-US" dirty="0" smtClean="0"/>
              <a:t>Example: A Deterministic System</a:t>
            </a:r>
            <a:endParaRPr lang="en-US" dirty="0"/>
          </a:p>
        </p:txBody>
      </p:sp>
      <p:graphicFrame>
        <p:nvGraphicFramePr>
          <p:cNvPr id="94210" name="Object 4"/>
          <p:cNvGraphicFramePr>
            <a:graphicFrameLocks noChangeAspect="1"/>
          </p:cNvGraphicFramePr>
          <p:nvPr/>
        </p:nvGraphicFramePr>
        <p:xfrm>
          <a:off x="457200" y="1676400"/>
          <a:ext cx="3581400" cy="4114800"/>
        </p:xfrm>
        <a:graphic>
          <a:graphicData uri="http://schemas.openxmlformats.org/presentationml/2006/ole">
            <p:oleObj spid="_x0000_s94210" name="Worksheet" r:id="rId4" imgW="1556640" imgH="232164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now, our service time is exactly 9 minutes.</a:t>
            </a:r>
          </a:p>
          <a:p>
            <a:r>
              <a:rPr lang="en-US" dirty="0" smtClean="0"/>
              <a:t>What will happen to waiting-line and waiting-time if we have a short service time (i.e., we have a lower utilization rate)?</a:t>
            </a:r>
          </a:p>
          <a:p>
            <a:r>
              <a:rPr lang="en-US" dirty="0" smtClean="0"/>
              <a:t>What will happen if our service time is longer than 10 minutes?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Uncertain Demand (Inter-arrival times)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factors that determine the performance of the waiting lines:</a:t>
            </a:r>
          </a:p>
          <a:p>
            <a:pPr lvl="1"/>
            <a:r>
              <a:rPr lang="en-US" sz="2400" dirty="0" smtClean="0"/>
              <a:t>Variability</a:t>
            </a:r>
          </a:p>
          <a:p>
            <a:pPr lvl="1"/>
            <a:r>
              <a:rPr lang="en-US" sz="2400" dirty="0" smtClean="0"/>
              <a:t>Utilization rate</a:t>
            </a:r>
          </a:p>
          <a:p>
            <a:pPr lvl="1"/>
            <a:r>
              <a:rPr lang="en-US" sz="2400" dirty="0" smtClean="0"/>
              <a:t>Risk pooling effect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 and Issues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if the variability, or the uncertainty, of the demand (arrival) or service process is large, the queue length and the waiting time are also large.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 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utilization increases the waiting time and the number of orders in the queue increases exponentially.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 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pooling the demand (customers) into one common line improves the performance of the system.</a:t>
            </a:r>
            <a:endParaRPr lang="en-US" dirty="0" smtClean="0">
              <a:solidFill>
                <a:srgbClr val="FF330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Rule 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19600" y="5181600"/>
            <a:ext cx="4724400" cy="1219200"/>
          </a:xfrm>
        </p:spPr>
        <p:txBody>
          <a:bodyPr/>
          <a:lstStyle/>
          <a:p>
            <a:pPr eaLnBrk="0" hangingPunct="0">
              <a:buNone/>
            </a:pPr>
            <a:r>
              <a:rPr lang="en-AU" sz="2200" dirty="0" smtClean="0"/>
              <a:t>What is the queue size?</a:t>
            </a:r>
          </a:p>
          <a:p>
            <a:pPr eaLnBrk="0" hangingPunct="0">
              <a:buNone/>
            </a:pPr>
            <a:r>
              <a:rPr lang="en-AU" sz="2200" dirty="0" smtClean="0"/>
              <a:t>What is the capacity utilization?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Arrival Rate at an Airport Security Check Point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228600" y="1466849"/>
          <a:ext cx="4114800" cy="4095751"/>
        </p:xfrm>
        <a:graphic>
          <a:graphicData uri="http://schemas.openxmlformats.org/drawingml/2006/table">
            <a:tbl>
              <a:tblPr/>
              <a:tblGrid>
                <a:gridCol w="1038225"/>
                <a:gridCol w="1023938"/>
                <a:gridCol w="1028700"/>
                <a:gridCol w="1023937"/>
              </a:tblGrid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Customer Number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Arrival 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Departure 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Time in Process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1378" name="Object 65"/>
          <p:cNvGraphicFramePr>
            <a:graphicFrameLocks noChangeAspect="1"/>
          </p:cNvGraphicFramePr>
          <p:nvPr/>
        </p:nvGraphicFramePr>
        <p:xfrm>
          <a:off x="4876800" y="1447800"/>
          <a:ext cx="3984625" cy="3340100"/>
        </p:xfrm>
        <a:graphic>
          <a:graphicData uri="http://schemas.openxmlformats.org/presentationml/2006/ole">
            <p:oleObj spid="_x0000_s130050" name="Chart" r:id="rId4" imgW="5591175" imgH="3391002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5800" y="5181600"/>
            <a:ext cx="4724400" cy="914400"/>
          </a:xfrm>
        </p:spPr>
        <p:txBody>
          <a:bodyPr/>
          <a:lstStyle/>
          <a:p>
            <a:pPr eaLnBrk="0" hangingPunct="0">
              <a:buNone/>
            </a:pPr>
            <a:r>
              <a:rPr lang="en-AU" sz="2200" dirty="0" smtClean="0"/>
              <a:t>What is the queue size?</a:t>
            </a:r>
          </a:p>
          <a:p>
            <a:pPr eaLnBrk="0" hangingPunct="0">
              <a:buNone/>
            </a:pPr>
            <a:r>
              <a:rPr lang="en-AU" sz="2200" dirty="0" smtClean="0"/>
              <a:t>What is the capacity utilization?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Flow Times with Arrival Every 6 Secs</a:t>
            </a:r>
            <a:endParaRPr lang="en-US" dirty="0"/>
          </a:p>
        </p:txBody>
      </p:sp>
      <p:graphicFrame>
        <p:nvGraphicFramePr>
          <p:cNvPr id="6" name="Group 18"/>
          <p:cNvGraphicFramePr>
            <a:graphicFrameLocks noGrp="1"/>
          </p:cNvGraphicFramePr>
          <p:nvPr/>
        </p:nvGraphicFramePr>
        <p:xfrm>
          <a:off x="304800" y="1600200"/>
          <a:ext cx="4114800" cy="4041776"/>
        </p:xfrm>
        <a:graphic>
          <a:graphicData uri="http://schemas.openxmlformats.org/drawingml/2006/table">
            <a:tbl>
              <a:tblPr/>
              <a:tblGrid>
                <a:gridCol w="1030287"/>
                <a:gridCol w="1027113"/>
                <a:gridCol w="1030287"/>
                <a:gridCol w="1027113"/>
              </a:tblGrid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Customer Number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Arrival 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Departure 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Time in Process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403" name="Object 80"/>
          <p:cNvGraphicFramePr>
            <a:graphicFrameLocks noChangeAspect="1"/>
          </p:cNvGraphicFramePr>
          <p:nvPr/>
        </p:nvGraphicFramePr>
        <p:xfrm>
          <a:off x="4876800" y="1600200"/>
          <a:ext cx="3887788" cy="3151187"/>
        </p:xfrm>
        <a:graphic>
          <a:graphicData uri="http://schemas.openxmlformats.org/presentationml/2006/ole">
            <p:oleObj spid="_x0000_s131074" name="Chart" r:id="rId4" imgW="5591175" imgH="3391002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5486400"/>
            <a:ext cx="4724400" cy="914400"/>
          </a:xfrm>
        </p:spPr>
        <p:txBody>
          <a:bodyPr/>
          <a:lstStyle/>
          <a:p>
            <a:pPr eaLnBrk="0" hangingPunct="0">
              <a:buNone/>
            </a:pPr>
            <a:r>
              <a:rPr lang="en-AU" sz="2200" dirty="0" smtClean="0"/>
              <a:t>What is the queue size?</a:t>
            </a:r>
          </a:p>
          <a:p>
            <a:pPr eaLnBrk="0" hangingPunct="0">
              <a:buNone/>
            </a:pPr>
            <a:r>
              <a:rPr lang="en-AU" sz="2200" dirty="0" smtClean="0"/>
              <a:t>What is the capacity utilization?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Flow Times with Arrival Every 6 Secs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/>
        </p:nvGraphicFramePr>
        <p:xfrm>
          <a:off x="228600" y="1441450"/>
          <a:ext cx="4267200" cy="4040189"/>
        </p:xfrm>
        <a:graphic>
          <a:graphicData uri="http://schemas.openxmlformats.org/drawingml/2006/table">
            <a:tbl>
              <a:tblPr/>
              <a:tblGrid>
                <a:gridCol w="1055687"/>
                <a:gridCol w="1077913"/>
                <a:gridCol w="1147762"/>
                <a:gridCol w="985838"/>
              </a:tblGrid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Customer Number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Arrival 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Processing 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Time in Process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1-A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2-B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4-D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5-E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6-F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7-G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8-H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9-I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10-J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3427" name="Object 64"/>
          <p:cNvGraphicFramePr>
            <a:graphicFrameLocks noChangeAspect="1"/>
          </p:cNvGraphicFramePr>
          <p:nvPr/>
        </p:nvGraphicFramePr>
        <p:xfrm>
          <a:off x="4953000" y="1295400"/>
          <a:ext cx="3863975" cy="2651125"/>
        </p:xfrm>
        <a:graphic>
          <a:graphicData uri="http://schemas.openxmlformats.org/presentationml/2006/ole">
            <p:oleObj spid="_x0000_s132098" name="Chart" r:id="rId4" imgW="5581676" imgH="3924251" progId="Excel.Sheet.8">
              <p:embed/>
            </p:oleObj>
          </a:graphicData>
        </a:graphic>
      </p:graphicFrame>
      <p:graphicFrame>
        <p:nvGraphicFramePr>
          <p:cNvPr id="103428" name="Object 65"/>
          <p:cNvGraphicFramePr>
            <a:graphicFrameLocks noChangeAspect="1"/>
          </p:cNvGraphicFramePr>
          <p:nvPr/>
        </p:nvGraphicFramePr>
        <p:xfrm>
          <a:off x="4895850" y="3962400"/>
          <a:ext cx="3959225" cy="2433637"/>
        </p:xfrm>
        <a:graphic>
          <a:graphicData uri="http://schemas.openxmlformats.org/presentationml/2006/ole">
            <p:oleObj spid="_x0000_s132099" name="Chart" r:id="rId5" imgW="5515066" imgH="3390949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486400"/>
            <a:ext cx="4876800" cy="914400"/>
          </a:xfrm>
        </p:spPr>
        <p:txBody>
          <a:bodyPr/>
          <a:lstStyle/>
          <a:p>
            <a:pPr eaLnBrk="0" hangingPunct="0">
              <a:buNone/>
            </a:pPr>
            <a:r>
              <a:rPr lang="en-AU" sz="2200" dirty="0" smtClean="0"/>
              <a:t>What is the queue size?</a:t>
            </a:r>
          </a:p>
          <a:p>
            <a:pPr eaLnBrk="0" hangingPunct="0">
              <a:buNone/>
            </a:pPr>
            <a:r>
              <a:rPr lang="en-AU" sz="2200" dirty="0" smtClean="0"/>
              <a:t>What is the capacity utilization?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Flow Times with Arrival Every 6 Secs</a:t>
            </a:r>
            <a:endParaRPr lang="en-US" dirty="0"/>
          </a:p>
        </p:txBody>
      </p:sp>
      <p:graphicFrame>
        <p:nvGraphicFramePr>
          <p:cNvPr id="8" name="Group 2"/>
          <p:cNvGraphicFramePr>
            <a:graphicFrameLocks noGrp="1"/>
          </p:cNvGraphicFramePr>
          <p:nvPr/>
        </p:nvGraphicFramePr>
        <p:xfrm>
          <a:off x="341313" y="1368424"/>
          <a:ext cx="4267200" cy="4041776"/>
        </p:xfrm>
        <a:graphic>
          <a:graphicData uri="http://schemas.openxmlformats.org/drawingml/2006/table">
            <a:tbl>
              <a:tblPr/>
              <a:tblGrid>
                <a:gridCol w="1055687"/>
                <a:gridCol w="1077913"/>
                <a:gridCol w="1147762"/>
                <a:gridCol w="985838"/>
              </a:tblGrid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Customer Number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Arrival 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Processing Time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Time in Process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1-E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2-H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4-A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5-B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6-J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7-C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8-F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9-G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10-I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4452" name="Object 64"/>
          <p:cNvGraphicFramePr>
            <a:graphicFrameLocks noChangeAspect="1"/>
          </p:cNvGraphicFramePr>
          <p:nvPr/>
        </p:nvGraphicFramePr>
        <p:xfrm>
          <a:off x="4722813" y="1412875"/>
          <a:ext cx="4268787" cy="3905250"/>
        </p:xfrm>
        <a:graphic>
          <a:graphicData uri="http://schemas.openxmlformats.org/presentationml/2006/ole">
            <p:oleObj spid="_x0000_s133122" name="Chart" r:id="rId4" imgW="5591192" imgH="3286177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Deterministic System:  Example 1</a:t>
            </a:r>
            <a:endParaRPr lang="en-US" dirty="0"/>
          </a:p>
        </p:txBody>
      </p:sp>
      <p:graphicFrame>
        <p:nvGraphicFramePr>
          <p:cNvPr id="95235" name="Object 4"/>
          <p:cNvGraphicFramePr>
            <a:graphicFrameLocks noChangeAspect="1"/>
          </p:cNvGraphicFramePr>
          <p:nvPr>
            <p:ph idx="1"/>
          </p:nvPr>
        </p:nvGraphicFramePr>
        <p:xfrm>
          <a:off x="304800" y="1524000"/>
          <a:ext cx="8556172" cy="4114800"/>
        </p:xfrm>
        <a:graphic>
          <a:graphicData uri="http://schemas.openxmlformats.org/presentationml/2006/ole">
            <p:oleObj spid="_x0000_s95235" name="Worksheet" r:id="rId4" imgW="3743325" imgH="1800225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Deterministic System:  Example 1</a:t>
            </a:r>
            <a:endParaRPr lang="en-US" dirty="0"/>
          </a:p>
        </p:txBody>
      </p:sp>
      <p:graphicFrame>
        <p:nvGraphicFramePr>
          <p:cNvPr id="96259" name="Object 4"/>
          <p:cNvGraphicFramePr>
            <a:graphicFrameLocks noChangeAspect="1"/>
          </p:cNvGraphicFramePr>
          <p:nvPr/>
        </p:nvGraphicFramePr>
        <p:xfrm>
          <a:off x="293457" y="1600200"/>
          <a:ext cx="8621943" cy="3962400"/>
        </p:xfrm>
        <a:graphic>
          <a:graphicData uri="http://schemas.openxmlformats.org/presentationml/2006/ole">
            <p:oleObj spid="_x0000_s96259" name="Worksheet" r:id="rId4" imgW="6086475" imgH="2771775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Arrival rate = 1/10 per minutes </a:t>
            </a:r>
          </a:p>
          <a:p>
            <a:r>
              <a:rPr lang="en-US" dirty="0" smtClean="0"/>
              <a:t>Processing rate = time 1/9 per minute </a:t>
            </a:r>
          </a:p>
          <a:p>
            <a:r>
              <a:rPr lang="en-US" dirty="0" smtClean="0"/>
              <a:t>Utilization – AR/PR = (1/10)/(1/9) = 0.9 or 90%</a:t>
            </a:r>
          </a:p>
          <a:p>
            <a:r>
              <a:rPr lang="en-US" dirty="0" smtClean="0"/>
              <a:t>On average 0.9 person is in the system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Deterministic System:  Example 1</a:t>
            </a:r>
            <a:endParaRPr lang="en-US" dirty="0"/>
          </a:p>
        </p:txBody>
      </p:sp>
      <p:graphicFrame>
        <p:nvGraphicFramePr>
          <p:cNvPr id="5" name="Group 40"/>
          <p:cNvGraphicFramePr>
            <a:graphicFrameLocks noGrp="1"/>
          </p:cNvGraphicFramePr>
          <p:nvPr>
            <p:ph sz="half" idx="4294967295"/>
          </p:nvPr>
        </p:nvGraphicFramePr>
        <p:xfrm>
          <a:off x="1524000" y="1524000"/>
          <a:ext cx="6019800" cy="4414841"/>
        </p:xfrm>
        <a:graphic>
          <a:graphicData uri="http://schemas.openxmlformats.org/drawingml/2006/table">
            <a:tbl>
              <a:tblPr/>
              <a:tblGrid>
                <a:gridCol w="3595158"/>
                <a:gridCol w="1003300"/>
                <a:gridCol w="1421342"/>
              </a:tblGrid>
              <a:tr h="74934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Utilization: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90%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4212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Variability: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69517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12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Throughput time: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9.00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4393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Wait in Queue: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minutes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4212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Average Number in system: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0.90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jobs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arrivals are not exactly every 10 minutes?</a:t>
            </a:r>
          </a:p>
          <a:p>
            <a:r>
              <a:rPr lang="en-US" dirty="0" smtClean="0"/>
              <a:t>Let’s open the spreadsheet.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but Uneven Demand:  Example 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Deterministic System:  Example 2</a:t>
            </a:r>
            <a:endParaRPr lang="en-US" dirty="0"/>
          </a:p>
        </p:txBody>
      </p:sp>
      <p:graphicFrame>
        <p:nvGraphicFramePr>
          <p:cNvPr id="98306" name="Object 4"/>
          <p:cNvGraphicFramePr>
            <a:graphicFrameLocks noChangeAspect="1"/>
          </p:cNvGraphicFramePr>
          <p:nvPr/>
        </p:nvGraphicFramePr>
        <p:xfrm>
          <a:off x="285135" y="1447800"/>
          <a:ext cx="8554065" cy="4419600"/>
        </p:xfrm>
        <a:graphic>
          <a:graphicData uri="http://schemas.openxmlformats.org/presentationml/2006/ole">
            <p:oleObj spid="_x0000_s98306" name="Worksheet" r:id="rId4" imgW="6663600" imgH="277848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Deterministic System:  Example 2</a:t>
            </a:r>
            <a:endParaRPr lang="en-US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152400" y="1219200"/>
          <a:ext cx="8763000" cy="4495800"/>
        </p:xfrm>
        <a:graphic>
          <a:graphicData uri="http://schemas.openxmlformats.org/drawingml/2006/table">
            <a:tbl>
              <a:tblPr/>
              <a:tblGrid>
                <a:gridCol w="1230313"/>
                <a:gridCol w="1557337"/>
                <a:gridCol w="1593850"/>
                <a:gridCol w="1598613"/>
                <a:gridCol w="1390650"/>
                <a:gridCol w="1392237"/>
              </a:tblGrid>
              <a:tr h="838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Arrival Time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Service Time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Interarrival 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Throughput time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Departure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Waiting time in Queue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5662</TotalTime>
  <Words>1174</Words>
  <Application>Microsoft Office PowerPoint</Application>
  <PresentationFormat>On-screen Show (4:3)</PresentationFormat>
  <Paragraphs>527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Lean Thinking Final.ppt</vt:lpstr>
      <vt:lpstr>1_Lean Thinking Final</vt:lpstr>
      <vt:lpstr>Lean Thinking Final</vt:lpstr>
      <vt:lpstr>2_Lean Thinking Final</vt:lpstr>
      <vt:lpstr>Worksheet</vt:lpstr>
      <vt:lpstr>Chart</vt:lpstr>
      <vt:lpstr>Operations Management  Waiting Lines </vt:lpstr>
      <vt:lpstr>Example: A Deterministic System</vt:lpstr>
      <vt:lpstr>A Deterministic System:  Example 1</vt:lpstr>
      <vt:lpstr>A Deterministic System:  Example 1</vt:lpstr>
      <vt:lpstr>Utilization</vt:lpstr>
      <vt:lpstr>A Deterministic System:  Example 1</vt:lpstr>
      <vt:lpstr>Known but Uneven Demand:  Example 2</vt:lpstr>
      <vt:lpstr>A Deterministic System:  Example 2</vt:lpstr>
      <vt:lpstr>A Deterministic System:  Example 2</vt:lpstr>
      <vt:lpstr>A Deterministic System:  Example 2</vt:lpstr>
      <vt:lpstr>A Deterministic System:  Example 2</vt:lpstr>
      <vt:lpstr>A Deterministic System:  Example 2</vt:lpstr>
      <vt:lpstr>Known but Uneven Demand: Example 2</vt:lpstr>
      <vt:lpstr>Uncertain Demand (Interarrival times): Example 3</vt:lpstr>
      <vt:lpstr>Simulation of Uncertain Demand (Inter-arrival times):  Example 3</vt:lpstr>
      <vt:lpstr>Uncertain Demand (Interarrival times):  Example 3</vt:lpstr>
      <vt:lpstr>Uncertain Demand (Inter-arrival times):  Example 3</vt:lpstr>
      <vt:lpstr>Uncertain Demand (Interarrival times):  Example 3</vt:lpstr>
      <vt:lpstr>Can we reduce demand variability/ uncertainty?</vt:lpstr>
      <vt:lpstr>Uncertain Demand (Inter-arrival times)</vt:lpstr>
      <vt:lpstr>Key Concepts and Issues</vt:lpstr>
      <vt:lpstr>Rule 1</vt:lpstr>
      <vt:lpstr>Rule 2</vt:lpstr>
      <vt:lpstr>Rule 3</vt:lpstr>
      <vt:lpstr>Arrival Rate at an Airport Security Check Point</vt:lpstr>
      <vt:lpstr>Flow Times with Arrival Every 6 Secs</vt:lpstr>
      <vt:lpstr>Flow Times with Arrival Every 6 Secs</vt:lpstr>
      <vt:lpstr>Flow Times with Arrival Every 6 Secs</vt:lpstr>
    </vt:vector>
  </TitlesOfParts>
  <Company>CSU,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aa2035</cp:lastModifiedBy>
  <cp:revision>322</cp:revision>
  <dcterms:created xsi:type="dcterms:W3CDTF">2008-11-22T01:06:20Z</dcterms:created>
  <dcterms:modified xsi:type="dcterms:W3CDTF">2011-02-11T23:36:23Z</dcterms:modified>
</cp:coreProperties>
</file>