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0"/>
  </p:notesMasterIdLst>
  <p:handoutMasterIdLst>
    <p:handoutMasterId r:id="rId11"/>
  </p:handoutMasterIdLst>
  <p:sldIdLst>
    <p:sldId id="261" r:id="rId5"/>
    <p:sldId id="265" r:id="rId6"/>
    <p:sldId id="267" r:id="rId7"/>
    <p:sldId id="271" r:id="rId8"/>
    <p:sldId id="27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8"/>
    <a:srgbClr val="00007D"/>
    <a:srgbClr val="A50023"/>
    <a:srgbClr val="A8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22" autoAdjust="0"/>
    <p:restoredTop sz="94660"/>
  </p:normalViewPr>
  <p:slideViewPr>
    <p:cSldViewPr>
      <p:cViewPr>
        <p:scale>
          <a:sx n="66" d="100"/>
          <a:sy n="66" d="100"/>
        </p:scale>
        <p:origin x="-1284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10/9/2009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10/9/2009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 sz="22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2200">
                <a:solidFill>
                  <a:srgbClr val="002060"/>
                </a:solidFill>
              </a:defRPr>
            </a:lvl4pPr>
            <a:lvl5pPr>
              <a:buClrTx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A50023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A50023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 err="1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Ardavan</a:t>
            </a:r>
            <a:r>
              <a:rPr lang="en-US" sz="1200" b="1" i="1" kern="1200" dirty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 </a:t>
            </a:r>
            <a:r>
              <a:rPr lang="en-US" sz="1200" b="1" i="1" kern="1200" dirty="0" err="1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Asef-Vaziri</a:t>
            </a:r>
            <a:r>
              <a:rPr lang="en-US" sz="1200" b="1" i="1" kern="1200" dirty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    </a:t>
            </a:r>
            <a:r>
              <a:rPr lang="en-US" sz="1200" b="1" i="1" kern="1200" dirty="0" smtClean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Sep-09</a:t>
            </a:r>
            <a:endParaRPr lang="en-US" sz="1200" b="1" i="1" kern="1200" dirty="0">
              <a:solidFill>
                <a:srgbClr val="A50023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A50023"/>
                </a:solidFill>
              </a:rPr>
              <a:t>Operations Management</a:t>
            </a:r>
            <a:r>
              <a:rPr lang="en-US" sz="1200" b="1" i="1" baseline="0" dirty="0" smtClean="0">
                <a:solidFill>
                  <a:srgbClr val="A50023"/>
                </a:solidFill>
              </a:rPr>
              <a:t>: Waiting Lines3</a:t>
            </a:r>
            <a:endParaRPr lang="en-US" sz="1200" b="1" i="1" dirty="0">
              <a:solidFill>
                <a:srgbClr val="A50023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88" r:id="rId3"/>
    <p:sldLayoutId id="2147483756" r:id="rId4"/>
    <p:sldLayoutId id="2147483761" r:id="rId5"/>
    <p:sldLayoutId id="2147483762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50023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400">
          <a:solidFill>
            <a:srgbClr val="000078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200">
          <a:solidFill>
            <a:srgbClr val="00007D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82"/>
        </a:buClr>
        <a:buSzPct val="65000"/>
        <a:buFont typeface="Wingdings" pitchFamily="2" charset="2"/>
        <a:buChar char="p"/>
        <a:defRPr sz="2000">
          <a:solidFill>
            <a:srgbClr val="000078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0078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2060"/>
                </a:solidFill>
              </a:rPr>
              <a:t>Lean Thinking:  1- Introduction 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Example:  The arrival rate to a GAP store is 6 customers per </a:t>
            </a:r>
            <a:r>
              <a:rPr lang="en-US" dirty="0" smtClean="0"/>
              <a:t>hour and has Poisson distribution. The </a:t>
            </a:r>
            <a:r>
              <a:rPr lang="en-US" dirty="0" smtClean="0"/>
              <a:t>service time is 5 min per customer </a:t>
            </a:r>
            <a:r>
              <a:rPr lang="en-US" dirty="0" smtClean="0"/>
              <a:t>and has </a:t>
            </a:r>
            <a:r>
              <a:rPr lang="en-US" dirty="0" smtClean="0"/>
              <a:t>Exponential distribution. </a:t>
            </a:r>
            <a:endParaRPr lang="en-US" dirty="0" smtClean="0"/>
          </a:p>
          <a:p>
            <a:pPr lvl="1"/>
            <a:r>
              <a:rPr lang="en-US" dirty="0" smtClean="0"/>
              <a:t>On </a:t>
            </a:r>
            <a:r>
              <a:rPr lang="en-US" dirty="0" smtClean="0"/>
              <a:t>average how many customers are in </a:t>
            </a:r>
            <a:r>
              <a:rPr lang="en-US" dirty="0" smtClean="0"/>
              <a:t>the waiting line.</a:t>
            </a:r>
          </a:p>
          <a:p>
            <a:pPr lvl="1"/>
            <a:r>
              <a:rPr lang="en-US" dirty="0" smtClean="0"/>
              <a:t> How long a customer stays in the line.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How long a customer stays in the processor (with the server)?</a:t>
            </a:r>
          </a:p>
          <a:p>
            <a:pPr lvl="1"/>
            <a:r>
              <a:rPr lang="en-US" dirty="0" smtClean="0"/>
              <a:t>On average how many customers are with the server. </a:t>
            </a:r>
            <a:endParaRPr lang="en-US" dirty="0" smtClean="0"/>
          </a:p>
          <a:p>
            <a:pPr lvl="1"/>
            <a:r>
              <a:rPr lang="en-US" dirty="0" smtClean="0"/>
              <a:t>On average how </a:t>
            </a:r>
            <a:r>
              <a:rPr lang="en-US" dirty="0" smtClean="0"/>
              <a:t>many customers are </a:t>
            </a:r>
            <a:r>
              <a:rPr lang="en-US" dirty="0" smtClean="0"/>
              <a:t>in the system ?</a:t>
            </a:r>
          </a:p>
          <a:p>
            <a:pPr lvl="1"/>
            <a:r>
              <a:rPr lang="en-US" dirty="0" smtClean="0"/>
              <a:t>On </a:t>
            </a:r>
            <a:r>
              <a:rPr lang="en-US" dirty="0" smtClean="0"/>
              <a:t>average how long </a:t>
            </a:r>
            <a:r>
              <a:rPr lang="en-US" dirty="0" smtClean="0"/>
              <a:t>a customer stay </a:t>
            </a:r>
            <a:r>
              <a:rPr lang="en-US" dirty="0" smtClean="0"/>
              <a:t>in the system </a:t>
            </a:r>
            <a:r>
              <a:rPr lang="en-US" dirty="0" smtClean="0"/>
              <a:t>?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1. M/M/1 </a:t>
            </a:r>
            <a:r>
              <a:rPr lang="en-US" dirty="0" smtClean="0"/>
              <a:t>Performance Evaluation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2. M/M/1 </a:t>
            </a:r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228600" y="1524000"/>
            <a:ext cx="891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SzPct val="75000"/>
            </a:pPr>
            <a:r>
              <a:rPr lang="en-US" sz="2400" dirty="0" smtClean="0">
                <a:solidFill>
                  <a:srgbClr val="00007D"/>
                </a:solidFill>
              </a:rPr>
              <a:t>What if the arrival rate is 11 per hour?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MS Reference Sans Serif" pitchFamily="34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763">
              <a:buNone/>
            </a:pPr>
            <a:r>
              <a:rPr lang="en-US" dirty="0" smtClean="0"/>
              <a:t>A local GAP store on average has 10 customers per hour for the checkout line. The inter-arrival time follows the exponential distribution. The store has two cashiers. The service time for checkout follows a normal distribution with mean equal to 5 minutes and a standard deviation of 1 minute. </a:t>
            </a:r>
          </a:p>
          <a:p>
            <a:pPr lvl="1"/>
            <a:r>
              <a:rPr lang="en-US" dirty="0" smtClean="0"/>
              <a:t>On average how many customers are in the waiting line.</a:t>
            </a:r>
          </a:p>
          <a:p>
            <a:pPr lvl="1"/>
            <a:r>
              <a:rPr lang="en-US" dirty="0" smtClean="0"/>
              <a:t> How long a customer stays in the line.</a:t>
            </a:r>
          </a:p>
          <a:p>
            <a:pPr lvl="1"/>
            <a:r>
              <a:rPr lang="en-US" dirty="0" smtClean="0"/>
              <a:t> How long a customer stays in the processors (with the servers)?</a:t>
            </a:r>
          </a:p>
          <a:p>
            <a:pPr lvl="1"/>
            <a:r>
              <a:rPr lang="en-US" dirty="0" smtClean="0"/>
              <a:t>On average how many customers are with the servers. </a:t>
            </a:r>
          </a:p>
          <a:p>
            <a:pPr lvl="1"/>
            <a:r>
              <a:rPr lang="en-US" dirty="0" smtClean="0"/>
              <a:t>On average how many customers are in the system ?</a:t>
            </a:r>
          </a:p>
          <a:p>
            <a:pPr lvl="1"/>
            <a:r>
              <a:rPr lang="en-US" dirty="0" smtClean="0"/>
              <a:t>On average how long a customer stay in the system ?</a:t>
            </a:r>
          </a:p>
          <a:p>
            <a:pPr marL="0" indent="4763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3: M/M/c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call center has 11 </a:t>
            </a:r>
            <a:r>
              <a:rPr lang="en-US" dirty="0" smtClean="0"/>
              <a:t>operators. The </a:t>
            </a:r>
            <a:r>
              <a:rPr lang="en-US" dirty="0" smtClean="0"/>
              <a:t>arrival rate of calls is 200 calls per hour</a:t>
            </a:r>
            <a:r>
              <a:rPr lang="en-US" dirty="0" smtClean="0"/>
              <a:t>. Each </a:t>
            </a:r>
            <a:r>
              <a:rPr lang="en-US" dirty="0" smtClean="0"/>
              <a:t>of the operators can serve 20 customers per hour</a:t>
            </a:r>
            <a:r>
              <a:rPr lang="en-US" dirty="0" smtClean="0"/>
              <a:t>. Assume </a:t>
            </a:r>
            <a:r>
              <a:rPr lang="en-US" dirty="0" err="1" smtClean="0"/>
              <a:t>interarrival</a:t>
            </a:r>
            <a:r>
              <a:rPr lang="en-US" dirty="0" smtClean="0"/>
              <a:t> time and processing time follow Poisson and Exponential, respectively. </a:t>
            </a:r>
            <a:r>
              <a:rPr lang="en-US" dirty="0" smtClean="0"/>
              <a:t>What </a:t>
            </a:r>
            <a:r>
              <a:rPr lang="en-US" dirty="0" smtClean="0"/>
              <a:t>is the </a:t>
            </a:r>
            <a:r>
              <a:rPr lang="en-US" b="1" dirty="0" smtClean="0"/>
              <a:t>average waiting time</a:t>
            </a:r>
            <a:r>
              <a:rPr lang="en-US" dirty="0" smtClean="0"/>
              <a:t> (time before a customer’s call is answered)?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3387725"/>
          </a:xfrm>
        </p:spPr>
        <p:txBody>
          <a:bodyPr/>
          <a:lstStyle/>
          <a:p>
            <a:r>
              <a:rPr lang="en-US" dirty="0" smtClean="0"/>
              <a:t>Suppose the service time is a constant</a:t>
            </a:r>
          </a:p>
          <a:p>
            <a:r>
              <a:rPr lang="en-US" dirty="0" smtClean="0"/>
              <a:t>What is the answer of the previous question?</a:t>
            </a:r>
          </a:p>
          <a:p>
            <a:pPr lvl="1"/>
            <a:r>
              <a:rPr lang="en-US" dirty="0" smtClean="0"/>
              <a:t>In this case</a:t>
            </a:r>
          </a:p>
          <a:p>
            <a:pPr lvl="1"/>
            <a:r>
              <a:rPr lang="en-US" dirty="0" smtClean="0"/>
              <a:t>The average number of customers waiting in line </a:t>
            </a:r>
            <a:r>
              <a:rPr lang="en-US" dirty="0" smtClean="0"/>
              <a:t>is?</a:t>
            </a:r>
            <a:endParaRPr lang="en-US" dirty="0" smtClean="0"/>
          </a:p>
          <a:p>
            <a:pPr lvl="1"/>
            <a:r>
              <a:rPr lang="en-US" dirty="0" smtClean="0"/>
              <a:t>The average waiting time in line </a:t>
            </a:r>
            <a:r>
              <a:rPr lang="en-US" dirty="0" smtClean="0"/>
              <a:t>is?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5. M/D/c </a:t>
            </a:r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19400" y="2286000"/>
          <a:ext cx="842963" cy="457200"/>
        </p:xfrm>
        <a:graphic>
          <a:graphicData uri="http://schemas.openxmlformats.org/presentationml/2006/ole">
            <p:oleObj spid="_x0000_s114692" name="Equation" r:id="rId3" imgW="444240" imgH="241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5869</TotalTime>
  <Words>344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Lean Thinking Final.ppt</vt:lpstr>
      <vt:lpstr>1_Lean Thinking Final</vt:lpstr>
      <vt:lpstr>Lean Thinking Final</vt:lpstr>
      <vt:lpstr>2_Lean Thinking Final</vt:lpstr>
      <vt:lpstr>Equation</vt:lpstr>
      <vt:lpstr>Problem 1. M/M/1 Performance Evaluation</vt:lpstr>
      <vt:lpstr>Problem 2. M/M/1 Performance Evaluation</vt:lpstr>
      <vt:lpstr>Problem 3: M/M/c</vt:lpstr>
      <vt:lpstr>Problem 4</vt:lpstr>
      <vt:lpstr>Problem 5. M/D/c Example</vt:lpstr>
    </vt:vector>
  </TitlesOfParts>
  <Company>CSU,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aa2035</cp:lastModifiedBy>
  <cp:revision>340</cp:revision>
  <dcterms:created xsi:type="dcterms:W3CDTF">2008-11-22T01:06:20Z</dcterms:created>
  <dcterms:modified xsi:type="dcterms:W3CDTF">2009-10-09T18:10:46Z</dcterms:modified>
</cp:coreProperties>
</file>