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28"/>
  </p:notesMasterIdLst>
  <p:handoutMasterIdLst>
    <p:handoutMasterId r:id="rId29"/>
  </p:handoutMasterIdLst>
  <p:sldIdLst>
    <p:sldId id="335" r:id="rId5"/>
    <p:sldId id="267" r:id="rId6"/>
    <p:sldId id="325" r:id="rId7"/>
    <p:sldId id="289" r:id="rId8"/>
    <p:sldId id="328" r:id="rId9"/>
    <p:sldId id="275" r:id="rId10"/>
    <p:sldId id="276" r:id="rId11"/>
    <p:sldId id="319" r:id="rId12"/>
    <p:sldId id="278" r:id="rId13"/>
    <p:sldId id="330" r:id="rId14"/>
    <p:sldId id="281" r:id="rId15"/>
    <p:sldId id="283" r:id="rId16"/>
    <p:sldId id="342" r:id="rId17"/>
    <p:sldId id="343" r:id="rId18"/>
    <p:sldId id="346" r:id="rId19"/>
    <p:sldId id="347" r:id="rId20"/>
    <p:sldId id="345" r:id="rId21"/>
    <p:sldId id="292" r:id="rId22"/>
    <p:sldId id="344" r:id="rId23"/>
    <p:sldId id="340" r:id="rId24"/>
    <p:sldId id="338" r:id="rId25"/>
    <p:sldId id="339" r:id="rId26"/>
    <p:sldId id="34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3"/>
    <a:srgbClr val="000078"/>
    <a:srgbClr val="00007D"/>
    <a:srgbClr val="609CD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60"/>
  </p:normalViewPr>
  <p:slideViewPr>
    <p:cSldViewPr>
      <p:cViewPr varScale="1">
        <p:scale>
          <a:sx n="104" d="100"/>
          <a:sy n="104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2C19-E5F3-4ABE-BE4A-910AF16F0A5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1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2875"/>
            <a:ext cx="8915400" cy="45307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 sz="22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2200">
                <a:solidFill>
                  <a:srgbClr val="002060"/>
                </a:solidFill>
              </a:defRPr>
            </a:lvl4pPr>
            <a:lvl5pPr>
              <a:buClrTx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12875"/>
            <a:ext cx="8763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Oct. 2018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chemeClr val="tx1"/>
                </a:solidFill>
              </a:rPr>
              <a:t>Operations Management</a:t>
            </a:r>
            <a:r>
              <a:rPr lang="en-US" sz="1200" b="1" i="1" baseline="0" dirty="0">
                <a:solidFill>
                  <a:schemeClr val="tx1"/>
                </a:solidFill>
              </a:rPr>
              <a:t>: Waiting Lines 1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39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88" r:id="rId3"/>
    <p:sldLayoutId id="2147483756" r:id="rId4"/>
    <p:sldLayoutId id="2147483761" r:id="rId5"/>
    <p:sldLayoutId id="2147483762" r:id="rId6"/>
    <p:sldLayoutId id="2147483789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4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2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2060"/>
                </a:solidFill>
              </a:rPr>
              <a:t>Ardavan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Asef-Vaziri</a:t>
            </a:r>
            <a:r>
              <a:rPr lang="en-US" sz="1200" b="1" i="1" dirty="0">
                <a:solidFill>
                  <a:srgbClr val="002060"/>
                </a:solidFill>
              </a:rPr>
              <a:t>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Lean Thinking:  1- Introduction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12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emf"/><Relationship Id="rId18" Type="http://schemas.openxmlformats.org/officeDocument/2006/relationships/image" Target="../media/image32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oleObject" Target="file:///\\webdrive\aa2035\public_html\CourseBase\WaitingLine\Slides\Performance%20-%20for%20Ch%208.xls!Infinite%20Queue!R1C2:R15C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emf"/><Relationship Id="rId4" Type="http://schemas.openxmlformats.org/officeDocument/2006/relationships/oleObject" Target="file:///\\webdrive\aa2035\public_html\CourseBase\WaitingLine\Slides\Performance%20-%20for%20Ch%208.xls!Finite%20Queue!R1C1:R17C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Polling:  Lower Waiting Time, Longer Processing Time (Perhaps)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>Waiting Lines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34330"/>
              </p:ext>
            </p:extLst>
          </p:nvPr>
        </p:nvGraphicFramePr>
        <p:xfrm>
          <a:off x="1219200" y="1600200"/>
          <a:ext cx="22860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14" name="Photo Editor Photo" r:id="rId4" imgW="6857143" imgH="6373115" progId="">
                  <p:embed/>
                </p:oleObj>
              </mc:Choice>
              <mc:Fallback>
                <p:oleObj name="Photo Editor Photo" r:id="rId4" imgW="6857143" imgH="6373115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228600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20080"/>
              </p:ext>
            </p:extLst>
          </p:nvPr>
        </p:nvGraphicFramePr>
        <p:xfrm>
          <a:off x="1219200" y="3962400"/>
          <a:ext cx="22860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15" name="Photo Editor Photo" r:id="rId6" imgW="6857143" imgH="6373115" progId="">
                  <p:embed/>
                </p:oleObj>
              </mc:Choice>
              <mc:Fallback>
                <p:oleObj name="Photo Editor Photo" r:id="rId6" imgW="6857143" imgH="6373115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228600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123024"/>
              </p:ext>
            </p:extLst>
          </p:nvPr>
        </p:nvGraphicFramePr>
        <p:xfrm>
          <a:off x="3962400" y="2895600"/>
          <a:ext cx="2057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16" name="Photo Editor Photo" r:id="rId8" imgW="6857143" imgH="6620799" progId="">
                  <p:embed/>
                </p:oleObj>
              </mc:Choice>
              <mc:Fallback>
                <p:oleObj name="Photo Editor Photo" r:id="rId8" imgW="6857143" imgH="6620799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95600"/>
                        <a:ext cx="20574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00390"/>
              </p:ext>
            </p:extLst>
          </p:nvPr>
        </p:nvGraphicFramePr>
        <p:xfrm>
          <a:off x="6019800" y="2971800"/>
          <a:ext cx="19081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17" name="Photo Editor Photo" r:id="rId10" imgW="6361905" imgH="6857143" progId="">
                  <p:embed/>
                </p:oleObj>
              </mc:Choice>
              <mc:Fallback>
                <p:oleObj name="Photo Editor Photo" r:id="rId10" imgW="6361905" imgH="6857143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971800"/>
                        <a:ext cx="19081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0D4815-16F2-4AF7-9B82-F3EF9F566BB0}"/>
              </a:ext>
            </a:extLst>
          </p:cNvPr>
          <p:cNvSpPr txBox="1"/>
          <p:nvPr/>
        </p:nvSpPr>
        <p:spPr>
          <a:xfrm>
            <a:off x="0" y="5921113"/>
            <a:ext cx="899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Recorded at</a:t>
            </a:r>
          </a:p>
          <a:p>
            <a:r>
              <a:rPr lang="en-US" dirty="0">
                <a:solidFill>
                  <a:srgbClr val="C00000"/>
                </a:solidFill>
              </a:rPr>
              <a:t>http://www.csun.edu/~aa2035/CourseBase/WaitingLine/Waiting.ToShare/Waiting1b/WaitingLines1b.html</a:t>
            </a:r>
          </a:p>
        </p:txBody>
      </p:sp>
    </p:spTree>
    <p:extLst>
      <p:ext uri="{BB962C8B-B14F-4D97-AF65-F5344CB8AC3E}">
        <p14:creationId xmlns:p14="http://schemas.microsoft.com/office/powerpoint/2010/main" val="412883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Variations for Alternative  Distributions 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18288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Tp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: average processing time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Rp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 =c/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Tp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Ta: average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time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Ra = 1/Ta</a:t>
            </a:r>
          </a:p>
          <a:p>
            <a:pPr marL="457200" indent="-45720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Sp: Standard deviation of the processing time</a:t>
            </a:r>
          </a:p>
          <a:p>
            <a:pPr marL="457200" indent="-45720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Sa: Standard deviation of the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interarrival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 time</a:t>
            </a:r>
            <a:endParaRPr 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54134"/>
              </p:ext>
            </p:extLst>
          </p:nvPr>
        </p:nvGraphicFramePr>
        <p:xfrm>
          <a:off x="76200" y="3581400"/>
          <a:ext cx="3511826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0" name="Worksheet" r:id="rId4" imgW="2019428" imgH="1533493" progId="Excel.Sheet.12">
                  <p:embed/>
                </p:oleObj>
              </mc:Choice>
              <mc:Fallback>
                <p:oleObj name="Worksheet" r:id="rId4" imgW="2019428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3581400"/>
                        <a:ext cx="3511826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18153"/>
              </p:ext>
            </p:extLst>
          </p:nvPr>
        </p:nvGraphicFramePr>
        <p:xfrm>
          <a:off x="3615395" y="3581400"/>
          <a:ext cx="188843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1" name="Worksheet" r:id="rId6" imgW="1085972" imgH="1533493" progId="Excel.Sheet.12">
                  <p:embed/>
                </p:oleObj>
              </mc:Choice>
              <mc:Fallback>
                <p:oleObj name="Worksheet" r:id="rId6" imgW="1085972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5395" y="3581400"/>
                        <a:ext cx="1888435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89215"/>
              </p:ext>
            </p:extLst>
          </p:nvPr>
        </p:nvGraphicFramePr>
        <p:xfrm>
          <a:off x="5524525" y="3581400"/>
          <a:ext cx="107673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2" name="Worksheet" r:id="rId8" imgW="619244" imgH="1533493" progId="Excel.Sheet.12">
                  <p:embed/>
                </p:oleObj>
              </mc:Choice>
              <mc:Fallback>
                <p:oleObj name="Worksheet" r:id="rId8" imgW="619244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25" y="3581400"/>
                        <a:ext cx="1076739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767106"/>
              </p:ext>
            </p:extLst>
          </p:nvPr>
        </p:nvGraphicFramePr>
        <p:xfrm>
          <a:off x="6615332" y="3581401"/>
          <a:ext cx="135834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3" name="Worksheet" r:id="rId10" imgW="780939" imgH="1533493" progId="Excel.Sheet.12">
                  <p:embed/>
                </p:oleObj>
              </mc:Choice>
              <mc:Fallback>
                <p:oleObj name="Worksheet" r:id="rId10" imgW="780939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15332" y="3581401"/>
                        <a:ext cx="1358348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08967"/>
              </p:ext>
            </p:extLst>
          </p:nvPr>
        </p:nvGraphicFramePr>
        <p:xfrm>
          <a:off x="7986932" y="3581400"/>
          <a:ext cx="107673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4" name="Worksheet" r:id="rId12" imgW="619244" imgH="1533493" progId="Excel.Sheet.12">
                  <p:embed/>
                </p:oleObj>
              </mc:Choice>
              <mc:Fallback>
                <p:oleObj name="Worksheet" r:id="rId12" imgW="619244" imgH="1533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86932" y="3581400"/>
                        <a:ext cx="1076739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1219199"/>
            <a:ext cx="91440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For simplicity, from now on we assume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both processing time (</a:t>
            </a:r>
            <a:r>
              <a:rPr kumimoji="0" lang="en-US" sz="24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) and </a:t>
            </a:r>
            <a:r>
              <a:rPr kumimoji="0" lang="en-US" sz="24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time (Ta) follow exponential distribution. In exponential distribution standard deviation is equal to the average. Therefore, coefficient of variations both for </a:t>
            </a:r>
            <a:r>
              <a:rPr kumimoji="0" lang="en-US" sz="24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time (Ca) and processing time (</a:t>
            </a:r>
            <a:r>
              <a:rPr kumimoji="0" lang="en-US" sz="24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Cp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) is 1. </a:t>
            </a:r>
          </a:p>
          <a:p>
            <a:pPr marL="342900" indent="-342900" eaLnBrk="1" hangingPunct="1">
              <a:spcBef>
                <a:spcPct val="20000"/>
              </a:spcBef>
              <a:buSzPct val="75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Accordingly the formula is reduced to </a:t>
            </a:r>
          </a:p>
          <a:p>
            <a:pPr marL="342900" lvl="0" indent="-342900" eaLnBrk="1" hangingPunct="1">
              <a:spcBef>
                <a:spcPct val="20000"/>
              </a:spcBef>
              <a:buSzPct val="75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63296"/>
              </p:ext>
            </p:extLst>
          </p:nvPr>
        </p:nvGraphicFramePr>
        <p:xfrm>
          <a:off x="230188" y="3657600"/>
          <a:ext cx="337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8" name="Equation" r:id="rId4" imgW="1562040" imgH="444240" progId="Equation.3">
                  <p:embed/>
                </p:oleObj>
              </mc:Choice>
              <mc:Fallback>
                <p:oleObj name="Equation" r:id="rId4" imgW="156204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657600"/>
                        <a:ext cx="337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65873"/>
              </p:ext>
            </p:extLst>
          </p:nvPr>
        </p:nvGraphicFramePr>
        <p:xfrm>
          <a:off x="3821112" y="3657600"/>
          <a:ext cx="2801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9" name="Equation" r:id="rId6" imgW="1295280" imgH="444240" progId="Equation.3">
                  <p:embed/>
                </p:oleObj>
              </mc:Choice>
              <mc:Fallback>
                <p:oleObj name="Equation" r:id="rId6" imgW="1295280" imgH="444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2" y="3657600"/>
                        <a:ext cx="28019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995965"/>
              </p:ext>
            </p:extLst>
          </p:nvPr>
        </p:nvGraphicFramePr>
        <p:xfrm>
          <a:off x="6866254" y="3687763"/>
          <a:ext cx="17033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" name="Equation" r:id="rId8" imgW="787320" imgH="444240" progId="Equation.3">
                  <p:embed/>
                </p:oleObj>
              </mc:Choice>
              <mc:Fallback>
                <p:oleObj name="Equation" r:id="rId8" imgW="787320" imgH="4442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254" y="3687763"/>
                        <a:ext cx="17033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0" y="4830764"/>
            <a:ext cx="9144000" cy="157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Note that if we can remove variability then Ii =0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and no one is waiting in a line even if U is very close to 1. 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We assume Ta and </a:t>
            </a: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follow exponential distribution and therefore R=Ra and </a:t>
            </a: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Rp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follow Poisson process. </a:t>
            </a:r>
          </a:p>
          <a:p>
            <a:pPr marL="342900" lvl="0" indent="-342900" eaLnBrk="1" hangingPunct="1">
              <a:spcBef>
                <a:spcPct val="20000"/>
              </a:spcBef>
              <a:buSzPct val="75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8400" y="-1752599"/>
            <a:ext cx="9067800" cy="1752599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80000"/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and Safety Capacity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-16042" y="990600"/>
            <a:ext cx="9144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Example.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Interarrival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time is 8 minutes. Processing time is 7.5 minutes. There is only one server.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How long a  flow unit stays with the server?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Tp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= 7.5 min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How many flow units are with the server?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Ra= 1/8 per minute or 60(1/8) = 7.5 per </a:t>
            </a: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hr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Rp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= 1/7.5 per minute </a:t>
            </a: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ot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60(1/7.5) = 8 per </a:t>
            </a: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hr</a:t>
            </a: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sz="2400" dirty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Ra&lt; </a:t>
            </a:r>
            <a:r>
              <a:rPr lang="en-US" sz="2400" dirty="0" err="1">
                <a:latin typeface="Book Antiqua" pitchFamily="18" charset="0"/>
                <a:cs typeface="Times New Roman" pitchFamily="18" charset="0"/>
                <a:sym typeface="Wingdings" pitchFamily="2" charset="2"/>
              </a:rPr>
              <a:t>Rp</a:t>
            </a:r>
            <a:r>
              <a:rPr lang="en-US" sz="2400" dirty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  R=Ra . </a:t>
            </a:r>
            <a:r>
              <a:rPr lang="en-US" sz="2400" dirty="0">
                <a:latin typeface="Book Antiqua" pitchFamily="18" charset="0"/>
                <a:cs typeface="Times New Roman" pitchFamily="18" charset="0"/>
              </a:rPr>
              <a:t>U= R/</a:t>
            </a:r>
            <a:r>
              <a:rPr lang="en-US" sz="2400" dirty="0" err="1">
                <a:latin typeface="Book Antiqua" pitchFamily="18" charset="0"/>
                <a:cs typeface="Times New Roman" pitchFamily="18" charset="0"/>
              </a:rPr>
              <a:t>Rp</a:t>
            </a:r>
            <a:endParaRPr lang="en-US" sz="2400" dirty="0"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kumimoji="0" lang="en-US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U = 7.5/8 = 0.9375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Ip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= 0.9375</a:t>
            </a:r>
            <a:endParaRPr kumimoji="0" lang="en-US" sz="2400" b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8400" y="-1752599"/>
            <a:ext cx="9067800" cy="1752599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80000"/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and Safety Capacity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6200" y="2968624"/>
            <a:ext cx="9144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On average </a:t>
            </a:r>
            <a:r>
              <a:rPr lang="en-US" sz="2400" dirty="0">
                <a:latin typeface="Book Antiqua" panose="02040602050305030304" pitchFamily="18" charset="0"/>
              </a:rPr>
              <a:t>14.0625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passengers waiting in line, even though U =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0.9375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&lt;1 and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safety capacity Rs = R</a:t>
            </a:r>
            <a:r>
              <a:rPr kumimoji="0" lang="en-US" sz="2400" b="1" u="none" strike="noStrike" kern="0" cap="none" spc="0" normalizeH="0" baseline="-18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- Ra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= 8 -7.5 =  0.5/ </a:t>
            </a:r>
            <a:r>
              <a:rPr lang="en-US" sz="2400" kern="0" dirty="0" err="1"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hr</a:t>
            </a: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Waiting time in the line?  </a:t>
            </a:r>
            <a:r>
              <a:rPr lang="en-US" sz="2400" kern="0" dirty="0" err="1">
                <a:latin typeface="Book Antiqua" pitchFamily="18" charset="0"/>
              </a:rPr>
              <a:t>RTi</a:t>
            </a:r>
            <a:r>
              <a:rPr lang="en-US" sz="2400" kern="0" dirty="0">
                <a:latin typeface="Book Antiqua" pitchFamily="18" charset="0"/>
              </a:rPr>
              <a:t> = Ii</a:t>
            </a:r>
          </a:p>
          <a:p>
            <a:pPr>
              <a:spcAft>
                <a:spcPts val="600"/>
              </a:spcAft>
            </a:pPr>
            <a:r>
              <a:rPr lang="en-US" sz="2400" kern="0" dirty="0" err="1">
                <a:latin typeface="Book Antiqua" pitchFamily="18" charset="0"/>
              </a:rPr>
              <a:t>Ti</a:t>
            </a:r>
            <a:r>
              <a:rPr lang="en-US" sz="2400" kern="0" dirty="0">
                <a:latin typeface="Book Antiqua" pitchFamily="18" charset="0"/>
              </a:rPr>
              <a:t>=Ii/R = </a:t>
            </a:r>
            <a:r>
              <a:rPr lang="en-US" sz="2400" dirty="0">
                <a:latin typeface="Book Antiqua" panose="02040602050305030304" pitchFamily="18" charset="0"/>
              </a:rPr>
              <a:t>14.0625 /7.5 </a:t>
            </a:r>
            <a:r>
              <a:rPr lang="en-US" sz="2400" kern="0" dirty="0">
                <a:latin typeface="Book Antiqua" pitchFamily="18" charset="0"/>
              </a:rPr>
              <a:t> = </a:t>
            </a:r>
            <a:r>
              <a:rPr lang="en-US" sz="2400" dirty="0">
                <a:latin typeface="Book Antiqua" panose="02040602050305030304" pitchFamily="18" charset="0"/>
              </a:rPr>
              <a:t>1.875 </a:t>
            </a:r>
            <a:r>
              <a:rPr lang="en-US" sz="2400" dirty="0" err="1">
                <a:latin typeface="Book Antiqua" panose="02040602050305030304" pitchFamily="18" charset="0"/>
              </a:rPr>
              <a:t>hr</a:t>
            </a:r>
            <a:r>
              <a:rPr lang="en-US" sz="2400" dirty="0">
                <a:latin typeface="Book Antiqua" panose="02040602050305030304" pitchFamily="18" charset="0"/>
              </a:rPr>
              <a:t> or 60(1.875)= 112.5</a:t>
            </a:r>
            <a:r>
              <a:rPr lang="en-US" sz="2400" kern="0" dirty="0">
                <a:latin typeface="Book Antiqua" pitchFamily="18" charset="0"/>
              </a:rPr>
              <a:t> min.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Waiting time in the system?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T = </a:t>
            </a:r>
            <a:r>
              <a:rPr lang="en-US" sz="2400" kern="0" dirty="0" err="1">
                <a:latin typeface="Book Antiqua" pitchFamily="18" charset="0"/>
              </a:rPr>
              <a:t>Ti+Tp</a:t>
            </a:r>
            <a:endParaRPr lang="en-US" sz="2400" kern="0" dirty="0">
              <a:latin typeface="Book Antiqua" pitchFamily="18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Since </a:t>
            </a:r>
            <a:r>
              <a:rPr lang="en-US" sz="2400" kern="0" dirty="0" err="1">
                <a:latin typeface="Book Antiqua" pitchFamily="18" charset="0"/>
              </a:rPr>
              <a:t>Tp</a:t>
            </a:r>
            <a:r>
              <a:rPr lang="en-US" sz="2400" kern="0" dirty="0">
                <a:latin typeface="Book Antiqua" pitchFamily="18" charset="0"/>
              </a:rPr>
              <a:t> = 7.5 </a:t>
            </a:r>
            <a:r>
              <a:rPr lang="en-US" sz="2400" kern="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kern="0" dirty="0">
                <a:latin typeface="Book Antiqua" pitchFamily="18" charset="0"/>
              </a:rPr>
              <a:t> T = </a:t>
            </a:r>
            <a:r>
              <a:rPr lang="en-US" sz="2400" kern="0" dirty="0" err="1">
                <a:latin typeface="Book Antiqua" pitchFamily="18" charset="0"/>
              </a:rPr>
              <a:t>Ti</a:t>
            </a:r>
            <a:r>
              <a:rPr lang="en-US" sz="2400" kern="0" dirty="0">
                <a:latin typeface="Book Antiqua" pitchFamily="18" charset="0"/>
              </a:rPr>
              <a:t>+ </a:t>
            </a:r>
            <a:r>
              <a:rPr lang="en-US" sz="2400" kern="0" dirty="0" err="1">
                <a:latin typeface="Book Antiqua" pitchFamily="18" charset="0"/>
              </a:rPr>
              <a:t>Tp</a:t>
            </a:r>
            <a:r>
              <a:rPr lang="en-US" sz="2400" kern="0" dirty="0">
                <a:latin typeface="Book Antiqua" pitchFamily="18" charset="0"/>
              </a:rPr>
              <a:t> = 112.5+7.5 = 120 min. </a:t>
            </a:r>
          </a:p>
          <a:p>
            <a:pPr>
              <a:buFont typeface="Wingdings" pitchFamily="2" charset="2"/>
              <a:buNone/>
            </a:pPr>
            <a:endParaRPr lang="en-US" sz="2400" kern="0" dirty="0"/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</p:txBody>
      </p:sp>
      <p:graphicFrame>
        <p:nvGraphicFramePr>
          <p:cNvPr id="14029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460293"/>
              </p:ext>
            </p:extLst>
          </p:nvPr>
        </p:nvGraphicFramePr>
        <p:xfrm>
          <a:off x="999374" y="1982787"/>
          <a:ext cx="12938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0" name="Equation" r:id="rId4" imgW="12122640" imgH="10317960" progId="Equation.3">
                  <p:embed/>
                </p:oleObj>
              </mc:Choice>
              <mc:Fallback>
                <p:oleObj name="Equation" r:id="rId4" imgW="12122640" imgH="10317960" progId="Equation.3">
                  <p:embed/>
                  <p:pic>
                    <p:nvPicPr>
                      <p:cNvPr id="14029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374" y="1982787"/>
                        <a:ext cx="1293812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495154"/>
              </p:ext>
            </p:extLst>
          </p:nvPr>
        </p:nvGraphicFramePr>
        <p:xfrm>
          <a:off x="286586" y="2203450"/>
          <a:ext cx="712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1" name="Equation" r:id="rId6" imgW="265320" imgH="218160" progId="Equation.3">
                  <p:embed/>
                </p:oleObj>
              </mc:Choice>
              <mc:Fallback>
                <p:oleObj name="Equation" r:id="rId6" imgW="265320" imgH="218160" progId="Equation.3">
                  <p:embed/>
                  <p:pic>
                    <p:nvPicPr>
                      <p:cNvPr id="140292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86" y="2203450"/>
                        <a:ext cx="712788" cy="466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76200" y="1246772"/>
            <a:ext cx="9144000" cy="65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en-US" sz="2400" dirty="0">
                <a:latin typeface="Book Antiqua" pitchFamily="18" charset="0"/>
                <a:cs typeface="Times New Roman" pitchFamily="18" charset="0"/>
                <a:sym typeface="Wingdings" pitchFamily="2" charset="2"/>
              </a:rPr>
              <a:t>How many flow units are in the waiting line?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80000"/>
            </a:pPr>
            <a:endParaRPr kumimoji="0" lang="en-US" sz="24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3186" y="2260127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>
                <a:latin typeface="Book Antiqua" panose="02040602050305030304" pitchFamily="18" charset="0"/>
              </a:rPr>
              <a:t> 14.0625 </a:t>
            </a:r>
          </a:p>
        </p:txBody>
      </p:sp>
    </p:spTree>
    <p:extLst>
      <p:ext uri="{BB962C8B-B14F-4D97-AF65-F5344CB8AC3E}">
        <p14:creationId xmlns:p14="http://schemas.microsoft.com/office/powerpoint/2010/main" val="351156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8400" y="-1752599"/>
            <a:ext cx="9067800" cy="1752599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80000"/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and Safety Capacity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13716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anose="02040602050305030304" pitchFamily="18" charset="0"/>
              </a:rPr>
              <a:t>Total number of passengers in the system?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I = RT = ( 7.5/60)(120) = </a:t>
            </a:r>
            <a:r>
              <a:rPr lang="en-US" sz="2400" dirty="0">
                <a:latin typeface="Book Antiqua" panose="02040602050305030304" pitchFamily="18" charset="0"/>
              </a:rPr>
              <a:t>15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Alternatively, </a:t>
            </a:r>
            <a:r>
              <a:rPr lang="en-US" sz="2400" dirty="0">
                <a:latin typeface="Book Antiqua" panose="02040602050305030304" pitchFamily="18" charset="0"/>
              </a:rPr>
              <a:t>14.0625 </a:t>
            </a:r>
            <a:r>
              <a:rPr lang="en-US" sz="2400" kern="0" dirty="0">
                <a:latin typeface="Book Antiqua" pitchFamily="18" charset="0"/>
              </a:rPr>
              <a:t> are in the buffer. How many are with the processor?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0.9375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I =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 14.0625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kern="0" dirty="0">
                <a:latin typeface="Book Antiqua" pitchFamily="18" charset="0"/>
              </a:rPr>
              <a:t>+ 0.9375 = </a:t>
            </a:r>
            <a:r>
              <a:rPr lang="en-US" sz="2400" dirty="0">
                <a:latin typeface="Book Antiqua" panose="02040602050305030304" pitchFamily="18" charset="0"/>
              </a:rPr>
              <a:t>15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sz="2400" kern="0" dirty="0">
              <a:latin typeface="Book Antiqua" panose="02040602050305030304" pitchFamily="18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sz="2400" kern="0" dirty="0">
              <a:latin typeface="Book Antiqua" panose="02040602050305030304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1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Line Macros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86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Line Macros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08285"/>
              </p:ext>
            </p:extLst>
          </p:nvPr>
        </p:nvGraphicFramePr>
        <p:xfrm>
          <a:off x="15240" y="1295400"/>
          <a:ext cx="6918959" cy="504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3" name="Worksheet" r:id="rId3" imgW="4324384" imgH="3152790" progId="Excel.Sheet.8">
                  <p:embed/>
                </p:oleObj>
              </mc:Choice>
              <mc:Fallback>
                <p:oleObj name="Worksheet" r:id="rId3" imgW="4324384" imgH="3152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" y="1295400"/>
                        <a:ext cx="6918959" cy="5044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5330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8400" y="-1752599"/>
            <a:ext cx="9067800" cy="1752599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80000"/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and Safety Capacity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13716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anose="02040602050305030304" pitchFamily="18" charset="0"/>
              </a:rPr>
              <a:t>Total number of passengers in the system?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I = RT = ( 7.5/60)(120) = </a:t>
            </a:r>
            <a:r>
              <a:rPr lang="en-US" sz="2400" dirty="0">
                <a:latin typeface="Book Antiqua" panose="02040602050305030304" pitchFamily="18" charset="0"/>
              </a:rPr>
              <a:t>15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Alternatively, </a:t>
            </a:r>
            <a:r>
              <a:rPr lang="en-US" sz="2400" dirty="0">
                <a:latin typeface="Book Antiqua" panose="02040602050305030304" pitchFamily="18" charset="0"/>
              </a:rPr>
              <a:t>14.0625 </a:t>
            </a:r>
            <a:r>
              <a:rPr lang="en-US" sz="2400" kern="0" dirty="0">
                <a:latin typeface="Book Antiqua" pitchFamily="18" charset="0"/>
              </a:rPr>
              <a:t> are in the buffer. How many are with the processor?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0.9375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400" kern="0" dirty="0">
                <a:latin typeface="Book Antiqua" pitchFamily="18" charset="0"/>
              </a:rPr>
              <a:t>I =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 14.0625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kern="0" dirty="0">
                <a:latin typeface="Book Antiqua" pitchFamily="18" charset="0"/>
              </a:rPr>
              <a:t>+ 0.9375 = </a:t>
            </a:r>
            <a:r>
              <a:rPr lang="en-US" sz="2400" dirty="0">
                <a:latin typeface="Book Antiqua" panose="02040602050305030304" pitchFamily="18" charset="0"/>
              </a:rPr>
              <a:t>15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sz="2400" kern="0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ct val="80000"/>
            </a:pPr>
            <a:r>
              <a:rPr lang="en-US" sz="2400" dirty="0">
                <a:latin typeface="Book Antiqua" pitchFamily="18" charset="0"/>
              </a:rPr>
              <a:t>Now suppose there are 2 processors, c=2</a:t>
            </a:r>
            <a:endParaRPr lang="en-US" sz="2400" dirty="0">
              <a:latin typeface="Book Antiqua" pitchFamily="18" charset="0"/>
              <a:sym typeface="Symbol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ct val="80000"/>
            </a:pPr>
            <a:r>
              <a:rPr lang="en-US" sz="2400" dirty="0">
                <a:latin typeface="Book Antiqua" pitchFamily="18" charset="0"/>
              </a:rPr>
              <a:t>R  is still 1/8 per minute or 7.5 per hour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80000"/>
            </a:pPr>
            <a:r>
              <a:rPr lang="en-US" sz="2400" dirty="0" err="1">
                <a:latin typeface="Book Antiqua" pitchFamily="18" charset="0"/>
              </a:rPr>
              <a:t>Rp</a:t>
            </a:r>
            <a:r>
              <a:rPr lang="en-US" sz="2400" dirty="0">
                <a:latin typeface="Book Antiqua" pitchFamily="18" charset="0"/>
              </a:rPr>
              <a:t>= 2/7.5 per minutes or 60(2/7.5) = 16 /</a:t>
            </a:r>
            <a:r>
              <a:rPr lang="en-US" sz="2400" dirty="0" err="1">
                <a:latin typeface="Book Antiqua" pitchFamily="18" charset="0"/>
              </a:rPr>
              <a:t>hr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ct val="80000"/>
            </a:pPr>
            <a:r>
              <a:rPr lang="en-US" sz="2400" dirty="0">
                <a:latin typeface="Book Antiqua" pitchFamily="18" charset="0"/>
                <a:sym typeface="Symbol"/>
              </a:rPr>
              <a:t>U = R/</a:t>
            </a:r>
            <a:r>
              <a:rPr lang="en-US" sz="2400" dirty="0" err="1">
                <a:latin typeface="Book Antiqua" pitchFamily="18" charset="0"/>
                <a:sym typeface="Symbol"/>
              </a:rPr>
              <a:t>Rp</a:t>
            </a:r>
            <a:r>
              <a:rPr lang="en-US" sz="2400" dirty="0">
                <a:latin typeface="Book Antiqua" pitchFamily="18" charset="0"/>
                <a:sym typeface="Symbol"/>
              </a:rPr>
              <a:t> = 7.5/16 = </a:t>
            </a:r>
            <a:r>
              <a:rPr lang="en-US" sz="2400" dirty="0">
                <a:latin typeface="Book Antiqua" pitchFamily="18" charset="0"/>
              </a:rPr>
              <a:t>0.46875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sz="2400" kern="0" dirty="0">
              <a:latin typeface="Book Antiqua" panose="02040602050305030304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SzPct val="80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7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suppose we have two servers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621" y="2299654"/>
            <a:ext cx="91363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On average Ii = 0.29 passengers waiting in line.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</a:t>
            </a: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afety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capacity is Rs = R</a:t>
            </a:r>
            <a:r>
              <a:rPr kumimoji="0" lang="en-US" sz="2400" b="1" u="none" strike="noStrike" kern="0" cap="none" spc="0" normalizeH="0" baseline="-18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- </a:t>
            </a:r>
            <a:r>
              <a:rPr kumimoji="0" lang="en-US" sz="2400" b="1" u="none" strike="noStrike" kern="0" cap="none" spc="0" normalizeH="0" baseline="-18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R = 16-7.5 = 8.5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flow units per hour</a:t>
            </a:r>
            <a:r>
              <a:rPr lang="en-US" sz="2400" b="1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err="1">
                <a:latin typeface="Book Antiqua" pitchFamily="18" charset="0"/>
              </a:rPr>
              <a:t>Ti</a:t>
            </a:r>
            <a:r>
              <a:rPr lang="en-US" sz="2400" dirty="0">
                <a:latin typeface="Book Antiqua" pitchFamily="18" charset="0"/>
              </a:rPr>
              <a:t>=Ii/R = (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0.294222/7.5)60 = </a:t>
            </a:r>
            <a:r>
              <a:rPr lang="en-US" sz="2400" dirty="0">
                <a:latin typeface="Book Antiqua" pitchFamily="18" charset="0"/>
              </a:rPr>
              <a:t> 2.3538 min.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Book Antiqua" pitchFamily="18" charset="0"/>
              </a:rPr>
              <a:t>Total time in the system: T = </a:t>
            </a:r>
            <a:r>
              <a:rPr lang="en-US" sz="2400" dirty="0" err="1">
                <a:latin typeface="Book Antiqua" pitchFamily="18" charset="0"/>
              </a:rPr>
              <a:t>Ti+Tp</a:t>
            </a:r>
            <a:endParaRPr lang="en-US" sz="2400" dirty="0">
              <a:latin typeface="Book Antiqua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Book Antiqua" pitchFamily="18" charset="0"/>
              </a:rPr>
              <a:t>Since </a:t>
            </a:r>
            <a:r>
              <a:rPr lang="en-US" sz="2400" dirty="0" err="1">
                <a:latin typeface="Book Antiqua" pitchFamily="18" charset="0"/>
              </a:rPr>
              <a:t>Tp</a:t>
            </a:r>
            <a:r>
              <a:rPr lang="en-US" sz="2400" baseline="-25000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 7.5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 T = </a:t>
            </a:r>
            <a:r>
              <a:rPr lang="en-US" sz="2400" dirty="0" err="1">
                <a:latin typeface="Book Antiqua" pitchFamily="18" charset="0"/>
              </a:rPr>
              <a:t>Ti</a:t>
            </a:r>
            <a:r>
              <a:rPr lang="en-US" sz="2400" dirty="0">
                <a:latin typeface="Book Antiqua" pitchFamily="18" charset="0"/>
              </a:rPr>
              <a:t> + </a:t>
            </a:r>
            <a:r>
              <a:rPr lang="en-US" sz="2400" dirty="0" err="1">
                <a:latin typeface="Book Antiqua" pitchFamily="18" charset="0"/>
              </a:rPr>
              <a:t>Tp</a:t>
            </a:r>
            <a:r>
              <a:rPr lang="en-US" sz="2400" dirty="0">
                <a:latin typeface="Book Antiqua" pitchFamily="18" charset="0"/>
              </a:rPr>
              <a:t> = 7.5+2.4= 9.9  min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Book Antiqua" pitchFamily="18" charset="0"/>
              </a:rPr>
              <a:t>Total number of passengers in the process: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Book Antiqua" pitchFamily="18" charset="0"/>
              </a:rPr>
              <a:t>I = 2(0.4688) = 0.9376  in the buffer and 0.2942  in the process.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Book Antiqua" pitchFamily="18" charset="0"/>
              </a:rPr>
              <a:t>I = 0.94 + 0.29 = 1.23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S Reference Sans Serif" pitchFamily="34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4029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951813"/>
              </p:ext>
            </p:extLst>
          </p:nvPr>
        </p:nvGraphicFramePr>
        <p:xfrm>
          <a:off x="753746" y="1348241"/>
          <a:ext cx="1295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95" name="Equation" r:id="rId4" imgW="12122640" imgH="10317960" progId="Equation.3">
                  <p:embed/>
                </p:oleObj>
              </mc:Choice>
              <mc:Fallback>
                <p:oleObj name="Equation" r:id="rId4" imgW="12122640" imgH="10317960" progId="Equation.3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6" y="1348241"/>
                        <a:ext cx="1295400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46900"/>
              </p:ext>
            </p:extLst>
          </p:nvPr>
        </p:nvGraphicFramePr>
        <p:xfrm>
          <a:off x="82234" y="1744663"/>
          <a:ext cx="717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96" name="Equation" r:id="rId6" imgW="266400" imgH="177480" progId="Equation.3">
                  <p:embed/>
                </p:oleObj>
              </mc:Choice>
              <mc:Fallback>
                <p:oleObj name="Equation" r:id="rId6" imgW="266400" imgH="177480" progId="Equation.3">
                  <p:embed/>
                  <p:pic>
                    <p:nvPicPr>
                      <p:cNvPr id="0" name="Picture 5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4" y="1744663"/>
                        <a:ext cx="717550" cy="381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18766"/>
              </p:ext>
            </p:extLst>
          </p:nvPr>
        </p:nvGraphicFramePr>
        <p:xfrm>
          <a:off x="2231709" y="1303338"/>
          <a:ext cx="21859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97" name="Equation" r:id="rId8" imgW="1002960" imgH="431640" progId="Equation.3">
                  <p:embed/>
                </p:oleObj>
              </mc:Choice>
              <mc:Fallback>
                <p:oleObj name="Equation" r:id="rId8" imgW="1002960" imgH="431640" progId="Equation.3">
                  <p:embed/>
                  <p:pic>
                    <p:nvPicPr>
                      <p:cNvPr id="14029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09" y="1303338"/>
                        <a:ext cx="2185987" cy="939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93921" y="1729582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 0.294222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98601"/>
              </p:ext>
            </p:extLst>
          </p:nvPr>
        </p:nvGraphicFramePr>
        <p:xfrm>
          <a:off x="2" y="2971801"/>
          <a:ext cx="1068877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2" name="Worksheet" r:id="rId4" imgW="628751" imgH="647730" progId="Excel.Sheet.12">
                  <p:embed/>
                </p:oleObj>
              </mc:Choice>
              <mc:Fallback>
                <p:oleObj name="Worksheet" r:id="rId4" imgW="628751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2971801"/>
                        <a:ext cx="1068877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43046"/>
              </p:ext>
            </p:extLst>
          </p:nvPr>
        </p:nvGraphicFramePr>
        <p:xfrm>
          <a:off x="1066800" y="2971801"/>
          <a:ext cx="2202410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3" name="Worksheet" r:id="rId6" imgW="1295535" imgH="647730" progId="Excel.Sheet.12">
                  <p:embed/>
                </p:oleObj>
              </mc:Choice>
              <mc:Fallback>
                <p:oleObj name="Worksheet" r:id="rId6" imgW="1295535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2971801"/>
                        <a:ext cx="2202410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69774"/>
              </p:ext>
            </p:extLst>
          </p:nvPr>
        </p:nvGraphicFramePr>
        <p:xfrm>
          <a:off x="3276600" y="2971800"/>
          <a:ext cx="3173616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4" name="Worksheet" r:id="rId8" imgW="1866833" imgH="647730" progId="Excel.Sheet.12">
                  <p:embed/>
                </p:oleObj>
              </mc:Choice>
              <mc:Fallback>
                <p:oleObj name="Worksheet" r:id="rId8" imgW="1866833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173616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97571"/>
              </p:ext>
            </p:extLst>
          </p:nvPr>
        </p:nvGraphicFramePr>
        <p:xfrm>
          <a:off x="6498821" y="2971800"/>
          <a:ext cx="663979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5" name="Worksheet" r:id="rId10" imgW="390576" imgH="647730" progId="Excel.Sheet.12">
                  <p:embed/>
                </p:oleObj>
              </mc:Choice>
              <mc:Fallback>
                <p:oleObj name="Worksheet" r:id="rId10" imgW="390576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98821" y="2971800"/>
                        <a:ext cx="663979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76208"/>
              </p:ext>
            </p:extLst>
          </p:nvPr>
        </p:nvGraphicFramePr>
        <p:xfrm>
          <a:off x="7162800" y="2975661"/>
          <a:ext cx="1797510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6" name="Worksheet" r:id="rId12" imgW="1057359" imgH="647730" progId="Excel.Sheet.12">
                  <p:embed/>
                </p:oleObj>
              </mc:Choice>
              <mc:Fallback>
                <p:oleObj name="Worksheet" r:id="rId12" imgW="1057359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2800" y="2975661"/>
                        <a:ext cx="1797510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76977"/>
              </p:ext>
            </p:extLst>
          </p:nvPr>
        </p:nvGraphicFramePr>
        <p:xfrm>
          <a:off x="1" y="4297784"/>
          <a:ext cx="1068877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7" name="Worksheet" r:id="rId14" imgW="628751" imgH="647730" progId="Excel.Sheet.12">
                  <p:embed/>
                </p:oleObj>
              </mc:Choice>
              <mc:Fallback>
                <p:oleObj name="Worksheet" r:id="rId14" imgW="628751" imgH="64773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4297784"/>
                        <a:ext cx="1068877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17479"/>
              </p:ext>
            </p:extLst>
          </p:nvPr>
        </p:nvGraphicFramePr>
        <p:xfrm>
          <a:off x="1066800" y="4297783"/>
          <a:ext cx="2898486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8" name="Worksheet" r:id="rId15" imgW="1704992" imgH="647730" progId="Excel.Sheet.12">
                  <p:embed/>
                </p:oleObj>
              </mc:Choice>
              <mc:Fallback>
                <p:oleObj name="Worksheet" r:id="rId15" imgW="1704992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6800" y="4297783"/>
                        <a:ext cx="2898486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39872"/>
              </p:ext>
            </p:extLst>
          </p:nvPr>
        </p:nvGraphicFramePr>
        <p:xfrm>
          <a:off x="3965286" y="4309059"/>
          <a:ext cx="2655456" cy="11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29" name="Worksheet" r:id="rId17" imgW="1562033" imgH="647730" progId="Excel.Sheet.12">
                  <p:embed/>
                </p:oleObj>
              </mc:Choice>
              <mc:Fallback>
                <p:oleObj name="Worksheet" r:id="rId17" imgW="1562033" imgH="647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65286" y="4309059"/>
                        <a:ext cx="2655456" cy="11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6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Look at the Rest of the System; </a:t>
            </a:r>
            <a:br>
              <a:rPr lang="en-US" dirty="0"/>
            </a:br>
            <a:r>
              <a:rPr lang="en-US" dirty="0"/>
              <a:t>The Little’s Law Applies Everywhere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" y="2830512"/>
            <a:ext cx="7931959" cy="3798888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marL="457200" marR="0" lvl="0" indent="-457200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lang="en-US" sz="2400" b="1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Flow time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 =           Ti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+	        </a:t>
            </a:r>
            <a:r>
              <a:rPr lang="en-US" sz="2400" b="1" kern="0" noProof="0" dirty="0" err="1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457200" marR="0" lvl="0" indent="-457200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Inventory I  =            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          +	         </a:t>
            </a: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Ip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 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1752600"/>
            <a:ext cx="6111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rgbClr val="002060"/>
                </a:solidFill>
                <a:latin typeface="Book Antiqua" pitchFamily="18" charset="0"/>
              </a:rPr>
              <a:t> R</a:t>
            </a:r>
          </a:p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2000" b="1" kern="0" dirty="0">
              <a:latin typeface="Book Antiqua" pitchFamily="18" charset="0"/>
              <a:sym typeface="Wingdings" pitchFamily="2" charset="2"/>
            </a:endParaRPr>
          </a:p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kern="0" dirty="0">
                <a:latin typeface="Book Antiqua" pitchFamily="18" charset="0"/>
                <a:sym typeface="Wingdings" pitchFamily="2" charset="2"/>
              </a:rPr>
              <a:t> </a:t>
            </a:r>
            <a:endParaRPr lang="en-US" sz="2000" b="1" kern="0" dirty="0">
              <a:latin typeface="Book Antiqua" pitchFamily="18" charset="0"/>
            </a:endParaRPr>
          </a:p>
          <a:p>
            <a:pPr marL="457200" indent="-457200" defTabSz="815975" eaLnBrk="0" hangingPunct="0"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2000" b="1" kern="0" dirty="0"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73826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I =  R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 T</a:t>
            </a: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8026612" y="1898650"/>
            <a:ext cx="1041188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457200" y="1905000"/>
            <a:ext cx="1041188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00200" y="1219200"/>
            <a:ext cx="6331759" cy="1574800"/>
            <a:chOff x="3571139" y="1295400"/>
            <a:chExt cx="4360820" cy="1574800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07773" y="1517650"/>
              <a:ext cx="1541499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511535" y="1517650"/>
              <a:ext cx="1933635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248480" y="2209800"/>
              <a:ext cx="378614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248480" y="1600200"/>
              <a:ext cx="378614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132299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456825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781351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6322850" y="16700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322850" y="22796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7702086" y="1974850"/>
              <a:ext cx="229873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latin typeface="Book Antiqua" pitchFamily="18" charset="0"/>
                </a:rPr>
                <a:t>                              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571139" y="1295400"/>
              <a:ext cx="4110664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latin typeface="Book Antiqua" pitchFamily="18" charset="0"/>
                </a:rPr>
                <a:t>                                            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52400" y="41910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>
                <a:latin typeface="Book Antiqua" pitchFamily="18" charset="0"/>
                <a:sym typeface="Symbol" pitchFamily="18" charset="2"/>
              </a:rPr>
              <a:t>R  = I/T        =             Ii/Ti        =              </a:t>
            </a:r>
            <a:r>
              <a:rPr lang="en-US" sz="2400" b="1" kern="0" dirty="0" err="1">
                <a:latin typeface="Book Antiqua" pitchFamily="18" charset="0"/>
                <a:sym typeface="Symbol" pitchFamily="18" charset="2"/>
              </a:rPr>
              <a:t>Ip</a:t>
            </a:r>
            <a:r>
              <a:rPr lang="en-US" sz="2400" b="1" kern="0" dirty="0">
                <a:latin typeface="Book Antiqua" pitchFamily="18" charset="0"/>
                <a:sym typeface="Symbol" pitchFamily="18" charset="2"/>
              </a:rPr>
              <a:t>/</a:t>
            </a:r>
            <a:r>
              <a:rPr lang="en-US" sz="2400" b="1" kern="0" dirty="0" err="1">
                <a:latin typeface="Book Antiqua" pitchFamily="18" charset="0"/>
                <a:sym typeface="Symbol" pitchFamily="18" charset="2"/>
              </a:rPr>
              <a:t>Tp</a:t>
            </a:r>
            <a:r>
              <a:rPr lang="en-US" sz="2400" b="1" kern="0" dirty="0">
                <a:latin typeface="Book Antiqua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14600" y="3733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Ii = R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 Ti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 </a:t>
            </a:r>
            <a:endParaRPr lang="en-US" sz="2400" b="1" kern="0" dirty="0">
              <a:solidFill>
                <a:srgbClr val="A50023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76800" y="37338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 = R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 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  <a:sym typeface="Symbol" pitchFamily="18" charset="2"/>
              </a:rPr>
              <a:t>Tp</a:t>
            </a:r>
            <a:endParaRPr lang="en-US" sz="2400" b="1" kern="0" dirty="0">
              <a:solidFill>
                <a:srgbClr val="A50023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648200"/>
            <a:ext cx="91440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</a:rPr>
              <a:t>We know that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U= R/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Rp</a:t>
            </a:r>
            <a:endParaRPr lang="en-US" sz="2400" b="1" kern="0" dirty="0">
              <a:solidFill>
                <a:srgbClr val="A50023"/>
              </a:solidFill>
              <a:latin typeface="Book Antiqua" pitchFamily="18" charset="0"/>
            </a:endParaRP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</a:rPr>
              <a:t>We have already learned     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Rp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 = c/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Tp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,          R= 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Ip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/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  <a:sym typeface="Wingdings" pitchFamily="2" charset="2"/>
              </a:rPr>
              <a:t>Tp</a:t>
            </a:r>
            <a:endParaRPr lang="en-US" sz="2400" b="1" kern="0" dirty="0">
              <a:solidFill>
                <a:srgbClr val="A50023"/>
              </a:solidFill>
              <a:latin typeface="Book Antiqua" pitchFamily="18" charset="0"/>
              <a:sym typeface="Wingdings" pitchFamily="2" charset="2"/>
            </a:endParaRP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</a:rPr>
              <a:t>We can show 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U= R/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Rp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  = (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/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Tp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)/(c/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Tp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) = 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/c</a:t>
            </a: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</a:rPr>
              <a:t>But it is intuitively clear that 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U = </a:t>
            </a:r>
            <a:r>
              <a:rPr lang="en-US" sz="2400" b="1" kern="0" dirty="0" err="1">
                <a:solidFill>
                  <a:srgbClr val="A50023"/>
                </a:solidFill>
                <a:latin typeface="Book Antiqua" pitchFamily="18" charset="0"/>
              </a:rPr>
              <a:t>Ip</a:t>
            </a:r>
            <a:r>
              <a:rPr lang="en-US" sz="2400" b="1" kern="0" dirty="0">
                <a:solidFill>
                  <a:srgbClr val="A50023"/>
                </a:solidFill>
                <a:latin typeface="Book Antiqua" pitchFamily="18" charset="0"/>
              </a:rPr>
              <a:t>/c </a:t>
            </a:r>
          </a:p>
          <a:p>
            <a:pPr marL="457200" indent="-457200" defTabSz="815975">
              <a:spcBef>
                <a:spcPct val="20000"/>
              </a:spcBef>
              <a:buClr>
                <a:srgbClr val="000000"/>
              </a:buClr>
              <a:buSzPct val="80000"/>
              <a:defRPr/>
            </a:pPr>
            <a:endParaRPr lang="en-US" sz="2400" b="1" i="1" kern="0" dirty="0">
              <a:solidFill>
                <a:srgbClr val="00206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" grpId="0"/>
      <p:bldP spid="52" grpId="0"/>
      <p:bldP spid="53" grpId="0"/>
      <p:bldP spid="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13716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Terminology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: The characteristics of a waiting line is captured by five parameters; arrival pattern, service pattern, number of server, queue capacity, and queue discipline. a/b/c/d/e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dirty="0"/>
              <a:t>Terminology and Classification of Waiting Lines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4674" y="2743200"/>
            <a:ext cx="899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M/M/1; Poisson arrival rate, Exponential service times, one server, no capacity limit. 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M/G/12/23; Poisson arrival rate, General service times, 12 servers, queue capacity is 23.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9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M/M/c Model EXACT Formulas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68650"/>
              </p:ext>
            </p:extLst>
          </p:nvPr>
        </p:nvGraphicFramePr>
        <p:xfrm>
          <a:off x="928522" y="1372914"/>
          <a:ext cx="7377278" cy="497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3" name="Worksheet" r:id="rId4" imgW="4419600" imgH="2981197" progId="Excel.Sheet.8">
                  <p:link updateAutomatic="1"/>
                </p:oleObj>
              </mc:Choice>
              <mc:Fallback>
                <p:oleObj name="Worksheet" r:id="rId4" imgW="4419600" imgH="298119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522" y="1372914"/>
                        <a:ext cx="7377278" cy="4976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M/M/c/b Model EXACT Formulas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6030"/>
              </p:ext>
            </p:extLst>
          </p:nvPr>
        </p:nvGraphicFramePr>
        <p:xfrm>
          <a:off x="995109" y="1280347"/>
          <a:ext cx="7082091" cy="512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3" name="Worksheet" r:id="rId4" imgW="4676657" imgH="3381338" progId="Excel.Sheet.8">
                  <p:link updateAutomatic="1"/>
                </p:oleObj>
              </mc:Choice>
              <mc:Fallback>
                <p:oleObj name="Worksheet" r:id="rId4" imgW="4676657" imgH="3381338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109" y="1280347"/>
                        <a:ext cx="7082091" cy="5120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8915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Ta=AVERAGE ()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Avg.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time = 6 min.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Ra = 1/6 arrivals /min.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Sa=STDEV()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Std. Deviation = 3.94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Ca  = Sa/Ta = 3.94/6 = 0.66</a:t>
            </a:r>
          </a:p>
          <a:p>
            <a:pPr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Example.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 sample of 10 observations on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times in minutes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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10,10,2,10,1,3,7,9, 2, 6 min.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396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75000"/>
            </a:pPr>
            <a:r>
              <a:rPr lang="en-US" sz="2400" b="1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Example.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 sample of 10 observations on Processing times in minutes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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7,1,7, 2,8,7,4,8,5, 1 min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6200" y="4800599"/>
            <a:ext cx="89154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5 minutes;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R</a:t>
            </a:r>
            <a:r>
              <a:rPr kumimoji="0" lang="en-US" sz="2400" b="0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1/5  processes/min.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Sp = 2.83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Cp</a:t>
            </a:r>
            <a:r>
              <a:rPr kumimoji="0" lang="en-US" sz="2400" b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Sp/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2.83/5 = 0.57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Variability in arrival time and service time leads to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Idleness of resources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Waiting time of flow units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We are interested in two measures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Average waiting time of flow units in the waiting line and in the system (Waiting line + 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</a:rPr>
              <a:t>Processor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Average number of flow units waiting in the waiting line (to be then </a:t>
            </a:r>
            <a:r>
              <a:rPr lang="en-US" sz="2400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</a:rPr>
              <a:t>processed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Waiting 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Performance Measures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1524000" y="1143000"/>
            <a:ext cx="6083300" cy="1574800"/>
            <a:chOff x="2984500" y="1384300"/>
            <a:chExt cx="6083300" cy="1574800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127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727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19850" y="22987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419850" y="16891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32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737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41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489700" y="17589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89700" y="23685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785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8089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984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905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0" y="2736850"/>
            <a:ext cx="8915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Flow time T 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  	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b="1" kern="0" baseline="-250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b="1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+	    </a:t>
            </a: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457200" marR="0" lvl="0" indent="-45720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Inventory I 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=    	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lang="en-US" sz="2400" b="1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+	     </a:t>
            </a: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Ip</a:t>
            </a:r>
            <a:r>
              <a:rPr kumimoji="0" lang="en-US" sz="2400" b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We know </a:t>
            </a: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and we can compute </a:t>
            </a: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Ip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at least in two ways.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err="1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Ti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: waiting time in the inflow </a:t>
            </a: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buffer = 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A1274A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: number of customers waiting in the inflow buffer =?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Given our understanding of the Little’s Law, it is then enough to know either Ii or Ti.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Utilization – Variability - Delay Curve</a:t>
            </a:r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412875" y="6375400"/>
            <a:ext cx="5883275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412875" y="2114550"/>
            <a:ext cx="0" cy="3560763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947863" y="6375400"/>
            <a:ext cx="49911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974013" y="5746750"/>
            <a:ext cx="90488" cy="120650"/>
          </a:xfrm>
          <a:custGeom>
            <a:avLst/>
            <a:gdLst>
              <a:gd name="T0" fmla="*/ 0 w 57"/>
              <a:gd name="T1" fmla="*/ 0 h 76"/>
              <a:gd name="T2" fmla="*/ 0 w 57"/>
              <a:gd name="T3" fmla="*/ 75 h 76"/>
              <a:gd name="T4" fmla="*/ 56 w 57"/>
              <a:gd name="T5" fmla="*/ 37 h 76"/>
              <a:gd name="T6" fmla="*/ 0 w 57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76"/>
              <a:gd name="T14" fmla="*/ 57 w 57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76">
                <a:moveTo>
                  <a:pt x="0" y="0"/>
                </a:moveTo>
                <a:lnTo>
                  <a:pt x="0" y="75"/>
                </a:lnTo>
                <a:lnTo>
                  <a:pt x="56" y="3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763713" y="1533525"/>
            <a:ext cx="120650" cy="90488"/>
          </a:xfrm>
          <a:custGeom>
            <a:avLst/>
            <a:gdLst>
              <a:gd name="T0" fmla="*/ 0 w 76"/>
              <a:gd name="T1" fmla="*/ 56 h 57"/>
              <a:gd name="T2" fmla="*/ 75 w 76"/>
              <a:gd name="T3" fmla="*/ 56 h 57"/>
              <a:gd name="T4" fmla="*/ 38 w 76"/>
              <a:gd name="T5" fmla="*/ 0 h 57"/>
              <a:gd name="T6" fmla="*/ 0 w 76"/>
              <a:gd name="T7" fmla="*/ 56 h 5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57"/>
              <a:gd name="T14" fmla="*/ 76 w 76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57">
                <a:moveTo>
                  <a:pt x="0" y="56"/>
                </a:moveTo>
                <a:lnTo>
                  <a:pt x="75" y="56"/>
                </a:lnTo>
                <a:lnTo>
                  <a:pt x="38" y="0"/>
                </a:lnTo>
                <a:lnTo>
                  <a:pt x="0" y="56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Arc 11"/>
          <p:cNvSpPr>
            <a:spLocks/>
          </p:cNvSpPr>
          <p:nvPr/>
        </p:nvSpPr>
        <p:spPr bwMode="auto">
          <a:xfrm>
            <a:off x="1827213" y="1890713"/>
            <a:ext cx="4281488" cy="3389313"/>
          </a:xfrm>
          <a:custGeom>
            <a:avLst/>
            <a:gdLst>
              <a:gd name="T0" fmla="*/ 1 w 21608"/>
              <a:gd name="T1" fmla="*/ 0 h 21630"/>
              <a:gd name="T2" fmla="*/ 0 w 21608"/>
              <a:gd name="T3" fmla="*/ 0 h 21630"/>
              <a:gd name="T4" fmla="*/ 0 w 21608"/>
              <a:gd name="T5" fmla="*/ 0 h 21630"/>
              <a:gd name="T6" fmla="*/ 0 60000 65536"/>
              <a:gd name="T7" fmla="*/ 0 60000 65536"/>
              <a:gd name="T8" fmla="*/ 0 60000 65536"/>
              <a:gd name="T9" fmla="*/ 0 w 21608"/>
              <a:gd name="T10" fmla="*/ 0 h 21630"/>
              <a:gd name="T11" fmla="*/ 21608 w 21608"/>
              <a:gd name="T12" fmla="*/ 21630 h 21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8" h="21630" fill="none" extrusionOk="0">
                <a:moveTo>
                  <a:pt x="21607" y="0"/>
                </a:moveTo>
                <a:cubicBezTo>
                  <a:pt x="21607" y="10"/>
                  <a:pt x="21608" y="20"/>
                  <a:pt x="21608" y="30"/>
                </a:cubicBezTo>
                <a:cubicBezTo>
                  <a:pt x="21608" y="11959"/>
                  <a:pt x="11937" y="21630"/>
                  <a:pt x="8" y="21630"/>
                </a:cubicBezTo>
                <a:cubicBezTo>
                  <a:pt x="5" y="21630"/>
                  <a:pt x="2" y="21629"/>
                  <a:pt x="0" y="21629"/>
                </a:cubicBezTo>
              </a:path>
              <a:path w="21608" h="21630" stroke="0" extrusionOk="0">
                <a:moveTo>
                  <a:pt x="21607" y="0"/>
                </a:moveTo>
                <a:cubicBezTo>
                  <a:pt x="21607" y="10"/>
                  <a:pt x="21608" y="20"/>
                  <a:pt x="21608" y="30"/>
                </a:cubicBezTo>
                <a:cubicBezTo>
                  <a:pt x="21608" y="11959"/>
                  <a:pt x="11937" y="21630"/>
                  <a:pt x="8" y="21630"/>
                </a:cubicBezTo>
                <a:cubicBezTo>
                  <a:pt x="5" y="21630"/>
                  <a:pt x="2" y="21629"/>
                  <a:pt x="0" y="21629"/>
                </a:cubicBezTo>
                <a:lnTo>
                  <a:pt x="8" y="30"/>
                </a:lnTo>
                <a:close/>
              </a:path>
            </a:pathLst>
          </a:custGeom>
          <a:noFill/>
          <a:ln w="28575" cap="rnd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12"/>
          <p:cNvSpPr>
            <a:spLocks/>
          </p:cNvSpPr>
          <p:nvPr/>
        </p:nvSpPr>
        <p:spPr bwMode="auto">
          <a:xfrm>
            <a:off x="1827213" y="3670300"/>
            <a:ext cx="4281488" cy="1609725"/>
          </a:xfrm>
          <a:custGeom>
            <a:avLst/>
            <a:gdLst>
              <a:gd name="T0" fmla="*/ 1 w 21608"/>
              <a:gd name="T1" fmla="*/ 0 h 21664"/>
              <a:gd name="T2" fmla="*/ 0 w 21608"/>
              <a:gd name="T3" fmla="*/ 0 h 21664"/>
              <a:gd name="T4" fmla="*/ 0 w 21608"/>
              <a:gd name="T5" fmla="*/ 0 h 21664"/>
              <a:gd name="T6" fmla="*/ 0 60000 65536"/>
              <a:gd name="T7" fmla="*/ 0 60000 65536"/>
              <a:gd name="T8" fmla="*/ 0 60000 65536"/>
              <a:gd name="T9" fmla="*/ 0 w 21608"/>
              <a:gd name="T10" fmla="*/ 0 h 21664"/>
              <a:gd name="T11" fmla="*/ 21608 w 21608"/>
              <a:gd name="T12" fmla="*/ 21664 h 21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8" h="21664" fill="none" extrusionOk="0">
                <a:moveTo>
                  <a:pt x="21607" y="0"/>
                </a:moveTo>
                <a:cubicBezTo>
                  <a:pt x="21607" y="21"/>
                  <a:pt x="21608" y="42"/>
                  <a:pt x="21608" y="64"/>
                </a:cubicBezTo>
                <a:cubicBezTo>
                  <a:pt x="21608" y="11993"/>
                  <a:pt x="11937" y="21664"/>
                  <a:pt x="8" y="21664"/>
                </a:cubicBezTo>
                <a:cubicBezTo>
                  <a:pt x="5" y="21664"/>
                  <a:pt x="2" y="21663"/>
                  <a:pt x="0" y="21663"/>
                </a:cubicBezTo>
              </a:path>
              <a:path w="21608" h="21664" stroke="0" extrusionOk="0">
                <a:moveTo>
                  <a:pt x="21607" y="0"/>
                </a:moveTo>
                <a:cubicBezTo>
                  <a:pt x="21607" y="21"/>
                  <a:pt x="21608" y="42"/>
                  <a:pt x="21608" y="64"/>
                </a:cubicBezTo>
                <a:cubicBezTo>
                  <a:pt x="21608" y="11993"/>
                  <a:pt x="11937" y="21664"/>
                  <a:pt x="8" y="21664"/>
                </a:cubicBezTo>
                <a:cubicBezTo>
                  <a:pt x="5" y="21664"/>
                  <a:pt x="2" y="21663"/>
                  <a:pt x="0" y="21663"/>
                </a:cubicBezTo>
                <a:lnTo>
                  <a:pt x="8" y="64"/>
                </a:lnTo>
                <a:close/>
              </a:path>
            </a:pathLst>
          </a:custGeom>
          <a:noFill/>
          <a:ln w="28575" cap="rnd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13"/>
          <p:cNvSpPr>
            <a:spLocks/>
          </p:cNvSpPr>
          <p:nvPr/>
        </p:nvSpPr>
        <p:spPr bwMode="auto">
          <a:xfrm>
            <a:off x="1825625" y="1355725"/>
            <a:ext cx="3927475" cy="3924300"/>
          </a:xfrm>
          <a:custGeom>
            <a:avLst/>
            <a:gdLst>
              <a:gd name="T0" fmla="*/ 0 w 21609"/>
              <a:gd name="T1" fmla="*/ 0 h 21626"/>
              <a:gd name="T2" fmla="*/ 0 w 21609"/>
              <a:gd name="T3" fmla="*/ 0 h 21626"/>
              <a:gd name="T4" fmla="*/ 0 w 21609"/>
              <a:gd name="T5" fmla="*/ 0 h 21626"/>
              <a:gd name="T6" fmla="*/ 0 60000 65536"/>
              <a:gd name="T7" fmla="*/ 0 60000 65536"/>
              <a:gd name="T8" fmla="*/ 0 60000 65536"/>
              <a:gd name="T9" fmla="*/ 0 w 21609"/>
              <a:gd name="T10" fmla="*/ 0 h 21626"/>
              <a:gd name="T11" fmla="*/ 21609 w 21609"/>
              <a:gd name="T12" fmla="*/ 21626 h 21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9" h="21626" fill="none" extrusionOk="0">
                <a:moveTo>
                  <a:pt x="21608" y="0"/>
                </a:moveTo>
                <a:cubicBezTo>
                  <a:pt x="21608" y="8"/>
                  <a:pt x="21609" y="17"/>
                  <a:pt x="21609" y="26"/>
                </a:cubicBezTo>
                <a:cubicBezTo>
                  <a:pt x="21609" y="11955"/>
                  <a:pt x="11938" y="21626"/>
                  <a:pt x="9" y="21626"/>
                </a:cubicBezTo>
                <a:cubicBezTo>
                  <a:pt x="6" y="21626"/>
                  <a:pt x="3" y="21625"/>
                  <a:pt x="0" y="21625"/>
                </a:cubicBezTo>
              </a:path>
              <a:path w="21609" h="21626" stroke="0" extrusionOk="0">
                <a:moveTo>
                  <a:pt x="21608" y="0"/>
                </a:moveTo>
                <a:cubicBezTo>
                  <a:pt x="21608" y="8"/>
                  <a:pt x="21609" y="17"/>
                  <a:pt x="21609" y="26"/>
                </a:cubicBezTo>
                <a:cubicBezTo>
                  <a:pt x="21609" y="11955"/>
                  <a:pt x="11938" y="21626"/>
                  <a:pt x="9" y="21626"/>
                </a:cubicBezTo>
                <a:cubicBezTo>
                  <a:pt x="6" y="21626"/>
                  <a:pt x="3" y="21625"/>
                  <a:pt x="0" y="21625"/>
                </a:cubicBezTo>
                <a:lnTo>
                  <a:pt x="9" y="26"/>
                </a:lnTo>
                <a:close/>
              </a:path>
            </a:pathLst>
          </a:custGeom>
          <a:noFill/>
          <a:ln w="381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3778250" y="2090738"/>
            <a:ext cx="1966913" cy="2825750"/>
            <a:chOff x="3778250" y="2090738"/>
            <a:chExt cx="1966913" cy="2825750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4705350" y="3017838"/>
              <a:ext cx="1039813" cy="189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78250" y="2090738"/>
              <a:ext cx="1639873" cy="83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Variability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Increases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-63500" y="1535794"/>
            <a:ext cx="8296821" cy="4796182"/>
            <a:chOff x="-63500" y="1524000"/>
            <a:chExt cx="8296821" cy="4796182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797050" y="5791200"/>
              <a:ext cx="6173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824038" y="1598613"/>
              <a:ext cx="0" cy="4206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24038" y="5272088"/>
              <a:ext cx="45450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-63500" y="2957302"/>
              <a:ext cx="1947863" cy="120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Average # of units in the system 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282950" y="5857875"/>
              <a:ext cx="171841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latin typeface="Book Antiqua" pitchFamily="18" charset="0"/>
                </a:rPr>
                <a:t>Utilization 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48600" y="5835854"/>
              <a:ext cx="38472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U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034088" y="5789613"/>
              <a:ext cx="78547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100%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62731" y="5037772"/>
              <a:ext cx="1773409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 err="1">
                  <a:solidFill>
                    <a:srgbClr val="000000"/>
                  </a:solidFill>
                  <a:latin typeface="Book Antiqua" pitchFamily="18" charset="0"/>
                </a:rPr>
                <a:t>Ip</a:t>
              </a:r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= SUM(</a:t>
              </a:r>
              <a:r>
                <a:rPr lang="en-US" sz="2000" dirty="0" err="1">
                  <a:solidFill>
                    <a:srgbClr val="000000"/>
                  </a:solidFill>
                  <a:latin typeface="Book Antiqua" pitchFamily="18" charset="0"/>
                </a:rPr>
                <a:t>cU</a:t>
              </a:r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)</a:t>
              </a:r>
            </a:p>
            <a:p>
              <a:pPr eaLnBrk="0" hangingPunct="0"/>
              <a:r>
                <a:rPr lang="en-US" sz="2000" dirty="0" err="1">
                  <a:solidFill>
                    <a:srgbClr val="000000"/>
                  </a:solidFill>
                  <a:latin typeface="Book Antiqua" pitchFamily="18" charset="0"/>
                </a:rPr>
                <a:t>Ip</a:t>
              </a:r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= R/</a:t>
              </a:r>
              <a:r>
                <a:rPr lang="en-US" sz="2000" dirty="0" err="1">
                  <a:solidFill>
                    <a:srgbClr val="000000"/>
                  </a:solidFill>
                  <a:latin typeface="Book Antiqua" pitchFamily="18" charset="0"/>
                </a:rPr>
                <a:t>ThFT</a:t>
              </a:r>
              <a:endParaRPr lang="en-US" sz="2000" dirty="0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6369050" y="1524000"/>
              <a:ext cx="0" cy="4267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295400" y="1524000"/>
            <a:ext cx="5334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Our two measures of effectiveness (average number of flow units waiting and their average waiting time) are driven by </a:t>
            </a: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Utilization (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</a:rPr>
              <a:t>U-Part)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The higher the utilization the longer the waiting line/time.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Variability (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</a:rPr>
              <a:t>V-Part)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The higher the variability, the longer the waiting line/time. </a:t>
            </a:r>
            <a:endParaRPr lang="el-GR" sz="2400" dirty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High utilization U= R/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Rp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or low safety capacity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Rs =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Rp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– R,  due to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High inflow rate R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Low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processing rate </a:t>
            </a:r>
            <a:r>
              <a:rPr lang="en-US" sz="2400" b="1" dirty="0" err="1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Rp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 = c/</a:t>
            </a:r>
            <a:r>
              <a:rPr lang="en-US" sz="2400" b="1" dirty="0" err="1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Tp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which may be due to small-scale 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and/or slow speed </a:t>
            </a:r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1/</a:t>
            </a:r>
            <a:r>
              <a:rPr lang="en-US" sz="2400" b="1" dirty="0" err="1">
                <a:solidFill>
                  <a:srgbClr val="A50023"/>
                </a:solidFill>
                <a:latin typeface="Book Antiqua" pitchFamily="18" charset="0"/>
                <a:ea typeface="ＭＳ Ｐゴシック" charset="-128"/>
                <a:cs typeface="+mn-cs"/>
              </a:rPr>
              <a:t>Tp</a:t>
            </a:r>
            <a:endParaRPr lang="en-US" sz="2400" b="1" dirty="0">
              <a:solidFill>
                <a:srgbClr val="A50023"/>
              </a:solidFill>
              <a:latin typeface="Book Antiqua" pitchFamily="18" charset="0"/>
              <a:ea typeface="ＭＳ Ｐゴシック" charset="-128"/>
              <a:cs typeface="+mn-cs"/>
            </a:endParaRPr>
          </a:p>
          <a:p>
            <a:pPr marL="457200" indent="-457200"/>
            <a:endParaRPr lang="en-US" dirty="0">
              <a:solidFill>
                <a:schemeClr val="tx1"/>
              </a:solidFill>
            </a:endParaRPr>
          </a:p>
          <a:p>
            <a:pPr marL="457200" indent="-457200"/>
            <a:endParaRPr lang="en-US" sz="2600" i="1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and Variability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2971800"/>
          </a:xfrm>
        </p:spPr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Variability in the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time and processing time is measured using standard deviation. Higher standard deviation means greater variability.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Standard deviation is not enough to understand the extend of variability. Does a standard deviation of 20                        	      represents more variability or a standard deviation of 150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Process Performance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781800" y="2895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for an average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09650" y="36385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for an average of 1000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?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33400" y="3276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of 80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04775" y="4314825"/>
            <a:ext cx="8915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p"/>
              <a:defRPr sz="2400">
                <a:solidFill>
                  <a:srgbClr val="00206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n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p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57200" indent="-4572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Coefficient of Variation: the ratio of the standard deviation of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interarrival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time (or processing time) to the mean(average).</a:t>
            </a:r>
          </a:p>
          <a:p>
            <a:pPr marL="457200" lvl="1" indent="-457200">
              <a:spcAft>
                <a:spcPts val="1200"/>
              </a:spcAft>
              <a:buFont typeface="Wingdings" pitchFamily="2" charset="2"/>
              <a:buChar char="p"/>
            </a:pPr>
            <a:r>
              <a:rPr lang="en-US" sz="2400" dirty="0" err="1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Ca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coefficient of variation for </a:t>
            </a:r>
            <a:r>
              <a:rPr lang="en-US" sz="2400" dirty="0" err="1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time</a:t>
            </a:r>
          </a:p>
          <a:p>
            <a:pPr marL="457200" lvl="1" indent="-457200">
              <a:spcAft>
                <a:spcPts val="1200"/>
              </a:spcAft>
              <a:buFont typeface="Wingdings" pitchFamily="2" charset="2"/>
              <a:buChar char="p"/>
            </a:pPr>
            <a:r>
              <a:rPr lang="en-US" sz="2400" dirty="0" err="1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Cp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coefficient of variation for processing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038600"/>
            <a:ext cx="8915400" cy="2286000"/>
          </a:xfrm>
        </p:spPr>
        <p:txBody>
          <a:bodyPr/>
          <a:lstStyle/>
          <a:p>
            <a:pPr eaLnBrk="0" hangingPunct="0">
              <a:spcBef>
                <a:spcPts val="2400"/>
              </a:spcBef>
            </a:pPr>
            <a:r>
              <a:rPr lang="en-US" dirty="0">
                <a:solidFill>
                  <a:srgbClr val="7E3791"/>
                </a:solidFill>
                <a:latin typeface="Book Antiqua" pitchFamily="18" charset="0"/>
              </a:rPr>
              <a:t>U= R</a:t>
            </a:r>
            <a:r>
              <a:rPr lang="en-US" baseline="-25000" dirty="0">
                <a:solidFill>
                  <a:srgbClr val="7E3791"/>
                </a:solidFill>
                <a:latin typeface="Book Antiqua" pitchFamily="18" charset="0"/>
              </a:rPr>
              <a:t> </a:t>
            </a:r>
            <a:r>
              <a:rPr lang="en-US" dirty="0">
                <a:solidFill>
                  <a:srgbClr val="7E3791"/>
                </a:solidFill>
                <a:latin typeface="Book Antiqua" pitchFamily="18" charset="0"/>
              </a:rPr>
              <a:t>/</a:t>
            </a:r>
            <a:r>
              <a:rPr lang="en-US" dirty="0" err="1">
                <a:solidFill>
                  <a:srgbClr val="7E3791"/>
                </a:solidFill>
                <a:latin typeface="Book Antiqua" pitchFamily="18" charset="0"/>
              </a:rPr>
              <a:t>Rp</a:t>
            </a:r>
            <a:r>
              <a:rPr lang="en-US" dirty="0">
                <a:solidFill>
                  <a:srgbClr val="7E3791"/>
                </a:solidFill>
                <a:latin typeface="Book Antiqua" pitchFamily="18" charset="0"/>
              </a:rPr>
              <a:t>, where </a:t>
            </a:r>
            <a:r>
              <a:rPr lang="en-US" dirty="0" err="1">
                <a:solidFill>
                  <a:srgbClr val="7E3791"/>
                </a:solidFill>
                <a:latin typeface="Book Antiqua" pitchFamily="18" charset="0"/>
              </a:rPr>
              <a:t>Rp</a:t>
            </a:r>
            <a:r>
              <a:rPr lang="en-US" dirty="0">
                <a:solidFill>
                  <a:srgbClr val="7E3791"/>
                </a:solidFill>
                <a:latin typeface="Book Antiqua" pitchFamily="18" charset="0"/>
              </a:rPr>
              <a:t> = c/</a:t>
            </a:r>
            <a:r>
              <a:rPr lang="en-US" dirty="0" err="1">
                <a:solidFill>
                  <a:srgbClr val="7E3791"/>
                </a:solidFill>
                <a:latin typeface="Book Antiqua" pitchFamily="18" charset="0"/>
              </a:rPr>
              <a:t>Tp</a:t>
            </a:r>
            <a:endParaRPr lang="en-US" dirty="0">
              <a:solidFill>
                <a:srgbClr val="7E3791"/>
              </a:solidFill>
              <a:latin typeface="Book Antiqua" pitchFamily="18" charset="0"/>
            </a:endParaRPr>
          </a:p>
          <a:p>
            <a:pPr eaLnBrk="0" hangingPunct="0">
              <a:spcBef>
                <a:spcPts val="2400"/>
              </a:spcBef>
            </a:pPr>
            <a:r>
              <a:rPr lang="en-US" dirty="0" err="1">
                <a:solidFill>
                  <a:srgbClr val="A1274A"/>
                </a:solidFill>
                <a:latin typeface="Book Antiqua" pitchFamily="18" charset="0"/>
              </a:rPr>
              <a:t>Ca</a:t>
            </a:r>
            <a:r>
              <a:rPr lang="en-US" dirty="0">
                <a:solidFill>
                  <a:srgbClr val="A1274A"/>
                </a:solidFill>
                <a:latin typeface="Book Antiqua" pitchFamily="18" charset="0"/>
              </a:rPr>
              <a:t> and </a:t>
            </a:r>
            <a:r>
              <a:rPr lang="en-US" dirty="0" err="1">
                <a:solidFill>
                  <a:srgbClr val="A1274A"/>
                </a:solidFill>
                <a:latin typeface="Book Antiqua" pitchFamily="18" charset="0"/>
              </a:rPr>
              <a:t>Cp</a:t>
            </a:r>
            <a:r>
              <a:rPr lang="en-US" dirty="0">
                <a:solidFill>
                  <a:srgbClr val="A1274A"/>
                </a:solidFill>
                <a:latin typeface="Book Antiqua" pitchFamily="18" charset="0"/>
              </a:rPr>
              <a:t> are the Coefficients of Variation   </a:t>
            </a:r>
          </a:p>
          <a:p>
            <a:pPr eaLnBrk="0" hangingPunct="0">
              <a:spcBef>
                <a:spcPts val="2400"/>
              </a:spcBef>
            </a:pPr>
            <a:r>
              <a:rPr lang="en-US" dirty="0">
                <a:solidFill>
                  <a:srgbClr val="A1274A"/>
                </a:solidFill>
                <a:latin typeface="Book Antiqua" pitchFamily="18" charset="0"/>
              </a:rPr>
              <a:t>Standard Deviation/Mean of the inter-arrival or processing times (assumed independent)</a:t>
            </a:r>
            <a:endParaRPr lang="en-AU" b="1" dirty="0">
              <a:solidFill>
                <a:srgbClr val="A1274A"/>
              </a:solidFill>
              <a:latin typeface="Book Antiqu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Queue Length Approximation Formula</a:t>
            </a:r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2968625" y="1400175"/>
          <a:ext cx="12938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4" name="Equation" r:id="rId4" imgW="12122640" imgH="10317960" progId="Equation.3">
                  <p:embed/>
                </p:oleObj>
              </mc:Choice>
              <mc:Fallback>
                <p:oleObj name="Equation" r:id="rId4" imgW="12122640" imgH="10317960" progId="Equation.3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400175"/>
                        <a:ext cx="1293813" cy="881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1524000" y="2286000"/>
            <a:ext cx="2971800" cy="1719567"/>
            <a:chOff x="1524000" y="2239963"/>
            <a:chExt cx="2971800" cy="171956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24000" y="2943225"/>
              <a:ext cx="2971800" cy="10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7E3791"/>
                  </a:solidFill>
                  <a:latin typeface="Book Antiqua" pitchFamily="18" charset="0"/>
                </a:rPr>
                <a:t>Utilization</a:t>
              </a:r>
              <a:r>
                <a:rPr lang="en-US" sz="2400" dirty="0">
                  <a:solidFill>
                    <a:srgbClr val="7E3791"/>
                  </a:solidFill>
                  <a:latin typeface="MS Reference Sans Serif" pitchFamily="34" charset="0"/>
                </a:rPr>
                <a:t> </a:t>
              </a:r>
              <a:r>
                <a:rPr lang="en-US" sz="2400" dirty="0">
                  <a:solidFill>
                    <a:srgbClr val="7E3791"/>
                  </a:solidFill>
                  <a:latin typeface="Book Antiqua" pitchFamily="18" charset="0"/>
                </a:rPr>
                <a:t>effect 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7E3791"/>
                  </a:solidFill>
                  <a:latin typeface="Book Antiqua" pitchFamily="18" charset="0"/>
                </a:rPr>
                <a:t>U-part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916238" y="2239963"/>
              <a:ext cx="431800" cy="792162"/>
            </a:xfrm>
            <a:prstGeom prst="line">
              <a:avLst/>
            </a:prstGeom>
            <a:noFill/>
            <a:ln w="12700">
              <a:solidFill>
                <a:srgbClr val="7E379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257800" y="2459249"/>
            <a:ext cx="2895600" cy="1611617"/>
            <a:chOff x="5181600" y="2347913"/>
            <a:chExt cx="2895600" cy="161161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181600" y="2943225"/>
              <a:ext cx="2895600" cy="10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A1274A"/>
                  </a:solidFill>
                  <a:latin typeface="Book Antiqua" pitchFamily="18" charset="0"/>
                </a:rPr>
                <a:t>Variability effect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A1274A"/>
                  </a:solidFill>
                  <a:latin typeface="Book Antiqua" pitchFamily="18" charset="0"/>
                </a:rPr>
                <a:t>V-part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5327650" y="2347913"/>
              <a:ext cx="539750" cy="684212"/>
            </a:xfrm>
            <a:prstGeom prst="line">
              <a:avLst/>
            </a:prstGeom>
            <a:noFill/>
            <a:ln w="12700">
              <a:solidFill>
                <a:srgbClr val="A1274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174513"/>
              </p:ext>
            </p:extLst>
          </p:nvPr>
        </p:nvGraphicFramePr>
        <p:xfrm>
          <a:off x="4533900" y="1452563"/>
          <a:ext cx="14065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5" name="Equation" r:id="rId6" imgW="698400" imgH="419040" progId="Equation.3">
                  <p:embed/>
                </p:oleObj>
              </mc:Choice>
              <mc:Fallback>
                <p:oleObj name="Equation" r:id="rId6" imgW="698400" imgH="41904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452563"/>
                        <a:ext cx="14065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04849"/>
              </p:ext>
            </p:extLst>
          </p:nvPr>
        </p:nvGraphicFramePr>
        <p:xfrm>
          <a:off x="2474913" y="1978025"/>
          <a:ext cx="28575" cy="1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6" name="Equation" r:id="rId8" imgW="266400" imgH="177480" progId="Equation.3">
                  <p:embed/>
                </p:oleObj>
              </mc:Choice>
              <mc:Fallback>
                <p:oleObj name="Equation" r:id="rId8" imgW="266400" imgH="177480" progId="Equation.3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1978025"/>
                        <a:ext cx="28575" cy="15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3"/>
          <p:cNvGraphicFramePr>
            <a:graphicFrameLocks/>
          </p:cNvGraphicFramePr>
          <p:nvPr/>
        </p:nvGraphicFramePr>
        <p:xfrm>
          <a:off x="4267200" y="1828800"/>
          <a:ext cx="2921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7" name="Equation" r:id="rId10" imgW="2720160" imgH="3027960" progId="Equation.3">
                  <p:embed/>
                </p:oleObj>
              </mc:Choice>
              <mc:Fallback>
                <p:oleObj name="Equation" r:id="rId10" imgW="2720160" imgH="3027960" progId="Equation.3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292100" cy="26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1143000"/>
            <a:ext cx="6781800" cy="1143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Utilization effect; the queue length increases rapidly as U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approaches  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  <a:sym typeface="Symbol"/>
              </a:rPr>
              <a:t>1. 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Queue Length </a:t>
            </a:r>
          </a:p>
        </p:txBody>
      </p:sp>
      <p:graphicFrame>
        <p:nvGraphicFramePr>
          <p:cNvPr id="106498" name="Object 6"/>
          <p:cNvGraphicFramePr>
            <a:graphicFrameLocks noChangeAspect="1"/>
          </p:cNvGraphicFramePr>
          <p:nvPr/>
        </p:nvGraphicFramePr>
        <p:xfrm>
          <a:off x="76200" y="12192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Equation" r:id="rId4" imgW="18188640" imgH="10317960" progId="Equation.3">
                  <p:embed/>
                </p:oleObj>
              </mc:Choice>
              <mc:Fallback>
                <p:oleObj name="Equation" r:id="rId4" imgW="18188640" imgH="103179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1905000" cy="1079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389188" y="2743200"/>
            <a:ext cx="67548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SzPct val="75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Variability effect; the queue length increases as the variability in </a:t>
            </a:r>
            <a:r>
              <a:rPr lang="en-US" sz="2400" dirty="0" err="1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interarrival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and processing times increases.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SzPct val="75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While the capacity is not fully utilized, if there is variability in arrival or in processing times, queues will build up and customers will have to wait.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S Reference Sans Serif" pitchFamily="34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0649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06443"/>
              </p:ext>
            </p:extLst>
          </p:nvPr>
        </p:nvGraphicFramePr>
        <p:xfrm>
          <a:off x="182880" y="2705100"/>
          <a:ext cx="1968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Equation" r:id="rId6" imgW="698400" imgH="419040" progId="Equation.3">
                  <p:embed/>
                </p:oleObj>
              </mc:Choice>
              <mc:Fallback>
                <p:oleObj name="Equation" r:id="rId6" imgW="69840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" y="2705100"/>
                        <a:ext cx="1968500" cy="1181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11108</TotalTime>
  <Words>1483</Words>
  <Application>Microsoft Office PowerPoint</Application>
  <PresentationFormat>On-screen Show (4:3)</PresentationFormat>
  <Paragraphs>179</Paragraphs>
  <Slides>23</Slides>
  <Notes>21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Book Antiqua</vt:lpstr>
      <vt:lpstr>Calibri</vt:lpstr>
      <vt:lpstr>Garamond</vt:lpstr>
      <vt:lpstr>Impact</vt:lpstr>
      <vt:lpstr>Lucida Calligraphy</vt:lpstr>
      <vt:lpstr>MS Reference Sans Serif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file:///\\webdrive\aa2035\public_html\CourseBase\WaitingLine\Slides\Performance%20-%20for%20Ch%208.xls!Infinite%20Queue!R1C2:R15C9</vt:lpstr>
      <vt:lpstr>file:///\\webdrive\aa2035\public_html\CourseBase\WaitingLine\Slides\Performance%20-%20for%20Ch%208.xls!Finite%20Queue!R1C1:R17C9</vt:lpstr>
      <vt:lpstr>Photo Editor Photo</vt:lpstr>
      <vt:lpstr>Equation</vt:lpstr>
      <vt:lpstr>Worksheet</vt:lpstr>
      <vt:lpstr>Polling:  Lower Waiting Time, Longer Processing Time (Perhaps)</vt:lpstr>
      <vt:lpstr>Now Let’s Look at the Rest of the System;  The Little’s Law Applies Everywhere </vt:lpstr>
      <vt:lpstr>Characteristics of Waiting Lines</vt:lpstr>
      <vt:lpstr>Operational Performance Measures</vt:lpstr>
      <vt:lpstr>Utilization – Variability - Delay Curve</vt:lpstr>
      <vt:lpstr>Utilization and Variability</vt:lpstr>
      <vt:lpstr>Drivers of Process Performance</vt:lpstr>
      <vt:lpstr>The Queue Length Approximation Formula</vt:lpstr>
      <vt:lpstr>Factors affecting Queue Length </vt:lpstr>
      <vt:lpstr>Coefficient of Variations for Alternative  Distributions </vt:lpstr>
      <vt:lpstr>Coefficient of Variation</vt:lpstr>
      <vt:lpstr>Utilization and Safety Capacity</vt:lpstr>
      <vt:lpstr>Utilization and Safety Capacity</vt:lpstr>
      <vt:lpstr>Utilization and Safety Capacity</vt:lpstr>
      <vt:lpstr>Waiting Line Macros</vt:lpstr>
      <vt:lpstr>Waiting Line Macros</vt:lpstr>
      <vt:lpstr>Utilization and Safety Capacity</vt:lpstr>
      <vt:lpstr>Now suppose we have two servers </vt:lpstr>
      <vt:lpstr>PowerPoint Presentation</vt:lpstr>
      <vt:lpstr>Terminology and Classification of Waiting Lines</vt:lpstr>
      <vt:lpstr>The M/M/c Model EXACT Formulas </vt:lpstr>
      <vt:lpstr>The M/M/c/b Model EXACT Formulas </vt:lpstr>
      <vt:lpstr>Coefficient of Variation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502</cp:revision>
  <dcterms:created xsi:type="dcterms:W3CDTF">2008-11-22T01:06:20Z</dcterms:created>
  <dcterms:modified xsi:type="dcterms:W3CDTF">2022-07-09T19:55:47Z</dcterms:modified>
</cp:coreProperties>
</file>