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784" r:id="rId2"/>
    <p:sldMasterId id="2147483764" r:id="rId3"/>
    <p:sldMasterId id="2147483785" r:id="rId4"/>
  </p:sldMasterIdLst>
  <p:notesMasterIdLst>
    <p:notesMasterId r:id="rId37"/>
  </p:notesMasterIdLst>
  <p:handoutMasterIdLst>
    <p:handoutMasterId r:id="rId38"/>
  </p:handoutMasterIdLst>
  <p:sldIdLst>
    <p:sldId id="438" r:id="rId5"/>
    <p:sldId id="439" r:id="rId6"/>
    <p:sldId id="440" r:id="rId7"/>
    <p:sldId id="498" r:id="rId8"/>
    <p:sldId id="589" r:id="rId9"/>
    <p:sldId id="590" r:id="rId10"/>
    <p:sldId id="503" r:id="rId11"/>
    <p:sldId id="591" r:id="rId12"/>
    <p:sldId id="592" r:id="rId13"/>
    <p:sldId id="593" r:id="rId14"/>
    <p:sldId id="509" r:id="rId15"/>
    <p:sldId id="510" r:id="rId16"/>
    <p:sldId id="432" r:id="rId17"/>
    <p:sldId id="511" r:id="rId18"/>
    <p:sldId id="512" r:id="rId19"/>
    <p:sldId id="515" r:id="rId20"/>
    <p:sldId id="516" r:id="rId21"/>
    <p:sldId id="517" r:id="rId22"/>
    <p:sldId id="518" r:id="rId23"/>
    <p:sldId id="521" r:id="rId24"/>
    <p:sldId id="522" r:id="rId25"/>
    <p:sldId id="523" r:id="rId26"/>
    <p:sldId id="524" r:id="rId27"/>
    <p:sldId id="525" r:id="rId28"/>
    <p:sldId id="349" r:id="rId29"/>
    <p:sldId id="350" r:id="rId30"/>
    <p:sldId id="599" r:id="rId31"/>
    <p:sldId id="600" r:id="rId32"/>
    <p:sldId id="601" r:id="rId33"/>
    <p:sldId id="401" r:id="rId34"/>
    <p:sldId id="580" r:id="rId35"/>
    <p:sldId id="361" r:id="rId3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rie Hamalian" initials="" lastIdx="0" clrIdx="0"/>
  <p:cmAuthor id="1" name="Asef-Vaziri, Ardavan" initials="" lastIdx="0" clrIdx="1"/>
  <p:cmAuthor id="2" name="Asef-Vaziri , Ardavan" initials="AV,A" lastIdx="1" clrIdx="2">
    <p:extLst>
      <p:ext uri="{19B8F6BF-5375-455C-9EA6-DF929625EA0E}">
        <p15:presenceInfo xmlns:p15="http://schemas.microsoft.com/office/powerpoint/2012/main" userId="S::ardavan.asef-vaziri@csun.edu::6881700c-bd5e-4111-a757-cbc9491e8d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A0000"/>
    <a:srgbClr val="A50023"/>
    <a:srgbClr val="000000"/>
    <a:srgbClr val="990099"/>
    <a:srgbClr val="BE181E"/>
    <a:srgbClr val="C61A20"/>
    <a:srgbClr val="C01B1E"/>
    <a:srgbClr val="DF2B26"/>
    <a:srgbClr val="016E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026" autoAdjust="0"/>
    <p:restoredTop sz="94660"/>
  </p:normalViewPr>
  <p:slideViewPr>
    <p:cSldViewPr>
      <p:cViewPr varScale="1">
        <p:scale>
          <a:sx n="106" d="100"/>
          <a:sy n="106" d="100"/>
        </p:scale>
        <p:origin x="132" y="150"/>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612"/>
    </p:cViewPr>
  </p:sorterViewPr>
  <p:notesViewPr>
    <p:cSldViewPr>
      <p:cViewPr varScale="1">
        <p:scale>
          <a:sx n="42" d="100"/>
          <a:sy n="42" d="100"/>
        </p:scale>
        <p:origin x="-1363"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1.emf"/><Relationship Id="rId7" Type="http://schemas.openxmlformats.org/officeDocument/2006/relationships/image" Target="../media/image55.emf"/><Relationship Id="rId2" Type="http://schemas.openxmlformats.org/officeDocument/2006/relationships/image" Target="../media/image50.emf"/><Relationship Id="rId1" Type="http://schemas.openxmlformats.org/officeDocument/2006/relationships/image" Target="../media/image49.emf"/><Relationship Id="rId6" Type="http://schemas.openxmlformats.org/officeDocument/2006/relationships/image" Target="../media/image54.emf"/><Relationship Id="rId5" Type="http://schemas.openxmlformats.org/officeDocument/2006/relationships/image" Target="../media/image53.emf"/><Relationship Id="rId4" Type="http://schemas.openxmlformats.org/officeDocument/2006/relationships/image" Target="../media/image5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image" Target="../media/image5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C6186B-400D-4624-82D1-203DE0AF0EEF}" type="datetimeFigureOut">
              <a:rPr lang="en-US" smtClean="0"/>
              <a:pPr/>
              <a:t>6/29/2022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32CB61-0B8C-464B-856B-111D8B5619C2}" type="slidenum">
              <a:rPr lang="en-US" smtClean="0"/>
              <a:pPr/>
              <a:t>‹#›</a:t>
            </a:fld>
            <a:endParaRPr lang="en-US" dirty="0"/>
          </a:p>
        </p:txBody>
      </p:sp>
    </p:spTree>
    <p:extLst>
      <p:ext uri="{BB962C8B-B14F-4D97-AF65-F5344CB8AC3E}">
        <p14:creationId xmlns:p14="http://schemas.microsoft.com/office/powerpoint/2010/main" val="1701555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D8C8DB6-9E1D-439C-B96B-0657302EFE49}" type="datetime1">
              <a:rPr lang="en-US"/>
              <a:pPr/>
              <a:t>6/29/2022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7C678DA-66FA-46F9-8031-1CB2E52D81FB}" type="slidenum">
              <a:rPr lang="en-US"/>
              <a:pPr/>
              <a:t>‹#›</a:t>
            </a:fld>
            <a:endParaRPr lang="en-US" dirty="0"/>
          </a:p>
        </p:txBody>
      </p:sp>
    </p:spTree>
    <p:extLst>
      <p:ext uri="{BB962C8B-B14F-4D97-AF65-F5344CB8AC3E}">
        <p14:creationId xmlns:p14="http://schemas.microsoft.com/office/powerpoint/2010/main" val="195947671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n-US">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4298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4224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1415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5104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28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30</a:t>
            </a:fld>
            <a:endParaRPr lang="en-US"/>
          </a:p>
        </p:txBody>
      </p:sp>
    </p:spTree>
    <p:extLst>
      <p:ext uri="{BB962C8B-B14F-4D97-AF65-F5344CB8AC3E}">
        <p14:creationId xmlns:p14="http://schemas.microsoft.com/office/powerpoint/2010/main" val="2169563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32</a:t>
            </a:fld>
            <a:endParaRPr lang="en-US"/>
          </a:p>
        </p:txBody>
      </p:sp>
    </p:spTree>
    <p:extLst>
      <p:ext uri="{BB962C8B-B14F-4D97-AF65-F5344CB8AC3E}">
        <p14:creationId xmlns:p14="http://schemas.microsoft.com/office/powerpoint/2010/main" val="3739497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userDrawn="1"/>
        </p:nvSpPr>
        <p:spPr bwMode="auto">
          <a:xfrm>
            <a:off x="0" y="0"/>
            <a:ext cx="12192000" cy="6858000"/>
          </a:xfrm>
          <a:prstGeom prst="rect">
            <a:avLst/>
          </a:prstGeom>
          <a:solidFill>
            <a:srgbClr val="AA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highlight>
                <a:srgbClr val="C00000"/>
              </a:highlight>
              <a:latin typeface="Verdana" pitchFamily="-112" charset="0"/>
            </a:endParaRPr>
          </a:p>
        </p:txBody>
      </p:sp>
      <p:sp>
        <p:nvSpPr>
          <p:cNvPr id="36866" name="Rectangle 2"/>
          <p:cNvSpPr>
            <a:spLocks noGrp="1" noChangeArrowheads="1"/>
          </p:cNvSpPr>
          <p:nvPr>
            <p:ph type="ctrTitle"/>
          </p:nvPr>
        </p:nvSpPr>
        <p:spPr>
          <a:xfrm>
            <a:off x="0" y="0"/>
            <a:ext cx="12192000" cy="2438400"/>
          </a:xfrm>
          <a:prstGeom prst="rect">
            <a:avLst/>
          </a:prstGeom>
          <a:solidFill>
            <a:srgbClr val="AA0000"/>
          </a:solidFill>
          <a:ln>
            <a:solidFill>
              <a:schemeClr val="accent4">
                <a:lumMod val="65000"/>
                <a:lumOff val="35000"/>
              </a:schemeClr>
            </a:solidFill>
          </a:ln>
        </p:spPr>
        <p:txBody>
          <a:bodyPr/>
          <a:lstStyle>
            <a:lvl1pPr algn="ctr">
              <a:defRPr sz="5400" b="0" baseline="0">
                <a:solidFill>
                  <a:schemeClr val="bg1"/>
                </a:solidFill>
              </a:defRPr>
            </a:lvl1pPr>
          </a:lstStyle>
          <a:p>
            <a:r>
              <a:rPr lang="en-US" dirty="0"/>
              <a:t>Click to edit Master 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20688"/>
            <a:ext cx="12192000" cy="5904656"/>
          </a:xfrm>
        </p:spPr>
        <p:txBody>
          <a:bodyPr/>
          <a:lstStyle>
            <a:lvl1pPr>
              <a:buSzPct val="88000"/>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0" y="0"/>
            <a:ext cx="12192001" cy="5486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vl1pPr>
          </a:lstStyle>
          <a:p>
            <a:pPr lvl="0"/>
            <a:r>
              <a:rPr lang="en-US" dirty="0"/>
              <a:t>Click to edit Master title style</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0"/>
          <p:cNvSpPr>
            <a:spLocks noGrp="1" noChangeArrowheads="1"/>
          </p:cNvSpPr>
          <p:nvPr>
            <p:ph type="title"/>
          </p:nvPr>
        </p:nvSpPr>
        <p:spPr bwMode="gray">
          <a:xfrm>
            <a:off x="25725" y="5751"/>
            <a:ext cx="11569700" cy="6149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vl1pPr>
          </a:lstStyle>
          <a:p>
            <a:pPr lvl="0"/>
            <a:r>
              <a:rPr lang="en-US" dirty="0"/>
              <a:t>Click to edit Master title style</a:t>
            </a:r>
          </a:p>
        </p:txBody>
      </p:sp>
      <p:sp>
        <p:nvSpPr>
          <p:cNvPr id="7" name="Rectangle 6"/>
          <p:cNvSpPr/>
          <p:nvPr userDrawn="1"/>
        </p:nvSpPr>
        <p:spPr bwMode="auto">
          <a:xfrm>
            <a:off x="0" y="1219200"/>
            <a:ext cx="12192000" cy="52578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0" y="23004"/>
            <a:ext cx="12192000" cy="5256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vl1pPr>
          </a:lstStyle>
          <a:p>
            <a:pPr lvl="0"/>
            <a:r>
              <a:rPr lang="en-US" dirty="0"/>
              <a:t>Click to edit Master title style</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2734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12876"/>
            <a:ext cx="11887200" cy="4530725"/>
          </a:xfrm>
        </p:spPr>
        <p:txBody>
          <a:bodyPr/>
          <a:lstStyle>
            <a:lvl1pPr>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334434" y="0"/>
            <a:ext cx="11857567" cy="101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6400" y="685800"/>
            <a:ext cx="11379200" cy="5486400"/>
          </a:xfrm>
          <a:prstGeom prst="rect">
            <a:avLst/>
          </a:prstGeom>
        </p:spPr>
        <p:txBody>
          <a:bodyPr/>
          <a:lstStyle>
            <a:lvl1pPr>
              <a:defRPr sz="2000">
                <a:latin typeface="Tahoma" pitchFamily="34" charset="0"/>
                <a:cs typeface="Tahoma" pitchFamily="34" charset="0"/>
              </a:defRPr>
            </a:lvl1pPr>
          </a:lstStyle>
          <a:p>
            <a:r>
              <a:rPr lang="en-US" dirty="0"/>
              <a:t>Click to edit Master title style</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27460" y="651055"/>
            <a:ext cx="12117212" cy="5813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no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95010ABE-216E-4CB1-B947-1039A7C4134E}"/>
              </a:ext>
            </a:extLst>
          </p:cNvPr>
          <p:cNvCxnSpPr/>
          <p:nvPr userDrawn="1"/>
        </p:nvCxnSpPr>
        <p:spPr bwMode="auto">
          <a:xfrm>
            <a:off x="27460" y="6675227"/>
            <a:ext cx="12192000" cy="1588"/>
          </a:xfrm>
          <a:prstGeom prst="line">
            <a:avLst/>
          </a:prstGeom>
          <a:solidFill>
            <a:schemeClr val="accent1"/>
          </a:solidFill>
          <a:ln w="76200" cap="flat" cmpd="sng" algn="ctr">
            <a:no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964383B4-48F1-4C9E-9358-FDF8D6BE163F}"/>
              </a:ext>
            </a:extLst>
          </p:cNvPr>
          <p:cNvCxnSpPr/>
          <p:nvPr userDrawn="1"/>
        </p:nvCxnSpPr>
        <p:spPr bwMode="auto">
          <a:xfrm flipV="1">
            <a:off x="-8237" y="6678406"/>
            <a:ext cx="12227697" cy="27601"/>
          </a:xfrm>
          <a:prstGeom prst="line">
            <a:avLst/>
          </a:prstGeom>
          <a:solidFill>
            <a:schemeClr val="accent1"/>
          </a:solidFill>
          <a:ln w="371475" cap="flat" cmpd="sng" algn="ctr">
            <a:solidFill>
              <a:srgbClr val="A50023"/>
            </a:solidFill>
            <a:prstDash val="solid"/>
            <a:round/>
            <a:headEnd type="none" w="med" len="med"/>
            <a:tailEnd type="none" w="med" len="med"/>
          </a:ln>
          <a:effectLst/>
        </p:spPr>
      </p:cxnSp>
      <p:sp>
        <p:nvSpPr>
          <p:cNvPr id="18" name="Text Box 57">
            <a:extLst>
              <a:ext uri="{FF2B5EF4-FFF2-40B4-BE49-F238E27FC236}">
                <a16:creationId xmlns:a16="http://schemas.microsoft.com/office/drawing/2014/main" id="{7F53569A-2B0A-4DE1-A813-471065EA8EE0}"/>
              </a:ext>
            </a:extLst>
          </p:cNvPr>
          <p:cNvSpPr txBox="1">
            <a:spLocks noChangeArrowheads="1"/>
          </p:cNvSpPr>
          <p:nvPr userDrawn="1"/>
        </p:nvSpPr>
        <p:spPr bwMode="auto">
          <a:xfrm>
            <a:off x="-8237" y="6547942"/>
            <a:ext cx="9920661" cy="307777"/>
          </a:xfrm>
          <a:prstGeom prst="rect">
            <a:avLst/>
          </a:prstGeom>
          <a:noFill/>
          <a:ln w="9525">
            <a:noFill/>
            <a:miter lim="800000"/>
            <a:headEnd/>
            <a:tailEnd/>
          </a:ln>
          <a:effectLst/>
        </p:spPr>
        <p:txBody>
          <a:bodyPr wrap="square" anchor="b">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400" b="1" i="1" dirty="0">
                <a:ln>
                  <a:noFill/>
                </a:ln>
                <a:solidFill>
                  <a:schemeClr val="bg1"/>
                </a:solidFill>
                <a:latin typeface="Book Antiqua" panose="02040602050305030304" pitchFamily="18" charset="0"/>
              </a:rPr>
              <a:t>Waiting Line analysis, Ardavan Asef-Vaziri. </a:t>
            </a:r>
          </a:p>
        </p:txBody>
      </p:sp>
      <p:sp>
        <p:nvSpPr>
          <p:cNvPr id="21" name="Rectangle 20">
            <a:extLst>
              <a:ext uri="{FF2B5EF4-FFF2-40B4-BE49-F238E27FC236}">
                <a16:creationId xmlns:a16="http://schemas.microsoft.com/office/drawing/2014/main" id="{94AE40BE-333E-40B2-8D12-72506B420F0D}"/>
              </a:ext>
            </a:extLst>
          </p:cNvPr>
          <p:cNvSpPr/>
          <p:nvPr userDrawn="1"/>
        </p:nvSpPr>
        <p:spPr bwMode="auto">
          <a:xfrm>
            <a:off x="0" y="-7873"/>
            <a:ext cx="12192000" cy="589737"/>
          </a:xfrm>
          <a:prstGeom prst="rect">
            <a:avLst/>
          </a:prstGeom>
          <a:solidFill>
            <a:srgbClr val="A80000"/>
          </a:solidFill>
          <a:ln w="9525" cap="flat" cmpd="sng" algn="ctr">
            <a:solidFill>
              <a:srgbClr val="A8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highlight>
                <a:srgbClr val="A80000"/>
              </a:highlight>
              <a:latin typeface="Verdana" pitchFamily="-112" charset="0"/>
            </a:endParaRPr>
          </a:p>
        </p:txBody>
      </p:sp>
      <p:sp>
        <p:nvSpPr>
          <p:cNvPr id="22" name="Rectangle 50">
            <a:extLst>
              <a:ext uri="{FF2B5EF4-FFF2-40B4-BE49-F238E27FC236}">
                <a16:creationId xmlns:a16="http://schemas.microsoft.com/office/drawing/2014/main" id="{B2613141-CDA8-44A8-91D8-2BF51FF36BB2}"/>
              </a:ext>
            </a:extLst>
          </p:cNvPr>
          <p:cNvSpPr>
            <a:spLocks noGrp="1" noChangeArrowheads="1"/>
          </p:cNvSpPr>
          <p:nvPr>
            <p:ph type="title"/>
          </p:nvPr>
        </p:nvSpPr>
        <p:spPr bwMode="gray">
          <a:xfrm>
            <a:off x="-8237" y="0"/>
            <a:ext cx="12192000" cy="589738"/>
          </a:xfrm>
          <a:prstGeom prst="rect">
            <a:avLst/>
          </a:prstGeom>
          <a:solidFill>
            <a:srgbClr val="AF0000"/>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3" name="Text Box 57">
            <a:extLst>
              <a:ext uri="{FF2B5EF4-FFF2-40B4-BE49-F238E27FC236}">
                <a16:creationId xmlns:a16="http://schemas.microsoft.com/office/drawing/2014/main" id="{5CB557A3-0E0C-48EA-97FA-377C81917CF0}"/>
              </a:ext>
            </a:extLst>
          </p:cNvPr>
          <p:cNvSpPr txBox="1">
            <a:spLocks noChangeArrowheads="1"/>
          </p:cNvSpPr>
          <p:nvPr userDrawn="1"/>
        </p:nvSpPr>
        <p:spPr bwMode="auto">
          <a:xfrm>
            <a:off x="11759952" y="6521318"/>
            <a:ext cx="432048" cy="307777"/>
          </a:xfrm>
          <a:prstGeom prst="rect">
            <a:avLst/>
          </a:prstGeom>
          <a:noFill/>
          <a:ln w="9525">
            <a:noFill/>
            <a:miter lim="800000"/>
            <a:headEnd/>
            <a:tailEnd/>
          </a:ln>
          <a:effectLst/>
        </p:spPr>
        <p:txBody>
          <a:bodyPr wrap="square" anchor="b">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fld id="{564E6806-B735-4F14-9560-CDD486872F21}" type="slidenum">
              <a:rPr lang="en-US" sz="1400" b="1" i="1" smtClean="0">
                <a:ln>
                  <a:noFill/>
                </a:ln>
                <a:solidFill>
                  <a:schemeClr val="bg1"/>
                </a:solidFill>
                <a:latin typeface="Book Antiqua" panose="02040602050305030304" pitchFamily="18" charset="0"/>
              </a:rPr>
              <a:t>‹#›</a:t>
            </a:fld>
            <a:endParaRPr lang="en-US" sz="1400" b="1" i="1" dirty="0">
              <a:ln>
                <a:noFill/>
              </a:ln>
              <a:solidFill>
                <a:schemeClr val="bg1"/>
              </a:solidFill>
              <a:latin typeface="Book Antiqua" panose="02040602050305030304" pitchFamily="18" charset="0"/>
            </a:endParaRPr>
          </a:p>
        </p:txBody>
      </p:sp>
    </p:spTree>
  </p:cSld>
  <p:clrMap bg1="lt1" tx1="dk1" bg2="lt2" tx2="dk2" accent1="accent1" accent2="accent2" accent3="accent3" accent4="accent4" accent5="accent5" accent6="accent6" hlink="hlink" folHlink="folHlink"/>
  <p:sldLayoutIdLst>
    <p:sldLayoutId id="2147483763" r:id="rId1"/>
    <p:sldLayoutId id="2147483752" r:id="rId2"/>
    <p:sldLayoutId id="2147483756" r:id="rId3"/>
    <p:sldLayoutId id="2147483761" r:id="rId4"/>
    <p:sldLayoutId id="2147483794" r:id="rId5"/>
  </p:sldLayoutIdLst>
  <p:transition/>
  <p:txStyles>
    <p:titleStyle>
      <a:lvl1pPr algn="l" rtl="0" eaLnBrk="1" fontAlgn="base" hangingPunct="1">
        <a:spcBef>
          <a:spcPct val="0"/>
        </a:spcBef>
        <a:spcAft>
          <a:spcPct val="0"/>
        </a:spcAft>
        <a:defRPr sz="3600">
          <a:solidFill>
            <a:schemeClr val="bg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5562600" y="6553201"/>
            <a:ext cx="4089400" cy="276999"/>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Jul-09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a:defRPr/>
            </a:pPr>
            <a:r>
              <a:rPr lang="en-US" sz="1200" b="1" i="1" kern="1200" dirty="0">
                <a:solidFill>
                  <a:srgbClr val="00B050"/>
                </a:solidFill>
                <a:latin typeface="Verdana" pitchFamily="34" charset="0"/>
                <a:ea typeface="ＭＳ Ｐゴシック" charset="-128"/>
                <a:cs typeface="+mn-cs"/>
              </a:rPr>
              <a:t>Theory of Constraints:  1- Throughput World </a:t>
            </a:r>
          </a:p>
        </p:txBody>
      </p:sp>
      <p:cxnSp>
        <p:nvCxnSpPr>
          <p:cNvPr id="19" name="Straight Connector 18"/>
          <p:cNvCxnSpPr/>
          <p:nvPr userDrawn="1"/>
        </p:nvCxnSpPr>
        <p:spPr bwMode="auto">
          <a:xfrm>
            <a:off x="0" y="455612"/>
            <a:ext cx="12192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203200" y="-76200"/>
            <a:ext cx="5689600" cy="523220"/>
          </a:xfrm>
          <a:prstGeom prst="rect">
            <a:avLst/>
          </a:prstGeom>
          <a:noFill/>
          <a:ln w="9525">
            <a:noFill/>
            <a:miter lim="800000"/>
            <a:headEnd/>
            <a:tailEnd/>
          </a:ln>
          <a:effectLst/>
        </p:spPr>
        <p:txBody>
          <a:bodyPr wrap="square">
            <a:spAutoFit/>
          </a:bodyPr>
          <a:lstStyle/>
          <a:p>
            <a:pPr algn="l">
              <a:defRPr/>
            </a:pPr>
            <a:r>
              <a:rPr lang="en-US" sz="2800" b="0" i="0" dirty="0">
                <a:solidFill>
                  <a:srgbClr val="00B050"/>
                </a:solidFill>
                <a:latin typeface="Impact" pitchFamily="34" charset="0"/>
              </a:rPr>
              <a:t>Information</a:t>
            </a:r>
          </a:p>
        </p:txBody>
      </p:sp>
    </p:spTree>
  </p:cSld>
  <p:clrMap bg1="lt1" tx1="dk1" bg2="lt2" tx2="dk2" accent1="accent1" accent2="accent2" accent3="accent3" accent4="accent4" accent5="accent5" accent6="accent6" hlink="hlink" folHlink="folHlink"/>
  <p:transition/>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1412876"/>
            <a:ext cx="109728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2060"/>
                </a:solidFill>
              </a:rPr>
              <a:pPr algn="r">
                <a:defRPr/>
              </a:pPr>
              <a:t>‹#›</a:t>
            </a:fld>
            <a:endParaRPr lang="en-US" sz="1200" b="1" i="1" dirty="0">
              <a:solidFill>
                <a:srgbClr val="002060"/>
              </a:solidFill>
            </a:endParaRPr>
          </a:p>
        </p:txBody>
      </p:sp>
      <p:sp>
        <p:nvSpPr>
          <p:cNvPr id="12" name="Text Box 57"/>
          <p:cNvSpPr txBox="1">
            <a:spLocks noChangeArrowheads="1"/>
          </p:cNvSpPr>
          <p:nvPr userDrawn="1"/>
        </p:nvSpPr>
        <p:spPr bwMode="auto">
          <a:xfrm>
            <a:off x="5562600" y="6553201"/>
            <a:ext cx="4089400" cy="276999"/>
          </a:xfrm>
          <a:prstGeom prst="rect">
            <a:avLst/>
          </a:prstGeom>
          <a:noFill/>
          <a:ln w="9525">
            <a:noFill/>
            <a:miter lim="800000"/>
            <a:headEnd/>
            <a:tailEnd/>
          </a:ln>
          <a:effectLst/>
        </p:spPr>
        <p:txBody>
          <a:bodyPr>
            <a:spAutoFit/>
          </a:bodyPr>
          <a:lstStyle/>
          <a:p>
            <a:pPr>
              <a:defRPr/>
            </a:pPr>
            <a:r>
              <a:rPr lang="en-US" sz="1200" b="1" i="1" dirty="0">
                <a:solidFill>
                  <a:srgbClr val="002060"/>
                </a:solidFill>
              </a:rPr>
              <a:t>Ardavan Asef-Vaziri    Jul-09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rtl="0" eaLnBrk="0" fontAlgn="base" hangingPunct="0">
              <a:spcBef>
                <a:spcPct val="0"/>
              </a:spcBef>
              <a:spcAft>
                <a:spcPct val="0"/>
              </a:spcAft>
              <a:defRPr/>
            </a:pPr>
            <a:r>
              <a:rPr lang="en-US" sz="1200" b="1" i="1" kern="1200" dirty="0">
                <a:solidFill>
                  <a:srgbClr val="002060"/>
                </a:solidFill>
                <a:latin typeface="Verdana" pitchFamily="34" charset="0"/>
                <a:ea typeface="ＭＳ Ｐゴシック" charset="-128"/>
                <a:cs typeface="+mn-cs"/>
              </a:rPr>
              <a:t>Theory of Constraints:  1- Throughput World </a:t>
            </a:r>
          </a:p>
        </p:txBody>
      </p:sp>
      <p:sp>
        <p:nvSpPr>
          <p:cNvPr id="14" name="Rectangle 50"/>
          <p:cNvSpPr>
            <a:spLocks noGrp="1" noChangeArrowheads="1"/>
          </p:cNvSpPr>
          <p:nvPr>
            <p:ph type="title"/>
          </p:nvPr>
        </p:nvSpPr>
        <p:spPr bwMode="gray">
          <a:xfrm>
            <a:off x="334434" y="0"/>
            <a:ext cx="1155276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Practice: </a:t>
            </a:r>
            <a:br>
              <a:rPr lang="en-US" dirty="0"/>
            </a:br>
            <a:endParaRPr lang="en-US" dirty="0"/>
          </a:p>
        </p:txBody>
      </p:sp>
      <p:cxnSp>
        <p:nvCxnSpPr>
          <p:cNvPr id="19" name="Straight Connector 18"/>
          <p:cNvCxnSpPr/>
          <p:nvPr userDrawn="1"/>
        </p:nvCxnSpPr>
        <p:spPr bwMode="auto">
          <a:xfrm>
            <a:off x="0" y="1141412"/>
            <a:ext cx="12192000" cy="1588"/>
          </a:xfrm>
          <a:prstGeom prst="line">
            <a:avLst/>
          </a:prstGeom>
          <a:solidFill>
            <a:schemeClr val="accent1"/>
          </a:solidFill>
          <a:ln w="127000" cap="flat" cmpd="sng" algn="ctr">
            <a:solidFill>
              <a:srgbClr val="00206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2060"/>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766" r:id="rId1"/>
    <p:sldLayoutId id="2147483768" r:id="rId2"/>
    <p:sldLayoutId id="2147483769" r:id="rId3"/>
  </p:sldLayoutIdLst>
  <p:transition/>
  <p:txStyles>
    <p:titleStyle>
      <a:lvl1pPr algn="l" rtl="0" eaLnBrk="1" fontAlgn="base" hangingPunct="1">
        <a:spcBef>
          <a:spcPct val="0"/>
        </a:spcBef>
        <a:spcAft>
          <a:spcPct val="0"/>
        </a:spcAft>
        <a:defRPr sz="3600">
          <a:solidFill>
            <a:srgbClr val="00206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Char char="p"/>
        <a:defRPr sz="28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rgbClr val="002060"/>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rgbClr val="002060"/>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rgbClr val="002060"/>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5562600" y="6553201"/>
            <a:ext cx="4089400" cy="276225"/>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6/4/2009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a:defRPr/>
            </a:pPr>
            <a:r>
              <a:rPr lang="en-US" sz="1200" b="1" i="1" dirty="0">
                <a:solidFill>
                  <a:srgbClr val="00B050"/>
                </a:solidFill>
              </a:rPr>
              <a:t>Lean Thinking:  1- Introduction </a:t>
            </a:r>
          </a:p>
        </p:txBody>
      </p:sp>
      <p:cxnSp>
        <p:nvCxnSpPr>
          <p:cNvPr id="19" name="Straight Connector 18"/>
          <p:cNvCxnSpPr/>
          <p:nvPr userDrawn="1"/>
        </p:nvCxnSpPr>
        <p:spPr bwMode="auto">
          <a:xfrm>
            <a:off x="0" y="455612"/>
            <a:ext cx="12192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203200" y="-76200"/>
            <a:ext cx="5689600" cy="523220"/>
          </a:xfrm>
          <a:prstGeom prst="rect">
            <a:avLst/>
          </a:prstGeom>
          <a:noFill/>
          <a:ln w="9525">
            <a:noFill/>
            <a:miter lim="800000"/>
            <a:headEnd/>
            <a:tailEnd/>
          </a:ln>
          <a:effectLst/>
        </p:spPr>
        <p:txBody>
          <a:bodyPr wrap="square">
            <a:spAutoFit/>
          </a:bodyPr>
          <a:lstStyle/>
          <a:p>
            <a:pPr algn="l">
              <a:defRPr/>
            </a:pPr>
            <a:r>
              <a:rPr lang="en-US" sz="2800" b="0" i="0" dirty="0">
                <a:solidFill>
                  <a:srgbClr val="00B050"/>
                </a:solidFill>
                <a:latin typeface="Impact" pitchFamily="34" charset="0"/>
              </a:rPr>
              <a:t>Information</a:t>
            </a:r>
          </a:p>
        </p:txBody>
      </p:sp>
    </p:spTree>
  </p:cSld>
  <p:clrMap bg1="lt1" tx1="dk1" bg2="lt2" tx2="dk2" accent1="accent1" accent2="accent2" accent3="accent3" accent4="accent4" accent5="accent5" accent6="accent6" hlink="hlink" folHlink="folHlink"/>
  <p:sldLayoutIdLst>
    <p:sldLayoutId id="2147483787" r:id="rId1"/>
    <p:sldLayoutId id="2147483786" r:id="rId2"/>
  </p:sldLayoutIdLst>
  <p:transition/>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rgbClr val="00B05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image" Target="../media/image23.emf"/><Relationship Id="rId3" Type="http://schemas.openxmlformats.org/officeDocument/2006/relationships/image" Target="../media/image13.emf"/><Relationship Id="rId7" Type="http://schemas.openxmlformats.org/officeDocument/2006/relationships/image" Target="../media/image17.emf"/><Relationship Id="rId12" Type="http://schemas.openxmlformats.org/officeDocument/2006/relationships/image" Target="../media/image22.emf"/><Relationship Id="rId2" Type="http://schemas.openxmlformats.org/officeDocument/2006/relationships/image" Target="../media/image12.emf"/><Relationship Id="rId16" Type="http://schemas.openxmlformats.org/officeDocument/2006/relationships/image" Target="../media/image10.emf"/><Relationship Id="rId1" Type="http://schemas.openxmlformats.org/officeDocument/2006/relationships/slideLayout" Target="../slideLayouts/slideLayout2.xml"/><Relationship Id="rId6" Type="http://schemas.openxmlformats.org/officeDocument/2006/relationships/image" Target="../media/image16.emf"/><Relationship Id="rId11" Type="http://schemas.openxmlformats.org/officeDocument/2006/relationships/image" Target="../media/image21.emf"/><Relationship Id="rId5" Type="http://schemas.openxmlformats.org/officeDocument/2006/relationships/image" Target="../media/image15.emf"/><Relationship Id="rId15" Type="http://schemas.openxmlformats.org/officeDocument/2006/relationships/image" Target="../media/image25.emf"/><Relationship Id="rId10" Type="http://schemas.openxmlformats.org/officeDocument/2006/relationships/image" Target="../media/image20.emf"/><Relationship Id="rId4" Type="http://schemas.openxmlformats.org/officeDocument/2006/relationships/image" Target="../media/image14.emf"/><Relationship Id="rId9" Type="http://schemas.openxmlformats.org/officeDocument/2006/relationships/image" Target="../media/image19.emf"/><Relationship Id="rId14" Type="http://schemas.openxmlformats.org/officeDocument/2006/relationships/image" Target="../media/image24.emf"/></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csun.edu/~aa2035/CourseBase/WaitingLine/Slides/M-M-c-b-Seyed-Block-1.xl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sun.edu/~aa2035/CourseBase/WaitingLine/Slides/M-M-c-b-Seyed-Block-1b.xls" TargetMode="External"/><Relationship Id="rId2" Type="http://schemas.openxmlformats.org/officeDocument/2006/relationships/image" Target="../media/image27.wmf"/><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image" Target="../media/image36.emf"/><Relationship Id="rId3" Type="http://schemas.openxmlformats.org/officeDocument/2006/relationships/image" Target="../media/image13.emf"/><Relationship Id="rId7" Type="http://schemas.openxmlformats.org/officeDocument/2006/relationships/image" Target="../media/image17.emf"/><Relationship Id="rId12" Type="http://schemas.openxmlformats.org/officeDocument/2006/relationships/image" Target="../media/image35.emf"/><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16.emf"/><Relationship Id="rId11" Type="http://schemas.openxmlformats.org/officeDocument/2006/relationships/image" Target="../media/image34.emf"/><Relationship Id="rId5" Type="http://schemas.openxmlformats.org/officeDocument/2006/relationships/image" Target="../media/image15.emf"/><Relationship Id="rId10" Type="http://schemas.openxmlformats.org/officeDocument/2006/relationships/image" Target="../media/image33.emf"/><Relationship Id="rId4" Type="http://schemas.openxmlformats.org/officeDocument/2006/relationships/image" Target="../media/image14.emf"/><Relationship Id="rId9" Type="http://schemas.openxmlformats.org/officeDocument/2006/relationships/image" Target="../media/image32.emf"/><Relationship Id="rId14" Type="http://schemas.openxmlformats.org/officeDocument/2006/relationships/image" Target="../media/image10.emf"/></Relationships>
</file>

<file path=ppt/slides/_rels/slide2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slides/_rels/slide2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 Id="rId5" Type="http://schemas.openxmlformats.org/officeDocument/2006/relationships/image" Target="../media/image45.emf"/><Relationship Id="rId4" Type="http://schemas.openxmlformats.org/officeDocument/2006/relationships/image" Target="../media/image44.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5.xml"/><Relationship Id="rId7" Type="http://schemas.openxmlformats.org/officeDocument/2006/relationships/image" Target="../media/image4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6.emf"/><Relationship Id="rId4" Type="http://schemas.openxmlformats.org/officeDocument/2006/relationships/oleObject" Target="../embeddings/oleObject1.bin"/><Relationship Id="rId9" Type="http://schemas.openxmlformats.org/officeDocument/2006/relationships/image" Target="../media/image48.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53.emf"/><Relationship Id="rId18" Type="http://schemas.openxmlformats.org/officeDocument/2006/relationships/image" Target="../media/image55.emf"/><Relationship Id="rId3" Type="http://schemas.openxmlformats.org/officeDocument/2006/relationships/notesSlide" Target="../notesSlides/notesSlide6.xml"/><Relationship Id="rId7" Type="http://schemas.openxmlformats.org/officeDocument/2006/relationships/image" Target="../media/image50.emf"/><Relationship Id="rId12" Type="http://schemas.openxmlformats.org/officeDocument/2006/relationships/oleObject" Target="../embeddings/oleObject8.bin"/><Relationship Id="rId17" Type="http://schemas.openxmlformats.org/officeDocument/2006/relationships/oleObject" Target="../embeddings/oleObject11.bin"/><Relationship Id="rId2" Type="http://schemas.openxmlformats.org/officeDocument/2006/relationships/slideLayout" Target="../slideLayouts/slideLayout2.xml"/><Relationship Id="rId16" Type="http://schemas.openxmlformats.org/officeDocument/2006/relationships/image" Target="../media/image54.emf"/><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52.emf"/><Relationship Id="rId5" Type="http://schemas.openxmlformats.org/officeDocument/2006/relationships/image" Target="../media/image49.emf"/><Relationship Id="rId15" Type="http://schemas.openxmlformats.org/officeDocument/2006/relationships/oleObject" Target="../embeddings/oleObject10.bin"/><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51.emf"/><Relationship Id="rId14" Type="http://schemas.openxmlformats.org/officeDocument/2006/relationships/oleObject" Target="../embeddings/oleObject9.bin"/></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6.emf"/></Relationships>
</file>

<file path=ppt/slides/_rels/slide32.xml.rels><?xml version="1.0" encoding="UTF-8" standalone="yes"?>
<Relationships xmlns="http://schemas.openxmlformats.org/package/2006/relationships"><Relationship Id="rId8" Type="http://schemas.openxmlformats.org/officeDocument/2006/relationships/image" Target="../media/image59.emf"/><Relationship Id="rId3" Type="http://schemas.openxmlformats.org/officeDocument/2006/relationships/notesSlide" Target="../notesSlides/notesSlide8.xml"/><Relationship Id="rId7" Type="http://schemas.openxmlformats.org/officeDocument/2006/relationships/image" Target="../media/image58.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3.bin"/><Relationship Id="rId5" Type="http://schemas.openxmlformats.org/officeDocument/2006/relationships/image" Target="../media/image57.wmf"/><Relationship Id="rId4" Type="http://schemas.openxmlformats.org/officeDocument/2006/relationships/oleObject" Target="../embeddings/oleObject12.bin"/></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csun.edu/~aa2035/CourseBase/WaitingLine/Slides/M-M-c-Bank-Seyed.xls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csun.edu/~aa2035/CourseBase/WaitingLine/Slides/M-G-1-Rags-Seyed-Furniture.xls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csun.edu/~aa2035/CourseBase/WaitingLine/Slides/M-G-1-Rags-Seyed-Furniture-2.xls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Content Placeholder 2"/>
          <p:cNvSpPr>
            <a:spLocks noGrp="1"/>
          </p:cNvSpPr>
          <p:nvPr>
            <p:ph idx="4294967295"/>
          </p:nvPr>
        </p:nvSpPr>
        <p:spPr>
          <a:xfrm>
            <a:off x="119336" y="648152"/>
            <a:ext cx="11953328" cy="5267325"/>
          </a:xfrm>
        </p:spPr>
        <p:txBody>
          <a:bodyPr/>
          <a:lstStyle/>
          <a:p>
            <a:pPr marL="0" indent="0">
              <a:buNone/>
              <a:defRPr/>
            </a:pPr>
            <a:r>
              <a:rPr lang="en-US" sz="2300" dirty="0"/>
              <a:t>Bank of San Pedro has only </a:t>
            </a:r>
            <a:r>
              <a:rPr lang="en-US" sz="2300" dirty="0">
                <a:solidFill>
                  <a:srgbClr val="FF0000"/>
                </a:solidFill>
              </a:rPr>
              <a:t>1 teller</a:t>
            </a:r>
            <a:r>
              <a:rPr lang="en-US" sz="2300" dirty="0"/>
              <a:t>. On average, </a:t>
            </a:r>
            <a:r>
              <a:rPr lang="en-US" sz="2300" dirty="0">
                <a:solidFill>
                  <a:srgbClr val="FF0000"/>
                </a:solidFill>
              </a:rPr>
              <a:t>1</a:t>
            </a:r>
            <a:r>
              <a:rPr lang="en-US" sz="2300" dirty="0"/>
              <a:t> </a:t>
            </a:r>
            <a:r>
              <a:rPr lang="en-US" sz="2300" dirty="0">
                <a:solidFill>
                  <a:srgbClr val="FF0000"/>
                </a:solidFill>
              </a:rPr>
              <a:t>customer comes every 6 minutes</a:t>
            </a:r>
            <a:r>
              <a:rPr lang="en-US" sz="2300" dirty="0"/>
              <a:t>, and it takes the teller an average of </a:t>
            </a:r>
            <a:r>
              <a:rPr lang="en-US" sz="2300" dirty="0">
                <a:solidFill>
                  <a:srgbClr val="FF0000"/>
                </a:solidFill>
              </a:rPr>
              <a:t>3 minutes to serve a customer</a:t>
            </a:r>
            <a:r>
              <a:rPr lang="en-US" sz="2300" dirty="0"/>
              <a:t>. To improve customer satisfaction, the bank is going to implement a unique policy called, “We Pay While You Wait.” Once implemented, the bank will pay each customer </a:t>
            </a:r>
            <a:r>
              <a:rPr lang="en-US" sz="2300" dirty="0">
                <a:solidFill>
                  <a:srgbClr val="FF0000"/>
                </a:solidFill>
              </a:rPr>
              <a:t>$3 per minute while a customer waits in line</a:t>
            </a:r>
            <a:r>
              <a:rPr lang="en-US" sz="2300" dirty="0"/>
              <a:t>. (So the clock starts when a customer joins the line, and stops when the customer begins to talk to the teller.) Bank of San Pedro hired you as a consultant and you are responsible for estimating how much the “We Pay While You Wait” program will cost. Your preliminary study indicates there are, on average, 0.5 customers waiting in line. Assume linear cost. If a customer waits for ten seconds in line, Bank of San Pedro will pay $0.5. Assume that arrival follows Poisson and service time follows exponential distribution. </a:t>
            </a:r>
          </a:p>
          <a:p>
            <a:pPr>
              <a:buFont typeface="Wingdings" pitchFamily="2" charset="2"/>
              <a:buNone/>
              <a:defRPr/>
            </a:pPr>
            <a:endParaRPr lang="en-US" dirty="0"/>
          </a:p>
          <a:p>
            <a:pPr>
              <a:buFont typeface="Wingdings" pitchFamily="2" charset="2"/>
              <a:buNone/>
              <a:defRPr/>
            </a:pPr>
            <a:endParaRPr lang="en-US" dirty="0"/>
          </a:p>
          <a:p>
            <a:pPr>
              <a:buFont typeface="Wingdings" pitchFamily="2" charset="2"/>
              <a:buNone/>
              <a:defRPr/>
            </a:pPr>
            <a:endParaRPr lang="en-US" dirty="0"/>
          </a:p>
          <a:p>
            <a:pPr>
              <a:buFont typeface="Wingdings" pitchFamily="2" charset="2"/>
              <a:buNone/>
              <a:defRPr/>
            </a:pPr>
            <a:r>
              <a:rPr lang="en-US" dirty="0"/>
              <a:t>	 </a:t>
            </a:r>
          </a:p>
          <a:p>
            <a:pPr marL="533400" indent="-533400">
              <a:buNone/>
              <a:defRPr/>
            </a:pPr>
            <a:endParaRPr lang="en-US" dirty="0"/>
          </a:p>
          <a:p>
            <a:pPr marL="533400" indent="-533400">
              <a:buNone/>
              <a:defRPr/>
            </a:pPr>
            <a:r>
              <a:rPr lang="en-US" dirty="0"/>
              <a:t>	</a:t>
            </a:r>
            <a:endParaRPr lang="en-US" dirty="0">
              <a:solidFill>
                <a:srgbClr val="09224F"/>
              </a:solidFill>
            </a:endParaRPr>
          </a:p>
        </p:txBody>
      </p:sp>
      <p:sp>
        <p:nvSpPr>
          <p:cNvPr id="4" name="Title 1"/>
          <p:cNvSpPr txBox="1">
            <a:spLocks/>
          </p:cNvSpPr>
          <p:nvPr/>
        </p:nvSpPr>
        <p:spPr bwMode="gray">
          <a:xfrm>
            <a:off x="0" y="0"/>
            <a:ext cx="12360695" cy="620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defRPr/>
            </a:pPr>
            <a:r>
              <a:rPr lang="en-US" sz="3600" kern="0" dirty="0">
                <a:latin typeface="Impact" pitchFamily="34" charset="0"/>
                <a:ea typeface="ＭＳ Ｐゴシック" pitchFamily="-65" charset="-128"/>
                <a:cs typeface="Impact" pitchFamily="34" charset="0"/>
              </a:rPr>
              <a:t>Problem 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8463" y="1333345"/>
            <a:ext cx="11851605" cy="5042404"/>
          </a:xfrm>
          <a:prstGeom prst="rect">
            <a:avLst/>
          </a:prstGeom>
        </p:spPr>
      </p:pic>
      <p:sp>
        <p:nvSpPr>
          <p:cNvPr id="5" name="Title 1"/>
          <p:cNvSpPr>
            <a:spLocks noGrp="1"/>
          </p:cNvSpPr>
          <p:nvPr>
            <p:ph type="title"/>
          </p:nvPr>
        </p:nvSpPr>
        <p:spPr>
          <a:xfrm>
            <a:off x="0" y="0"/>
            <a:ext cx="12192000" cy="566057"/>
          </a:xfrm>
        </p:spPr>
        <p:txBody>
          <a:bodyPr/>
          <a:lstStyle/>
          <a:p>
            <a:r>
              <a:rPr lang="en-US" dirty="0"/>
              <a:t>Single-Stage Processes—Impact of Variability on Flow Times   </a:t>
            </a:r>
          </a:p>
        </p:txBody>
      </p:sp>
      <p:pic>
        <p:nvPicPr>
          <p:cNvPr id="6" name="Picture 5"/>
          <p:cNvPicPr>
            <a:picLocks noChangeAspect="1"/>
          </p:cNvPicPr>
          <p:nvPr/>
        </p:nvPicPr>
        <p:blipFill>
          <a:blip r:embed="rId3"/>
          <a:stretch>
            <a:fillRect/>
          </a:stretch>
        </p:blipFill>
        <p:spPr>
          <a:xfrm>
            <a:off x="944381" y="3747137"/>
            <a:ext cx="10796822" cy="993912"/>
          </a:xfrm>
          <a:prstGeom prst="rect">
            <a:avLst/>
          </a:prstGeom>
        </p:spPr>
      </p:pic>
      <p:pic>
        <p:nvPicPr>
          <p:cNvPr id="7" name="Picture 6"/>
          <p:cNvPicPr>
            <a:picLocks noChangeAspect="1"/>
          </p:cNvPicPr>
          <p:nvPr/>
        </p:nvPicPr>
        <p:blipFill>
          <a:blip r:embed="rId3"/>
          <a:stretch>
            <a:fillRect/>
          </a:stretch>
        </p:blipFill>
        <p:spPr>
          <a:xfrm>
            <a:off x="944381" y="4804129"/>
            <a:ext cx="10796822" cy="1204785"/>
          </a:xfrm>
          <a:prstGeom prst="rect">
            <a:avLst/>
          </a:prstGeom>
        </p:spPr>
      </p:pic>
    </p:spTree>
    <p:extLst>
      <p:ext uri="{BB962C8B-B14F-4D97-AF65-F5344CB8AC3E}">
        <p14:creationId xmlns:p14="http://schemas.microsoft.com/office/powerpoint/2010/main" val="35182161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32" y="656672"/>
            <a:ext cx="12122768" cy="5131056"/>
          </a:xfrm>
        </p:spPr>
        <p:txBody>
          <a:bodyPr>
            <a:noAutofit/>
          </a:bodyPr>
          <a:lstStyle/>
          <a:p>
            <a:r>
              <a:rPr lang="en-US" sz="2200" dirty="0" err="1"/>
              <a:t>Easysurrance</a:t>
            </a:r>
            <a:r>
              <a:rPr lang="en-US" sz="2200" dirty="0"/>
              <a:t> call center has </a:t>
            </a:r>
            <a:r>
              <a:rPr lang="en-US" sz="2200" b="1" i="1" dirty="0"/>
              <a:t>two agents </a:t>
            </a:r>
            <a:r>
              <a:rPr lang="en-US" sz="2200" dirty="0"/>
              <a:t>who answer the calls. </a:t>
            </a:r>
          </a:p>
          <a:p>
            <a:r>
              <a:rPr lang="en-US" sz="2200" dirty="0"/>
              <a:t>The time that takes an agent to answer a caller’s inquiry follows an </a:t>
            </a:r>
            <a:r>
              <a:rPr lang="en-US" sz="2200" b="1" i="1" dirty="0"/>
              <a:t>exponential distribution </a:t>
            </a:r>
            <a:r>
              <a:rPr lang="en-US" sz="2200" dirty="0"/>
              <a:t>with mean of 15 minutes. </a:t>
            </a:r>
          </a:p>
          <a:p>
            <a:r>
              <a:rPr lang="en-US" sz="2200" dirty="0"/>
              <a:t>The call center </a:t>
            </a:r>
            <a:r>
              <a:rPr lang="en-US" sz="2200" b="1" i="1" dirty="0"/>
              <a:t>has 7 different phone lines</a:t>
            </a:r>
            <a:r>
              <a:rPr lang="en-US" sz="2200" dirty="0"/>
              <a:t>, called </a:t>
            </a:r>
            <a:r>
              <a:rPr lang="en-US" sz="2200" i="1" dirty="0"/>
              <a:t>Trunk Lines</a:t>
            </a:r>
            <a:r>
              <a:rPr lang="en-US" sz="2200" dirty="0"/>
              <a:t>. If a customer calls and all 7 lines are busy, the customer will hear a busy signal and will hang up. </a:t>
            </a:r>
          </a:p>
          <a:p>
            <a:r>
              <a:rPr lang="en-US" sz="2200" dirty="0"/>
              <a:t>Calls that do not get busy signals (i.e., not blocked) and are connected to the call center, and wait on hold (if no agent is available). These calls are answered in the order they are received.</a:t>
            </a:r>
          </a:p>
          <a:p>
            <a:r>
              <a:rPr lang="en-US" sz="2200" dirty="0"/>
              <a:t>Data shows that call arrivals  according to a </a:t>
            </a:r>
            <a:r>
              <a:rPr lang="en-US" sz="2200" b="1" i="1" dirty="0"/>
              <a:t>Poisson process </a:t>
            </a:r>
            <a:r>
              <a:rPr lang="en-US" sz="2200" dirty="0"/>
              <a:t>with a mean of 11 calls per hour  </a:t>
            </a:r>
          </a:p>
          <a:p>
            <a:pPr marL="0" indent="0">
              <a:buNone/>
            </a:pPr>
            <a:r>
              <a:rPr lang="en-US" sz="2200" b="1" dirty="0"/>
              <a:t>Performance Measure: </a:t>
            </a:r>
            <a:r>
              <a:rPr lang="en-US" sz="2200" dirty="0"/>
              <a:t>Call center performance is measured based on three metrics:</a:t>
            </a:r>
          </a:p>
          <a:p>
            <a:r>
              <a:rPr lang="en-US" sz="2200" b="1" i="1" dirty="0"/>
              <a:t>Average Speed of Answer </a:t>
            </a:r>
            <a:r>
              <a:rPr lang="en-US" sz="2200" dirty="0"/>
              <a:t>(ASA): the average time a caller waits on hold before speaking to an agent.</a:t>
            </a:r>
          </a:p>
          <a:p>
            <a:r>
              <a:rPr lang="en-US" sz="2200" b="1" i="1" dirty="0"/>
              <a:t>Fraction of Blocked Callers </a:t>
            </a:r>
            <a:r>
              <a:rPr lang="en-US" sz="2200" dirty="0"/>
              <a:t>(FBC the percent of callers who get busy signal and thus are blocked from getting connected to the call center.</a:t>
            </a:r>
          </a:p>
          <a:p>
            <a:r>
              <a:rPr lang="en-US" sz="2200" b="1" i="1" dirty="0"/>
              <a:t>Occupancy </a:t>
            </a:r>
            <a:r>
              <a:rPr lang="en-US" sz="2200" dirty="0"/>
              <a:t>(OCC),  is the percentage of time call center agents are busy answering calls. </a:t>
            </a:r>
          </a:p>
        </p:txBody>
      </p:sp>
      <p:sp>
        <p:nvSpPr>
          <p:cNvPr id="4" name="Title 1"/>
          <p:cNvSpPr>
            <a:spLocks noGrp="1"/>
          </p:cNvSpPr>
          <p:nvPr>
            <p:ph type="title"/>
          </p:nvPr>
        </p:nvSpPr>
        <p:spPr>
          <a:xfrm>
            <a:off x="0" y="1"/>
            <a:ext cx="12192000" cy="574766"/>
          </a:xfrm>
        </p:spPr>
        <p:txBody>
          <a:bodyPr>
            <a:normAutofit fontScale="90000"/>
          </a:bodyPr>
          <a:lstStyle/>
          <a:p>
            <a:r>
              <a:rPr lang="en-US" dirty="0"/>
              <a:t>Single-Stage Processes with Limited Buffer Size </a:t>
            </a:r>
          </a:p>
        </p:txBody>
      </p:sp>
    </p:spTree>
    <p:extLst>
      <p:ext uri="{BB962C8B-B14F-4D97-AF65-F5344CB8AC3E}">
        <p14:creationId xmlns:p14="http://schemas.microsoft.com/office/powerpoint/2010/main" val="15299930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682798"/>
            <a:ext cx="12192000" cy="2386162"/>
          </a:xfrm>
        </p:spPr>
        <p:txBody>
          <a:bodyPr>
            <a:noAutofit/>
          </a:bodyPr>
          <a:lstStyle/>
          <a:p>
            <a:pPr marL="0" indent="0">
              <a:buNone/>
            </a:pPr>
            <a:r>
              <a:rPr lang="en-US" sz="2000" dirty="0"/>
              <a:t>M/M/3/7 </a:t>
            </a:r>
          </a:p>
          <a:p>
            <a:pPr marL="0" indent="0">
              <a:buNone/>
            </a:pPr>
            <a:r>
              <a:rPr lang="en-US" sz="2200" b="1" dirty="0"/>
              <a:t>New service Goals: </a:t>
            </a:r>
            <a:r>
              <a:rPr lang="en-US" sz="2200" dirty="0"/>
              <a:t>The new service goals are to keep ASA below 4 minutes and FBC below 15 percent and occupancy above 75 percent. </a:t>
            </a:r>
          </a:p>
          <a:p>
            <a:pPr marL="0" indent="0">
              <a:buNone/>
            </a:pPr>
            <a:r>
              <a:rPr lang="en-US" sz="2200" b="1" dirty="0">
                <a:solidFill>
                  <a:srgbClr val="0066FF"/>
                </a:solidFill>
              </a:rPr>
              <a:t>Question: </a:t>
            </a:r>
            <a:r>
              <a:rPr lang="en-US" sz="2200" dirty="0"/>
              <a:t>To achieve these goals, they are authorized to hire one additional agent if needed. Managers are wondering if hiring an additional agent can help them achieve the new service goals.</a:t>
            </a:r>
          </a:p>
        </p:txBody>
      </p:sp>
      <p:pic>
        <p:nvPicPr>
          <p:cNvPr id="5" name="Picture 4"/>
          <p:cNvPicPr>
            <a:picLocks noChangeAspect="1"/>
          </p:cNvPicPr>
          <p:nvPr/>
        </p:nvPicPr>
        <p:blipFill>
          <a:blip r:embed="rId2"/>
          <a:stretch>
            <a:fillRect/>
          </a:stretch>
        </p:blipFill>
        <p:spPr>
          <a:xfrm>
            <a:off x="2351584" y="3596418"/>
            <a:ext cx="5904656" cy="2749951"/>
          </a:xfrm>
          <a:prstGeom prst="rect">
            <a:avLst/>
          </a:prstGeom>
        </p:spPr>
      </p:pic>
      <p:sp>
        <p:nvSpPr>
          <p:cNvPr id="6" name="Title 1"/>
          <p:cNvSpPr>
            <a:spLocks noGrp="1"/>
          </p:cNvSpPr>
          <p:nvPr>
            <p:ph type="title"/>
          </p:nvPr>
        </p:nvSpPr>
        <p:spPr>
          <a:xfrm>
            <a:off x="-8709" y="1"/>
            <a:ext cx="12200709" cy="583474"/>
          </a:xfrm>
        </p:spPr>
        <p:txBody>
          <a:bodyPr>
            <a:normAutofit fontScale="90000"/>
          </a:bodyPr>
          <a:lstStyle/>
          <a:p>
            <a:r>
              <a:rPr lang="en-US" dirty="0"/>
              <a:t>Single-Stage Processes with Limited Buffer Size </a:t>
            </a:r>
          </a:p>
        </p:txBody>
      </p:sp>
      <p:sp>
        <p:nvSpPr>
          <p:cNvPr id="7" name="Content Placeholder 2">
            <a:extLst>
              <a:ext uri="{FF2B5EF4-FFF2-40B4-BE49-F238E27FC236}">
                <a16:creationId xmlns:a16="http://schemas.microsoft.com/office/drawing/2014/main" id="{F67B3EBA-4C72-4CF9-B32B-CF4F7CDD93A7}"/>
              </a:ext>
            </a:extLst>
          </p:cNvPr>
          <p:cNvSpPr txBox="1">
            <a:spLocks/>
          </p:cNvSpPr>
          <p:nvPr/>
        </p:nvSpPr>
        <p:spPr bwMode="auto">
          <a:xfrm>
            <a:off x="-8709" y="3089393"/>
            <a:ext cx="11191268" cy="539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None/>
            </a:pPr>
            <a:r>
              <a:rPr lang="en-US" kern="0" dirty="0"/>
              <a:t>After hiring an agent, </a:t>
            </a:r>
            <a:r>
              <a:rPr lang="en-US" kern="0" dirty="0" err="1"/>
              <a:t>Easysurrance</a:t>
            </a:r>
            <a:r>
              <a:rPr lang="en-US" kern="0" dirty="0"/>
              <a:t> call center is an M/M/3/7 queueing systems.</a:t>
            </a:r>
          </a:p>
        </p:txBody>
      </p:sp>
    </p:spTree>
    <p:extLst>
      <p:ext uri="{BB962C8B-B14F-4D97-AF65-F5344CB8AC3E}">
        <p14:creationId xmlns:p14="http://schemas.microsoft.com/office/powerpoint/2010/main" val="41904279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stretch>
            <a:fillRect/>
          </a:stretch>
        </p:blipFill>
        <p:spPr>
          <a:xfrm>
            <a:off x="2941911" y="2480351"/>
            <a:ext cx="3858936" cy="796954"/>
          </a:xfrm>
          <a:prstGeom prst="rect">
            <a:avLst/>
          </a:prstGeom>
        </p:spPr>
      </p:pic>
      <p:pic>
        <p:nvPicPr>
          <p:cNvPr id="25" name="Picture 24"/>
          <p:cNvPicPr>
            <a:picLocks noChangeAspect="1"/>
          </p:cNvPicPr>
          <p:nvPr/>
        </p:nvPicPr>
        <p:blipFill>
          <a:blip r:embed="rId3"/>
          <a:stretch>
            <a:fillRect/>
          </a:stretch>
        </p:blipFill>
        <p:spPr>
          <a:xfrm>
            <a:off x="3959861" y="4179704"/>
            <a:ext cx="4697835" cy="880844"/>
          </a:xfrm>
          <a:prstGeom prst="rect">
            <a:avLst/>
          </a:prstGeom>
        </p:spPr>
      </p:pic>
      <p:pic>
        <p:nvPicPr>
          <p:cNvPr id="26" name="Picture 25"/>
          <p:cNvPicPr>
            <a:picLocks noChangeAspect="1"/>
          </p:cNvPicPr>
          <p:nvPr/>
        </p:nvPicPr>
        <p:blipFill>
          <a:blip r:embed="rId4"/>
          <a:stretch>
            <a:fillRect/>
          </a:stretch>
        </p:blipFill>
        <p:spPr>
          <a:xfrm>
            <a:off x="4082814" y="5081958"/>
            <a:ext cx="1510018" cy="402672"/>
          </a:xfrm>
          <a:prstGeom prst="rect">
            <a:avLst/>
          </a:prstGeom>
        </p:spPr>
      </p:pic>
      <p:pic>
        <p:nvPicPr>
          <p:cNvPr id="27" name="Picture 26"/>
          <p:cNvPicPr>
            <a:picLocks noChangeAspect="1"/>
          </p:cNvPicPr>
          <p:nvPr/>
        </p:nvPicPr>
        <p:blipFill>
          <a:blip r:embed="rId5"/>
          <a:stretch>
            <a:fillRect/>
          </a:stretch>
        </p:blipFill>
        <p:spPr>
          <a:xfrm>
            <a:off x="4082814" y="5941555"/>
            <a:ext cx="1577130" cy="385894"/>
          </a:xfrm>
          <a:prstGeom prst="rect">
            <a:avLst/>
          </a:prstGeom>
        </p:spPr>
      </p:pic>
      <p:pic>
        <p:nvPicPr>
          <p:cNvPr id="28" name="Picture 27"/>
          <p:cNvPicPr>
            <a:picLocks noChangeAspect="1"/>
          </p:cNvPicPr>
          <p:nvPr/>
        </p:nvPicPr>
        <p:blipFill>
          <a:blip r:embed="rId6"/>
          <a:stretch>
            <a:fillRect/>
          </a:stretch>
        </p:blipFill>
        <p:spPr>
          <a:xfrm>
            <a:off x="2870341" y="3506427"/>
            <a:ext cx="3758268" cy="394283"/>
          </a:xfrm>
          <a:prstGeom prst="rect">
            <a:avLst/>
          </a:prstGeom>
        </p:spPr>
      </p:pic>
      <p:sp>
        <p:nvSpPr>
          <p:cNvPr id="30" name="Rectangle 29"/>
          <p:cNvSpPr/>
          <p:nvPr/>
        </p:nvSpPr>
        <p:spPr>
          <a:xfrm>
            <a:off x="953825" y="2498569"/>
            <a:ext cx="1550424" cy="430887"/>
          </a:xfrm>
          <a:prstGeom prst="rect">
            <a:avLst/>
          </a:prstGeom>
        </p:spPr>
        <p:txBody>
          <a:bodyPr wrap="none">
            <a:spAutoFit/>
          </a:bodyPr>
          <a:lstStyle/>
          <a:p>
            <a:r>
              <a:rPr lang="en-US" sz="2200" b="1" u="sng" dirty="0">
                <a:latin typeface="Times New Roman" pitchFamily="18" charset="0"/>
              </a:rPr>
              <a:t>Utilization:</a:t>
            </a:r>
            <a:endParaRPr lang="en-US" sz="2200" b="1" u="sng" dirty="0"/>
          </a:p>
        </p:txBody>
      </p:sp>
      <p:sp>
        <p:nvSpPr>
          <p:cNvPr id="31" name="Rectangle 30"/>
          <p:cNvSpPr/>
          <p:nvPr/>
        </p:nvSpPr>
        <p:spPr>
          <a:xfrm>
            <a:off x="952065" y="3469823"/>
            <a:ext cx="1748940" cy="430887"/>
          </a:xfrm>
          <a:prstGeom prst="rect">
            <a:avLst/>
          </a:prstGeom>
        </p:spPr>
        <p:txBody>
          <a:bodyPr wrap="none">
            <a:spAutoFit/>
          </a:bodyPr>
          <a:lstStyle/>
          <a:p>
            <a:r>
              <a:rPr lang="en-US" sz="2200" b="1" u="sng" dirty="0">
                <a:latin typeface="Times New Roman" pitchFamily="18" charset="0"/>
              </a:rPr>
              <a:t>Throughput:</a:t>
            </a:r>
            <a:endParaRPr lang="en-US" sz="2200" b="1" u="sng" dirty="0"/>
          </a:p>
        </p:txBody>
      </p:sp>
      <p:sp>
        <p:nvSpPr>
          <p:cNvPr id="32" name="Rectangle 31"/>
          <p:cNvSpPr/>
          <p:nvPr/>
        </p:nvSpPr>
        <p:spPr>
          <a:xfrm>
            <a:off x="974874" y="4109947"/>
            <a:ext cx="2614177" cy="430887"/>
          </a:xfrm>
          <a:prstGeom prst="rect">
            <a:avLst/>
          </a:prstGeom>
        </p:spPr>
        <p:txBody>
          <a:bodyPr wrap="none">
            <a:spAutoFit/>
          </a:bodyPr>
          <a:lstStyle/>
          <a:p>
            <a:r>
              <a:rPr lang="en-US" sz="2200" b="1" u="sng" dirty="0">
                <a:latin typeface="Times New Roman" pitchFamily="18" charset="0"/>
              </a:rPr>
              <a:t>Average Flow Time:</a:t>
            </a:r>
            <a:endParaRPr lang="en-US" sz="2200" b="1" u="sng" dirty="0"/>
          </a:p>
        </p:txBody>
      </p:sp>
      <p:sp>
        <p:nvSpPr>
          <p:cNvPr id="37" name="Rectangle 36"/>
          <p:cNvSpPr/>
          <p:nvPr/>
        </p:nvSpPr>
        <p:spPr>
          <a:xfrm>
            <a:off x="974874" y="5822020"/>
            <a:ext cx="2521716" cy="430887"/>
          </a:xfrm>
          <a:prstGeom prst="rect">
            <a:avLst/>
          </a:prstGeom>
        </p:spPr>
        <p:txBody>
          <a:bodyPr wrap="none">
            <a:spAutoFit/>
          </a:bodyPr>
          <a:lstStyle/>
          <a:p>
            <a:r>
              <a:rPr lang="en-US" sz="2200" b="1" u="sng" dirty="0">
                <a:latin typeface="Times New Roman" pitchFamily="18" charset="0"/>
              </a:rPr>
              <a:t>Average Inventory:</a:t>
            </a:r>
            <a:endParaRPr lang="en-US" sz="2200" b="1" u="sng" dirty="0"/>
          </a:p>
        </p:txBody>
      </p:sp>
      <p:pic>
        <p:nvPicPr>
          <p:cNvPr id="38" name="Picture 37"/>
          <p:cNvPicPr>
            <a:picLocks noChangeAspect="1"/>
          </p:cNvPicPr>
          <p:nvPr/>
        </p:nvPicPr>
        <p:blipFill>
          <a:blip r:embed="rId7"/>
          <a:stretch>
            <a:fillRect/>
          </a:stretch>
        </p:blipFill>
        <p:spPr>
          <a:xfrm>
            <a:off x="6333987" y="5936059"/>
            <a:ext cx="2885813" cy="385894"/>
          </a:xfrm>
          <a:prstGeom prst="rect">
            <a:avLst/>
          </a:prstGeom>
        </p:spPr>
      </p:pic>
      <p:grpSp>
        <p:nvGrpSpPr>
          <p:cNvPr id="4" name="Group 3"/>
          <p:cNvGrpSpPr/>
          <p:nvPr/>
        </p:nvGrpSpPr>
        <p:grpSpPr>
          <a:xfrm>
            <a:off x="298450" y="1378109"/>
            <a:ext cx="11572856" cy="5147738"/>
            <a:chOff x="298450" y="1378109"/>
            <a:chExt cx="11572856" cy="5147738"/>
          </a:xfrm>
        </p:grpSpPr>
        <p:pic>
          <p:nvPicPr>
            <p:cNvPr id="22" name="Picture 21"/>
            <p:cNvPicPr>
              <a:picLocks noChangeAspect="1"/>
            </p:cNvPicPr>
            <p:nvPr/>
          </p:nvPicPr>
          <p:blipFill>
            <a:blip r:embed="rId8"/>
            <a:stretch>
              <a:fillRect/>
            </a:stretch>
          </p:blipFill>
          <p:spPr>
            <a:xfrm>
              <a:off x="648677" y="2383121"/>
              <a:ext cx="11152554" cy="4142726"/>
            </a:xfrm>
            <a:prstGeom prst="rect">
              <a:avLst/>
            </a:prstGeom>
          </p:spPr>
        </p:pic>
        <p:pic>
          <p:nvPicPr>
            <p:cNvPr id="3" name="Picture 2"/>
            <p:cNvPicPr>
              <a:picLocks noChangeAspect="1"/>
            </p:cNvPicPr>
            <p:nvPr/>
          </p:nvPicPr>
          <p:blipFill>
            <a:blip r:embed="rId9"/>
            <a:stretch>
              <a:fillRect/>
            </a:stretch>
          </p:blipFill>
          <p:spPr>
            <a:xfrm>
              <a:off x="298450" y="1378109"/>
              <a:ext cx="11572856" cy="1005012"/>
            </a:xfrm>
            <a:prstGeom prst="rect">
              <a:avLst/>
            </a:prstGeom>
          </p:spPr>
        </p:pic>
      </p:grpSp>
      <p:sp>
        <p:nvSpPr>
          <p:cNvPr id="39" name="Rectangle 38"/>
          <p:cNvSpPr/>
          <p:nvPr/>
        </p:nvSpPr>
        <p:spPr>
          <a:xfrm>
            <a:off x="854350" y="2635039"/>
            <a:ext cx="1752596" cy="400110"/>
          </a:xfrm>
          <a:prstGeom prst="rect">
            <a:avLst/>
          </a:prstGeom>
        </p:spPr>
        <p:txBody>
          <a:bodyPr wrap="none">
            <a:spAutoFit/>
          </a:bodyPr>
          <a:lstStyle/>
          <a:p>
            <a:r>
              <a:rPr lang="en-US" sz="2000" b="1" u="sng" dirty="0">
                <a:latin typeface="Times New Roman" pitchFamily="18" charset="0"/>
              </a:rPr>
              <a:t>Offered Load:</a:t>
            </a:r>
            <a:endParaRPr lang="en-US" sz="2000" b="1" u="sng" dirty="0"/>
          </a:p>
        </p:txBody>
      </p:sp>
      <p:sp>
        <p:nvSpPr>
          <p:cNvPr id="40" name="Rectangle 39"/>
          <p:cNvSpPr/>
          <p:nvPr/>
        </p:nvSpPr>
        <p:spPr>
          <a:xfrm>
            <a:off x="893173" y="3492074"/>
            <a:ext cx="4147482" cy="400110"/>
          </a:xfrm>
          <a:prstGeom prst="rect">
            <a:avLst/>
          </a:prstGeom>
        </p:spPr>
        <p:txBody>
          <a:bodyPr wrap="none">
            <a:spAutoFit/>
          </a:bodyPr>
          <a:lstStyle/>
          <a:p>
            <a:r>
              <a:rPr lang="en-US" sz="2000" b="1" u="sng" dirty="0">
                <a:latin typeface="Times New Roman" pitchFamily="18" charset="0"/>
              </a:rPr>
              <a:t>Probability of all agents being idle: :</a:t>
            </a:r>
            <a:endParaRPr lang="en-US" sz="2000" b="1" u="sng" dirty="0"/>
          </a:p>
        </p:txBody>
      </p:sp>
      <p:sp>
        <p:nvSpPr>
          <p:cNvPr id="41" name="Rectangle 40"/>
          <p:cNvSpPr/>
          <p:nvPr/>
        </p:nvSpPr>
        <p:spPr>
          <a:xfrm>
            <a:off x="816326" y="4262638"/>
            <a:ext cx="5046766" cy="400110"/>
          </a:xfrm>
          <a:prstGeom prst="rect">
            <a:avLst/>
          </a:prstGeom>
        </p:spPr>
        <p:txBody>
          <a:bodyPr wrap="none">
            <a:spAutoFit/>
          </a:bodyPr>
          <a:lstStyle/>
          <a:p>
            <a:r>
              <a:rPr lang="en-US" sz="2000" b="1" u="sng" dirty="0">
                <a:latin typeface="Times New Roman" pitchFamily="18" charset="0"/>
              </a:rPr>
              <a:t>Probability of a customers is blocked (FBC):</a:t>
            </a:r>
            <a:endParaRPr lang="en-US" sz="2000" b="1" u="sng" dirty="0"/>
          </a:p>
        </p:txBody>
      </p:sp>
      <p:sp>
        <p:nvSpPr>
          <p:cNvPr id="42" name="Rectangle 41"/>
          <p:cNvSpPr/>
          <p:nvPr/>
        </p:nvSpPr>
        <p:spPr>
          <a:xfrm>
            <a:off x="816477" y="5178798"/>
            <a:ext cx="4016036" cy="400110"/>
          </a:xfrm>
          <a:prstGeom prst="rect">
            <a:avLst/>
          </a:prstGeom>
        </p:spPr>
        <p:txBody>
          <a:bodyPr wrap="none">
            <a:spAutoFit/>
          </a:bodyPr>
          <a:lstStyle/>
          <a:p>
            <a:r>
              <a:rPr lang="en-US" sz="2000" b="1" u="sng" dirty="0">
                <a:latin typeface="Times New Roman" pitchFamily="18" charset="0"/>
              </a:rPr>
              <a:t>Utilization (OCC) and throughput:</a:t>
            </a:r>
            <a:endParaRPr lang="en-US" sz="2000" b="1" u="sng" dirty="0"/>
          </a:p>
        </p:txBody>
      </p:sp>
      <p:pic>
        <p:nvPicPr>
          <p:cNvPr id="9" name="Picture 8"/>
          <p:cNvPicPr>
            <a:picLocks noChangeAspect="1"/>
          </p:cNvPicPr>
          <p:nvPr/>
        </p:nvPicPr>
        <p:blipFill>
          <a:blip r:embed="rId10"/>
          <a:stretch>
            <a:fillRect/>
          </a:stretch>
        </p:blipFill>
        <p:spPr>
          <a:xfrm>
            <a:off x="2966914" y="2697200"/>
            <a:ext cx="4194495" cy="453006"/>
          </a:xfrm>
          <a:prstGeom prst="rect">
            <a:avLst/>
          </a:prstGeom>
        </p:spPr>
      </p:pic>
      <p:pic>
        <p:nvPicPr>
          <p:cNvPr id="10" name="Picture 9"/>
          <p:cNvPicPr>
            <a:picLocks noChangeAspect="1"/>
          </p:cNvPicPr>
          <p:nvPr/>
        </p:nvPicPr>
        <p:blipFill>
          <a:blip r:embed="rId11"/>
          <a:stretch>
            <a:fillRect/>
          </a:stretch>
        </p:blipFill>
        <p:spPr>
          <a:xfrm>
            <a:off x="5478317" y="3198530"/>
            <a:ext cx="3422708" cy="1031846"/>
          </a:xfrm>
          <a:prstGeom prst="rect">
            <a:avLst/>
          </a:prstGeom>
        </p:spPr>
      </p:pic>
      <p:pic>
        <p:nvPicPr>
          <p:cNvPr id="11" name="Picture 10"/>
          <p:cNvPicPr>
            <a:picLocks noChangeAspect="1"/>
          </p:cNvPicPr>
          <p:nvPr/>
        </p:nvPicPr>
        <p:blipFill>
          <a:blip r:embed="rId12"/>
          <a:stretch>
            <a:fillRect/>
          </a:stretch>
        </p:blipFill>
        <p:spPr>
          <a:xfrm>
            <a:off x="6577961" y="4499450"/>
            <a:ext cx="2885813" cy="729842"/>
          </a:xfrm>
          <a:prstGeom prst="rect">
            <a:avLst/>
          </a:prstGeom>
        </p:spPr>
      </p:pic>
      <p:grpSp>
        <p:nvGrpSpPr>
          <p:cNvPr id="14" name="Group 13"/>
          <p:cNvGrpSpPr/>
          <p:nvPr/>
        </p:nvGrpSpPr>
        <p:grpSpPr>
          <a:xfrm>
            <a:off x="5252176" y="5498366"/>
            <a:ext cx="2651569" cy="427839"/>
            <a:chOff x="5009276" y="5546581"/>
            <a:chExt cx="2651569" cy="427839"/>
          </a:xfrm>
        </p:grpSpPr>
        <p:pic>
          <p:nvPicPr>
            <p:cNvPr id="12" name="Picture 11"/>
            <p:cNvPicPr>
              <a:picLocks noChangeAspect="1"/>
            </p:cNvPicPr>
            <p:nvPr/>
          </p:nvPicPr>
          <p:blipFill>
            <a:blip r:embed="rId13"/>
            <a:stretch>
              <a:fillRect/>
            </a:stretch>
          </p:blipFill>
          <p:spPr>
            <a:xfrm>
              <a:off x="5009276" y="5566988"/>
              <a:ext cx="268448" cy="352338"/>
            </a:xfrm>
            <a:prstGeom prst="rect">
              <a:avLst/>
            </a:prstGeom>
          </p:spPr>
        </p:pic>
        <p:pic>
          <p:nvPicPr>
            <p:cNvPr id="13" name="Picture 12"/>
            <p:cNvPicPr>
              <a:picLocks noChangeAspect="1"/>
            </p:cNvPicPr>
            <p:nvPr/>
          </p:nvPicPr>
          <p:blipFill>
            <a:blip r:embed="rId14"/>
            <a:stretch>
              <a:fillRect/>
            </a:stretch>
          </p:blipFill>
          <p:spPr>
            <a:xfrm>
              <a:off x="5311928" y="5546581"/>
              <a:ext cx="2348917" cy="427839"/>
            </a:xfrm>
            <a:prstGeom prst="rect">
              <a:avLst/>
            </a:prstGeom>
          </p:spPr>
        </p:pic>
      </p:grpSp>
      <p:pic>
        <p:nvPicPr>
          <p:cNvPr id="16" name="Picture 15"/>
          <p:cNvPicPr>
            <a:picLocks noChangeAspect="1"/>
          </p:cNvPicPr>
          <p:nvPr/>
        </p:nvPicPr>
        <p:blipFill>
          <a:blip r:embed="rId15"/>
          <a:stretch>
            <a:fillRect/>
          </a:stretch>
        </p:blipFill>
        <p:spPr>
          <a:xfrm>
            <a:off x="5151314" y="6017039"/>
            <a:ext cx="5603846" cy="444617"/>
          </a:xfrm>
          <a:prstGeom prst="rect">
            <a:avLst/>
          </a:prstGeom>
        </p:spPr>
      </p:pic>
      <p:sp>
        <p:nvSpPr>
          <p:cNvPr id="29" name="Title 1"/>
          <p:cNvSpPr>
            <a:spLocks noGrp="1"/>
          </p:cNvSpPr>
          <p:nvPr>
            <p:ph type="title"/>
          </p:nvPr>
        </p:nvSpPr>
        <p:spPr>
          <a:xfrm>
            <a:off x="0" y="0"/>
            <a:ext cx="12192000" cy="605093"/>
          </a:xfrm>
        </p:spPr>
        <p:txBody>
          <a:bodyPr>
            <a:normAutofit fontScale="90000"/>
          </a:bodyPr>
          <a:lstStyle/>
          <a:p>
            <a:r>
              <a:rPr lang="en-US" dirty="0"/>
              <a:t>Single-Stage Processes with Limited Buffer Size </a:t>
            </a:r>
          </a:p>
        </p:txBody>
      </p:sp>
      <p:pic>
        <p:nvPicPr>
          <p:cNvPr id="33" name="Picture 32"/>
          <p:cNvPicPr>
            <a:picLocks noChangeAspect="1"/>
          </p:cNvPicPr>
          <p:nvPr/>
        </p:nvPicPr>
        <p:blipFill>
          <a:blip r:embed="rId16"/>
          <a:stretch>
            <a:fillRect/>
          </a:stretch>
        </p:blipFill>
        <p:spPr>
          <a:xfrm>
            <a:off x="893173" y="3181374"/>
            <a:ext cx="8427560" cy="1067528"/>
          </a:xfrm>
          <a:prstGeom prst="rect">
            <a:avLst/>
          </a:prstGeom>
        </p:spPr>
      </p:pic>
      <p:pic>
        <p:nvPicPr>
          <p:cNvPr id="34" name="Picture 33"/>
          <p:cNvPicPr>
            <a:picLocks noChangeAspect="1"/>
          </p:cNvPicPr>
          <p:nvPr/>
        </p:nvPicPr>
        <p:blipFill>
          <a:blip r:embed="rId16"/>
          <a:stretch>
            <a:fillRect/>
          </a:stretch>
        </p:blipFill>
        <p:spPr>
          <a:xfrm>
            <a:off x="861807" y="4300400"/>
            <a:ext cx="9073647" cy="934988"/>
          </a:xfrm>
          <a:prstGeom prst="rect">
            <a:avLst/>
          </a:prstGeom>
        </p:spPr>
      </p:pic>
      <p:pic>
        <p:nvPicPr>
          <p:cNvPr id="35" name="Picture 34"/>
          <p:cNvPicPr>
            <a:picLocks noChangeAspect="1"/>
          </p:cNvPicPr>
          <p:nvPr/>
        </p:nvPicPr>
        <p:blipFill>
          <a:blip r:embed="rId16"/>
          <a:stretch>
            <a:fillRect/>
          </a:stretch>
        </p:blipFill>
        <p:spPr>
          <a:xfrm>
            <a:off x="816326" y="5253883"/>
            <a:ext cx="10179526" cy="1166468"/>
          </a:xfrm>
          <a:prstGeom prst="rect">
            <a:avLst/>
          </a:prstGeom>
        </p:spPr>
      </p:pic>
    </p:spTree>
    <p:extLst>
      <p:ext uri="{BB962C8B-B14F-4D97-AF65-F5344CB8AC3E}">
        <p14:creationId xmlns:p14="http://schemas.microsoft.com/office/powerpoint/2010/main" val="34869736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3"/>
                                        </p:tgtEl>
                                        <p:attrNameLst>
                                          <p:attrName>ppt_x</p:attrName>
                                        </p:attrNameLst>
                                      </p:cBhvr>
                                      <p:tavLst>
                                        <p:tav tm="0">
                                          <p:val>
                                            <p:strVal val="ppt_x"/>
                                          </p:val>
                                        </p:tav>
                                        <p:tav tm="100000">
                                          <p:val>
                                            <p:strVal val="ppt_x"/>
                                          </p:val>
                                        </p:tav>
                                      </p:tavLst>
                                    </p:anim>
                                    <p:anim calcmode="lin" valueType="num">
                                      <p:cBhvr additive="base">
                                        <p:cTn id="7" dur="500"/>
                                        <p:tgtEl>
                                          <p:spTgt spid="33"/>
                                        </p:tgtEl>
                                        <p:attrNameLst>
                                          <p:attrName>ppt_y</p:attrName>
                                        </p:attrNameLst>
                                      </p:cBhvr>
                                      <p:tavLst>
                                        <p:tav tm="0">
                                          <p:val>
                                            <p:strVal val="ppt_y"/>
                                          </p:val>
                                        </p:tav>
                                        <p:tav tm="100000">
                                          <p:val>
                                            <p:strVal val="1+ppt_h/2"/>
                                          </p:val>
                                        </p:tav>
                                      </p:tavLst>
                                    </p:anim>
                                    <p:set>
                                      <p:cBhvr>
                                        <p:cTn id="8" dur="1" fill="hold">
                                          <p:stCondLst>
                                            <p:cond delay="499"/>
                                          </p:stCondLst>
                                        </p:cTn>
                                        <p:tgtEl>
                                          <p:spTgt spid="3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34"/>
                                        </p:tgtEl>
                                        <p:attrNameLst>
                                          <p:attrName>ppt_x</p:attrName>
                                        </p:attrNameLst>
                                      </p:cBhvr>
                                      <p:tavLst>
                                        <p:tav tm="0">
                                          <p:val>
                                            <p:strVal val="ppt_x"/>
                                          </p:val>
                                        </p:tav>
                                        <p:tav tm="100000">
                                          <p:val>
                                            <p:strVal val="ppt_x"/>
                                          </p:val>
                                        </p:tav>
                                      </p:tavLst>
                                    </p:anim>
                                    <p:anim calcmode="lin" valueType="num">
                                      <p:cBhvr additive="base">
                                        <p:cTn id="13" dur="500"/>
                                        <p:tgtEl>
                                          <p:spTgt spid="34"/>
                                        </p:tgtEl>
                                        <p:attrNameLst>
                                          <p:attrName>ppt_y</p:attrName>
                                        </p:attrNameLst>
                                      </p:cBhvr>
                                      <p:tavLst>
                                        <p:tav tm="0">
                                          <p:val>
                                            <p:strVal val="ppt_y"/>
                                          </p:val>
                                        </p:tav>
                                        <p:tav tm="100000">
                                          <p:val>
                                            <p:strVal val="1+ppt_h/2"/>
                                          </p:val>
                                        </p:tav>
                                      </p:tavLst>
                                    </p:anim>
                                    <p:set>
                                      <p:cBhvr>
                                        <p:cTn id="14" dur="1" fill="hold">
                                          <p:stCondLst>
                                            <p:cond delay="499"/>
                                          </p:stCondLst>
                                        </p:cTn>
                                        <p:tgtEl>
                                          <p:spTgt spid="3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35"/>
                                        </p:tgtEl>
                                        <p:attrNameLst>
                                          <p:attrName>ppt_x</p:attrName>
                                        </p:attrNameLst>
                                      </p:cBhvr>
                                      <p:tavLst>
                                        <p:tav tm="0">
                                          <p:val>
                                            <p:strVal val="ppt_x"/>
                                          </p:val>
                                        </p:tav>
                                        <p:tav tm="100000">
                                          <p:val>
                                            <p:strVal val="ppt_x"/>
                                          </p:val>
                                        </p:tav>
                                      </p:tavLst>
                                    </p:anim>
                                    <p:anim calcmode="lin" valueType="num">
                                      <p:cBhvr additive="base">
                                        <p:cTn id="19" dur="500"/>
                                        <p:tgtEl>
                                          <p:spTgt spid="35"/>
                                        </p:tgtEl>
                                        <p:attrNameLst>
                                          <p:attrName>ppt_y</p:attrName>
                                        </p:attrNameLst>
                                      </p:cBhvr>
                                      <p:tavLst>
                                        <p:tav tm="0">
                                          <p:val>
                                            <p:strVal val="ppt_y"/>
                                          </p:val>
                                        </p:tav>
                                        <p:tav tm="100000">
                                          <p:val>
                                            <p:strVal val="1+ppt_h/2"/>
                                          </p:val>
                                        </p:tav>
                                      </p:tavLst>
                                    </p:anim>
                                    <p:set>
                                      <p:cBhvr>
                                        <p:cTn id="20"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0" y="0"/>
            <a:ext cx="12192000" cy="620937"/>
          </a:xfrm>
        </p:spPr>
        <p:txBody>
          <a:bodyPr>
            <a:normAutofit fontScale="90000"/>
          </a:bodyPr>
          <a:lstStyle/>
          <a:p>
            <a:r>
              <a:rPr lang="en-US" dirty="0"/>
              <a:t>Single-Stage Processes with Limited Buffer Size </a:t>
            </a:r>
          </a:p>
        </p:txBody>
      </p:sp>
      <p:pic>
        <p:nvPicPr>
          <p:cNvPr id="15" name="Picture 14">
            <a:hlinkClick r:id="rId2"/>
            <a:extLst>
              <a:ext uri="{FF2B5EF4-FFF2-40B4-BE49-F238E27FC236}">
                <a16:creationId xmlns:a16="http://schemas.microsoft.com/office/drawing/2014/main" id="{37F0BA95-4A56-4C00-8D40-6FFF67086FC5}"/>
              </a:ext>
            </a:extLst>
          </p:cNvPr>
          <p:cNvPicPr>
            <a:picLocks noChangeAspect="1"/>
          </p:cNvPicPr>
          <p:nvPr/>
        </p:nvPicPr>
        <p:blipFill>
          <a:blip r:embed="rId3"/>
          <a:stretch>
            <a:fillRect/>
          </a:stretch>
        </p:blipFill>
        <p:spPr>
          <a:xfrm>
            <a:off x="553143" y="676619"/>
            <a:ext cx="11085714" cy="5504762"/>
          </a:xfrm>
          <a:prstGeom prst="rect">
            <a:avLst/>
          </a:prstGeom>
        </p:spPr>
      </p:pic>
    </p:spTree>
    <p:extLst>
      <p:ext uri="{BB962C8B-B14F-4D97-AF65-F5344CB8AC3E}">
        <p14:creationId xmlns:p14="http://schemas.microsoft.com/office/powerpoint/2010/main" val="290041246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336" y="600891"/>
            <a:ext cx="11364611" cy="911654"/>
          </a:xfrm>
        </p:spPr>
        <p:txBody>
          <a:bodyPr>
            <a:normAutofit/>
          </a:bodyPr>
          <a:lstStyle/>
          <a:p>
            <a:pPr marL="0" indent="0">
              <a:buNone/>
            </a:pPr>
            <a:r>
              <a:rPr lang="en-US" sz="2400" b="1" dirty="0">
                <a:solidFill>
                  <a:srgbClr val="0066FF"/>
                </a:solidFill>
              </a:rPr>
              <a:t>Question: </a:t>
            </a:r>
            <a:r>
              <a:rPr lang="en-US" sz="2400" dirty="0"/>
              <a:t>After hiring one agent, the target level FBC &lt; 15% will be satisfied. But what about ASA being less than 4 minutes?</a:t>
            </a:r>
          </a:p>
        </p:txBody>
      </p:sp>
      <p:sp>
        <p:nvSpPr>
          <p:cNvPr id="9" name="Title 1"/>
          <p:cNvSpPr>
            <a:spLocks noGrp="1"/>
          </p:cNvSpPr>
          <p:nvPr>
            <p:ph type="title"/>
          </p:nvPr>
        </p:nvSpPr>
        <p:spPr>
          <a:xfrm>
            <a:off x="0" y="0"/>
            <a:ext cx="12192000" cy="600891"/>
          </a:xfrm>
        </p:spPr>
        <p:txBody>
          <a:bodyPr>
            <a:normAutofit fontScale="90000"/>
          </a:bodyPr>
          <a:lstStyle/>
          <a:p>
            <a:r>
              <a:rPr lang="en-US" dirty="0"/>
              <a:t>Single-Stage Processes with Limited Buffer Size </a:t>
            </a:r>
          </a:p>
        </p:txBody>
      </p:sp>
      <p:sp>
        <p:nvSpPr>
          <p:cNvPr id="8" name="Content Placeholder 2">
            <a:extLst>
              <a:ext uri="{FF2B5EF4-FFF2-40B4-BE49-F238E27FC236}">
                <a16:creationId xmlns:a16="http://schemas.microsoft.com/office/drawing/2014/main" id="{DF4A7C00-4750-43DA-A24D-9B91149FB237}"/>
              </a:ext>
            </a:extLst>
          </p:cNvPr>
          <p:cNvSpPr txBox="1">
            <a:spLocks/>
          </p:cNvSpPr>
          <p:nvPr/>
        </p:nvSpPr>
        <p:spPr bwMode="auto">
          <a:xfrm>
            <a:off x="119336" y="1512545"/>
            <a:ext cx="11191268" cy="501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Font typeface="Wingdings" pitchFamily="2" charset="2"/>
              <a:buNone/>
            </a:pPr>
            <a:r>
              <a:rPr lang="en-US" kern="0"/>
              <a:t>ASA violates the target level of ASA </a:t>
            </a:r>
            <a:r>
              <a:rPr lang="en-US" u="sng" kern="0">
                <a:latin typeface="Times New Roman" panose="02020603050405020304" pitchFamily="18" charset="0"/>
              </a:rPr>
              <a:t>&lt;</a:t>
            </a:r>
            <a:r>
              <a:rPr lang="en-US" kern="0"/>
              <a:t> 4 minutes.</a:t>
            </a:r>
            <a:endParaRPr lang="en-US" kern="0" dirty="0"/>
          </a:p>
        </p:txBody>
      </p:sp>
      <p:sp>
        <p:nvSpPr>
          <p:cNvPr id="10" name="Content Placeholder 2">
            <a:extLst>
              <a:ext uri="{FF2B5EF4-FFF2-40B4-BE49-F238E27FC236}">
                <a16:creationId xmlns:a16="http://schemas.microsoft.com/office/drawing/2014/main" id="{20352CEC-6A22-47EC-B31E-08AC925289A1}"/>
              </a:ext>
            </a:extLst>
          </p:cNvPr>
          <p:cNvSpPr txBox="1">
            <a:spLocks/>
          </p:cNvSpPr>
          <p:nvPr/>
        </p:nvSpPr>
        <p:spPr>
          <a:xfrm>
            <a:off x="119336" y="2014195"/>
            <a:ext cx="11502418" cy="19157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dobe Caslon Pro" panose="0205050205050A020403"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dobe Caslon Pro" panose="0205050205050A020403"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dobe Caslon Pro" panose="0205050205050A020403"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dobe Caslon Pro" panose="0205050205050A020403"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dobe Caslon Pro" panose="0205050205050A020403"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However, with one additional agent, the center will have the occupancy of 81.6%, satisfying target level OCC </a:t>
            </a:r>
            <a:r>
              <a:rPr lang="en-US" sz="2400" u="sng" dirty="0">
                <a:latin typeface="Times New Roman" panose="02020603050405020304" pitchFamily="18" charset="0"/>
              </a:rPr>
              <a:t>&gt;</a:t>
            </a:r>
            <a:r>
              <a:rPr lang="en-US" sz="2400" dirty="0"/>
              <a:t> 75%. </a:t>
            </a:r>
          </a:p>
          <a:p>
            <a:pPr marL="0" indent="0">
              <a:buNone/>
            </a:pPr>
            <a:r>
              <a:rPr lang="en-US" sz="2400" b="1" dirty="0"/>
              <a:t>With Two Additional Agents: </a:t>
            </a:r>
            <a:r>
              <a:rPr lang="en-US" sz="2400" dirty="0"/>
              <a:t>The system becomes M/M/4/7, and:</a:t>
            </a:r>
          </a:p>
          <a:p>
            <a:pPr marL="0" indent="0">
              <a:buNone/>
            </a:pPr>
            <a:r>
              <a:rPr lang="en-US" sz="2400" dirty="0"/>
              <a:t>       </a:t>
            </a:r>
            <a:r>
              <a:rPr lang="en-US" sz="2200" dirty="0"/>
              <a:t>FBC = 4.6% </a:t>
            </a:r>
            <a:r>
              <a:rPr lang="en-US" sz="2200" u="sng" dirty="0">
                <a:latin typeface="Times New Roman" panose="02020603050405020304" pitchFamily="18" charset="0"/>
              </a:rPr>
              <a:t>&lt;</a:t>
            </a:r>
            <a:r>
              <a:rPr lang="en-US" sz="2200" dirty="0"/>
              <a:t> 15%    ,      ASA = 2.1 </a:t>
            </a:r>
            <a:r>
              <a:rPr lang="en-US" sz="2200" u="sng" dirty="0">
                <a:latin typeface="Times New Roman" panose="02020603050405020304" pitchFamily="18" charset="0"/>
              </a:rPr>
              <a:t>&lt;</a:t>
            </a:r>
            <a:r>
              <a:rPr lang="en-US" sz="2200" dirty="0"/>
              <a:t> 4 minutes  ,  OCC = 65.6% (violating the target level)</a:t>
            </a:r>
          </a:p>
        </p:txBody>
      </p:sp>
    </p:spTree>
    <p:extLst>
      <p:ext uri="{BB962C8B-B14F-4D97-AF65-F5344CB8AC3E}">
        <p14:creationId xmlns:p14="http://schemas.microsoft.com/office/powerpoint/2010/main" val="11700998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 calcmode="lin" valueType="num">
                                      <p:cBhvr additive="base">
                                        <p:cTn id="25"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anim calcmode="lin" valueType="num">
                                      <p:cBhvr additive="base">
                                        <p:cTn id="2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06" y="651048"/>
            <a:ext cx="12221506" cy="2777952"/>
          </a:xfrm>
        </p:spPr>
        <p:txBody>
          <a:bodyPr>
            <a:normAutofit fontScale="92500"/>
          </a:bodyPr>
          <a:lstStyle/>
          <a:p>
            <a:r>
              <a:rPr lang="en-US" sz="2400" dirty="0"/>
              <a:t>Managers of </a:t>
            </a:r>
            <a:r>
              <a:rPr lang="en-US" sz="2400" dirty="0" err="1"/>
              <a:t>Easysurrance</a:t>
            </a:r>
            <a:r>
              <a:rPr lang="en-US" sz="2400" dirty="0"/>
              <a:t> call center are not sure if they can get permission to hire more than one agent. Thus, before deciding to hire an additional agent, they are trying to find other ways to achieve their new service goals. </a:t>
            </a:r>
          </a:p>
          <a:p>
            <a:r>
              <a:rPr lang="en-US" sz="2400" dirty="0"/>
              <a:t>One suggestion is to improve their performance by </a:t>
            </a:r>
            <a:r>
              <a:rPr lang="en-US" sz="2400" b="1" i="1" dirty="0"/>
              <a:t>increasing the number of trunk lines</a:t>
            </a:r>
            <a:r>
              <a:rPr lang="en-US" sz="2400" dirty="0"/>
              <a:t>. </a:t>
            </a:r>
          </a:p>
          <a:p>
            <a:pPr marL="0" indent="0">
              <a:buNone/>
            </a:pPr>
            <a:r>
              <a:rPr lang="en-US" sz="2400" b="1" dirty="0">
                <a:solidFill>
                  <a:srgbClr val="0066FF"/>
                </a:solidFill>
              </a:rPr>
              <a:t>Question: </a:t>
            </a:r>
            <a:r>
              <a:rPr lang="en-US" sz="2400" dirty="0"/>
              <a:t>How does increasing the number of trunk lines affect average speed of answer (ASA) and fraction of blocked callers (FBC) as well as occupancy (OCC) in their call center?</a:t>
            </a:r>
          </a:p>
        </p:txBody>
      </p:sp>
      <p:sp>
        <p:nvSpPr>
          <p:cNvPr id="5" name="Title 1"/>
          <p:cNvSpPr>
            <a:spLocks noGrp="1"/>
          </p:cNvSpPr>
          <p:nvPr>
            <p:ph type="title"/>
          </p:nvPr>
        </p:nvSpPr>
        <p:spPr>
          <a:xfrm>
            <a:off x="-31846" y="-2949"/>
            <a:ext cx="12223846" cy="551629"/>
          </a:xfrm>
        </p:spPr>
        <p:txBody>
          <a:bodyPr>
            <a:normAutofit fontScale="90000"/>
          </a:bodyPr>
          <a:lstStyle/>
          <a:p>
            <a:r>
              <a:rPr lang="en-US" dirty="0"/>
              <a:t>Single-Stage Processes—Impact of Limited Buffer Size </a:t>
            </a:r>
          </a:p>
        </p:txBody>
      </p:sp>
      <p:pic>
        <p:nvPicPr>
          <p:cNvPr id="2" name="Picture 1">
            <a:extLst>
              <a:ext uri="{FF2B5EF4-FFF2-40B4-BE49-F238E27FC236}">
                <a16:creationId xmlns:a16="http://schemas.microsoft.com/office/drawing/2014/main" id="{A6143D00-1652-4CEB-B5E7-59944DD00F29}"/>
              </a:ext>
            </a:extLst>
          </p:cNvPr>
          <p:cNvPicPr>
            <a:picLocks noChangeAspect="1"/>
          </p:cNvPicPr>
          <p:nvPr/>
        </p:nvPicPr>
        <p:blipFill>
          <a:blip r:embed="rId2"/>
          <a:stretch>
            <a:fillRect/>
          </a:stretch>
        </p:blipFill>
        <p:spPr>
          <a:xfrm>
            <a:off x="10277" y="2924944"/>
            <a:ext cx="3895598" cy="3467510"/>
          </a:xfrm>
          <a:prstGeom prst="rect">
            <a:avLst/>
          </a:prstGeom>
        </p:spPr>
      </p:pic>
      <p:pic>
        <p:nvPicPr>
          <p:cNvPr id="7" name="Picture 6">
            <a:hlinkClick r:id="rId3"/>
            <a:extLst>
              <a:ext uri="{FF2B5EF4-FFF2-40B4-BE49-F238E27FC236}">
                <a16:creationId xmlns:a16="http://schemas.microsoft.com/office/drawing/2014/main" id="{D80479C6-62C9-4D86-97ED-8FCE7956AF25}"/>
              </a:ext>
            </a:extLst>
          </p:cNvPr>
          <p:cNvPicPr>
            <a:picLocks noChangeAspect="1"/>
          </p:cNvPicPr>
          <p:nvPr/>
        </p:nvPicPr>
        <p:blipFill>
          <a:blip r:embed="rId4"/>
          <a:stretch>
            <a:fillRect/>
          </a:stretch>
        </p:blipFill>
        <p:spPr>
          <a:xfrm>
            <a:off x="6193606" y="2996952"/>
            <a:ext cx="5252215" cy="3378896"/>
          </a:xfrm>
          <a:prstGeom prst="rect">
            <a:avLst/>
          </a:prstGeom>
        </p:spPr>
      </p:pic>
    </p:spTree>
    <p:extLst>
      <p:ext uri="{BB962C8B-B14F-4D97-AF65-F5344CB8AC3E}">
        <p14:creationId xmlns:p14="http://schemas.microsoft.com/office/powerpoint/2010/main" val="34986882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2212" y="1279380"/>
            <a:ext cx="11861188" cy="4454670"/>
          </a:xfrm>
          <a:prstGeom prst="rect">
            <a:avLst/>
          </a:prstGeom>
        </p:spPr>
      </p:pic>
      <p:sp>
        <p:nvSpPr>
          <p:cNvPr id="5" name="Title 1"/>
          <p:cNvSpPr>
            <a:spLocks noGrp="1"/>
          </p:cNvSpPr>
          <p:nvPr>
            <p:ph type="title"/>
          </p:nvPr>
        </p:nvSpPr>
        <p:spPr>
          <a:xfrm>
            <a:off x="0" y="0"/>
            <a:ext cx="12192000" cy="620688"/>
          </a:xfrm>
        </p:spPr>
        <p:txBody>
          <a:bodyPr>
            <a:normAutofit fontScale="90000"/>
          </a:bodyPr>
          <a:lstStyle/>
          <a:p>
            <a:r>
              <a:rPr lang="en-US" dirty="0"/>
              <a:t>Single-Stage Processes—Impact of Limited Buffer Size </a:t>
            </a:r>
          </a:p>
        </p:txBody>
      </p:sp>
      <p:pic>
        <p:nvPicPr>
          <p:cNvPr id="6" name="Picture 5"/>
          <p:cNvPicPr>
            <a:picLocks noChangeAspect="1"/>
          </p:cNvPicPr>
          <p:nvPr/>
        </p:nvPicPr>
        <p:blipFill>
          <a:blip r:embed="rId3"/>
          <a:stretch>
            <a:fillRect/>
          </a:stretch>
        </p:blipFill>
        <p:spPr>
          <a:xfrm>
            <a:off x="852172" y="3677981"/>
            <a:ext cx="5845880" cy="456029"/>
          </a:xfrm>
          <a:prstGeom prst="rect">
            <a:avLst/>
          </a:prstGeom>
        </p:spPr>
      </p:pic>
      <p:pic>
        <p:nvPicPr>
          <p:cNvPr id="7" name="Picture 6"/>
          <p:cNvPicPr>
            <a:picLocks noChangeAspect="1"/>
          </p:cNvPicPr>
          <p:nvPr/>
        </p:nvPicPr>
        <p:blipFill>
          <a:blip r:embed="rId3"/>
          <a:stretch>
            <a:fillRect/>
          </a:stretch>
        </p:blipFill>
        <p:spPr>
          <a:xfrm>
            <a:off x="936697" y="4064854"/>
            <a:ext cx="5845880" cy="490911"/>
          </a:xfrm>
          <a:prstGeom prst="rect">
            <a:avLst/>
          </a:prstGeom>
        </p:spPr>
      </p:pic>
      <p:pic>
        <p:nvPicPr>
          <p:cNvPr id="8" name="Picture 7"/>
          <p:cNvPicPr>
            <a:picLocks noChangeAspect="1"/>
          </p:cNvPicPr>
          <p:nvPr/>
        </p:nvPicPr>
        <p:blipFill>
          <a:blip r:embed="rId3"/>
          <a:stretch>
            <a:fillRect/>
          </a:stretch>
        </p:blipFill>
        <p:spPr>
          <a:xfrm>
            <a:off x="629337" y="4572000"/>
            <a:ext cx="10903425" cy="799139"/>
          </a:xfrm>
          <a:prstGeom prst="rect">
            <a:avLst/>
          </a:prstGeom>
        </p:spPr>
      </p:pic>
    </p:spTree>
    <p:extLst>
      <p:ext uri="{BB962C8B-B14F-4D97-AF65-F5344CB8AC3E}">
        <p14:creationId xmlns:p14="http://schemas.microsoft.com/office/powerpoint/2010/main" val="40431853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8"/>
                                        </p:tgtEl>
                                        <p:attrNameLst>
                                          <p:attrName>ppt_x</p:attrName>
                                        </p:attrNameLst>
                                      </p:cBhvr>
                                      <p:tavLst>
                                        <p:tav tm="0">
                                          <p:val>
                                            <p:strVal val="ppt_x"/>
                                          </p:val>
                                        </p:tav>
                                        <p:tav tm="100000">
                                          <p:val>
                                            <p:strVal val="ppt_x"/>
                                          </p:val>
                                        </p:tav>
                                      </p:tavLst>
                                    </p:anim>
                                    <p:anim calcmode="lin" valueType="num">
                                      <p:cBhvr additive="base">
                                        <p:cTn id="19" dur="500"/>
                                        <p:tgtEl>
                                          <p:spTgt spid="8"/>
                                        </p:tgtEl>
                                        <p:attrNameLst>
                                          <p:attrName>ppt_y</p:attrName>
                                        </p:attrNameLst>
                                      </p:cBhvr>
                                      <p:tavLst>
                                        <p:tav tm="0">
                                          <p:val>
                                            <p:strVal val="ppt_y"/>
                                          </p:val>
                                        </p:tav>
                                        <p:tav tm="100000">
                                          <p:val>
                                            <p:strVal val="1+ppt_h/2"/>
                                          </p:val>
                                        </p:tav>
                                      </p:tavLst>
                                    </p:anim>
                                    <p:set>
                                      <p:cBhvr>
                                        <p:cTn id="2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28" y="620688"/>
            <a:ext cx="12144672" cy="5025114"/>
          </a:xfrm>
        </p:spPr>
        <p:txBody>
          <a:bodyPr>
            <a:normAutofit lnSpcReduction="10000"/>
          </a:bodyPr>
          <a:lstStyle/>
          <a:p>
            <a:r>
              <a:rPr lang="en-US" sz="2300" dirty="0"/>
              <a:t> </a:t>
            </a:r>
            <a:r>
              <a:rPr lang="en-US" sz="2300" dirty="0" err="1"/>
              <a:t>Easysurrance</a:t>
            </a:r>
            <a:r>
              <a:rPr lang="en-US" sz="2300" dirty="0"/>
              <a:t> decided to hire one agent and reduce the number of trunk lines to 6.  </a:t>
            </a:r>
          </a:p>
          <a:p>
            <a:r>
              <a:rPr lang="en-US" sz="2300" dirty="0"/>
              <a:t> The arrival rate is still 11 calls per hour. </a:t>
            </a:r>
          </a:p>
          <a:p>
            <a:r>
              <a:rPr lang="en-US" sz="2300" dirty="0"/>
              <a:t> Managers are now considering a training program for all their agents that can reduce the variability in (coefficient of variation of) call handling times from 1 to 0.5. </a:t>
            </a:r>
          </a:p>
          <a:p>
            <a:pPr marL="0" indent="0">
              <a:buNone/>
            </a:pPr>
            <a:r>
              <a:rPr lang="en-US" sz="2300" b="1" dirty="0">
                <a:solidFill>
                  <a:srgbClr val="0066FF"/>
                </a:solidFill>
              </a:rPr>
              <a:t>Question: </a:t>
            </a:r>
            <a:r>
              <a:rPr lang="en-US" sz="2300" dirty="0"/>
              <a:t>How will this change impact the call center measures in the coming year?</a:t>
            </a:r>
          </a:p>
          <a:p>
            <a:pPr marL="0" indent="0">
              <a:buNone/>
            </a:pPr>
            <a:endParaRPr lang="en-US" sz="2300" dirty="0"/>
          </a:p>
          <a:p>
            <a:r>
              <a:rPr lang="en-US" sz="2300" dirty="0"/>
              <a:t>With change in </a:t>
            </a:r>
            <a:r>
              <a:rPr lang="en-US" sz="2300" dirty="0" err="1"/>
              <a:t>CV</a:t>
            </a:r>
            <a:r>
              <a:rPr lang="en-US" sz="2300" baseline="-25000" dirty="0" err="1"/>
              <a:t>eff</a:t>
            </a:r>
            <a:r>
              <a:rPr lang="en-US" sz="2300" baseline="-25000" dirty="0"/>
              <a:t> </a:t>
            </a:r>
            <a:r>
              <a:rPr lang="en-US" sz="2300" dirty="0"/>
              <a:t>= 1 to </a:t>
            </a:r>
            <a:r>
              <a:rPr lang="en-US" sz="2300" dirty="0" err="1"/>
              <a:t>CV</a:t>
            </a:r>
            <a:r>
              <a:rPr lang="en-US" sz="2300" baseline="-25000" dirty="0" err="1"/>
              <a:t>eff</a:t>
            </a:r>
            <a:r>
              <a:rPr lang="en-US" sz="2300" dirty="0"/>
              <a:t> = 0.5, the queueing model of call center would be </a:t>
            </a:r>
            <a:r>
              <a:rPr lang="en-US" sz="2300" i="1" dirty="0"/>
              <a:t>M</a:t>
            </a:r>
            <a:r>
              <a:rPr lang="en-US" sz="2300" dirty="0"/>
              <a:t>/</a:t>
            </a:r>
            <a:r>
              <a:rPr lang="en-US" sz="2300" i="1" dirty="0"/>
              <a:t>G</a:t>
            </a:r>
            <a:r>
              <a:rPr lang="en-US" sz="2300" dirty="0"/>
              <a:t>/3/6, for which there is no simple queueing model, so we must use computer simulation.</a:t>
            </a:r>
          </a:p>
          <a:p>
            <a:pPr marL="0" indent="0">
              <a:buNone/>
            </a:pPr>
            <a:r>
              <a:rPr lang="en-US" sz="2300" dirty="0"/>
              <a:t>Using computer simulation we get the following:</a:t>
            </a:r>
          </a:p>
          <a:p>
            <a:pPr marL="0" indent="0">
              <a:buNone/>
            </a:pPr>
            <a:r>
              <a:rPr lang="en-US" sz="2300" dirty="0"/>
              <a:t>             FBC is reduced from 13.5% to 7.8%</a:t>
            </a:r>
          </a:p>
          <a:p>
            <a:pPr marL="0" indent="0">
              <a:buNone/>
            </a:pPr>
            <a:r>
              <a:rPr lang="en-US" sz="2300" dirty="0"/>
              <a:t>             OCC is increased from 79.3% to 84.1%</a:t>
            </a:r>
          </a:p>
          <a:p>
            <a:pPr marL="0" indent="0">
              <a:buNone/>
            </a:pPr>
            <a:r>
              <a:rPr lang="en-US" sz="2300" dirty="0"/>
              <a:t>             ASA is decreased from 5.4 minutes to 4.9 minutes</a:t>
            </a:r>
          </a:p>
          <a:p>
            <a:endParaRPr lang="en-US" sz="2300" dirty="0"/>
          </a:p>
          <a:p>
            <a:endParaRPr lang="en-US" sz="2300" dirty="0"/>
          </a:p>
        </p:txBody>
      </p:sp>
      <p:sp>
        <p:nvSpPr>
          <p:cNvPr id="5" name="Title 1"/>
          <p:cNvSpPr>
            <a:spLocks noGrp="1"/>
          </p:cNvSpPr>
          <p:nvPr>
            <p:ph type="title"/>
          </p:nvPr>
        </p:nvSpPr>
        <p:spPr>
          <a:xfrm>
            <a:off x="0" y="1"/>
            <a:ext cx="12192000" cy="548680"/>
          </a:xfrm>
        </p:spPr>
        <p:txBody>
          <a:bodyPr>
            <a:normAutofit fontScale="90000"/>
          </a:bodyPr>
          <a:lstStyle/>
          <a:p>
            <a:r>
              <a:rPr lang="en-US" dirty="0"/>
              <a:t>Single-Stage Processes with Limited Buffer—Impact of Variability</a:t>
            </a:r>
          </a:p>
        </p:txBody>
      </p:sp>
    </p:spTree>
    <p:extLst>
      <p:ext uri="{BB962C8B-B14F-4D97-AF65-F5344CB8AC3E}">
        <p14:creationId xmlns:p14="http://schemas.microsoft.com/office/powerpoint/2010/main" val="34369403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9426" y="1395523"/>
            <a:ext cx="11738574" cy="3963286"/>
          </a:xfrm>
          <a:prstGeom prst="rect">
            <a:avLst/>
          </a:prstGeom>
        </p:spPr>
      </p:pic>
      <p:sp>
        <p:nvSpPr>
          <p:cNvPr id="5" name="Title 1"/>
          <p:cNvSpPr>
            <a:spLocks noGrp="1"/>
          </p:cNvSpPr>
          <p:nvPr>
            <p:ph type="title"/>
          </p:nvPr>
        </p:nvSpPr>
        <p:spPr>
          <a:xfrm>
            <a:off x="0" y="1"/>
            <a:ext cx="12192000" cy="548680"/>
          </a:xfrm>
        </p:spPr>
        <p:txBody>
          <a:bodyPr>
            <a:normAutofit fontScale="90000"/>
          </a:bodyPr>
          <a:lstStyle/>
          <a:p>
            <a:r>
              <a:rPr lang="en-US" dirty="0"/>
              <a:t>Single-Stage Processes with Limited Buffer—Impact of Variability</a:t>
            </a:r>
          </a:p>
        </p:txBody>
      </p:sp>
      <p:pic>
        <p:nvPicPr>
          <p:cNvPr id="6" name="Picture 5"/>
          <p:cNvPicPr>
            <a:picLocks noChangeAspect="1"/>
          </p:cNvPicPr>
          <p:nvPr/>
        </p:nvPicPr>
        <p:blipFill>
          <a:blip r:embed="rId3"/>
          <a:stretch>
            <a:fillRect/>
          </a:stretch>
        </p:blipFill>
        <p:spPr>
          <a:xfrm>
            <a:off x="982801" y="3634547"/>
            <a:ext cx="5845880" cy="407255"/>
          </a:xfrm>
          <a:prstGeom prst="rect">
            <a:avLst/>
          </a:prstGeom>
        </p:spPr>
      </p:pic>
      <p:pic>
        <p:nvPicPr>
          <p:cNvPr id="7" name="Picture 6"/>
          <p:cNvPicPr>
            <a:picLocks noChangeAspect="1"/>
          </p:cNvPicPr>
          <p:nvPr/>
        </p:nvPicPr>
        <p:blipFill>
          <a:blip r:embed="rId3"/>
          <a:stretch>
            <a:fillRect/>
          </a:stretch>
        </p:blipFill>
        <p:spPr>
          <a:xfrm>
            <a:off x="1081413" y="4066243"/>
            <a:ext cx="5845880" cy="407255"/>
          </a:xfrm>
          <a:prstGeom prst="rect">
            <a:avLst/>
          </a:prstGeom>
        </p:spPr>
      </p:pic>
      <p:pic>
        <p:nvPicPr>
          <p:cNvPr id="8" name="Picture 7"/>
          <p:cNvPicPr>
            <a:picLocks noChangeAspect="1"/>
          </p:cNvPicPr>
          <p:nvPr/>
        </p:nvPicPr>
        <p:blipFill>
          <a:blip r:embed="rId3"/>
          <a:stretch>
            <a:fillRect/>
          </a:stretch>
        </p:blipFill>
        <p:spPr>
          <a:xfrm>
            <a:off x="982801" y="4508898"/>
            <a:ext cx="10719982" cy="407255"/>
          </a:xfrm>
          <a:prstGeom prst="rect">
            <a:avLst/>
          </a:prstGeom>
        </p:spPr>
      </p:pic>
    </p:spTree>
    <p:extLst>
      <p:ext uri="{BB962C8B-B14F-4D97-AF65-F5344CB8AC3E}">
        <p14:creationId xmlns:p14="http://schemas.microsoft.com/office/powerpoint/2010/main" val="768949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8"/>
                                        </p:tgtEl>
                                        <p:attrNameLst>
                                          <p:attrName>ppt_x</p:attrName>
                                        </p:attrNameLst>
                                      </p:cBhvr>
                                      <p:tavLst>
                                        <p:tav tm="0">
                                          <p:val>
                                            <p:strVal val="ppt_x"/>
                                          </p:val>
                                        </p:tav>
                                        <p:tav tm="100000">
                                          <p:val>
                                            <p:strVal val="ppt_x"/>
                                          </p:val>
                                        </p:tav>
                                      </p:tavLst>
                                    </p:anim>
                                    <p:anim calcmode="lin" valueType="num">
                                      <p:cBhvr additive="base">
                                        <p:cTn id="19" dur="500"/>
                                        <p:tgtEl>
                                          <p:spTgt spid="8"/>
                                        </p:tgtEl>
                                        <p:attrNameLst>
                                          <p:attrName>ppt_y</p:attrName>
                                        </p:attrNameLst>
                                      </p:cBhvr>
                                      <p:tavLst>
                                        <p:tav tm="0">
                                          <p:val>
                                            <p:strVal val="ppt_y"/>
                                          </p:val>
                                        </p:tav>
                                        <p:tav tm="100000">
                                          <p:val>
                                            <p:strVal val="1+ppt_h/2"/>
                                          </p:val>
                                        </p:tav>
                                      </p:tavLst>
                                    </p:anim>
                                    <p:set>
                                      <p:cBhvr>
                                        <p:cTn id="2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771123"/>
            <a:ext cx="7079704" cy="56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3951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Time Analysis—Service Levels</a:t>
            </a:r>
          </a:p>
        </p:txBody>
      </p:sp>
      <p:sp>
        <p:nvSpPr>
          <p:cNvPr id="3" name="Content Placeholder 2"/>
          <p:cNvSpPr>
            <a:spLocks noGrp="1"/>
          </p:cNvSpPr>
          <p:nvPr>
            <p:ph idx="1"/>
          </p:nvPr>
        </p:nvSpPr>
        <p:spPr>
          <a:xfrm>
            <a:off x="0" y="692696"/>
            <a:ext cx="11766550" cy="5131056"/>
          </a:xfrm>
        </p:spPr>
        <p:txBody>
          <a:bodyPr>
            <a:noAutofit/>
          </a:bodyPr>
          <a:lstStyle/>
          <a:p>
            <a:r>
              <a:rPr lang="en-US" sz="2100" dirty="0"/>
              <a:t>Expresso is a manufacturer of espresso machines one-by-one in a produce-to-order fashion.   </a:t>
            </a:r>
          </a:p>
          <a:p>
            <a:r>
              <a:rPr lang="en-US" sz="2100" dirty="0"/>
              <a:t>Time to finish an order in one of 3 assembly cells follows an exponential distribution with mean of 2 days. </a:t>
            </a:r>
          </a:p>
          <a:p>
            <a:r>
              <a:rPr lang="en-US" sz="2100" dirty="0"/>
              <a:t>The firm receives orders according to a Poisson process with a rate of 1.4 orders per day. </a:t>
            </a:r>
          </a:p>
          <a:p>
            <a:pPr marL="0" indent="0">
              <a:buNone/>
            </a:pPr>
            <a:r>
              <a:rPr lang="en-US" sz="2100" b="1" u="sng" dirty="0"/>
              <a:t>Current data shows the following:</a:t>
            </a:r>
          </a:p>
          <a:p>
            <a:r>
              <a:rPr lang="en-US" sz="2100" dirty="0"/>
              <a:t>It takes an average of around 10 days from the time a customer places an order until the order is shipped. </a:t>
            </a:r>
          </a:p>
          <a:p>
            <a:r>
              <a:rPr lang="en-US" sz="2100" dirty="0"/>
              <a:t>About 63 percent of the customers receive their orders within the 10 days.</a:t>
            </a:r>
          </a:p>
          <a:p>
            <a:r>
              <a:rPr lang="en-US" sz="2100" dirty="0"/>
              <a:t>However,  one of every five customers receives their orders in 17 days or  more. </a:t>
            </a:r>
          </a:p>
          <a:p>
            <a:pPr marL="0" indent="0">
              <a:buNone/>
            </a:pPr>
            <a:r>
              <a:rPr lang="en-US" sz="2100" b="1" u="sng" dirty="0"/>
              <a:t>Improving Performance: </a:t>
            </a:r>
          </a:p>
          <a:p>
            <a:pPr marL="0" indent="0">
              <a:buNone/>
            </a:pPr>
            <a:r>
              <a:rPr lang="en-US" sz="2100" dirty="0"/>
              <a:t>Managers of Expresso want to increase the capacity of each cell by 10 percent. They believe this increase in capacity such that </a:t>
            </a:r>
          </a:p>
          <a:p>
            <a:pPr marL="0" indent="0">
              <a:buNone/>
            </a:pPr>
            <a:r>
              <a:rPr lang="en-US" sz="2100" dirty="0"/>
              <a:t>         (</a:t>
            </a:r>
            <a:r>
              <a:rPr lang="en-US" sz="2100" dirty="0" err="1"/>
              <a:t>i</a:t>
            </a:r>
            <a:r>
              <a:rPr lang="en-US" sz="2100" dirty="0"/>
              <a:t>) at least 90 percent of the customers receive their orders within a week of placing their orders, and </a:t>
            </a:r>
          </a:p>
          <a:p>
            <a:pPr marL="0" indent="0">
              <a:buNone/>
            </a:pPr>
            <a:r>
              <a:rPr lang="en-US" sz="2100" dirty="0"/>
              <a:t>        (ii) the percent of customers who receive their orders later than 10 days would be less than 3 percent.  </a:t>
            </a:r>
          </a:p>
          <a:p>
            <a:pPr marL="0" indent="0">
              <a:buNone/>
            </a:pPr>
            <a:r>
              <a:rPr lang="en-US" sz="2100" b="1" dirty="0">
                <a:solidFill>
                  <a:srgbClr val="0066FF"/>
                </a:solidFill>
              </a:rPr>
              <a:t>Question: </a:t>
            </a:r>
            <a:r>
              <a:rPr lang="en-US" sz="2100" dirty="0"/>
              <a:t>Can this capacity investment help Expresso to achieve its new service goals?</a:t>
            </a:r>
          </a:p>
        </p:txBody>
      </p:sp>
    </p:spTree>
    <p:extLst>
      <p:ext uri="{BB962C8B-B14F-4D97-AF65-F5344CB8AC3E}">
        <p14:creationId xmlns:p14="http://schemas.microsoft.com/office/powerpoint/2010/main" val="8137718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6448" y="1240272"/>
            <a:ext cx="11795636" cy="5210146"/>
          </a:xfrm>
          <a:prstGeom prst="rect">
            <a:avLst/>
          </a:prstGeom>
        </p:spPr>
      </p:pic>
      <p:sp>
        <p:nvSpPr>
          <p:cNvPr id="5" name="Title 1"/>
          <p:cNvSpPr>
            <a:spLocks noGrp="1"/>
          </p:cNvSpPr>
          <p:nvPr>
            <p:ph type="title"/>
          </p:nvPr>
        </p:nvSpPr>
        <p:spPr>
          <a:xfrm>
            <a:off x="199426" y="234778"/>
            <a:ext cx="11609681" cy="729049"/>
          </a:xfrm>
        </p:spPr>
        <p:txBody>
          <a:bodyPr/>
          <a:lstStyle/>
          <a:p>
            <a:r>
              <a:rPr lang="en-US" dirty="0"/>
              <a:t>Flow Time Analysis—Service Levels</a:t>
            </a:r>
          </a:p>
        </p:txBody>
      </p:sp>
      <p:pic>
        <p:nvPicPr>
          <p:cNvPr id="6" name="Picture 5"/>
          <p:cNvPicPr>
            <a:picLocks noChangeAspect="1"/>
          </p:cNvPicPr>
          <p:nvPr/>
        </p:nvPicPr>
        <p:blipFill>
          <a:blip r:embed="rId3"/>
          <a:stretch>
            <a:fillRect/>
          </a:stretch>
        </p:blipFill>
        <p:spPr>
          <a:xfrm>
            <a:off x="506391" y="4072537"/>
            <a:ext cx="11111868" cy="2189950"/>
          </a:xfrm>
          <a:prstGeom prst="rect">
            <a:avLst/>
          </a:prstGeom>
        </p:spPr>
      </p:pic>
    </p:spTree>
    <p:extLst>
      <p:ext uri="{BB962C8B-B14F-4D97-AF65-F5344CB8AC3E}">
        <p14:creationId xmlns:p14="http://schemas.microsoft.com/office/powerpoint/2010/main" val="28354925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41911" y="2480351"/>
            <a:ext cx="3858936" cy="796954"/>
          </a:xfrm>
          <a:prstGeom prst="rect">
            <a:avLst/>
          </a:prstGeom>
        </p:spPr>
      </p:pic>
      <p:pic>
        <p:nvPicPr>
          <p:cNvPr id="5" name="Picture 4"/>
          <p:cNvPicPr>
            <a:picLocks noChangeAspect="1"/>
          </p:cNvPicPr>
          <p:nvPr/>
        </p:nvPicPr>
        <p:blipFill>
          <a:blip r:embed="rId3"/>
          <a:stretch>
            <a:fillRect/>
          </a:stretch>
        </p:blipFill>
        <p:spPr>
          <a:xfrm>
            <a:off x="3959861" y="4179704"/>
            <a:ext cx="4697835" cy="880844"/>
          </a:xfrm>
          <a:prstGeom prst="rect">
            <a:avLst/>
          </a:prstGeom>
        </p:spPr>
      </p:pic>
      <p:pic>
        <p:nvPicPr>
          <p:cNvPr id="6" name="Picture 5"/>
          <p:cNvPicPr>
            <a:picLocks noChangeAspect="1"/>
          </p:cNvPicPr>
          <p:nvPr/>
        </p:nvPicPr>
        <p:blipFill>
          <a:blip r:embed="rId4"/>
          <a:stretch>
            <a:fillRect/>
          </a:stretch>
        </p:blipFill>
        <p:spPr>
          <a:xfrm>
            <a:off x="4082814" y="5081958"/>
            <a:ext cx="1510018" cy="402672"/>
          </a:xfrm>
          <a:prstGeom prst="rect">
            <a:avLst/>
          </a:prstGeom>
        </p:spPr>
      </p:pic>
      <p:pic>
        <p:nvPicPr>
          <p:cNvPr id="7" name="Picture 6"/>
          <p:cNvPicPr>
            <a:picLocks noChangeAspect="1"/>
          </p:cNvPicPr>
          <p:nvPr/>
        </p:nvPicPr>
        <p:blipFill>
          <a:blip r:embed="rId5"/>
          <a:stretch>
            <a:fillRect/>
          </a:stretch>
        </p:blipFill>
        <p:spPr>
          <a:xfrm>
            <a:off x="4082814" y="5941555"/>
            <a:ext cx="1577130" cy="385894"/>
          </a:xfrm>
          <a:prstGeom prst="rect">
            <a:avLst/>
          </a:prstGeom>
        </p:spPr>
      </p:pic>
      <p:pic>
        <p:nvPicPr>
          <p:cNvPr id="8" name="Picture 7"/>
          <p:cNvPicPr>
            <a:picLocks noChangeAspect="1"/>
          </p:cNvPicPr>
          <p:nvPr/>
        </p:nvPicPr>
        <p:blipFill>
          <a:blip r:embed="rId6"/>
          <a:stretch>
            <a:fillRect/>
          </a:stretch>
        </p:blipFill>
        <p:spPr>
          <a:xfrm>
            <a:off x="2870341" y="3506427"/>
            <a:ext cx="3758268" cy="394283"/>
          </a:xfrm>
          <a:prstGeom prst="rect">
            <a:avLst/>
          </a:prstGeom>
        </p:spPr>
      </p:pic>
      <p:sp>
        <p:nvSpPr>
          <p:cNvPr id="9" name="Rectangle 8"/>
          <p:cNvSpPr/>
          <p:nvPr/>
        </p:nvSpPr>
        <p:spPr>
          <a:xfrm>
            <a:off x="953825" y="2498569"/>
            <a:ext cx="1550424" cy="430887"/>
          </a:xfrm>
          <a:prstGeom prst="rect">
            <a:avLst/>
          </a:prstGeom>
        </p:spPr>
        <p:txBody>
          <a:bodyPr wrap="none">
            <a:spAutoFit/>
          </a:bodyPr>
          <a:lstStyle/>
          <a:p>
            <a:r>
              <a:rPr lang="en-US" sz="2200" b="1" u="sng" dirty="0">
                <a:latin typeface="Times New Roman" pitchFamily="18" charset="0"/>
              </a:rPr>
              <a:t>Utilization:</a:t>
            </a:r>
            <a:endParaRPr lang="en-US" sz="2200" b="1" u="sng" dirty="0"/>
          </a:p>
        </p:txBody>
      </p:sp>
      <p:sp>
        <p:nvSpPr>
          <p:cNvPr id="10" name="Rectangle 9"/>
          <p:cNvSpPr/>
          <p:nvPr/>
        </p:nvSpPr>
        <p:spPr>
          <a:xfrm>
            <a:off x="952065" y="3469823"/>
            <a:ext cx="1748940" cy="430887"/>
          </a:xfrm>
          <a:prstGeom prst="rect">
            <a:avLst/>
          </a:prstGeom>
        </p:spPr>
        <p:txBody>
          <a:bodyPr wrap="none">
            <a:spAutoFit/>
          </a:bodyPr>
          <a:lstStyle/>
          <a:p>
            <a:r>
              <a:rPr lang="en-US" sz="2200" b="1" u="sng" dirty="0">
                <a:latin typeface="Times New Roman" pitchFamily="18" charset="0"/>
              </a:rPr>
              <a:t>Throughput:</a:t>
            </a:r>
            <a:endParaRPr lang="en-US" sz="2200" b="1" u="sng" dirty="0"/>
          </a:p>
        </p:txBody>
      </p:sp>
      <p:sp>
        <p:nvSpPr>
          <p:cNvPr id="11" name="Rectangle 10"/>
          <p:cNvSpPr/>
          <p:nvPr/>
        </p:nvSpPr>
        <p:spPr>
          <a:xfrm>
            <a:off x="974874" y="4109947"/>
            <a:ext cx="2614177" cy="430887"/>
          </a:xfrm>
          <a:prstGeom prst="rect">
            <a:avLst/>
          </a:prstGeom>
        </p:spPr>
        <p:txBody>
          <a:bodyPr wrap="none">
            <a:spAutoFit/>
          </a:bodyPr>
          <a:lstStyle/>
          <a:p>
            <a:r>
              <a:rPr lang="en-US" sz="2200" b="1" u="sng" dirty="0">
                <a:latin typeface="Times New Roman" pitchFamily="18" charset="0"/>
              </a:rPr>
              <a:t>Average Flow Time:</a:t>
            </a:r>
            <a:endParaRPr lang="en-US" sz="2200" b="1" u="sng" dirty="0"/>
          </a:p>
        </p:txBody>
      </p:sp>
      <p:sp>
        <p:nvSpPr>
          <p:cNvPr id="12" name="Rectangle 11"/>
          <p:cNvSpPr/>
          <p:nvPr/>
        </p:nvSpPr>
        <p:spPr>
          <a:xfrm>
            <a:off x="974874" y="5822020"/>
            <a:ext cx="2521716" cy="430887"/>
          </a:xfrm>
          <a:prstGeom prst="rect">
            <a:avLst/>
          </a:prstGeom>
        </p:spPr>
        <p:txBody>
          <a:bodyPr wrap="none">
            <a:spAutoFit/>
          </a:bodyPr>
          <a:lstStyle/>
          <a:p>
            <a:r>
              <a:rPr lang="en-US" sz="2200" b="1" u="sng" dirty="0">
                <a:latin typeface="Times New Roman" pitchFamily="18" charset="0"/>
              </a:rPr>
              <a:t>Average Inventory:</a:t>
            </a:r>
            <a:endParaRPr lang="en-US" sz="2200" b="1" u="sng" dirty="0"/>
          </a:p>
        </p:txBody>
      </p:sp>
      <p:pic>
        <p:nvPicPr>
          <p:cNvPr id="13" name="Picture 12"/>
          <p:cNvPicPr>
            <a:picLocks noChangeAspect="1"/>
          </p:cNvPicPr>
          <p:nvPr/>
        </p:nvPicPr>
        <p:blipFill>
          <a:blip r:embed="rId7"/>
          <a:stretch>
            <a:fillRect/>
          </a:stretch>
        </p:blipFill>
        <p:spPr>
          <a:xfrm>
            <a:off x="6333987" y="5936059"/>
            <a:ext cx="2885813" cy="385894"/>
          </a:xfrm>
          <a:prstGeom prst="rect">
            <a:avLst/>
          </a:prstGeom>
        </p:spPr>
      </p:pic>
      <p:pic>
        <p:nvPicPr>
          <p:cNvPr id="15" name="Picture 14"/>
          <p:cNvPicPr>
            <a:picLocks noChangeAspect="1"/>
          </p:cNvPicPr>
          <p:nvPr/>
        </p:nvPicPr>
        <p:blipFill>
          <a:blip r:embed="rId8"/>
          <a:stretch>
            <a:fillRect/>
          </a:stretch>
        </p:blipFill>
        <p:spPr>
          <a:xfrm>
            <a:off x="625625" y="2383121"/>
            <a:ext cx="11152554" cy="4142726"/>
          </a:xfrm>
          <a:prstGeom prst="rect">
            <a:avLst/>
          </a:prstGeom>
        </p:spPr>
      </p:pic>
      <p:sp>
        <p:nvSpPr>
          <p:cNvPr id="17" name="Rectangle 16"/>
          <p:cNvSpPr/>
          <p:nvPr/>
        </p:nvSpPr>
        <p:spPr>
          <a:xfrm>
            <a:off x="720790" y="2490077"/>
            <a:ext cx="4442242" cy="400110"/>
          </a:xfrm>
          <a:prstGeom prst="rect">
            <a:avLst/>
          </a:prstGeom>
        </p:spPr>
        <p:txBody>
          <a:bodyPr wrap="none">
            <a:spAutoFit/>
          </a:bodyPr>
          <a:lstStyle/>
          <a:p>
            <a:r>
              <a:rPr lang="en-US" sz="2000" b="1" u="sng" dirty="0">
                <a:latin typeface="Times New Roman" pitchFamily="18" charset="0"/>
              </a:rPr>
              <a:t>Fraction of Delayed Customers (FDC):</a:t>
            </a:r>
            <a:endParaRPr lang="en-US" sz="2000" b="1" u="sng" dirty="0"/>
          </a:p>
        </p:txBody>
      </p:sp>
      <p:sp>
        <p:nvSpPr>
          <p:cNvPr id="19" name="Rectangle 18"/>
          <p:cNvSpPr/>
          <p:nvPr/>
        </p:nvSpPr>
        <p:spPr>
          <a:xfrm>
            <a:off x="720790" y="4196522"/>
            <a:ext cx="2958246" cy="400110"/>
          </a:xfrm>
          <a:prstGeom prst="rect">
            <a:avLst/>
          </a:prstGeom>
        </p:spPr>
        <p:txBody>
          <a:bodyPr wrap="none">
            <a:spAutoFit/>
          </a:bodyPr>
          <a:lstStyle/>
          <a:p>
            <a:r>
              <a:rPr lang="en-US" sz="2000" b="1" u="sng" dirty="0">
                <a:latin typeface="Times New Roman" pitchFamily="18" charset="0"/>
              </a:rPr>
              <a:t>Flow Time Service Level:</a:t>
            </a:r>
            <a:endParaRPr lang="en-US" sz="2000" b="1" u="sng" dirty="0"/>
          </a:p>
        </p:txBody>
      </p:sp>
      <p:sp>
        <p:nvSpPr>
          <p:cNvPr id="20" name="Rectangle 19"/>
          <p:cNvSpPr/>
          <p:nvPr/>
        </p:nvSpPr>
        <p:spPr>
          <a:xfrm>
            <a:off x="750361" y="5413112"/>
            <a:ext cx="4027641" cy="400110"/>
          </a:xfrm>
          <a:prstGeom prst="rect">
            <a:avLst/>
          </a:prstGeom>
        </p:spPr>
        <p:txBody>
          <a:bodyPr wrap="none">
            <a:spAutoFit/>
          </a:bodyPr>
          <a:lstStyle/>
          <a:p>
            <a:r>
              <a:rPr lang="en-US" sz="2000" b="1" u="sng" dirty="0">
                <a:latin typeface="Times New Roman" pitchFamily="18" charset="0"/>
              </a:rPr>
              <a:t>In-buffer Flow Time Service Level:</a:t>
            </a:r>
            <a:endParaRPr lang="en-US" sz="2000" b="1" u="sng" dirty="0"/>
          </a:p>
        </p:txBody>
      </p:sp>
      <p:pic>
        <p:nvPicPr>
          <p:cNvPr id="28" name="Picture 27"/>
          <p:cNvPicPr>
            <a:picLocks noChangeAspect="1"/>
          </p:cNvPicPr>
          <p:nvPr/>
        </p:nvPicPr>
        <p:blipFill>
          <a:blip r:embed="rId9"/>
          <a:stretch>
            <a:fillRect/>
          </a:stretch>
        </p:blipFill>
        <p:spPr>
          <a:xfrm>
            <a:off x="311124" y="1242218"/>
            <a:ext cx="11582426" cy="1140903"/>
          </a:xfrm>
          <a:prstGeom prst="rect">
            <a:avLst/>
          </a:prstGeom>
        </p:spPr>
      </p:pic>
      <p:pic>
        <p:nvPicPr>
          <p:cNvPr id="29" name="Picture 28"/>
          <p:cNvPicPr>
            <a:picLocks noChangeAspect="1"/>
          </p:cNvPicPr>
          <p:nvPr/>
        </p:nvPicPr>
        <p:blipFill>
          <a:blip r:embed="rId10"/>
          <a:stretch>
            <a:fillRect/>
          </a:stretch>
        </p:blipFill>
        <p:spPr>
          <a:xfrm>
            <a:off x="8135590" y="3159590"/>
            <a:ext cx="3355596" cy="1182848"/>
          </a:xfrm>
          <a:prstGeom prst="rect">
            <a:avLst/>
          </a:prstGeom>
        </p:spPr>
      </p:pic>
      <p:pic>
        <p:nvPicPr>
          <p:cNvPr id="30" name="Picture 29"/>
          <p:cNvPicPr>
            <a:picLocks noChangeAspect="1"/>
          </p:cNvPicPr>
          <p:nvPr/>
        </p:nvPicPr>
        <p:blipFill>
          <a:blip r:embed="rId11"/>
          <a:stretch>
            <a:fillRect/>
          </a:stretch>
        </p:blipFill>
        <p:spPr>
          <a:xfrm>
            <a:off x="1652861" y="2992385"/>
            <a:ext cx="5939406" cy="1090569"/>
          </a:xfrm>
          <a:prstGeom prst="rect">
            <a:avLst/>
          </a:prstGeom>
        </p:spPr>
      </p:pic>
      <p:pic>
        <p:nvPicPr>
          <p:cNvPr id="31" name="Picture 30"/>
          <p:cNvPicPr>
            <a:picLocks noChangeAspect="1"/>
          </p:cNvPicPr>
          <p:nvPr/>
        </p:nvPicPr>
        <p:blipFill>
          <a:blip r:embed="rId12"/>
          <a:stretch>
            <a:fillRect/>
          </a:stretch>
        </p:blipFill>
        <p:spPr>
          <a:xfrm>
            <a:off x="1513569" y="4649305"/>
            <a:ext cx="7852095" cy="755009"/>
          </a:xfrm>
          <a:prstGeom prst="rect">
            <a:avLst/>
          </a:prstGeom>
        </p:spPr>
      </p:pic>
      <p:pic>
        <p:nvPicPr>
          <p:cNvPr id="32" name="Picture 31"/>
          <p:cNvPicPr>
            <a:picLocks noChangeAspect="1"/>
          </p:cNvPicPr>
          <p:nvPr/>
        </p:nvPicPr>
        <p:blipFill>
          <a:blip r:embed="rId13"/>
          <a:stretch>
            <a:fillRect/>
          </a:stretch>
        </p:blipFill>
        <p:spPr>
          <a:xfrm>
            <a:off x="1482227" y="5863555"/>
            <a:ext cx="3355596" cy="629174"/>
          </a:xfrm>
          <a:prstGeom prst="rect">
            <a:avLst/>
          </a:prstGeom>
        </p:spPr>
      </p:pic>
      <p:sp>
        <p:nvSpPr>
          <p:cNvPr id="33" name="Rectangle 32"/>
          <p:cNvSpPr/>
          <p:nvPr/>
        </p:nvSpPr>
        <p:spPr>
          <a:xfrm>
            <a:off x="7247544" y="3573027"/>
            <a:ext cx="935064"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Where :</a:t>
            </a:r>
          </a:p>
        </p:txBody>
      </p:sp>
      <p:sp>
        <p:nvSpPr>
          <p:cNvPr id="34" name="Title 1"/>
          <p:cNvSpPr>
            <a:spLocks noGrp="1"/>
          </p:cNvSpPr>
          <p:nvPr>
            <p:ph type="title"/>
          </p:nvPr>
        </p:nvSpPr>
        <p:spPr>
          <a:xfrm>
            <a:off x="199426" y="234778"/>
            <a:ext cx="11609681" cy="729049"/>
          </a:xfrm>
        </p:spPr>
        <p:txBody>
          <a:bodyPr/>
          <a:lstStyle/>
          <a:p>
            <a:r>
              <a:rPr lang="en-US" dirty="0"/>
              <a:t>Flow Time Analysis—Service Levels</a:t>
            </a:r>
          </a:p>
        </p:txBody>
      </p:sp>
      <p:pic>
        <p:nvPicPr>
          <p:cNvPr id="23" name="Picture 22"/>
          <p:cNvPicPr>
            <a:picLocks noChangeAspect="1"/>
          </p:cNvPicPr>
          <p:nvPr/>
        </p:nvPicPr>
        <p:blipFill>
          <a:blip r:embed="rId14"/>
          <a:stretch>
            <a:fillRect/>
          </a:stretch>
        </p:blipFill>
        <p:spPr>
          <a:xfrm>
            <a:off x="1684074" y="2983588"/>
            <a:ext cx="9744799" cy="1286791"/>
          </a:xfrm>
          <a:prstGeom prst="rect">
            <a:avLst/>
          </a:prstGeom>
        </p:spPr>
      </p:pic>
      <p:pic>
        <p:nvPicPr>
          <p:cNvPr id="24" name="Picture 23"/>
          <p:cNvPicPr>
            <a:picLocks noChangeAspect="1"/>
          </p:cNvPicPr>
          <p:nvPr/>
        </p:nvPicPr>
        <p:blipFill>
          <a:blip r:embed="rId14"/>
          <a:stretch>
            <a:fillRect/>
          </a:stretch>
        </p:blipFill>
        <p:spPr>
          <a:xfrm>
            <a:off x="766103" y="4188636"/>
            <a:ext cx="10006912" cy="1215678"/>
          </a:xfrm>
          <a:prstGeom prst="rect">
            <a:avLst/>
          </a:prstGeom>
        </p:spPr>
      </p:pic>
      <p:pic>
        <p:nvPicPr>
          <p:cNvPr id="25" name="Picture 24"/>
          <p:cNvPicPr>
            <a:picLocks noChangeAspect="1"/>
          </p:cNvPicPr>
          <p:nvPr/>
        </p:nvPicPr>
        <p:blipFill>
          <a:blip r:embed="rId14"/>
          <a:stretch>
            <a:fillRect/>
          </a:stretch>
        </p:blipFill>
        <p:spPr>
          <a:xfrm>
            <a:off x="782729" y="5379994"/>
            <a:ext cx="10057632" cy="1053366"/>
          </a:xfrm>
          <a:prstGeom prst="rect">
            <a:avLst/>
          </a:prstGeom>
        </p:spPr>
      </p:pic>
    </p:spTree>
    <p:extLst>
      <p:ext uri="{BB962C8B-B14F-4D97-AF65-F5344CB8AC3E}">
        <p14:creationId xmlns:p14="http://schemas.microsoft.com/office/powerpoint/2010/main" val="17960423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3"/>
                                        </p:tgtEl>
                                        <p:attrNameLst>
                                          <p:attrName>ppt_x</p:attrName>
                                        </p:attrNameLst>
                                      </p:cBhvr>
                                      <p:tavLst>
                                        <p:tav tm="0">
                                          <p:val>
                                            <p:strVal val="ppt_x"/>
                                          </p:val>
                                        </p:tav>
                                        <p:tav tm="100000">
                                          <p:val>
                                            <p:strVal val="ppt_x"/>
                                          </p:val>
                                        </p:tav>
                                      </p:tavLst>
                                    </p:anim>
                                    <p:anim calcmode="lin" valueType="num">
                                      <p:cBhvr additive="base">
                                        <p:cTn id="7" dur="500"/>
                                        <p:tgtEl>
                                          <p:spTgt spid="23"/>
                                        </p:tgtEl>
                                        <p:attrNameLst>
                                          <p:attrName>ppt_y</p:attrName>
                                        </p:attrNameLst>
                                      </p:cBhvr>
                                      <p:tavLst>
                                        <p:tav tm="0">
                                          <p:val>
                                            <p:strVal val="ppt_y"/>
                                          </p:val>
                                        </p:tav>
                                        <p:tav tm="100000">
                                          <p:val>
                                            <p:strVal val="1+ppt_h/2"/>
                                          </p:val>
                                        </p:tav>
                                      </p:tavLst>
                                    </p:anim>
                                    <p:set>
                                      <p:cBhvr>
                                        <p:cTn id="8" dur="1" fill="hold">
                                          <p:stCondLst>
                                            <p:cond delay="499"/>
                                          </p:stCondLst>
                                        </p:cTn>
                                        <p:tgtEl>
                                          <p:spTgt spid="2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4"/>
                                        </p:tgtEl>
                                        <p:attrNameLst>
                                          <p:attrName>ppt_x</p:attrName>
                                        </p:attrNameLst>
                                      </p:cBhvr>
                                      <p:tavLst>
                                        <p:tav tm="0">
                                          <p:val>
                                            <p:strVal val="ppt_x"/>
                                          </p:val>
                                        </p:tav>
                                        <p:tav tm="100000">
                                          <p:val>
                                            <p:strVal val="ppt_x"/>
                                          </p:val>
                                        </p:tav>
                                      </p:tavLst>
                                    </p:anim>
                                    <p:anim calcmode="lin" valueType="num">
                                      <p:cBhvr additive="base">
                                        <p:cTn id="13" dur="500"/>
                                        <p:tgtEl>
                                          <p:spTgt spid="24"/>
                                        </p:tgtEl>
                                        <p:attrNameLst>
                                          <p:attrName>ppt_y</p:attrName>
                                        </p:attrNameLst>
                                      </p:cBhvr>
                                      <p:tavLst>
                                        <p:tav tm="0">
                                          <p:val>
                                            <p:strVal val="ppt_y"/>
                                          </p:val>
                                        </p:tav>
                                        <p:tav tm="100000">
                                          <p:val>
                                            <p:strVal val="1+ppt_h/2"/>
                                          </p:val>
                                        </p:tav>
                                      </p:tavLst>
                                    </p:anim>
                                    <p:set>
                                      <p:cBhvr>
                                        <p:cTn id="14" dur="1" fill="hold">
                                          <p:stCondLst>
                                            <p:cond delay="499"/>
                                          </p:stCondLst>
                                        </p:cTn>
                                        <p:tgtEl>
                                          <p:spTgt spid="2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25"/>
                                        </p:tgtEl>
                                        <p:attrNameLst>
                                          <p:attrName>ppt_x</p:attrName>
                                        </p:attrNameLst>
                                      </p:cBhvr>
                                      <p:tavLst>
                                        <p:tav tm="0">
                                          <p:val>
                                            <p:strVal val="ppt_x"/>
                                          </p:val>
                                        </p:tav>
                                        <p:tav tm="100000">
                                          <p:val>
                                            <p:strVal val="ppt_x"/>
                                          </p:val>
                                        </p:tav>
                                      </p:tavLst>
                                    </p:anim>
                                    <p:anim calcmode="lin" valueType="num">
                                      <p:cBhvr additive="base">
                                        <p:cTn id="19" dur="500"/>
                                        <p:tgtEl>
                                          <p:spTgt spid="25"/>
                                        </p:tgtEl>
                                        <p:attrNameLst>
                                          <p:attrName>ppt_y</p:attrName>
                                        </p:attrNameLst>
                                      </p:cBhvr>
                                      <p:tavLst>
                                        <p:tav tm="0">
                                          <p:val>
                                            <p:strVal val="ppt_y"/>
                                          </p:val>
                                        </p:tav>
                                        <p:tav tm="100000">
                                          <p:val>
                                            <p:strVal val="1+ppt_h/2"/>
                                          </p:val>
                                        </p:tav>
                                      </p:tavLst>
                                    </p:anim>
                                    <p:set>
                                      <p:cBhvr>
                                        <p:cTn id="20"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0" y="1368598"/>
            <a:ext cx="11364607" cy="841202"/>
          </a:xfrm>
        </p:spPr>
        <p:txBody>
          <a:bodyPr>
            <a:normAutofit fontScale="92500"/>
          </a:bodyPr>
          <a:lstStyle/>
          <a:p>
            <a:r>
              <a:rPr lang="en-US" sz="2400" dirty="0"/>
              <a:t>Expresso’s process after increasing capacity would be an </a:t>
            </a:r>
            <a:r>
              <a:rPr lang="en-US" sz="2400" i="1" dirty="0"/>
              <a:t>M</a:t>
            </a:r>
            <a:r>
              <a:rPr lang="en-US" sz="2400" dirty="0"/>
              <a:t>/</a:t>
            </a:r>
            <a:r>
              <a:rPr lang="en-US" sz="2400" i="1" dirty="0"/>
              <a:t>M</a:t>
            </a:r>
            <a:r>
              <a:rPr lang="en-US" sz="2400" dirty="0"/>
              <a:t>/3 queueing system with capacity of </a:t>
            </a:r>
            <a:r>
              <a:rPr lang="en-US" sz="2400" i="1" dirty="0">
                <a:latin typeface="Symbol" panose="05050102010706020507" pitchFamily="18" charset="2"/>
              </a:rPr>
              <a:t>m</a:t>
            </a:r>
            <a:r>
              <a:rPr lang="en-US" sz="2400" dirty="0"/>
              <a:t> = 1.10 (0.5) = 0.55 orders per day and </a:t>
            </a:r>
            <a:r>
              <a:rPr lang="en-US" sz="2400" i="1" dirty="0">
                <a:latin typeface="Symbol" panose="05050102010706020507" pitchFamily="18" charset="2"/>
              </a:rPr>
              <a:t>l</a:t>
            </a:r>
            <a:r>
              <a:rPr lang="en-US" sz="2400" dirty="0"/>
              <a:t> = 1.4 orders per day.</a:t>
            </a:r>
          </a:p>
        </p:txBody>
      </p:sp>
      <p:pic>
        <p:nvPicPr>
          <p:cNvPr id="4" name="Picture 3"/>
          <p:cNvPicPr>
            <a:picLocks noChangeAspect="1"/>
          </p:cNvPicPr>
          <p:nvPr/>
        </p:nvPicPr>
        <p:blipFill>
          <a:blip r:embed="rId2"/>
          <a:stretch>
            <a:fillRect/>
          </a:stretch>
        </p:blipFill>
        <p:spPr>
          <a:xfrm>
            <a:off x="2143631" y="2358911"/>
            <a:ext cx="2989836" cy="332204"/>
          </a:xfrm>
          <a:prstGeom prst="rect">
            <a:avLst/>
          </a:prstGeom>
        </p:spPr>
      </p:pic>
      <p:grpSp>
        <p:nvGrpSpPr>
          <p:cNvPr id="7" name="Group 6"/>
          <p:cNvGrpSpPr/>
          <p:nvPr/>
        </p:nvGrpSpPr>
        <p:grpSpPr>
          <a:xfrm>
            <a:off x="6332627" y="2347183"/>
            <a:ext cx="3654244" cy="355659"/>
            <a:chOff x="5861108" y="3248287"/>
            <a:chExt cx="3322040" cy="323326"/>
          </a:xfrm>
        </p:grpSpPr>
        <p:pic>
          <p:nvPicPr>
            <p:cNvPr id="5" name="Picture 4"/>
            <p:cNvPicPr>
              <a:picLocks noChangeAspect="1"/>
            </p:cNvPicPr>
            <p:nvPr/>
          </p:nvPicPr>
          <p:blipFill>
            <a:blip r:embed="rId3"/>
            <a:stretch>
              <a:fillRect/>
            </a:stretch>
          </p:blipFill>
          <p:spPr>
            <a:xfrm>
              <a:off x="5861108" y="3286387"/>
              <a:ext cx="469783" cy="285226"/>
            </a:xfrm>
            <a:prstGeom prst="rect">
              <a:avLst/>
            </a:prstGeom>
          </p:spPr>
        </p:pic>
        <p:pic>
          <p:nvPicPr>
            <p:cNvPr id="6" name="Picture 5"/>
            <p:cNvPicPr>
              <a:picLocks noChangeAspect="1"/>
            </p:cNvPicPr>
            <p:nvPr/>
          </p:nvPicPr>
          <p:blipFill>
            <a:blip r:embed="rId4"/>
            <a:stretch>
              <a:fillRect/>
            </a:stretch>
          </p:blipFill>
          <p:spPr>
            <a:xfrm>
              <a:off x="6330891" y="3248287"/>
              <a:ext cx="2852257" cy="310393"/>
            </a:xfrm>
            <a:prstGeom prst="rect">
              <a:avLst/>
            </a:prstGeom>
          </p:spPr>
        </p:pic>
      </p:grpSp>
      <p:pic>
        <p:nvPicPr>
          <p:cNvPr id="8" name="Picture 7"/>
          <p:cNvPicPr>
            <a:picLocks noChangeAspect="1"/>
          </p:cNvPicPr>
          <p:nvPr/>
        </p:nvPicPr>
        <p:blipFill>
          <a:blip r:embed="rId5"/>
          <a:stretch>
            <a:fillRect/>
          </a:stretch>
        </p:blipFill>
        <p:spPr>
          <a:xfrm>
            <a:off x="1258174" y="3101156"/>
            <a:ext cx="7046752" cy="1921079"/>
          </a:xfrm>
          <a:prstGeom prst="rect">
            <a:avLst/>
          </a:prstGeom>
        </p:spPr>
      </p:pic>
      <p:pic>
        <p:nvPicPr>
          <p:cNvPr id="9" name="Picture 8"/>
          <p:cNvPicPr>
            <a:picLocks noChangeAspect="1"/>
          </p:cNvPicPr>
          <p:nvPr/>
        </p:nvPicPr>
        <p:blipFill>
          <a:blip r:embed="rId6"/>
          <a:stretch>
            <a:fillRect/>
          </a:stretch>
        </p:blipFill>
        <p:spPr>
          <a:xfrm>
            <a:off x="1079791" y="5432276"/>
            <a:ext cx="6006517" cy="713064"/>
          </a:xfrm>
          <a:prstGeom prst="rect">
            <a:avLst/>
          </a:prstGeom>
        </p:spPr>
      </p:pic>
      <p:sp>
        <p:nvSpPr>
          <p:cNvPr id="10" name="Title 1"/>
          <p:cNvSpPr>
            <a:spLocks noGrp="1"/>
          </p:cNvSpPr>
          <p:nvPr>
            <p:ph type="title"/>
          </p:nvPr>
        </p:nvSpPr>
        <p:spPr>
          <a:xfrm>
            <a:off x="199426" y="234778"/>
            <a:ext cx="11609681" cy="729049"/>
          </a:xfrm>
        </p:spPr>
        <p:txBody>
          <a:bodyPr/>
          <a:lstStyle/>
          <a:p>
            <a:r>
              <a:rPr lang="en-US" dirty="0"/>
              <a:t>Flow Time Analysis—Service Levels</a:t>
            </a:r>
          </a:p>
        </p:txBody>
      </p:sp>
    </p:spTree>
    <p:extLst>
      <p:ext uri="{BB962C8B-B14F-4D97-AF65-F5344CB8AC3E}">
        <p14:creationId xmlns:p14="http://schemas.microsoft.com/office/powerpoint/2010/main" val="17732885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389" y="1355898"/>
            <a:ext cx="11191268" cy="498302"/>
          </a:xfrm>
        </p:spPr>
        <p:txBody>
          <a:bodyPr>
            <a:normAutofit/>
          </a:bodyPr>
          <a:lstStyle/>
          <a:p>
            <a:r>
              <a:rPr lang="en-US" sz="2400" dirty="0"/>
              <a:t>Computing flow time service level for </a:t>
            </a:r>
            <a:r>
              <a:rPr lang="en-US" sz="2400" i="1" dirty="0"/>
              <a:t>t</a:t>
            </a:r>
            <a:r>
              <a:rPr lang="en-US" sz="2400" dirty="0"/>
              <a:t> = 7 days:</a:t>
            </a:r>
          </a:p>
        </p:txBody>
      </p:sp>
      <p:grpSp>
        <p:nvGrpSpPr>
          <p:cNvPr id="8" name="Group 7"/>
          <p:cNvGrpSpPr/>
          <p:nvPr/>
        </p:nvGrpSpPr>
        <p:grpSpPr>
          <a:xfrm>
            <a:off x="754834" y="1921836"/>
            <a:ext cx="9871803" cy="1773689"/>
            <a:chOff x="488134" y="4753936"/>
            <a:chExt cx="9871803" cy="1773689"/>
          </a:xfrm>
        </p:grpSpPr>
        <p:pic>
          <p:nvPicPr>
            <p:cNvPr id="5" name="Picture 4"/>
            <p:cNvPicPr>
              <a:picLocks noChangeAspect="1"/>
            </p:cNvPicPr>
            <p:nvPr/>
          </p:nvPicPr>
          <p:blipFill>
            <a:blip r:embed="rId2"/>
            <a:stretch>
              <a:fillRect/>
            </a:stretch>
          </p:blipFill>
          <p:spPr>
            <a:xfrm>
              <a:off x="488134" y="4753936"/>
              <a:ext cx="8053431" cy="1350628"/>
            </a:xfrm>
            <a:prstGeom prst="rect">
              <a:avLst/>
            </a:prstGeom>
          </p:spPr>
        </p:pic>
        <p:pic>
          <p:nvPicPr>
            <p:cNvPr id="6" name="Picture 5"/>
            <p:cNvPicPr>
              <a:picLocks noChangeAspect="1"/>
            </p:cNvPicPr>
            <p:nvPr/>
          </p:nvPicPr>
          <p:blipFill>
            <a:blip r:embed="rId3"/>
            <a:stretch>
              <a:fillRect/>
            </a:stretch>
          </p:blipFill>
          <p:spPr>
            <a:xfrm>
              <a:off x="5997662" y="5472651"/>
              <a:ext cx="4362275" cy="687897"/>
            </a:xfrm>
            <a:prstGeom prst="rect">
              <a:avLst/>
            </a:prstGeom>
          </p:spPr>
        </p:pic>
        <p:pic>
          <p:nvPicPr>
            <p:cNvPr id="7" name="Picture 6"/>
            <p:cNvPicPr>
              <a:picLocks noChangeAspect="1"/>
            </p:cNvPicPr>
            <p:nvPr/>
          </p:nvPicPr>
          <p:blipFill>
            <a:blip r:embed="rId4"/>
            <a:stretch>
              <a:fillRect/>
            </a:stretch>
          </p:blipFill>
          <p:spPr>
            <a:xfrm>
              <a:off x="1319110" y="6166898"/>
              <a:ext cx="1006679" cy="360727"/>
            </a:xfrm>
            <a:prstGeom prst="rect">
              <a:avLst/>
            </a:prstGeom>
          </p:spPr>
        </p:pic>
      </p:grpSp>
      <p:sp>
        <p:nvSpPr>
          <p:cNvPr id="9" name="Content Placeholder 2"/>
          <p:cNvSpPr txBox="1">
            <a:spLocks/>
          </p:cNvSpPr>
          <p:nvPr/>
        </p:nvSpPr>
        <p:spPr>
          <a:xfrm>
            <a:off x="319388" y="3865648"/>
            <a:ext cx="7072011" cy="4983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dobe Caslon Pro" panose="0205050205050A020403"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dobe Caslon Pro" panose="0205050205050A020403"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dobe Caslon Pro" panose="0205050205050A020403"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dobe Caslon Pro" panose="0205050205050A020403"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dobe Caslon Pro" panose="0205050205050A020403"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Repeating the above calculation for </a:t>
            </a:r>
            <a:r>
              <a:rPr lang="en-US" sz="2400" i="1" dirty="0"/>
              <a:t>t</a:t>
            </a:r>
            <a:r>
              <a:rPr lang="en-US" sz="2400" dirty="0"/>
              <a:t> = 10 days we get</a:t>
            </a:r>
          </a:p>
        </p:txBody>
      </p:sp>
      <p:pic>
        <p:nvPicPr>
          <p:cNvPr id="10" name="Picture 9"/>
          <p:cNvPicPr>
            <a:picLocks noChangeAspect="1"/>
          </p:cNvPicPr>
          <p:nvPr/>
        </p:nvPicPr>
        <p:blipFill>
          <a:blip r:embed="rId5"/>
          <a:stretch>
            <a:fillRect/>
          </a:stretch>
        </p:blipFill>
        <p:spPr>
          <a:xfrm>
            <a:off x="7391399" y="3865648"/>
            <a:ext cx="1993224" cy="341432"/>
          </a:xfrm>
          <a:prstGeom prst="rect">
            <a:avLst/>
          </a:prstGeom>
        </p:spPr>
      </p:pic>
      <p:sp>
        <p:nvSpPr>
          <p:cNvPr id="11" name="Content Placeholder 2"/>
          <p:cNvSpPr txBox="1">
            <a:spLocks/>
          </p:cNvSpPr>
          <p:nvPr/>
        </p:nvSpPr>
        <p:spPr>
          <a:xfrm>
            <a:off x="259405" y="4333700"/>
            <a:ext cx="11653195" cy="21750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dobe Caslon Pro" panose="0205050205050A020403"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dobe Caslon Pro" panose="0205050205050A020403"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dobe Caslon Pro" panose="0205050205050A020403"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dobe Caslon Pro" panose="0205050205050A020403"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dobe Caslon Pro" panose="0205050205050A020403"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u="sng" dirty="0"/>
              <a:t>Conclusion: </a:t>
            </a:r>
          </a:p>
          <a:p>
            <a:pPr marL="0" indent="0">
              <a:buNone/>
            </a:pPr>
            <a:r>
              <a:rPr lang="en-US" sz="2400" dirty="0"/>
              <a:t>After investing in increasing the capacity by 10 percent, </a:t>
            </a:r>
          </a:p>
          <a:p>
            <a:r>
              <a:rPr lang="en-US" sz="2400" dirty="0"/>
              <a:t> Only 77.5 percent of customers will receive their orders within 1 week.   </a:t>
            </a:r>
          </a:p>
          <a:p>
            <a:r>
              <a:rPr lang="en-US" sz="2400" dirty="0"/>
              <a:t> About 1 – 0</a:t>
            </a:r>
            <a:r>
              <a:rPr lang="en-US" sz="2400" i="1" dirty="0"/>
              <a:t>.</a:t>
            </a:r>
            <a:r>
              <a:rPr lang="en-US" sz="2400" dirty="0"/>
              <a:t>892 = 0</a:t>
            </a:r>
            <a:r>
              <a:rPr lang="en-US" sz="2400" i="1" dirty="0"/>
              <a:t>.</a:t>
            </a:r>
            <a:r>
              <a:rPr lang="en-US" sz="2400" dirty="0"/>
              <a:t>108 = 10</a:t>
            </a:r>
            <a:r>
              <a:rPr lang="en-US" sz="2400" i="1" dirty="0"/>
              <a:t>.</a:t>
            </a:r>
            <a:r>
              <a:rPr lang="en-US" sz="2400" dirty="0"/>
              <a:t>8% of customers will receive their orders later than 10 days after they place their orders.  </a:t>
            </a:r>
            <a:endParaRPr lang="en-US" sz="2000" dirty="0"/>
          </a:p>
        </p:txBody>
      </p:sp>
      <p:sp>
        <p:nvSpPr>
          <p:cNvPr id="12" name="Title 1"/>
          <p:cNvSpPr>
            <a:spLocks noGrp="1"/>
          </p:cNvSpPr>
          <p:nvPr>
            <p:ph type="title"/>
          </p:nvPr>
        </p:nvSpPr>
        <p:spPr>
          <a:xfrm>
            <a:off x="199426" y="234778"/>
            <a:ext cx="11609681" cy="729049"/>
          </a:xfrm>
        </p:spPr>
        <p:txBody>
          <a:bodyPr/>
          <a:lstStyle/>
          <a:p>
            <a:r>
              <a:rPr lang="en-US" dirty="0"/>
              <a:t>Flow Time Analysis—Service Levels</a:t>
            </a:r>
          </a:p>
        </p:txBody>
      </p:sp>
    </p:spTree>
    <p:extLst>
      <p:ext uri="{BB962C8B-B14F-4D97-AF65-F5344CB8AC3E}">
        <p14:creationId xmlns:p14="http://schemas.microsoft.com/office/powerpoint/2010/main" val="36342782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 calcmode="lin" valueType="num">
                                      <p:cBhvr additive="base">
                                        <p:cTn id="2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 calcmode="lin" valueType="num">
                                      <p:cBhvr additive="base">
                                        <p:cTn id="29"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
                                            <p:txEl>
                                              <p:pRg st="2" end="2"/>
                                            </p:txEl>
                                          </p:spTgt>
                                        </p:tgtEl>
                                        <p:attrNameLst>
                                          <p:attrName>style.visibility</p:attrName>
                                        </p:attrNameLst>
                                      </p:cBhvr>
                                      <p:to>
                                        <p:strVal val="visible"/>
                                      </p:to>
                                    </p:set>
                                    <p:anim calcmode="lin" valueType="num">
                                      <p:cBhvr additive="base">
                                        <p:cTn id="3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1">
                                            <p:txEl>
                                              <p:pRg st="3" end="3"/>
                                            </p:txEl>
                                          </p:spTgt>
                                        </p:tgtEl>
                                        <p:attrNameLst>
                                          <p:attrName>style.visibility</p:attrName>
                                        </p:attrNameLst>
                                      </p:cBhvr>
                                      <p:to>
                                        <p:strVal val="visible"/>
                                      </p:to>
                                    </p:set>
                                    <p:anim calcmode="lin" valueType="num">
                                      <p:cBhvr additive="base">
                                        <p:cTn id="3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Little’s Law Applies Everywhere </a:t>
            </a:r>
          </a:p>
        </p:txBody>
      </p:sp>
      <p:sp>
        <p:nvSpPr>
          <p:cNvPr id="5" name="Rectangle 3"/>
          <p:cNvSpPr txBox="1">
            <a:spLocks noChangeArrowheads="1"/>
          </p:cNvSpPr>
          <p:nvPr/>
        </p:nvSpPr>
        <p:spPr>
          <a:xfrm>
            <a:off x="1467607" y="2150087"/>
            <a:ext cx="7931959" cy="746720"/>
          </a:xfrm>
          <a:prstGeom prst="rect">
            <a:avLst/>
          </a:prstGeom>
          <a:noFill/>
        </p:spPr>
        <p:txBody>
          <a:bodyPr lIns="90487" tIns="44450" rIns="90487" bIns="44450"/>
          <a:lstStyle/>
          <a:p>
            <a:pPr marL="457200" indent="-457200" defTabSz="815975" eaLnBrk="1" hangingPunct="1">
              <a:spcBef>
                <a:spcPct val="20000"/>
              </a:spcBef>
              <a:buSzPct val="75000"/>
              <a:defRPr/>
            </a:pPr>
            <a:r>
              <a:rPr lang="en-US" sz="2400" b="1" dirty="0">
                <a:latin typeface="Book Antiqua" panose="02040602050305030304" pitchFamily="18" charset="0"/>
                <a:ea typeface="ＭＳ Ｐゴシック" pitchFamily="-65" charset="-128"/>
                <a:cs typeface="MS Reference Sans Serif" pitchFamily="34" charset="0"/>
              </a:rPr>
              <a:t>Flow time </a:t>
            </a:r>
            <a:r>
              <a:rPr lang="en-US" sz="2400" b="1" kern="0" dirty="0">
                <a:latin typeface="Book Antiqua" pitchFamily="18" charset="0"/>
                <a:ea typeface="ＭＳ Ｐゴシック" pitchFamily="-65" charset="-128"/>
                <a:cs typeface="MS Reference Sans Serif" pitchFamily="34" charset="0"/>
              </a:rPr>
              <a:t>T =           Ti</a:t>
            </a:r>
            <a:r>
              <a:rPr lang="en-US" sz="2400" b="1" kern="0" baseline="-25000" dirty="0">
                <a:latin typeface="Book Antiqua" pitchFamily="18" charset="0"/>
                <a:ea typeface="ＭＳ Ｐゴシック" pitchFamily="-65" charset="-128"/>
                <a:cs typeface="MS Reference Sans Serif" pitchFamily="34" charset="0"/>
              </a:rPr>
              <a:t>                    </a:t>
            </a:r>
            <a:r>
              <a:rPr lang="en-US" sz="2400" b="1" kern="0" dirty="0">
                <a:latin typeface="Book Antiqua" pitchFamily="18" charset="0"/>
                <a:ea typeface="ＭＳ Ｐゴシック" pitchFamily="-65" charset="-128"/>
                <a:cs typeface="MS Reference Sans Serif" pitchFamily="34" charset="0"/>
              </a:rPr>
              <a:t>+	        </a:t>
            </a:r>
            <a:r>
              <a:rPr lang="en-US" sz="2400" b="1" kern="0" dirty="0" err="1">
                <a:latin typeface="Book Antiqua" pitchFamily="18" charset="0"/>
                <a:ea typeface="ＭＳ Ｐゴシック" pitchFamily="-65" charset="-128"/>
                <a:cs typeface="MS Reference Sans Serif" pitchFamily="34" charset="0"/>
              </a:rPr>
              <a:t>Tp</a:t>
            </a:r>
            <a:endParaRPr lang="en-US" sz="2400" b="1" kern="0" dirty="0">
              <a:latin typeface="Book Antiqua" pitchFamily="18" charset="0"/>
              <a:ea typeface="ＭＳ Ｐゴシック" pitchFamily="-65" charset="-128"/>
              <a:cs typeface="MS Reference Sans Serif" pitchFamily="34" charset="0"/>
            </a:endParaRPr>
          </a:p>
          <a:p>
            <a:pPr marL="457200" indent="-457200" defTabSz="815975" eaLnBrk="1" hangingPunct="1">
              <a:spcBef>
                <a:spcPct val="20000"/>
              </a:spcBef>
              <a:buSzPct val="75000"/>
              <a:defRPr/>
            </a:pPr>
            <a:r>
              <a:rPr lang="en-US" sz="2400" b="1" kern="0" dirty="0">
                <a:latin typeface="Book Antiqua" pitchFamily="18" charset="0"/>
                <a:ea typeface="ＭＳ Ｐゴシック" pitchFamily="-65" charset="-128"/>
                <a:cs typeface="MS Reference Sans Serif" pitchFamily="34" charset="0"/>
              </a:rPr>
              <a:t>Inventory I  =             Ii</a:t>
            </a:r>
            <a:r>
              <a:rPr lang="en-US" sz="2400" b="1" kern="0" baseline="-25000" dirty="0">
                <a:latin typeface="Book Antiqua" pitchFamily="18" charset="0"/>
                <a:ea typeface="ＭＳ Ｐゴシック" pitchFamily="-65" charset="-128"/>
                <a:cs typeface="MS Reference Sans Serif" pitchFamily="34" charset="0"/>
              </a:rPr>
              <a:t> </a:t>
            </a:r>
            <a:r>
              <a:rPr lang="en-US" sz="2400" b="1" kern="0" dirty="0">
                <a:latin typeface="Book Antiqua" pitchFamily="18" charset="0"/>
                <a:ea typeface="ＭＳ Ｐゴシック" pitchFamily="-65" charset="-128"/>
                <a:cs typeface="MS Reference Sans Serif" pitchFamily="34" charset="0"/>
              </a:rPr>
              <a:t>	          +	         </a:t>
            </a:r>
            <a:r>
              <a:rPr lang="en-US" sz="2400" b="1" kern="0" dirty="0" err="1">
                <a:latin typeface="Book Antiqua" pitchFamily="18" charset="0"/>
                <a:ea typeface="ＭＳ Ｐゴシック" pitchFamily="-65" charset="-128"/>
                <a:cs typeface="MS Reference Sans Serif" pitchFamily="34" charset="0"/>
              </a:rPr>
              <a:t>Ip</a:t>
            </a:r>
            <a:r>
              <a:rPr lang="en-US" sz="2400" b="1" kern="0" baseline="-25000" dirty="0">
                <a:latin typeface="Book Antiqua" pitchFamily="18" charset="0"/>
                <a:ea typeface="ＭＳ Ｐゴシック" pitchFamily="-65" charset="-128"/>
                <a:cs typeface="MS Reference Sans Serif" pitchFamily="34" charset="0"/>
              </a:rPr>
              <a:t> </a:t>
            </a:r>
            <a:r>
              <a:rPr lang="en-US" sz="2400" b="1" kern="0" dirty="0">
                <a:latin typeface="Book Antiqua" pitchFamily="18" charset="0"/>
                <a:ea typeface="ＭＳ Ｐゴシック" pitchFamily="-65" charset="-128"/>
                <a:cs typeface="MS Reference Sans Serif" pitchFamily="34" charset="0"/>
                <a:sym typeface="Wingdings" pitchFamily="2" charset="2"/>
              </a:rPr>
              <a:t> </a:t>
            </a:r>
            <a:endParaRPr lang="en-US" sz="2400" b="1" kern="0" dirty="0">
              <a:latin typeface="Book Antiqua" pitchFamily="18" charset="0"/>
              <a:ea typeface="ＭＳ Ｐゴシック" pitchFamily="-65" charset="-128"/>
              <a:cs typeface="MS Reference Sans Serif" pitchFamily="34" charset="0"/>
            </a:endParaRPr>
          </a:p>
        </p:txBody>
      </p:sp>
      <p:sp>
        <p:nvSpPr>
          <p:cNvPr id="21" name="Rectangle 3"/>
          <p:cNvSpPr txBox="1">
            <a:spLocks noChangeArrowheads="1"/>
          </p:cNvSpPr>
          <p:nvPr/>
        </p:nvSpPr>
        <p:spPr bwMode="auto">
          <a:xfrm>
            <a:off x="1634720" y="1238649"/>
            <a:ext cx="611187" cy="620712"/>
          </a:xfrm>
          <a:prstGeom prst="rect">
            <a:avLst/>
          </a:prstGeom>
          <a:noFill/>
          <a:ln w="9525">
            <a:noFill/>
            <a:miter lim="800000"/>
            <a:headEnd/>
            <a:tailEnd/>
          </a:ln>
        </p:spPr>
        <p:txBody>
          <a:bodyPr lIns="90487" tIns="44450" rIns="90487" bIns="44450"/>
          <a:lstStyle/>
          <a:p>
            <a:pPr marL="457200" indent="-457200" defTabSz="815975">
              <a:spcBef>
                <a:spcPct val="20000"/>
              </a:spcBef>
              <a:buClr>
                <a:srgbClr val="000000"/>
              </a:buClr>
              <a:buSzPct val="80000"/>
              <a:defRPr/>
            </a:pPr>
            <a:r>
              <a:rPr lang="en-US" sz="2400" b="1" i="1" kern="0" dirty="0">
                <a:solidFill>
                  <a:srgbClr val="002060"/>
                </a:solidFill>
                <a:latin typeface="Book Antiqua" pitchFamily="18" charset="0"/>
              </a:rPr>
              <a:t> R</a:t>
            </a:r>
          </a:p>
          <a:p>
            <a:pPr marL="457200" indent="-457200" defTabSz="815975">
              <a:spcBef>
                <a:spcPct val="20000"/>
              </a:spcBef>
              <a:buClr>
                <a:srgbClr val="000000"/>
              </a:buClr>
              <a:buSzPct val="80000"/>
              <a:defRPr/>
            </a:pPr>
            <a:endParaRPr lang="en-US" sz="2000" b="1" kern="0" dirty="0">
              <a:latin typeface="Book Antiqua" pitchFamily="18" charset="0"/>
              <a:sym typeface="Wingdings" pitchFamily="2" charset="2"/>
            </a:endParaRPr>
          </a:p>
          <a:p>
            <a:pPr marL="457200" indent="-457200" defTabSz="815975">
              <a:spcBef>
                <a:spcPct val="20000"/>
              </a:spcBef>
              <a:buClr>
                <a:srgbClr val="000000"/>
              </a:buClr>
              <a:buSzPct val="80000"/>
              <a:defRPr/>
            </a:pPr>
            <a:r>
              <a:rPr lang="en-US" sz="2000" b="1" kern="0" dirty="0">
                <a:latin typeface="Book Antiqua" pitchFamily="18" charset="0"/>
                <a:sym typeface="Wingdings" pitchFamily="2" charset="2"/>
              </a:rPr>
              <a:t> </a:t>
            </a:r>
            <a:endParaRPr lang="en-US" sz="2000" b="1" kern="0" dirty="0">
              <a:latin typeface="Book Antiqua" pitchFamily="18" charset="0"/>
            </a:endParaRPr>
          </a:p>
          <a:p>
            <a:pPr marL="457200" indent="-457200" defTabSz="815975">
              <a:spcBef>
                <a:spcPct val="20000"/>
              </a:spcBef>
              <a:buClr>
                <a:srgbClr val="000000"/>
              </a:buClr>
              <a:buSzPct val="80000"/>
              <a:defRPr/>
            </a:pPr>
            <a:endParaRPr lang="en-US" sz="2000" b="1" kern="0" dirty="0">
              <a:latin typeface="Book Antiqua" pitchFamily="18" charset="0"/>
            </a:endParaRPr>
          </a:p>
        </p:txBody>
      </p:sp>
      <p:sp>
        <p:nvSpPr>
          <p:cNvPr id="22" name="Rectangle 21"/>
          <p:cNvSpPr/>
          <p:nvPr/>
        </p:nvSpPr>
        <p:spPr>
          <a:xfrm>
            <a:off x="1620007" y="3057841"/>
            <a:ext cx="1752600" cy="461665"/>
          </a:xfrm>
          <a:prstGeom prst="rect">
            <a:avLst/>
          </a:prstGeom>
        </p:spPr>
        <p:txBody>
          <a:bodyPr wrap="square">
            <a:spAutoFit/>
          </a:bodyPr>
          <a:lstStyle/>
          <a:p>
            <a:pPr marL="457200" indent="-457200" defTabSz="815975">
              <a:spcBef>
                <a:spcPct val="20000"/>
              </a:spcBef>
              <a:buClr>
                <a:srgbClr val="000000"/>
              </a:buClr>
              <a:buSzPct val="80000"/>
              <a:defRPr/>
            </a:pPr>
            <a:r>
              <a:rPr lang="en-US" sz="2400" b="1" kern="0" dirty="0">
                <a:solidFill>
                  <a:srgbClr val="A50023"/>
                </a:solidFill>
                <a:latin typeface="Book Antiqua" pitchFamily="18" charset="0"/>
              </a:rPr>
              <a:t>I =  R</a:t>
            </a:r>
            <a:r>
              <a:rPr lang="en-US" sz="2400" b="1" kern="0" dirty="0">
                <a:solidFill>
                  <a:srgbClr val="A50023"/>
                </a:solidFill>
                <a:latin typeface="Book Antiqua" pitchFamily="18" charset="0"/>
                <a:sym typeface="Symbol" pitchFamily="18" charset="2"/>
              </a:rPr>
              <a:t> T</a:t>
            </a:r>
          </a:p>
        </p:txBody>
      </p:sp>
      <p:sp>
        <p:nvSpPr>
          <p:cNvPr id="48" name="AutoShape 14"/>
          <p:cNvSpPr>
            <a:spLocks noChangeArrowheads="1"/>
          </p:cNvSpPr>
          <p:nvPr/>
        </p:nvSpPr>
        <p:spPr bwMode="auto">
          <a:xfrm>
            <a:off x="6968612" y="1272800"/>
            <a:ext cx="1041188" cy="215900"/>
          </a:xfrm>
          <a:prstGeom prst="rightArrow">
            <a:avLst>
              <a:gd name="adj1" fmla="val 50000"/>
              <a:gd name="adj2" fmla="val 226492"/>
            </a:avLst>
          </a:prstGeom>
          <a:solidFill>
            <a:srgbClr val="609CD2"/>
          </a:solidFill>
          <a:ln w="12700">
            <a:solidFill>
              <a:schemeClr val="tx1"/>
            </a:solidFill>
            <a:miter lim="800000"/>
            <a:headEnd/>
            <a:tailEnd/>
          </a:ln>
        </p:spPr>
        <p:txBody>
          <a:bodyPr wrap="none" anchor="ctr"/>
          <a:lstStyle/>
          <a:p>
            <a:endParaRPr lang="en-US">
              <a:latin typeface="Book Antiqua" pitchFamily="18" charset="0"/>
            </a:endParaRPr>
          </a:p>
        </p:txBody>
      </p:sp>
      <p:sp>
        <p:nvSpPr>
          <p:cNvPr id="49" name="AutoShape 15"/>
          <p:cNvSpPr>
            <a:spLocks noChangeArrowheads="1"/>
          </p:cNvSpPr>
          <p:nvPr/>
        </p:nvSpPr>
        <p:spPr bwMode="auto">
          <a:xfrm>
            <a:off x="2091919" y="1391049"/>
            <a:ext cx="1041188" cy="215900"/>
          </a:xfrm>
          <a:prstGeom prst="rightArrow">
            <a:avLst>
              <a:gd name="adj1" fmla="val 50000"/>
              <a:gd name="adj2" fmla="val 226492"/>
            </a:avLst>
          </a:prstGeom>
          <a:solidFill>
            <a:srgbClr val="609CD2"/>
          </a:solidFill>
          <a:ln w="12700">
            <a:solidFill>
              <a:schemeClr val="tx1"/>
            </a:solidFill>
            <a:miter lim="800000"/>
            <a:headEnd/>
            <a:tailEnd/>
          </a:ln>
        </p:spPr>
        <p:txBody>
          <a:bodyPr wrap="none" anchor="ctr"/>
          <a:lstStyle/>
          <a:p>
            <a:endParaRPr lang="en-US">
              <a:latin typeface="Book Antiqua" pitchFamily="18" charset="0"/>
            </a:endParaRPr>
          </a:p>
        </p:txBody>
      </p:sp>
      <p:grpSp>
        <p:nvGrpSpPr>
          <p:cNvPr id="54" name="Group 53"/>
          <p:cNvGrpSpPr/>
          <p:nvPr/>
        </p:nvGrpSpPr>
        <p:grpSpPr>
          <a:xfrm>
            <a:off x="3234921" y="705249"/>
            <a:ext cx="3581160" cy="1355599"/>
            <a:chOff x="3571139" y="1295400"/>
            <a:chExt cx="4360820" cy="1574800"/>
          </a:xfrm>
        </p:grpSpPr>
        <p:sp>
          <p:nvSpPr>
            <p:cNvPr id="24" name="Freeform 23"/>
            <p:cNvSpPr>
              <a:spLocks/>
            </p:cNvSpPr>
            <p:nvPr/>
          </p:nvSpPr>
          <p:spPr bwMode="auto">
            <a:xfrm>
              <a:off x="3807773" y="1517650"/>
              <a:ext cx="1541499" cy="914400"/>
            </a:xfrm>
            <a:custGeom>
              <a:avLst/>
              <a:gdLst>
                <a:gd name="T0" fmla="*/ 0 w 576"/>
                <a:gd name="T1" fmla="*/ 2147483647 h 528"/>
                <a:gd name="T2" fmla="*/ 2147483647 w 576"/>
                <a:gd name="T3" fmla="*/ 0 h 528"/>
                <a:gd name="T4" fmla="*/ 2147483647 w 576"/>
                <a:gd name="T5" fmla="*/ 2147483647 h 528"/>
                <a:gd name="T6" fmla="*/ 0 w 576"/>
                <a:gd name="T7" fmla="*/ 2147483647 h 528"/>
                <a:gd name="T8" fmla="*/ 0 60000 65536"/>
                <a:gd name="T9" fmla="*/ 0 60000 65536"/>
                <a:gd name="T10" fmla="*/ 0 60000 65536"/>
                <a:gd name="T11" fmla="*/ 0 60000 65536"/>
                <a:gd name="T12" fmla="*/ 0 w 576"/>
                <a:gd name="T13" fmla="*/ 0 h 528"/>
                <a:gd name="T14" fmla="*/ 576 w 576"/>
                <a:gd name="T15" fmla="*/ 528 h 528"/>
              </a:gdLst>
              <a:ahLst/>
              <a:cxnLst>
                <a:cxn ang="T8">
                  <a:pos x="T0" y="T1"/>
                </a:cxn>
                <a:cxn ang="T9">
                  <a:pos x="T2" y="T3"/>
                </a:cxn>
                <a:cxn ang="T10">
                  <a:pos x="T4" y="T5"/>
                </a:cxn>
                <a:cxn ang="T11">
                  <a:pos x="T6" y="T7"/>
                </a:cxn>
              </a:cxnLst>
              <a:rect l="T12" t="T13" r="T14" b="T15"/>
              <a:pathLst>
                <a:path w="576" h="528">
                  <a:moveTo>
                    <a:pt x="0" y="528"/>
                  </a:moveTo>
                  <a:lnTo>
                    <a:pt x="288" y="0"/>
                  </a:lnTo>
                  <a:lnTo>
                    <a:pt x="576" y="528"/>
                  </a:lnTo>
                  <a:lnTo>
                    <a:pt x="0" y="528"/>
                  </a:lnTo>
                  <a:close/>
                </a:path>
              </a:pathLst>
            </a:custGeom>
            <a:solidFill>
              <a:schemeClr val="bg1">
                <a:lumMod val="85000"/>
              </a:schemeClr>
            </a:solidFill>
            <a:ln w="12700">
              <a:solidFill>
                <a:srgbClr val="000000"/>
              </a:solidFill>
              <a:round/>
              <a:headEnd type="none" w="sm" len="sm"/>
              <a:tailEnd type="none" w="sm" len="sm"/>
            </a:ln>
          </p:spPr>
          <p:txBody>
            <a:bodyPr wrap="none" anchor="ctr"/>
            <a:lstStyle/>
            <a:p>
              <a:endParaRPr lang="en-US">
                <a:latin typeface="Book Antiqua" pitchFamily="18" charset="0"/>
              </a:endParaRPr>
            </a:p>
          </p:txBody>
        </p:sp>
        <p:sp>
          <p:nvSpPr>
            <p:cNvPr id="39" name="Rectangle 38"/>
            <p:cNvSpPr>
              <a:spLocks noChangeArrowheads="1"/>
            </p:cNvSpPr>
            <p:nvPr/>
          </p:nvSpPr>
          <p:spPr bwMode="auto">
            <a:xfrm>
              <a:off x="5511535" y="1517650"/>
              <a:ext cx="1933635" cy="1130300"/>
            </a:xfrm>
            <a:prstGeom prst="rect">
              <a:avLst/>
            </a:prstGeom>
            <a:solidFill>
              <a:schemeClr val="bg1">
                <a:lumMod val="85000"/>
              </a:schemeClr>
            </a:solidFill>
            <a:ln w="12700">
              <a:solidFill>
                <a:schemeClr val="tx1"/>
              </a:solidFill>
              <a:miter lim="800000"/>
              <a:headEnd/>
              <a:tailEnd/>
            </a:ln>
          </p:spPr>
          <p:txBody>
            <a:bodyPr wrap="none" anchor="ctr"/>
            <a:lstStyle/>
            <a:p>
              <a:endParaRPr lang="en-US">
                <a:latin typeface="Book Antiqua" pitchFamily="18" charset="0"/>
              </a:endParaRPr>
            </a:p>
          </p:txBody>
        </p:sp>
        <p:sp>
          <p:nvSpPr>
            <p:cNvPr id="40" name="Rectangle 39"/>
            <p:cNvSpPr>
              <a:spLocks noChangeArrowheads="1"/>
            </p:cNvSpPr>
            <p:nvPr/>
          </p:nvSpPr>
          <p:spPr bwMode="auto">
            <a:xfrm>
              <a:off x="6248480" y="2209800"/>
              <a:ext cx="378614" cy="355600"/>
            </a:xfrm>
            <a:prstGeom prst="rect">
              <a:avLst/>
            </a:prstGeom>
            <a:solidFill>
              <a:schemeClr val="accent4">
                <a:lumMod val="65000"/>
                <a:lumOff val="35000"/>
              </a:schemeClr>
            </a:solidFill>
            <a:ln w="25400">
              <a:solidFill>
                <a:schemeClr val="tx1"/>
              </a:solidFill>
              <a:miter lim="800000"/>
              <a:headEnd/>
              <a:tailEnd/>
            </a:ln>
          </p:spPr>
          <p:txBody>
            <a:bodyPr wrap="none" anchor="ctr"/>
            <a:lstStyle/>
            <a:p>
              <a:endParaRPr lang="en-US">
                <a:latin typeface="Book Antiqua" pitchFamily="18" charset="0"/>
              </a:endParaRPr>
            </a:p>
          </p:txBody>
        </p:sp>
        <p:sp>
          <p:nvSpPr>
            <p:cNvPr id="41" name="Rectangle 40"/>
            <p:cNvSpPr>
              <a:spLocks noChangeArrowheads="1"/>
            </p:cNvSpPr>
            <p:nvPr/>
          </p:nvSpPr>
          <p:spPr bwMode="auto">
            <a:xfrm>
              <a:off x="6248480" y="1600200"/>
              <a:ext cx="378614" cy="355600"/>
            </a:xfrm>
            <a:prstGeom prst="rect">
              <a:avLst/>
            </a:prstGeom>
            <a:solidFill>
              <a:schemeClr val="accent4">
                <a:lumMod val="65000"/>
                <a:lumOff val="35000"/>
              </a:schemeClr>
            </a:solidFill>
            <a:ln w="25400">
              <a:solidFill>
                <a:schemeClr val="tx1"/>
              </a:solidFill>
              <a:miter lim="800000"/>
              <a:headEnd/>
              <a:tailEnd/>
            </a:ln>
          </p:spPr>
          <p:txBody>
            <a:bodyPr wrap="none" anchor="ctr"/>
            <a:lstStyle/>
            <a:p>
              <a:endParaRPr lang="en-US">
                <a:latin typeface="Book Antiqua" pitchFamily="18" charset="0"/>
              </a:endParaRPr>
            </a:p>
          </p:txBody>
        </p:sp>
        <p:sp>
          <p:nvSpPr>
            <p:cNvPr id="42" name="Oval 41"/>
            <p:cNvSpPr>
              <a:spLocks noChangeArrowheads="1"/>
            </p:cNvSpPr>
            <p:nvPr/>
          </p:nvSpPr>
          <p:spPr bwMode="auto">
            <a:xfrm>
              <a:off x="4132299" y="1974850"/>
              <a:ext cx="229873" cy="215900"/>
            </a:xfrm>
            <a:prstGeom prst="ellipse">
              <a:avLst/>
            </a:prstGeom>
            <a:solidFill>
              <a:srgbClr val="609CD2"/>
            </a:solidFill>
            <a:ln w="12700">
              <a:solidFill>
                <a:schemeClr val="tx1"/>
              </a:solidFill>
              <a:miter lim="800000"/>
              <a:headEnd/>
              <a:tailEnd/>
            </a:ln>
          </p:spPr>
          <p:txBody>
            <a:bodyPr wrap="none" anchor="ctr"/>
            <a:lstStyle/>
            <a:p>
              <a:endParaRPr lang="en-US">
                <a:latin typeface="Book Antiqua" pitchFamily="18" charset="0"/>
              </a:endParaRPr>
            </a:p>
          </p:txBody>
        </p:sp>
        <p:sp>
          <p:nvSpPr>
            <p:cNvPr id="43" name="Oval 42"/>
            <p:cNvSpPr>
              <a:spLocks noChangeArrowheads="1"/>
            </p:cNvSpPr>
            <p:nvPr/>
          </p:nvSpPr>
          <p:spPr bwMode="auto">
            <a:xfrm>
              <a:off x="4456825" y="1974850"/>
              <a:ext cx="229873" cy="215900"/>
            </a:xfrm>
            <a:prstGeom prst="ellipse">
              <a:avLst/>
            </a:prstGeom>
            <a:solidFill>
              <a:srgbClr val="609CD2"/>
            </a:solidFill>
            <a:ln w="12700">
              <a:solidFill>
                <a:schemeClr val="tx1"/>
              </a:solidFill>
              <a:miter lim="800000"/>
              <a:headEnd/>
              <a:tailEnd/>
            </a:ln>
          </p:spPr>
          <p:txBody>
            <a:bodyPr wrap="none" anchor="ctr"/>
            <a:lstStyle/>
            <a:p>
              <a:endParaRPr lang="en-US">
                <a:latin typeface="Book Antiqua" pitchFamily="18" charset="0"/>
              </a:endParaRPr>
            </a:p>
          </p:txBody>
        </p:sp>
        <p:sp>
          <p:nvSpPr>
            <p:cNvPr id="44" name="Oval 43"/>
            <p:cNvSpPr>
              <a:spLocks noChangeArrowheads="1"/>
            </p:cNvSpPr>
            <p:nvPr/>
          </p:nvSpPr>
          <p:spPr bwMode="auto">
            <a:xfrm>
              <a:off x="4781351" y="1974850"/>
              <a:ext cx="229873" cy="215900"/>
            </a:xfrm>
            <a:prstGeom prst="ellipse">
              <a:avLst/>
            </a:prstGeom>
            <a:solidFill>
              <a:srgbClr val="609CD2"/>
            </a:solidFill>
            <a:ln w="12700">
              <a:solidFill>
                <a:schemeClr val="tx1"/>
              </a:solidFill>
              <a:miter lim="800000"/>
              <a:headEnd/>
              <a:tailEnd/>
            </a:ln>
          </p:spPr>
          <p:txBody>
            <a:bodyPr wrap="none" anchor="ctr"/>
            <a:lstStyle/>
            <a:p>
              <a:endParaRPr lang="en-US">
                <a:latin typeface="Book Antiqua" pitchFamily="18" charset="0"/>
              </a:endParaRPr>
            </a:p>
          </p:txBody>
        </p:sp>
        <p:sp>
          <p:nvSpPr>
            <p:cNvPr id="45" name="Oval 44"/>
            <p:cNvSpPr>
              <a:spLocks noChangeArrowheads="1"/>
            </p:cNvSpPr>
            <p:nvPr/>
          </p:nvSpPr>
          <p:spPr bwMode="auto">
            <a:xfrm>
              <a:off x="6322850" y="1670050"/>
              <a:ext cx="229873" cy="215900"/>
            </a:xfrm>
            <a:prstGeom prst="ellipse">
              <a:avLst/>
            </a:prstGeom>
            <a:solidFill>
              <a:srgbClr val="609CD2"/>
            </a:solidFill>
            <a:ln w="12700">
              <a:solidFill>
                <a:schemeClr val="tx1"/>
              </a:solidFill>
              <a:miter lim="800000"/>
              <a:headEnd/>
              <a:tailEnd/>
            </a:ln>
          </p:spPr>
          <p:txBody>
            <a:bodyPr wrap="none" anchor="ctr"/>
            <a:lstStyle/>
            <a:p>
              <a:endParaRPr lang="en-US">
                <a:latin typeface="Book Antiqua" pitchFamily="18" charset="0"/>
              </a:endParaRPr>
            </a:p>
          </p:txBody>
        </p:sp>
        <p:sp>
          <p:nvSpPr>
            <p:cNvPr id="46" name="Oval 45"/>
            <p:cNvSpPr>
              <a:spLocks noChangeArrowheads="1"/>
            </p:cNvSpPr>
            <p:nvPr/>
          </p:nvSpPr>
          <p:spPr bwMode="auto">
            <a:xfrm>
              <a:off x="6322850" y="2279650"/>
              <a:ext cx="229873" cy="215900"/>
            </a:xfrm>
            <a:prstGeom prst="ellipse">
              <a:avLst/>
            </a:prstGeom>
            <a:solidFill>
              <a:srgbClr val="609CD2"/>
            </a:solidFill>
            <a:ln w="12700">
              <a:solidFill>
                <a:schemeClr val="tx1"/>
              </a:solidFill>
              <a:miter lim="800000"/>
              <a:headEnd/>
              <a:tailEnd/>
            </a:ln>
          </p:spPr>
          <p:txBody>
            <a:bodyPr wrap="none" anchor="ctr"/>
            <a:lstStyle/>
            <a:p>
              <a:endParaRPr lang="en-US">
                <a:latin typeface="Book Antiqua" pitchFamily="18" charset="0"/>
              </a:endParaRPr>
            </a:p>
          </p:txBody>
        </p:sp>
        <p:sp>
          <p:nvSpPr>
            <p:cNvPr id="47" name="Oval 46"/>
            <p:cNvSpPr>
              <a:spLocks noChangeArrowheads="1"/>
            </p:cNvSpPr>
            <p:nvPr/>
          </p:nvSpPr>
          <p:spPr bwMode="auto">
            <a:xfrm>
              <a:off x="7702086" y="1974850"/>
              <a:ext cx="229873" cy="215900"/>
            </a:xfrm>
            <a:prstGeom prst="ellipse">
              <a:avLst/>
            </a:prstGeom>
            <a:solidFill>
              <a:srgbClr val="609CD2"/>
            </a:solidFill>
            <a:ln w="12700">
              <a:solidFill>
                <a:schemeClr val="tx1"/>
              </a:solidFill>
              <a:miter lim="800000"/>
              <a:headEnd/>
              <a:tailEnd/>
            </a:ln>
          </p:spPr>
          <p:txBody>
            <a:bodyPr wrap="none" anchor="ctr"/>
            <a:lstStyle/>
            <a:p>
              <a:r>
                <a:rPr lang="en-US" dirty="0">
                  <a:latin typeface="Book Antiqua" pitchFamily="18" charset="0"/>
                </a:rPr>
                <a:t>                              </a:t>
              </a:r>
            </a:p>
          </p:txBody>
        </p:sp>
        <p:sp>
          <p:nvSpPr>
            <p:cNvPr id="50" name="Rectangle 49"/>
            <p:cNvSpPr>
              <a:spLocks noChangeArrowheads="1"/>
            </p:cNvSpPr>
            <p:nvPr/>
          </p:nvSpPr>
          <p:spPr bwMode="auto">
            <a:xfrm>
              <a:off x="3571139" y="1295400"/>
              <a:ext cx="4110664" cy="1574800"/>
            </a:xfrm>
            <a:prstGeom prst="rect">
              <a:avLst/>
            </a:prstGeom>
            <a:noFill/>
            <a:ln w="25400">
              <a:solidFill>
                <a:schemeClr val="tx2"/>
              </a:solidFill>
              <a:prstDash val="sysDot"/>
              <a:miter lim="800000"/>
              <a:headEnd/>
              <a:tailEnd/>
            </a:ln>
          </p:spPr>
          <p:txBody>
            <a:bodyPr wrap="none" anchor="ctr"/>
            <a:lstStyle/>
            <a:p>
              <a:r>
                <a:rPr lang="en-US" dirty="0">
                  <a:latin typeface="Book Antiqua" pitchFamily="18" charset="0"/>
                </a:rPr>
                <a:t>                                            </a:t>
              </a:r>
            </a:p>
          </p:txBody>
        </p:sp>
      </p:grpSp>
      <p:sp>
        <p:nvSpPr>
          <p:cNvPr id="51" name="Rectangle 50"/>
          <p:cNvSpPr/>
          <p:nvPr/>
        </p:nvSpPr>
        <p:spPr>
          <a:xfrm>
            <a:off x="1620007" y="3510576"/>
            <a:ext cx="8991600" cy="461665"/>
          </a:xfrm>
          <a:prstGeom prst="rect">
            <a:avLst/>
          </a:prstGeom>
        </p:spPr>
        <p:txBody>
          <a:bodyPr wrap="square">
            <a:spAutoFit/>
          </a:bodyPr>
          <a:lstStyle/>
          <a:p>
            <a:pPr marL="457200" indent="-457200" defTabSz="815975">
              <a:spcBef>
                <a:spcPct val="20000"/>
              </a:spcBef>
              <a:buClr>
                <a:srgbClr val="000000"/>
              </a:buClr>
              <a:buSzPct val="80000"/>
              <a:defRPr/>
            </a:pPr>
            <a:r>
              <a:rPr lang="en-US" sz="2400" b="1" kern="0" dirty="0">
                <a:latin typeface="Book Antiqua" pitchFamily="18" charset="0"/>
                <a:sym typeface="Symbol" pitchFamily="18" charset="2"/>
              </a:rPr>
              <a:t>R  = I/T        =             Ii/Ti        =              </a:t>
            </a:r>
            <a:r>
              <a:rPr lang="en-US" sz="2400" b="1" kern="0" dirty="0" err="1">
                <a:latin typeface="Book Antiqua" pitchFamily="18" charset="0"/>
                <a:sym typeface="Symbol" pitchFamily="18" charset="2"/>
              </a:rPr>
              <a:t>Ip</a:t>
            </a:r>
            <a:r>
              <a:rPr lang="en-US" sz="2400" b="1" kern="0" dirty="0">
                <a:latin typeface="Book Antiqua" pitchFamily="18" charset="0"/>
                <a:sym typeface="Symbol" pitchFamily="18" charset="2"/>
              </a:rPr>
              <a:t>/</a:t>
            </a:r>
            <a:r>
              <a:rPr lang="en-US" sz="2400" b="1" kern="0" dirty="0" err="1">
                <a:latin typeface="Book Antiqua" pitchFamily="18" charset="0"/>
                <a:sym typeface="Symbol" pitchFamily="18" charset="2"/>
              </a:rPr>
              <a:t>Tp</a:t>
            </a:r>
            <a:r>
              <a:rPr lang="en-US" sz="2400" b="1" kern="0" dirty="0">
                <a:latin typeface="Book Antiqua" pitchFamily="18" charset="0"/>
                <a:sym typeface="Symbol" pitchFamily="18" charset="2"/>
              </a:rPr>
              <a:t> </a:t>
            </a:r>
          </a:p>
        </p:txBody>
      </p:sp>
      <p:sp>
        <p:nvSpPr>
          <p:cNvPr id="52" name="Rectangle 51"/>
          <p:cNvSpPr/>
          <p:nvPr/>
        </p:nvSpPr>
        <p:spPr>
          <a:xfrm>
            <a:off x="3982207" y="3053376"/>
            <a:ext cx="1905000" cy="461665"/>
          </a:xfrm>
          <a:prstGeom prst="rect">
            <a:avLst/>
          </a:prstGeom>
        </p:spPr>
        <p:txBody>
          <a:bodyPr wrap="square">
            <a:spAutoFit/>
          </a:bodyPr>
          <a:lstStyle/>
          <a:p>
            <a:pPr marL="457200" indent="-457200" defTabSz="815975">
              <a:spcBef>
                <a:spcPct val="20000"/>
              </a:spcBef>
              <a:buClr>
                <a:srgbClr val="000000"/>
              </a:buClr>
              <a:buSzPct val="80000"/>
              <a:defRPr/>
            </a:pPr>
            <a:r>
              <a:rPr lang="en-US" sz="2400" b="1" kern="0" dirty="0">
                <a:solidFill>
                  <a:srgbClr val="A50023"/>
                </a:solidFill>
                <a:latin typeface="Book Antiqua" pitchFamily="18" charset="0"/>
              </a:rPr>
              <a:t>Ii = R</a:t>
            </a:r>
            <a:r>
              <a:rPr lang="en-US" sz="2400" b="1" kern="0" dirty="0">
                <a:solidFill>
                  <a:srgbClr val="A50023"/>
                </a:solidFill>
                <a:latin typeface="Book Antiqua" pitchFamily="18" charset="0"/>
                <a:sym typeface="Symbol" pitchFamily="18" charset="2"/>
              </a:rPr>
              <a:t> Ti</a:t>
            </a:r>
            <a:r>
              <a:rPr lang="en-US" sz="2400" b="1" kern="0" dirty="0">
                <a:solidFill>
                  <a:srgbClr val="A50023"/>
                </a:solidFill>
                <a:latin typeface="Book Antiqua" pitchFamily="18" charset="0"/>
              </a:rPr>
              <a:t> </a:t>
            </a:r>
            <a:endParaRPr lang="en-US" sz="2400" b="1" kern="0" dirty="0">
              <a:solidFill>
                <a:srgbClr val="A50023"/>
              </a:solidFill>
              <a:latin typeface="Book Antiqua" pitchFamily="18" charset="0"/>
              <a:sym typeface="Symbol" pitchFamily="18" charset="2"/>
            </a:endParaRPr>
          </a:p>
        </p:txBody>
      </p:sp>
      <p:sp>
        <p:nvSpPr>
          <p:cNvPr id="53" name="Rectangle 52"/>
          <p:cNvSpPr/>
          <p:nvPr/>
        </p:nvSpPr>
        <p:spPr>
          <a:xfrm>
            <a:off x="6344407" y="3053376"/>
            <a:ext cx="2209800" cy="461665"/>
          </a:xfrm>
          <a:prstGeom prst="rect">
            <a:avLst/>
          </a:prstGeom>
        </p:spPr>
        <p:txBody>
          <a:bodyPr wrap="square">
            <a:spAutoFit/>
          </a:bodyPr>
          <a:lstStyle/>
          <a:p>
            <a:pPr marL="457200" indent="-457200" defTabSz="815975">
              <a:spcBef>
                <a:spcPct val="20000"/>
              </a:spcBef>
              <a:buClr>
                <a:srgbClr val="000000"/>
              </a:buClr>
              <a:buSzPct val="80000"/>
              <a:defRPr/>
            </a:pPr>
            <a:r>
              <a:rPr lang="en-US" sz="2400" b="1" kern="0" dirty="0" err="1">
                <a:solidFill>
                  <a:srgbClr val="A50023"/>
                </a:solidFill>
                <a:latin typeface="Book Antiqua" pitchFamily="18" charset="0"/>
              </a:rPr>
              <a:t>Ip</a:t>
            </a:r>
            <a:r>
              <a:rPr lang="en-US" sz="2400" b="1" kern="0" dirty="0">
                <a:solidFill>
                  <a:srgbClr val="A50023"/>
                </a:solidFill>
                <a:latin typeface="Book Antiqua" pitchFamily="18" charset="0"/>
              </a:rPr>
              <a:t> = R </a:t>
            </a:r>
            <a:r>
              <a:rPr lang="en-US" sz="2400" b="1" kern="0" dirty="0">
                <a:solidFill>
                  <a:srgbClr val="A50023"/>
                </a:solidFill>
                <a:latin typeface="Book Antiqua" pitchFamily="18" charset="0"/>
                <a:sym typeface="Symbol" pitchFamily="18" charset="2"/>
              </a:rPr>
              <a:t> </a:t>
            </a:r>
            <a:r>
              <a:rPr lang="en-US" sz="2400" b="1" kern="0" dirty="0" err="1">
                <a:solidFill>
                  <a:srgbClr val="A50023"/>
                </a:solidFill>
                <a:latin typeface="Book Antiqua" pitchFamily="18" charset="0"/>
                <a:sym typeface="Symbol" pitchFamily="18" charset="2"/>
              </a:rPr>
              <a:t>Tp</a:t>
            </a:r>
            <a:endParaRPr lang="en-US" sz="2400" b="1" kern="0" dirty="0">
              <a:solidFill>
                <a:srgbClr val="A50023"/>
              </a:solidFill>
              <a:latin typeface="Book Antiqua" pitchFamily="18" charset="0"/>
              <a:sym typeface="Symbol" pitchFamily="18" charset="2"/>
            </a:endParaRPr>
          </a:p>
        </p:txBody>
      </p:sp>
      <p:sp>
        <p:nvSpPr>
          <p:cNvPr id="25" name="Rectangle 24"/>
          <p:cNvSpPr/>
          <p:nvPr/>
        </p:nvSpPr>
        <p:spPr>
          <a:xfrm>
            <a:off x="66446" y="3930504"/>
            <a:ext cx="12059107" cy="3274743"/>
          </a:xfrm>
          <a:prstGeom prst="rect">
            <a:avLst/>
          </a:prstGeom>
        </p:spPr>
        <p:txBody>
          <a:bodyPr wrap="square">
            <a:spAutoFit/>
          </a:bodyPr>
          <a:lstStyle/>
          <a:p>
            <a:pPr marL="457200" indent="-457200" defTabSz="815975">
              <a:spcBef>
                <a:spcPts val="0"/>
              </a:spcBef>
              <a:spcAft>
                <a:spcPts val="600"/>
              </a:spcAft>
              <a:buClr>
                <a:srgbClr val="000000"/>
              </a:buClr>
              <a:buSzPct val="80000"/>
              <a:defRPr/>
            </a:pPr>
            <a:r>
              <a:rPr lang="en-US" sz="2400" kern="0" dirty="0">
                <a:latin typeface="Book Antiqua" pitchFamily="18" charset="0"/>
              </a:rPr>
              <a:t>We know that </a:t>
            </a:r>
            <a:r>
              <a:rPr lang="en-US" sz="2400" b="1" kern="0" dirty="0">
                <a:solidFill>
                  <a:srgbClr val="A50023"/>
                </a:solidFill>
                <a:latin typeface="Book Antiqua" pitchFamily="18" charset="0"/>
              </a:rPr>
              <a:t>U= R/</a:t>
            </a:r>
            <a:r>
              <a:rPr lang="en-US" sz="2400" b="1" kern="0" dirty="0" err="1">
                <a:solidFill>
                  <a:srgbClr val="A50023"/>
                </a:solidFill>
                <a:latin typeface="Book Antiqua" pitchFamily="18" charset="0"/>
              </a:rPr>
              <a:t>Rp</a:t>
            </a:r>
            <a:endParaRPr lang="en-US" sz="2400" b="1" kern="0" dirty="0">
              <a:solidFill>
                <a:srgbClr val="A50023"/>
              </a:solidFill>
              <a:latin typeface="Book Antiqua" pitchFamily="18" charset="0"/>
            </a:endParaRPr>
          </a:p>
          <a:p>
            <a:pPr marL="457200" indent="-457200" defTabSz="815975">
              <a:spcBef>
                <a:spcPts val="0"/>
              </a:spcBef>
              <a:spcAft>
                <a:spcPts val="600"/>
              </a:spcAft>
              <a:buClr>
                <a:srgbClr val="000000"/>
              </a:buClr>
              <a:buSzPct val="80000"/>
              <a:defRPr/>
            </a:pPr>
            <a:r>
              <a:rPr lang="en-US" sz="2400" kern="0" dirty="0">
                <a:latin typeface="Book Antiqua" pitchFamily="18" charset="0"/>
              </a:rPr>
              <a:t>We have already learned     </a:t>
            </a:r>
            <a:r>
              <a:rPr lang="en-US" sz="2400" b="1" kern="0" dirty="0" err="1">
                <a:solidFill>
                  <a:srgbClr val="A50023"/>
                </a:solidFill>
                <a:latin typeface="Book Antiqua" pitchFamily="18" charset="0"/>
                <a:sym typeface="Wingdings" pitchFamily="2" charset="2"/>
              </a:rPr>
              <a:t>Rp</a:t>
            </a:r>
            <a:r>
              <a:rPr lang="en-US" sz="2400" b="1" kern="0" dirty="0">
                <a:solidFill>
                  <a:srgbClr val="A50023"/>
                </a:solidFill>
                <a:latin typeface="Book Antiqua" pitchFamily="18" charset="0"/>
                <a:sym typeface="Wingdings" pitchFamily="2" charset="2"/>
              </a:rPr>
              <a:t> = c/</a:t>
            </a:r>
            <a:r>
              <a:rPr lang="en-US" sz="2400" b="1" kern="0" dirty="0" err="1">
                <a:solidFill>
                  <a:srgbClr val="A50023"/>
                </a:solidFill>
                <a:latin typeface="Book Antiqua" pitchFamily="18" charset="0"/>
                <a:sym typeface="Wingdings" pitchFamily="2" charset="2"/>
              </a:rPr>
              <a:t>Tp</a:t>
            </a:r>
            <a:r>
              <a:rPr lang="en-US" sz="2400" b="1" kern="0" dirty="0">
                <a:solidFill>
                  <a:srgbClr val="A50023"/>
                </a:solidFill>
                <a:latin typeface="Book Antiqua" pitchFamily="18" charset="0"/>
                <a:sym typeface="Wingdings" pitchFamily="2" charset="2"/>
              </a:rPr>
              <a:t>,          R= </a:t>
            </a:r>
            <a:r>
              <a:rPr lang="en-US" sz="2400" b="1" kern="0" dirty="0" err="1">
                <a:solidFill>
                  <a:srgbClr val="A50023"/>
                </a:solidFill>
                <a:latin typeface="Book Antiqua" pitchFamily="18" charset="0"/>
                <a:sym typeface="Wingdings" pitchFamily="2" charset="2"/>
              </a:rPr>
              <a:t>Ip</a:t>
            </a:r>
            <a:r>
              <a:rPr lang="en-US" sz="2400" b="1" kern="0" dirty="0">
                <a:solidFill>
                  <a:srgbClr val="A50023"/>
                </a:solidFill>
                <a:latin typeface="Book Antiqua" pitchFamily="18" charset="0"/>
                <a:sym typeface="Wingdings" pitchFamily="2" charset="2"/>
              </a:rPr>
              <a:t>/</a:t>
            </a:r>
            <a:r>
              <a:rPr lang="en-US" sz="2400" b="1" kern="0" dirty="0" err="1">
                <a:solidFill>
                  <a:srgbClr val="A50023"/>
                </a:solidFill>
                <a:latin typeface="Book Antiqua" pitchFamily="18" charset="0"/>
                <a:sym typeface="Wingdings" pitchFamily="2" charset="2"/>
              </a:rPr>
              <a:t>Tp</a:t>
            </a:r>
            <a:endParaRPr lang="en-US" sz="2400" b="1" kern="0" dirty="0">
              <a:solidFill>
                <a:srgbClr val="A50023"/>
              </a:solidFill>
              <a:latin typeface="Book Antiqua" pitchFamily="18" charset="0"/>
              <a:sym typeface="Wingdings" pitchFamily="2" charset="2"/>
            </a:endParaRPr>
          </a:p>
          <a:p>
            <a:pPr marL="457200" indent="-457200" defTabSz="815975">
              <a:spcBef>
                <a:spcPts val="0"/>
              </a:spcBef>
              <a:spcAft>
                <a:spcPts val="600"/>
              </a:spcAft>
              <a:buClr>
                <a:srgbClr val="000000"/>
              </a:buClr>
              <a:buSzPct val="80000"/>
              <a:defRPr/>
            </a:pPr>
            <a:r>
              <a:rPr lang="en-US" sz="2400" kern="0" dirty="0">
                <a:latin typeface="Book Antiqua" pitchFamily="18" charset="0"/>
              </a:rPr>
              <a:t>We can show  </a:t>
            </a:r>
            <a:r>
              <a:rPr lang="en-US" sz="2400" b="1" kern="0" dirty="0">
                <a:solidFill>
                  <a:srgbClr val="A50023"/>
                </a:solidFill>
                <a:latin typeface="Book Antiqua" pitchFamily="18" charset="0"/>
              </a:rPr>
              <a:t>U= R/</a:t>
            </a:r>
            <a:r>
              <a:rPr lang="en-US" sz="2400" b="1" kern="0" dirty="0" err="1">
                <a:solidFill>
                  <a:srgbClr val="A50023"/>
                </a:solidFill>
                <a:latin typeface="Book Antiqua" pitchFamily="18" charset="0"/>
              </a:rPr>
              <a:t>Rp</a:t>
            </a:r>
            <a:r>
              <a:rPr lang="en-US" sz="2400" b="1" kern="0" dirty="0">
                <a:solidFill>
                  <a:srgbClr val="A50023"/>
                </a:solidFill>
                <a:latin typeface="Book Antiqua" pitchFamily="18" charset="0"/>
              </a:rPr>
              <a:t>  = (</a:t>
            </a:r>
            <a:r>
              <a:rPr lang="en-US" sz="2400" b="1" kern="0" dirty="0" err="1">
                <a:solidFill>
                  <a:srgbClr val="A50023"/>
                </a:solidFill>
                <a:latin typeface="Book Antiqua" pitchFamily="18" charset="0"/>
              </a:rPr>
              <a:t>Ip</a:t>
            </a:r>
            <a:r>
              <a:rPr lang="en-US" sz="2400" b="1" kern="0" dirty="0">
                <a:solidFill>
                  <a:srgbClr val="A50023"/>
                </a:solidFill>
                <a:latin typeface="Book Antiqua" pitchFamily="18" charset="0"/>
              </a:rPr>
              <a:t>/</a:t>
            </a:r>
            <a:r>
              <a:rPr lang="en-US" sz="2400" b="1" kern="0" dirty="0" err="1">
                <a:solidFill>
                  <a:srgbClr val="A50023"/>
                </a:solidFill>
                <a:latin typeface="Book Antiqua" pitchFamily="18" charset="0"/>
              </a:rPr>
              <a:t>Tp</a:t>
            </a:r>
            <a:r>
              <a:rPr lang="en-US" sz="2400" b="1" kern="0" dirty="0">
                <a:solidFill>
                  <a:srgbClr val="A50023"/>
                </a:solidFill>
                <a:latin typeface="Book Antiqua" pitchFamily="18" charset="0"/>
              </a:rPr>
              <a:t>)/(c/</a:t>
            </a:r>
            <a:r>
              <a:rPr lang="en-US" sz="2400" b="1" kern="0" dirty="0" err="1">
                <a:solidFill>
                  <a:srgbClr val="A50023"/>
                </a:solidFill>
                <a:latin typeface="Book Antiqua" pitchFamily="18" charset="0"/>
              </a:rPr>
              <a:t>Tp</a:t>
            </a:r>
            <a:r>
              <a:rPr lang="en-US" sz="2400" b="1" kern="0" dirty="0">
                <a:solidFill>
                  <a:srgbClr val="A50023"/>
                </a:solidFill>
                <a:latin typeface="Book Antiqua" pitchFamily="18" charset="0"/>
              </a:rPr>
              <a:t>) = </a:t>
            </a:r>
            <a:r>
              <a:rPr lang="en-US" sz="2400" b="1" kern="0" dirty="0" err="1">
                <a:solidFill>
                  <a:srgbClr val="A50023"/>
                </a:solidFill>
                <a:latin typeface="Book Antiqua" pitchFamily="18" charset="0"/>
              </a:rPr>
              <a:t>Ip</a:t>
            </a:r>
            <a:r>
              <a:rPr lang="en-US" sz="2400" b="1" kern="0" dirty="0">
                <a:solidFill>
                  <a:srgbClr val="A50023"/>
                </a:solidFill>
                <a:latin typeface="Book Antiqua" pitchFamily="18" charset="0"/>
              </a:rPr>
              <a:t>/c</a:t>
            </a:r>
          </a:p>
          <a:p>
            <a:pPr marL="457200" indent="-457200" defTabSz="815975">
              <a:spcBef>
                <a:spcPts val="0"/>
              </a:spcBef>
              <a:spcAft>
                <a:spcPts val="600"/>
              </a:spcAft>
              <a:buClr>
                <a:srgbClr val="000000"/>
              </a:buClr>
              <a:buSzPct val="80000"/>
              <a:defRPr/>
            </a:pPr>
            <a:r>
              <a:rPr lang="en-US" sz="2400" kern="0" dirty="0">
                <a:latin typeface="Book Antiqua" pitchFamily="18" charset="0"/>
              </a:rPr>
              <a:t>But it is intuitively clear that </a:t>
            </a:r>
            <a:r>
              <a:rPr lang="en-US" sz="2400" b="1" kern="0" dirty="0">
                <a:solidFill>
                  <a:srgbClr val="A50023"/>
                </a:solidFill>
                <a:latin typeface="Book Antiqua" pitchFamily="18" charset="0"/>
              </a:rPr>
              <a:t>U = Ip/c</a:t>
            </a:r>
          </a:p>
          <a:p>
            <a:pPr marL="342900" indent="-342900">
              <a:spcBef>
                <a:spcPts val="0"/>
              </a:spcBef>
              <a:spcAft>
                <a:spcPts val="600"/>
              </a:spcAft>
              <a:buClr>
                <a:srgbClr val="000000"/>
              </a:buClr>
              <a:buSzPct val="80000"/>
              <a:defRPr/>
            </a:pPr>
            <a:r>
              <a:rPr lang="en-US" sz="2400" b="1" kern="0" dirty="0">
                <a:solidFill>
                  <a:srgbClr val="A1274A"/>
                </a:solidFill>
                <a:latin typeface="Book Antiqua" pitchFamily="18" charset="0"/>
                <a:ea typeface="ＭＳ Ｐゴシック" pitchFamily="-65" charset="-128"/>
                <a:cs typeface="MS Reference Sans Serif" pitchFamily="34" charset="0"/>
              </a:rPr>
              <a:t>We know Tp and we can compute Ip at least in two ways. </a:t>
            </a:r>
          </a:p>
          <a:p>
            <a:pPr marL="342900" indent="-342900">
              <a:spcBef>
                <a:spcPts val="0"/>
              </a:spcBef>
              <a:spcAft>
                <a:spcPts val="600"/>
              </a:spcAft>
              <a:buClr>
                <a:srgbClr val="000000"/>
              </a:buClr>
              <a:buSzPct val="80000"/>
              <a:defRPr/>
            </a:pPr>
            <a:r>
              <a:rPr lang="en-US" sz="2400" kern="0" dirty="0">
                <a:latin typeface="Book Antiqua" pitchFamily="18" charset="0"/>
                <a:ea typeface="ＭＳ Ｐゴシック" pitchFamily="-65" charset="-128"/>
                <a:cs typeface="MS Reference Sans Serif" pitchFamily="34" charset="0"/>
              </a:rPr>
              <a:t>Given our understanding of the Little’s Law, it is then enough to know either </a:t>
            </a:r>
            <a:r>
              <a:rPr lang="en-US" sz="2400" kern="0" dirty="0" err="1">
                <a:latin typeface="Book Antiqua" pitchFamily="18" charset="0"/>
                <a:ea typeface="ＭＳ Ｐゴシック" pitchFamily="-65" charset="-128"/>
                <a:cs typeface="MS Reference Sans Serif" pitchFamily="34" charset="0"/>
              </a:rPr>
              <a:t>Ii</a:t>
            </a:r>
            <a:r>
              <a:rPr lang="en-US" sz="2400" kern="0" dirty="0">
                <a:latin typeface="Book Antiqua" pitchFamily="18" charset="0"/>
                <a:ea typeface="ＭＳ Ｐゴシック" pitchFamily="-65" charset="-128"/>
                <a:cs typeface="MS Reference Sans Serif" pitchFamily="34" charset="0"/>
              </a:rPr>
              <a:t> or Ti.</a:t>
            </a:r>
          </a:p>
          <a:p>
            <a:pPr marL="457200" indent="-457200" defTabSz="815975">
              <a:spcBef>
                <a:spcPct val="20000"/>
              </a:spcBef>
              <a:buClr>
                <a:srgbClr val="000000"/>
              </a:buClr>
              <a:buSzPct val="80000"/>
              <a:defRPr/>
            </a:pPr>
            <a:endParaRPr lang="en-US" sz="2400" b="1" i="1" kern="0" dirty="0">
              <a:solidFill>
                <a:srgbClr val="002060"/>
              </a:solidFill>
              <a:sym typeface="Wingdings" pitchFamily="2" charset="2"/>
            </a:endParaRPr>
          </a:p>
        </p:txBody>
      </p:sp>
    </p:spTree>
    <p:extLst>
      <p:ext uri="{BB962C8B-B14F-4D97-AF65-F5344CB8AC3E}">
        <p14:creationId xmlns:p14="http://schemas.microsoft.com/office/powerpoint/2010/main" val="9556188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dissolve">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dissolve">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dissolve">
                                      <p:cBhvr>
                                        <p:cTn id="22" dur="5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dissolve">
                                      <p:cBhvr>
                                        <p:cTn id="27" dur="500"/>
                                        <p:tgtEl>
                                          <p:spTgt spid="2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5">
                                            <p:txEl>
                                              <p:pRg st="1" end="1"/>
                                            </p:txEl>
                                          </p:spTgt>
                                        </p:tgtEl>
                                        <p:attrNameLst>
                                          <p:attrName>style.visibility</p:attrName>
                                        </p:attrNameLst>
                                      </p:cBhvr>
                                      <p:to>
                                        <p:strVal val="visible"/>
                                      </p:to>
                                    </p:set>
                                    <p:animEffect transition="in" filter="dissolve">
                                      <p:cBhvr>
                                        <p:cTn id="32" dur="500"/>
                                        <p:tgtEl>
                                          <p:spTgt spid="2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5">
                                            <p:txEl>
                                              <p:pRg st="2" end="2"/>
                                            </p:txEl>
                                          </p:spTgt>
                                        </p:tgtEl>
                                        <p:attrNameLst>
                                          <p:attrName>style.visibility</p:attrName>
                                        </p:attrNameLst>
                                      </p:cBhvr>
                                      <p:to>
                                        <p:strVal val="visible"/>
                                      </p:to>
                                    </p:set>
                                    <p:animEffect transition="in" filter="dissolve">
                                      <p:cBhvr>
                                        <p:cTn id="37" dur="500"/>
                                        <p:tgtEl>
                                          <p:spTgt spid="2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5">
                                            <p:txEl>
                                              <p:pRg st="3" end="3"/>
                                            </p:txEl>
                                          </p:spTgt>
                                        </p:tgtEl>
                                        <p:attrNameLst>
                                          <p:attrName>style.visibility</p:attrName>
                                        </p:attrNameLst>
                                      </p:cBhvr>
                                      <p:to>
                                        <p:strVal val="visible"/>
                                      </p:to>
                                    </p:set>
                                    <p:animEffect transition="in" filter="dissolve">
                                      <p:cBhvr>
                                        <p:cTn id="42" dur="500"/>
                                        <p:tgtEl>
                                          <p:spTgt spid="2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5">
                                            <p:txEl>
                                              <p:pRg st="4" end="4"/>
                                            </p:txEl>
                                          </p:spTgt>
                                        </p:tgtEl>
                                        <p:attrNameLst>
                                          <p:attrName>style.visibility</p:attrName>
                                        </p:attrNameLst>
                                      </p:cBhvr>
                                      <p:to>
                                        <p:strVal val="visible"/>
                                      </p:to>
                                    </p:set>
                                    <p:animEffect transition="in" filter="dissolve">
                                      <p:cBhvr>
                                        <p:cTn id="47" dur="500"/>
                                        <p:tgtEl>
                                          <p:spTgt spid="25">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5">
                                            <p:txEl>
                                              <p:pRg st="5" end="5"/>
                                            </p:txEl>
                                          </p:spTgt>
                                        </p:tgtEl>
                                        <p:attrNameLst>
                                          <p:attrName>style.visibility</p:attrName>
                                        </p:attrNameLst>
                                      </p:cBhvr>
                                      <p:to>
                                        <p:strVal val="visible"/>
                                      </p:to>
                                    </p:set>
                                    <p:animEffect transition="in" filter="dissolve">
                                      <p:cBhvr>
                                        <p:cTn id="52" dur="500"/>
                                        <p:tgtEl>
                                          <p:spTgt spid="2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51" grpId="0"/>
      <p:bldP spid="52" grpId="0"/>
      <p:bldP spid="53" grpId="0"/>
      <p:bldP spid="2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Operational Performance Measures</a:t>
            </a:r>
          </a:p>
        </p:txBody>
      </p:sp>
      <p:grpSp>
        <p:nvGrpSpPr>
          <p:cNvPr id="4" name="Group 17"/>
          <p:cNvGrpSpPr/>
          <p:nvPr/>
        </p:nvGrpSpPr>
        <p:grpSpPr>
          <a:xfrm>
            <a:off x="3048000" y="1143000"/>
            <a:ext cx="6083300" cy="1574800"/>
            <a:chOff x="2984500" y="1384300"/>
            <a:chExt cx="6083300" cy="1574800"/>
          </a:xfrm>
        </p:grpSpPr>
        <p:sp>
          <p:nvSpPr>
            <p:cNvPr id="19" name="Freeform 18"/>
            <p:cNvSpPr>
              <a:spLocks/>
            </p:cNvSpPr>
            <p:nvPr/>
          </p:nvSpPr>
          <p:spPr bwMode="auto">
            <a:xfrm>
              <a:off x="4127500" y="1606550"/>
              <a:ext cx="1447800" cy="914400"/>
            </a:xfrm>
            <a:custGeom>
              <a:avLst/>
              <a:gdLst>
                <a:gd name="T0" fmla="*/ 0 w 576"/>
                <a:gd name="T1" fmla="*/ 2147483647 h 528"/>
                <a:gd name="T2" fmla="*/ 2147483647 w 576"/>
                <a:gd name="T3" fmla="*/ 0 h 528"/>
                <a:gd name="T4" fmla="*/ 2147483647 w 576"/>
                <a:gd name="T5" fmla="*/ 2147483647 h 528"/>
                <a:gd name="T6" fmla="*/ 0 w 576"/>
                <a:gd name="T7" fmla="*/ 2147483647 h 528"/>
                <a:gd name="T8" fmla="*/ 0 60000 65536"/>
                <a:gd name="T9" fmla="*/ 0 60000 65536"/>
                <a:gd name="T10" fmla="*/ 0 60000 65536"/>
                <a:gd name="T11" fmla="*/ 0 60000 65536"/>
                <a:gd name="T12" fmla="*/ 0 w 576"/>
                <a:gd name="T13" fmla="*/ 0 h 528"/>
                <a:gd name="T14" fmla="*/ 576 w 576"/>
                <a:gd name="T15" fmla="*/ 528 h 528"/>
              </a:gdLst>
              <a:ahLst/>
              <a:cxnLst>
                <a:cxn ang="T8">
                  <a:pos x="T0" y="T1"/>
                </a:cxn>
                <a:cxn ang="T9">
                  <a:pos x="T2" y="T3"/>
                </a:cxn>
                <a:cxn ang="T10">
                  <a:pos x="T4" y="T5"/>
                </a:cxn>
                <a:cxn ang="T11">
                  <a:pos x="T6" y="T7"/>
                </a:cxn>
              </a:cxnLst>
              <a:rect l="T12" t="T13" r="T14" b="T15"/>
              <a:pathLst>
                <a:path w="576" h="528">
                  <a:moveTo>
                    <a:pt x="0" y="528"/>
                  </a:moveTo>
                  <a:lnTo>
                    <a:pt x="288" y="0"/>
                  </a:lnTo>
                  <a:lnTo>
                    <a:pt x="576" y="528"/>
                  </a:lnTo>
                  <a:lnTo>
                    <a:pt x="0" y="528"/>
                  </a:lnTo>
                  <a:close/>
                </a:path>
              </a:pathLst>
            </a:custGeom>
            <a:solidFill>
              <a:schemeClr val="bg1">
                <a:lumMod val="85000"/>
              </a:schemeClr>
            </a:solidFill>
            <a:ln w="12700">
              <a:solidFill>
                <a:srgbClr val="000000"/>
              </a:solidFill>
              <a:round/>
              <a:headEnd type="none" w="sm" len="sm"/>
              <a:tailEnd type="none" w="sm" len="sm"/>
            </a:ln>
          </p:spPr>
          <p:txBody>
            <a:bodyPr wrap="none" anchor="ctr"/>
            <a:lstStyle/>
            <a:p>
              <a:endParaRPr lang="en-US"/>
            </a:p>
          </p:txBody>
        </p:sp>
        <p:sp>
          <p:nvSpPr>
            <p:cNvPr id="20" name="Rectangle 19"/>
            <p:cNvSpPr>
              <a:spLocks noChangeArrowheads="1"/>
            </p:cNvSpPr>
            <p:nvPr/>
          </p:nvSpPr>
          <p:spPr bwMode="auto">
            <a:xfrm>
              <a:off x="5727700" y="1606550"/>
              <a:ext cx="1816100" cy="1130300"/>
            </a:xfrm>
            <a:prstGeom prst="rect">
              <a:avLst/>
            </a:prstGeom>
            <a:solidFill>
              <a:schemeClr val="bg1">
                <a:lumMod val="85000"/>
              </a:schemeClr>
            </a:solidFill>
            <a:ln w="12700">
              <a:solidFill>
                <a:schemeClr val="tx1"/>
              </a:solidFill>
              <a:miter lim="800000"/>
              <a:headEnd/>
              <a:tailEnd/>
            </a:ln>
          </p:spPr>
          <p:txBody>
            <a:bodyPr wrap="none" anchor="ctr"/>
            <a:lstStyle/>
            <a:p>
              <a:endParaRPr lang="en-US"/>
            </a:p>
          </p:txBody>
        </p:sp>
        <p:sp>
          <p:nvSpPr>
            <p:cNvPr id="21" name="Rectangle 20"/>
            <p:cNvSpPr>
              <a:spLocks noChangeArrowheads="1"/>
            </p:cNvSpPr>
            <p:nvPr/>
          </p:nvSpPr>
          <p:spPr bwMode="auto">
            <a:xfrm>
              <a:off x="6419850" y="2298700"/>
              <a:ext cx="355600" cy="355600"/>
            </a:xfrm>
            <a:prstGeom prst="rect">
              <a:avLst/>
            </a:prstGeom>
            <a:solidFill>
              <a:schemeClr val="accent4">
                <a:lumMod val="65000"/>
                <a:lumOff val="35000"/>
              </a:schemeClr>
            </a:solidFill>
            <a:ln w="25400">
              <a:solidFill>
                <a:schemeClr val="tx1"/>
              </a:solidFill>
              <a:miter lim="800000"/>
              <a:headEnd/>
              <a:tailEnd/>
            </a:ln>
          </p:spPr>
          <p:txBody>
            <a:bodyPr wrap="none" anchor="ctr"/>
            <a:lstStyle/>
            <a:p>
              <a:endParaRPr lang="en-US"/>
            </a:p>
          </p:txBody>
        </p:sp>
        <p:sp>
          <p:nvSpPr>
            <p:cNvPr id="22" name="Rectangle 21"/>
            <p:cNvSpPr>
              <a:spLocks noChangeArrowheads="1"/>
            </p:cNvSpPr>
            <p:nvPr/>
          </p:nvSpPr>
          <p:spPr bwMode="auto">
            <a:xfrm>
              <a:off x="6419850" y="1689100"/>
              <a:ext cx="355600" cy="355600"/>
            </a:xfrm>
            <a:prstGeom prst="rect">
              <a:avLst/>
            </a:prstGeom>
            <a:solidFill>
              <a:schemeClr val="accent4">
                <a:lumMod val="65000"/>
                <a:lumOff val="35000"/>
              </a:schemeClr>
            </a:solidFill>
            <a:ln w="25400">
              <a:solidFill>
                <a:schemeClr val="tx1"/>
              </a:solidFill>
              <a:miter lim="800000"/>
              <a:headEnd/>
              <a:tailEnd/>
            </a:ln>
          </p:spPr>
          <p:txBody>
            <a:bodyPr wrap="none" anchor="ctr"/>
            <a:lstStyle/>
            <a:p>
              <a:endParaRPr lang="en-US"/>
            </a:p>
          </p:txBody>
        </p:sp>
        <p:sp>
          <p:nvSpPr>
            <p:cNvPr id="23" name="Oval 22"/>
            <p:cNvSpPr>
              <a:spLocks noChangeArrowheads="1"/>
            </p:cNvSpPr>
            <p:nvPr/>
          </p:nvSpPr>
          <p:spPr bwMode="auto">
            <a:xfrm>
              <a:off x="4432300" y="2063750"/>
              <a:ext cx="215900" cy="215900"/>
            </a:xfrm>
            <a:prstGeom prst="ellipse">
              <a:avLst/>
            </a:prstGeom>
            <a:solidFill>
              <a:srgbClr val="609CD2"/>
            </a:solidFill>
            <a:ln w="12700">
              <a:solidFill>
                <a:schemeClr val="tx1"/>
              </a:solidFill>
              <a:miter lim="800000"/>
              <a:headEnd/>
              <a:tailEnd/>
            </a:ln>
          </p:spPr>
          <p:txBody>
            <a:bodyPr wrap="none" anchor="ctr"/>
            <a:lstStyle/>
            <a:p>
              <a:endParaRPr lang="en-US"/>
            </a:p>
          </p:txBody>
        </p:sp>
        <p:sp>
          <p:nvSpPr>
            <p:cNvPr id="24" name="Oval 23"/>
            <p:cNvSpPr>
              <a:spLocks noChangeArrowheads="1"/>
            </p:cNvSpPr>
            <p:nvPr/>
          </p:nvSpPr>
          <p:spPr bwMode="auto">
            <a:xfrm>
              <a:off x="4737100" y="2063750"/>
              <a:ext cx="215900" cy="215900"/>
            </a:xfrm>
            <a:prstGeom prst="ellipse">
              <a:avLst/>
            </a:prstGeom>
            <a:solidFill>
              <a:srgbClr val="609CD2"/>
            </a:solidFill>
            <a:ln w="12700">
              <a:solidFill>
                <a:schemeClr val="tx1"/>
              </a:solidFill>
              <a:miter lim="800000"/>
              <a:headEnd/>
              <a:tailEnd/>
            </a:ln>
          </p:spPr>
          <p:txBody>
            <a:bodyPr wrap="none" anchor="ctr"/>
            <a:lstStyle/>
            <a:p>
              <a:endParaRPr lang="en-US"/>
            </a:p>
          </p:txBody>
        </p:sp>
        <p:sp>
          <p:nvSpPr>
            <p:cNvPr id="25" name="Oval 24"/>
            <p:cNvSpPr>
              <a:spLocks noChangeArrowheads="1"/>
            </p:cNvSpPr>
            <p:nvPr/>
          </p:nvSpPr>
          <p:spPr bwMode="auto">
            <a:xfrm>
              <a:off x="5041900" y="2063750"/>
              <a:ext cx="215900" cy="215900"/>
            </a:xfrm>
            <a:prstGeom prst="ellipse">
              <a:avLst/>
            </a:prstGeom>
            <a:solidFill>
              <a:srgbClr val="609CD2"/>
            </a:solidFill>
            <a:ln w="12700">
              <a:solidFill>
                <a:schemeClr val="tx1"/>
              </a:solidFill>
              <a:miter lim="800000"/>
              <a:headEnd/>
              <a:tailEnd/>
            </a:ln>
          </p:spPr>
          <p:txBody>
            <a:bodyPr wrap="none" anchor="ctr"/>
            <a:lstStyle/>
            <a:p>
              <a:endParaRPr lang="en-US"/>
            </a:p>
          </p:txBody>
        </p:sp>
        <p:sp>
          <p:nvSpPr>
            <p:cNvPr id="26" name="Oval 25"/>
            <p:cNvSpPr>
              <a:spLocks noChangeArrowheads="1"/>
            </p:cNvSpPr>
            <p:nvPr/>
          </p:nvSpPr>
          <p:spPr bwMode="auto">
            <a:xfrm>
              <a:off x="6489700" y="1758950"/>
              <a:ext cx="215900" cy="215900"/>
            </a:xfrm>
            <a:prstGeom prst="ellipse">
              <a:avLst/>
            </a:prstGeom>
            <a:solidFill>
              <a:srgbClr val="609CD2"/>
            </a:solidFill>
            <a:ln w="12700">
              <a:solidFill>
                <a:schemeClr val="tx1"/>
              </a:solidFill>
              <a:miter lim="800000"/>
              <a:headEnd/>
              <a:tailEnd/>
            </a:ln>
          </p:spPr>
          <p:txBody>
            <a:bodyPr wrap="none" anchor="ctr"/>
            <a:lstStyle/>
            <a:p>
              <a:endParaRPr lang="en-US"/>
            </a:p>
          </p:txBody>
        </p:sp>
        <p:sp>
          <p:nvSpPr>
            <p:cNvPr id="27" name="Oval 26"/>
            <p:cNvSpPr>
              <a:spLocks noChangeArrowheads="1"/>
            </p:cNvSpPr>
            <p:nvPr/>
          </p:nvSpPr>
          <p:spPr bwMode="auto">
            <a:xfrm>
              <a:off x="6489700" y="2368550"/>
              <a:ext cx="215900" cy="215900"/>
            </a:xfrm>
            <a:prstGeom prst="ellipse">
              <a:avLst/>
            </a:prstGeom>
            <a:solidFill>
              <a:srgbClr val="609CD2"/>
            </a:solidFill>
            <a:ln w="12700">
              <a:solidFill>
                <a:schemeClr val="tx1"/>
              </a:solidFill>
              <a:miter lim="800000"/>
              <a:headEnd/>
              <a:tailEnd/>
            </a:ln>
          </p:spPr>
          <p:txBody>
            <a:bodyPr wrap="none" anchor="ctr"/>
            <a:lstStyle/>
            <a:p>
              <a:endParaRPr lang="en-US"/>
            </a:p>
          </p:txBody>
        </p:sp>
        <p:sp>
          <p:nvSpPr>
            <p:cNvPr id="28" name="Oval 27"/>
            <p:cNvSpPr>
              <a:spLocks noChangeArrowheads="1"/>
            </p:cNvSpPr>
            <p:nvPr/>
          </p:nvSpPr>
          <p:spPr bwMode="auto">
            <a:xfrm>
              <a:off x="7785100" y="2063750"/>
              <a:ext cx="215900" cy="215900"/>
            </a:xfrm>
            <a:prstGeom prst="ellipse">
              <a:avLst/>
            </a:prstGeom>
            <a:solidFill>
              <a:srgbClr val="609CD2"/>
            </a:solidFill>
            <a:ln w="12700">
              <a:solidFill>
                <a:schemeClr val="tx1"/>
              </a:solidFill>
              <a:miter lim="800000"/>
              <a:headEnd/>
              <a:tailEnd/>
            </a:ln>
          </p:spPr>
          <p:txBody>
            <a:bodyPr wrap="none" anchor="ctr"/>
            <a:lstStyle/>
            <a:p>
              <a:endParaRPr lang="en-US"/>
            </a:p>
          </p:txBody>
        </p:sp>
        <p:sp>
          <p:nvSpPr>
            <p:cNvPr id="29" name="AutoShape 14"/>
            <p:cNvSpPr>
              <a:spLocks noChangeArrowheads="1"/>
            </p:cNvSpPr>
            <p:nvPr/>
          </p:nvSpPr>
          <p:spPr bwMode="auto">
            <a:xfrm>
              <a:off x="8089900" y="2063750"/>
              <a:ext cx="977900" cy="215900"/>
            </a:xfrm>
            <a:prstGeom prst="rightArrow">
              <a:avLst>
                <a:gd name="adj1" fmla="val 50000"/>
                <a:gd name="adj2" fmla="val 226492"/>
              </a:avLst>
            </a:prstGeom>
            <a:solidFill>
              <a:srgbClr val="609CD2"/>
            </a:solidFill>
            <a:ln w="12700">
              <a:solidFill>
                <a:schemeClr val="tx1"/>
              </a:solidFill>
              <a:miter lim="800000"/>
              <a:headEnd/>
              <a:tailEnd/>
            </a:ln>
          </p:spPr>
          <p:txBody>
            <a:bodyPr wrap="none" anchor="ctr"/>
            <a:lstStyle/>
            <a:p>
              <a:endParaRPr lang="en-US"/>
            </a:p>
          </p:txBody>
        </p:sp>
        <p:sp>
          <p:nvSpPr>
            <p:cNvPr id="30" name="AutoShape 15"/>
            <p:cNvSpPr>
              <a:spLocks noChangeArrowheads="1"/>
            </p:cNvSpPr>
            <p:nvPr/>
          </p:nvSpPr>
          <p:spPr bwMode="auto">
            <a:xfrm>
              <a:off x="2984500" y="2063750"/>
              <a:ext cx="977900" cy="215900"/>
            </a:xfrm>
            <a:prstGeom prst="rightArrow">
              <a:avLst>
                <a:gd name="adj1" fmla="val 50000"/>
                <a:gd name="adj2" fmla="val 226492"/>
              </a:avLst>
            </a:prstGeom>
            <a:solidFill>
              <a:srgbClr val="609CD2"/>
            </a:solidFill>
            <a:ln w="12700">
              <a:solidFill>
                <a:schemeClr val="tx1"/>
              </a:solidFill>
              <a:miter lim="800000"/>
              <a:headEnd/>
              <a:tailEnd/>
            </a:ln>
          </p:spPr>
          <p:txBody>
            <a:bodyPr wrap="none" anchor="ctr"/>
            <a:lstStyle/>
            <a:p>
              <a:endParaRPr lang="en-US"/>
            </a:p>
          </p:txBody>
        </p:sp>
        <p:sp>
          <p:nvSpPr>
            <p:cNvPr id="31" name="Rectangle 30"/>
            <p:cNvSpPr>
              <a:spLocks noChangeArrowheads="1"/>
            </p:cNvSpPr>
            <p:nvPr/>
          </p:nvSpPr>
          <p:spPr bwMode="auto">
            <a:xfrm>
              <a:off x="3905250" y="1384300"/>
              <a:ext cx="3860800" cy="1574800"/>
            </a:xfrm>
            <a:prstGeom prst="rect">
              <a:avLst/>
            </a:prstGeom>
            <a:noFill/>
            <a:ln w="25400">
              <a:solidFill>
                <a:schemeClr val="tx2"/>
              </a:solidFill>
              <a:prstDash val="sysDot"/>
              <a:miter lim="800000"/>
              <a:headEnd/>
              <a:tailEnd/>
            </a:ln>
          </p:spPr>
          <p:txBody>
            <a:bodyPr wrap="none" anchor="ctr"/>
            <a:lstStyle/>
            <a:p>
              <a:endParaRPr lang="en-US"/>
            </a:p>
          </p:txBody>
        </p:sp>
      </p:grpSp>
      <p:sp>
        <p:nvSpPr>
          <p:cNvPr id="32" name="Content Placeholder 1"/>
          <p:cNvSpPr txBox="1">
            <a:spLocks/>
          </p:cNvSpPr>
          <p:nvPr/>
        </p:nvSpPr>
        <p:spPr bwMode="auto">
          <a:xfrm>
            <a:off x="1524000" y="2736850"/>
            <a:ext cx="8915400" cy="10324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defTabSz="815975">
              <a:spcBef>
                <a:spcPct val="20000"/>
              </a:spcBef>
              <a:spcAft>
                <a:spcPts val="600"/>
              </a:spcAft>
              <a:buClr>
                <a:srgbClr val="000000"/>
              </a:buClr>
              <a:buSzPct val="80000"/>
              <a:defRPr/>
            </a:pPr>
            <a:r>
              <a:rPr lang="en-US" sz="2400" kern="0" dirty="0">
                <a:latin typeface="Book Antiqua" pitchFamily="18" charset="0"/>
                <a:ea typeface="ＭＳ Ｐゴシック" pitchFamily="-65" charset="-128"/>
                <a:cs typeface="MS Reference Sans Serif" pitchFamily="34" charset="0"/>
              </a:rPr>
              <a:t>Flow time T   </a:t>
            </a:r>
            <a:r>
              <a:rPr lang="en-US" sz="2400" b="1" kern="0" dirty="0">
                <a:latin typeface="Book Antiqua" pitchFamily="18" charset="0"/>
                <a:ea typeface="ＭＳ Ｐゴシック" pitchFamily="-65" charset="-128"/>
                <a:cs typeface="MS Reference Sans Serif" pitchFamily="34" charset="0"/>
              </a:rPr>
              <a:t>=   	         Ti</a:t>
            </a:r>
            <a:r>
              <a:rPr lang="en-US" sz="2400" b="1" kern="0" baseline="-25000" dirty="0">
                <a:latin typeface="Book Antiqua" pitchFamily="18" charset="0"/>
                <a:ea typeface="ＭＳ Ｐゴシック" pitchFamily="-65" charset="-128"/>
                <a:cs typeface="MS Reference Sans Serif" pitchFamily="34" charset="0"/>
              </a:rPr>
              <a:t>  </a:t>
            </a:r>
            <a:r>
              <a:rPr lang="en-US" sz="2400" b="1" kern="0" dirty="0">
                <a:latin typeface="Book Antiqua" pitchFamily="18" charset="0"/>
                <a:ea typeface="ＭＳ Ｐゴシック" pitchFamily="-65" charset="-128"/>
                <a:cs typeface="MS Reference Sans Serif" pitchFamily="34" charset="0"/>
              </a:rPr>
              <a:t>     </a:t>
            </a:r>
            <a:r>
              <a:rPr lang="en-US" sz="2400" b="1" kern="0" baseline="-25000" dirty="0">
                <a:latin typeface="Book Antiqua" pitchFamily="18" charset="0"/>
                <a:ea typeface="ＭＳ Ｐゴシック" pitchFamily="-65" charset="-128"/>
                <a:cs typeface="MS Reference Sans Serif" pitchFamily="34" charset="0"/>
              </a:rPr>
              <a:t>  </a:t>
            </a:r>
            <a:r>
              <a:rPr lang="en-US" sz="2400" b="1" kern="0" dirty="0">
                <a:latin typeface="Book Antiqua" pitchFamily="18" charset="0"/>
                <a:ea typeface="ＭＳ Ｐゴシック" pitchFamily="-65" charset="-128"/>
                <a:cs typeface="MS Reference Sans Serif" pitchFamily="34" charset="0"/>
              </a:rPr>
              <a:t>+	    </a:t>
            </a:r>
            <a:r>
              <a:rPr lang="en-US" sz="2400" b="1" kern="0" dirty="0" err="1">
                <a:latin typeface="Book Antiqua" pitchFamily="18" charset="0"/>
                <a:ea typeface="ＭＳ Ｐゴシック" pitchFamily="-65" charset="-128"/>
                <a:cs typeface="MS Reference Sans Serif" pitchFamily="34" charset="0"/>
              </a:rPr>
              <a:t>Tp</a:t>
            </a:r>
            <a:endParaRPr lang="en-US" sz="2400" kern="0" dirty="0">
              <a:latin typeface="Book Antiqua" pitchFamily="18" charset="0"/>
              <a:ea typeface="ＭＳ Ｐゴシック" pitchFamily="-65" charset="-128"/>
              <a:cs typeface="MS Reference Sans Serif" pitchFamily="34" charset="0"/>
            </a:endParaRPr>
          </a:p>
          <a:p>
            <a:pPr marL="457200" indent="-457200" defTabSz="815975">
              <a:spcBef>
                <a:spcPct val="20000"/>
              </a:spcBef>
              <a:spcAft>
                <a:spcPts val="600"/>
              </a:spcAft>
              <a:buClr>
                <a:srgbClr val="000000"/>
              </a:buClr>
              <a:buSzPct val="80000"/>
              <a:defRPr/>
            </a:pPr>
            <a:r>
              <a:rPr lang="en-US" sz="2400" kern="0" dirty="0">
                <a:latin typeface="Book Antiqua" pitchFamily="18" charset="0"/>
                <a:ea typeface="ＭＳ Ｐゴシック" pitchFamily="-65" charset="-128"/>
                <a:cs typeface="MS Reference Sans Serif" pitchFamily="34" charset="0"/>
              </a:rPr>
              <a:t>Inventory I   </a:t>
            </a:r>
            <a:r>
              <a:rPr lang="en-US" sz="2400" b="1" kern="0" dirty="0">
                <a:latin typeface="Book Antiqua" pitchFamily="18" charset="0"/>
                <a:ea typeface="ＭＳ Ｐゴシック" pitchFamily="-65" charset="-128"/>
                <a:cs typeface="MS Reference Sans Serif" pitchFamily="34" charset="0"/>
              </a:rPr>
              <a:t>=    	          Ii</a:t>
            </a:r>
            <a:r>
              <a:rPr lang="en-US" sz="2400" b="1" kern="0" baseline="-25000" dirty="0">
                <a:latin typeface="Book Antiqua" pitchFamily="18" charset="0"/>
                <a:ea typeface="ＭＳ Ｐゴシック" pitchFamily="-65" charset="-128"/>
                <a:cs typeface="MS Reference Sans Serif" pitchFamily="34" charset="0"/>
              </a:rPr>
              <a:t> </a:t>
            </a:r>
            <a:r>
              <a:rPr lang="en-US" sz="2400" b="1" kern="0" dirty="0">
                <a:latin typeface="Book Antiqua" pitchFamily="18" charset="0"/>
                <a:ea typeface="ＭＳ Ｐゴシック" pitchFamily="-65" charset="-128"/>
                <a:cs typeface="MS Reference Sans Serif" pitchFamily="34" charset="0"/>
              </a:rPr>
              <a:t>       +	     </a:t>
            </a:r>
            <a:r>
              <a:rPr lang="en-US" sz="2400" b="1" kern="0" dirty="0" err="1">
                <a:latin typeface="Book Antiqua" pitchFamily="18" charset="0"/>
                <a:ea typeface="ＭＳ Ｐゴシック" pitchFamily="-65" charset="-128"/>
                <a:cs typeface="MS Reference Sans Serif" pitchFamily="34" charset="0"/>
              </a:rPr>
              <a:t>Ip</a:t>
            </a:r>
            <a:r>
              <a:rPr lang="en-US" sz="2400" b="1" kern="0" baseline="-25000" dirty="0">
                <a:latin typeface="Book Antiqua" pitchFamily="18" charset="0"/>
                <a:ea typeface="ＭＳ Ｐゴシック" pitchFamily="-65" charset="-128"/>
                <a:cs typeface="MS Reference Sans Serif" pitchFamily="34" charset="0"/>
              </a:rPr>
              <a:t> </a:t>
            </a:r>
            <a:endParaRPr lang="en-US" sz="2400" kern="0" dirty="0">
              <a:latin typeface="Book Antiqua" pitchFamily="18" charset="0"/>
              <a:ea typeface="ＭＳ Ｐゴシック" pitchFamily="-65" charset="-128"/>
              <a:cs typeface="MS Reference Sans Serif" pitchFamily="34" charset="0"/>
            </a:endParaRPr>
          </a:p>
          <a:p>
            <a:pPr marL="342900" indent="-342900" eaLnBrk="1" hangingPunct="1">
              <a:spcBef>
                <a:spcPct val="20000"/>
              </a:spcBef>
              <a:buSzPct val="75000"/>
              <a:defRPr/>
            </a:pPr>
            <a:endParaRPr lang="en-US" sz="2400" kern="0" dirty="0">
              <a:latin typeface="Book Antiqua" pitchFamily="18" charset="0"/>
              <a:ea typeface="ＭＳ Ｐゴシック" pitchFamily="-65" charset="-128"/>
              <a:cs typeface="MS Reference Sans Serif" pitchFamily="34" charset="0"/>
            </a:endParaRPr>
          </a:p>
        </p:txBody>
      </p:sp>
    </p:spTree>
    <p:extLst>
      <p:ext uri="{BB962C8B-B14F-4D97-AF65-F5344CB8AC3E}">
        <p14:creationId xmlns:p14="http://schemas.microsoft.com/office/powerpoint/2010/main" val="127875915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72400" y="-1752599"/>
            <a:ext cx="9067800" cy="1752599"/>
          </a:xfrm>
        </p:spPr>
        <p:txBody>
          <a:bodyPr/>
          <a:lstStyle/>
          <a:p>
            <a:pPr eaLnBrk="0" hangingPunct="0">
              <a:buClr>
                <a:srgbClr val="000000"/>
              </a:buClr>
              <a:buSzPct val="80000"/>
              <a:buNone/>
            </a:pPr>
            <a:endParaRPr lang="en-US" b="1" i="1" dirty="0">
              <a:solidFill>
                <a:schemeClr val="tx1"/>
              </a:solidFill>
            </a:endParaRPr>
          </a:p>
          <a:p>
            <a:pPr>
              <a:buNone/>
            </a:pPr>
            <a:endParaRPr lang="en-US" dirty="0"/>
          </a:p>
        </p:txBody>
      </p:sp>
      <p:sp>
        <p:nvSpPr>
          <p:cNvPr id="3" name="Title 2"/>
          <p:cNvSpPr>
            <a:spLocks noGrp="1"/>
          </p:cNvSpPr>
          <p:nvPr>
            <p:ph type="title"/>
          </p:nvPr>
        </p:nvSpPr>
        <p:spPr/>
        <p:txBody>
          <a:bodyPr/>
          <a:lstStyle/>
          <a:p>
            <a:r>
              <a:rPr lang="en-US" dirty="0"/>
              <a:t>Utilization and Safety Capacity</a:t>
            </a:r>
          </a:p>
        </p:txBody>
      </p:sp>
      <p:sp>
        <p:nvSpPr>
          <p:cNvPr id="4" name="Content Placeholder 1"/>
          <p:cNvSpPr txBox="1">
            <a:spLocks/>
          </p:cNvSpPr>
          <p:nvPr/>
        </p:nvSpPr>
        <p:spPr bwMode="auto">
          <a:xfrm>
            <a:off x="59668" y="558984"/>
            <a:ext cx="12192000" cy="5966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600"/>
              </a:spcAft>
            </a:pPr>
            <a:r>
              <a:rPr lang="en-US" sz="2400" kern="0" dirty="0">
                <a:latin typeface="Book Antiqua" pitchFamily="18" charset="0"/>
              </a:rPr>
              <a:t>Waiting time in the line?  </a:t>
            </a:r>
            <a:r>
              <a:rPr lang="en-US" sz="2400" kern="0" dirty="0" err="1">
                <a:latin typeface="Book Antiqua" pitchFamily="18" charset="0"/>
              </a:rPr>
              <a:t>RTi</a:t>
            </a:r>
            <a:r>
              <a:rPr lang="en-US" sz="2400" kern="0" dirty="0">
                <a:latin typeface="Book Antiqua" pitchFamily="18" charset="0"/>
              </a:rPr>
              <a:t> = Ii</a:t>
            </a:r>
          </a:p>
          <a:p>
            <a:pPr>
              <a:spcAft>
                <a:spcPts val="600"/>
              </a:spcAft>
            </a:pPr>
            <a:r>
              <a:rPr lang="en-US" sz="2400" kern="0" dirty="0" err="1">
                <a:latin typeface="Book Antiqua" pitchFamily="18" charset="0"/>
              </a:rPr>
              <a:t>Ti</a:t>
            </a:r>
            <a:r>
              <a:rPr lang="en-US" sz="2400" kern="0" dirty="0">
                <a:latin typeface="Book Antiqua" pitchFamily="18" charset="0"/>
              </a:rPr>
              <a:t>=Ii/R = </a:t>
            </a:r>
            <a:r>
              <a:rPr lang="en-US" sz="2400" dirty="0">
                <a:latin typeface="Book Antiqua" panose="02040602050305030304" pitchFamily="18" charset="0"/>
              </a:rPr>
              <a:t>14.0625 /7.5 </a:t>
            </a:r>
            <a:r>
              <a:rPr lang="en-US" sz="2400" kern="0" dirty="0">
                <a:latin typeface="Book Antiqua" pitchFamily="18" charset="0"/>
              </a:rPr>
              <a:t> = </a:t>
            </a:r>
            <a:r>
              <a:rPr lang="en-US" sz="2400" dirty="0">
                <a:latin typeface="Book Antiqua" panose="02040602050305030304" pitchFamily="18" charset="0"/>
              </a:rPr>
              <a:t>1.875 </a:t>
            </a:r>
            <a:r>
              <a:rPr lang="en-US" sz="2400" dirty="0" err="1">
                <a:latin typeface="Book Antiqua" panose="02040602050305030304" pitchFamily="18" charset="0"/>
              </a:rPr>
              <a:t>hr</a:t>
            </a:r>
            <a:r>
              <a:rPr lang="en-US" sz="2400" dirty="0">
                <a:latin typeface="Book Antiqua" panose="02040602050305030304" pitchFamily="18" charset="0"/>
              </a:rPr>
              <a:t> or 60(1.875)= 112.5</a:t>
            </a:r>
            <a:r>
              <a:rPr lang="en-US" sz="2400" kern="0" dirty="0">
                <a:latin typeface="Book Antiqua" pitchFamily="18" charset="0"/>
              </a:rPr>
              <a:t> min.</a:t>
            </a:r>
          </a:p>
          <a:p>
            <a:pPr>
              <a:spcAft>
                <a:spcPts val="600"/>
              </a:spcAft>
            </a:pPr>
            <a:r>
              <a:rPr lang="en-US" sz="2400" kern="0" dirty="0">
                <a:latin typeface="Book Antiqua" pitchFamily="18" charset="0"/>
              </a:rPr>
              <a:t>Waiting time in the system? </a:t>
            </a:r>
          </a:p>
          <a:p>
            <a:pPr>
              <a:spcAft>
                <a:spcPts val="600"/>
              </a:spcAft>
            </a:pPr>
            <a:r>
              <a:rPr lang="en-US" sz="2400" kern="0" dirty="0">
                <a:latin typeface="Book Antiqua" pitchFamily="18" charset="0"/>
              </a:rPr>
              <a:t>T = </a:t>
            </a:r>
            <a:r>
              <a:rPr lang="en-US" sz="2400" kern="0" dirty="0" err="1">
                <a:latin typeface="Book Antiqua" pitchFamily="18" charset="0"/>
              </a:rPr>
              <a:t>Ti+Tp</a:t>
            </a:r>
            <a:endParaRPr lang="en-US" sz="2400" kern="0" dirty="0">
              <a:latin typeface="Book Antiqua" pitchFamily="18" charset="0"/>
            </a:endParaRPr>
          </a:p>
          <a:p>
            <a:pPr>
              <a:spcAft>
                <a:spcPts val="600"/>
              </a:spcAft>
            </a:pPr>
            <a:r>
              <a:rPr lang="en-US" sz="2400" kern="0" dirty="0">
                <a:latin typeface="Book Antiqua" pitchFamily="18" charset="0"/>
              </a:rPr>
              <a:t>Since Tp = 7.5 </a:t>
            </a:r>
            <a:r>
              <a:rPr lang="en-US" sz="2400" kern="0" dirty="0">
                <a:latin typeface="Book Antiqua" pitchFamily="18" charset="0"/>
                <a:sym typeface="Wingdings" pitchFamily="2" charset="2"/>
              </a:rPr>
              <a:t> </a:t>
            </a:r>
            <a:r>
              <a:rPr lang="en-US" sz="2400" kern="0" dirty="0">
                <a:latin typeface="Book Antiqua" pitchFamily="18" charset="0"/>
              </a:rPr>
              <a:t> T = Ti+ Tp = 112.5+7.5 = 120 min. </a:t>
            </a:r>
          </a:p>
          <a:p>
            <a:pPr>
              <a:spcAft>
                <a:spcPts val="600"/>
              </a:spcAft>
            </a:pPr>
            <a:r>
              <a:rPr lang="en-US" sz="2400" kern="0" dirty="0">
                <a:latin typeface="Book Antiqua" pitchFamily="18" charset="0"/>
              </a:rPr>
              <a:t>Total number of passengers in the system? </a:t>
            </a:r>
          </a:p>
          <a:p>
            <a:pPr>
              <a:spcAft>
                <a:spcPts val="600"/>
              </a:spcAft>
            </a:pPr>
            <a:r>
              <a:rPr lang="en-US" sz="2400" kern="0" dirty="0">
                <a:latin typeface="Book Antiqua" pitchFamily="18" charset="0"/>
              </a:rPr>
              <a:t>I = RT = ( 7.5/60)(120) = </a:t>
            </a:r>
            <a:r>
              <a:rPr lang="en-US" sz="2400" dirty="0">
                <a:latin typeface="Book Antiqua" panose="02040602050305030304" pitchFamily="18" charset="0"/>
              </a:rPr>
              <a:t>15 </a:t>
            </a:r>
          </a:p>
          <a:p>
            <a:pPr>
              <a:spcAft>
                <a:spcPts val="600"/>
              </a:spcAft>
            </a:pPr>
            <a:r>
              <a:rPr lang="en-US" sz="2400" kern="0" dirty="0">
                <a:latin typeface="Book Antiqua" pitchFamily="18" charset="0"/>
              </a:rPr>
              <a:t>Alternatively, </a:t>
            </a:r>
            <a:r>
              <a:rPr lang="en-US" sz="2400" dirty="0">
                <a:latin typeface="Book Antiqua" panose="02040602050305030304" pitchFamily="18" charset="0"/>
              </a:rPr>
              <a:t>14.0625 </a:t>
            </a:r>
            <a:r>
              <a:rPr lang="en-US" sz="2400" kern="0" dirty="0">
                <a:latin typeface="Book Antiqua" pitchFamily="18" charset="0"/>
              </a:rPr>
              <a:t> are in the buffer. How many are with the processor?</a:t>
            </a:r>
          </a:p>
          <a:p>
            <a:pPr>
              <a:spcAft>
                <a:spcPts val="600"/>
              </a:spcAft>
            </a:pPr>
            <a:r>
              <a:rPr lang="en-US" sz="2400" kern="0" dirty="0">
                <a:latin typeface="Book Antiqua" pitchFamily="18" charset="0"/>
              </a:rPr>
              <a:t>0.9375</a:t>
            </a:r>
          </a:p>
          <a:p>
            <a:pPr>
              <a:spcAft>
                <a:spcPts val="600"/>
              </a:spcAft>
            </a:pPr>
            <a:r>
              <a:rPr lang="en-US" sz="2400" kern="0" dirty="0">
                <a:latin typeface="Book Antiqua" pitchFamily="18" charset="0"/>
              </a:rPr>
              <a:t>I =</a:t>
            </a:r>
            <a:r>
              <a:rPr lang="en-US" sz="2400" dirty="0">
                <a:solidFill>
                  <a:srgbClr val="000000"/>
                </a:solidFill>
                <a:latin typeface="Book Antiqua" panose="02040602050305030304" pitchFamily="18" charset="0"/>
              </a:rPr>
              <a:t> </a:t>
            </a:r>
            <a:r>
              <a:rPr lang="en-US" sz="2400" dirty="0">
                <a:latin typeface="Book Antiqua" panose="02040602050305030304" pitchFamily="18" charset="0"/>
              </a:rPr>
              <a:t> 14.0625 </a:t>
            </a:r>
            <a:r>
              <a:rPr lang="en-US" sz="2400" dirty="0">
                <a:solidFill>
                  <a:srgbClr val="000000"/>
                </a:solidFill>
                <a:latin typeface="Book Antiqua" panose="02040602050305030304" pitchFamily="18" charset="0"/>
              </a:rPr>
              <a:t> </a:t>
            </a:r>
            <a:r>
              <a:rPr lang="en-US" sz="2400" kern="0" dirty="0">
                <a:latin typeface="Book Antiqua" pitchFamily="18" charset="0"/>
              </a:rPr>
              <a:t>+ 0.9375 = </a:t>
            </a:r>
            <a:r>
              <a:rPr lang="en-US" sz="2400" dirty="0">
                <a:latin typeface="Book Antiqua" panose="02040602050305030304" pitchFamily="18" charset="0"/>
              </a:rPr>
              <a:t>15</a:t>
            </a:r>
          </a:p>
          <a:p>
            <a:pPr>
              <a:spcAft>
                <a:spcPts val="600"/>
              </a:spcAft>
            </a:pPr>
            <a:r>
              <a:rPr lang="en-US" sz="2400" dirty="0">
                <a:latin typeface="Book Antiqua" panose="02040602050305030304" pitchFamily="18" charset="0"/>
              </a:rPr>
              <a:t>After few more computations, we will start using predesigned Excelsheets with Macros for these computations. But it is important to understand the quantitative relationships that we </a:t>
            </a:r>
            <a:r>
              <a:rPr lang="en-US" sz="2400">
                <a:latin typeface="Book Antiqua" panose="02040602050305030304" pitchFamily="18" charset="0"/>
              </a:rPr>
              <a:t>have discussed.</a:t>
            </a:r>
            <a:endParaRPr lang="en-US" sz="2400" dirty="0">
              <a:latin typeface="Book Antiqua" panose="02040602050305030304" pitchFamily="18" charset="0"/>
            </a:endParaRPr>
          </a:p>
          <a:p>
            <a:pPr>
              <a:spcAft>
                <a:spcPts val="600"/>
              </a:spcAft>
            </a:pPr>
            <a:endParaRPr lang="en-US" sz="2400" kern="0" dirty="0">
              <a:latin typeface="Book Antiqua" pitchFamily="18" charset="0"/>
            </a:endParaRPr>
          </a:p>
          <a:p>
            <a:pPr>
              <a:buFont typeface="Wingdings" pitchFamily="2" charset="2"/>
              <a:buNone/>
            </a:pPr>
            <a:endParaRPr lang="en-US" sz="2400" kern="0" dirty="0"/>
          </a:p>
          <a:p>
            <a:pPr>
              <a:spcBef>
                <a:spcPct val="20000"/>
              </a:spcBef>
              <a:spcAft>
                <a:spcPts val="1200"/>
              </a:spcAft>
              <a:buClr>
                <a:srgbClr val="000000"/>
              </a:buClr>
              <a:buSzPct val="80000"/>
              <a:defRPr/>
            </a:pPr>
            <a:endParaRPr lang="en-US" sz="2400" kern="0" dirty="0">
              <a:latin typeface="Book Antiqua" pitchFamily="18" charset="0"/>
              <a:ea typeface="ＭＳ Ｐゴシック" pitchFamily="-65" charset="-128"/>
              <a:cs typeface="Times New Roman" pitchFamily="18" charset="0"/>
            </a:endParaRPr>
          </a:p>
          <a:p>
            <a:pPr>
              <a:spcBef>
                <a:spcPct val="20000"/>
              </a:spcBef>
              <a:spcAft>
                <a:spcPts val="1200"/>
              </a:spcAft>
              <a:buClr>
                <a:srgbClr val="000000"/>
              </a:buClr>
              <a:buSzPct val="80000"/>
              <a:defRPr/>
            </a:pPr>
            <a:endParaRPr lang="en-US" sz="2400" kern="0" dirty="0">
              <a:latin typeface="Book Antiqua" pitchFamily="18" charset="0"/>
              <a:ea typeface="ＭＳ Ｐゴシック" pitchFamily="-65" charset="-128"/>
              <a:cs typeface="Times New Roman" pitchFamily="18" charset="0"/>
            </a:endParaRPr>
          </a:p>
          <a:p>
            <a:pPr>
              <a:spcBef>
                <a:spcPct val="20000"/>
              </a:spcBef>
              <a:spcAft>
                <a:spcPts val="1200"/>
              </a:spcAft>
              <a:buClr>
                <a:srgbClr val="000000"/>
              </a:buClr>
              <a:buSzPct val="80000"/>
              <a:defRPr/>
            </a:pPr>
            <a:endParaRPr lang="en-US" sz="2400" kern="0" dirty="0">
              <a:latin typeface="Book Antiqua" pitchFamily="18" charset="0"/>
              <a:ea typeface="ＭＳ Ｐゴシック" pitchFamily="-65" charset="-128"/>
              <a:cs typeface="Times New Roman" pitchFamily="18" charset="0"/>
            </a:endParaRPr>
          </a:p>
        </p:txBody>
      </p:sp>
    </p:spTree>
    <p:extLst>
      <p:ext uri="{BB962C8B-B14F-4D97-AF65-F5344CB8AC3E}">
        <p14:creationId xmlns:p14="http://schemas.microsoft.com/office/powerpoint/2010/main" val="17978015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dissolv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dissolv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dissolve">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dissolve">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dissolve">
                                      <p:cBhvr>
                                        <p:cTn id="5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72400" y="-1752599"/>
            <a:ext cx="9067800" cy="1752599"/>
          </a:xfrm>
        </p:spPr>
        <p:txBody>
          <a:bodyPr/>
          <a:lstStyle/>
          <a:p>
            <a:pPr eaLnBrk="0" hangingPunct="0">
              <a:buClr>
                <a:srgbClr val="000000"/>
              </a:buClr>
              <a:buSzPct val="80000"/>
              <a:buNone/>
            </a:pPr>
            <a:endParaRPr lang="en-US" b="1" i="1" dirty="0">
              <a:solidFill>
                <a:schemeClr val="tx1"/>
              </a:solidFill>
            </a:endParaRPr>
          </a:p>
          <a:p>
            <a:pPr>
              <a:buNone/>
            </a:pPr>
            <a:endParaRPr lang="en-US" dirty="0"/>
          </a:p>
        </p:txBody>
      </p:sp>
      <p:sp>
        <p:nvSpPr>
          <p:cNvPr id="3" name="Title 2"/>
          <p:cNvSpPr>
            <a:spLocks noGrp="1"/>
          </p:cNvSpPr>
          <p:nvPr>
            <p:ph type="title"/>
          </p:nvPr>
        </p:nvSpPr>
        <p:spPr/>
        <p:txBody>
          <a:bodyPr/>
          <a:lstStyle/>
          <a:p>
            <a:r>
              <a:rPr lang="en-US" dirty="0"/>
              <a:t>Utilization and Safety Capacity</a:t>
            </a:r>
          </a:p>
        </p:txBody>
      </p:sp>
      <p:sp>
        <p:nvSpPr>
          <p:cNvPr id="4" name="Content Placeholder 1"/>
          <p:cNvSpPr txBox="1">
            <a:spLocks/>
          </p:cNvSpPr>
          <p:nvPr/>
        </p:nvSpPr>
        <p:spPr bwMode="auto">
          <a:xfrm>
            <a:off x="0" y="556168"/>
            <a:ext cx="121920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600"/>
              </a:spcAft>
            </a:pPr>
            <a:r>
              <a:rPr lang="en-US" sz="2400" kern="0" dirty="0">
                <a:latin typeface="Book Antiqua" panose="02040602050305030304" pitchFamily="18" charset="0"/>
              </a:rPr>
              <a:t>Total number of passengers in the system? </a:t>
            </a:r>
          </a:p>
          <a:p>
            <a:pPr>
              <a:spcAft>
                <a:spcPts val="600"/>
              </a:spcAft>
            </a:pPr>
            <a:r>
              <a:rPr lang="en-US" sz="2400" kern="0" dirty="0">
                <a:latin typeface="Book Antiqua" panose="02040602050305030304" pitchFamily="18" charset="0"/>
              </a:rPr>
              <a:t>I = RT = ( 7.5/60)(120) = </a:t>
            </a:r>
            <a:r>
              <a:rPr lang="en-US" sz="2400" dirty="0">
                <a:latin typeface="Book Antiqua" panose="02040602050305030304" pitchFamily="18" charset="0"/>
              </a:rPr>
              <a:t>15 </a:t>
            </a:r>
          </a:p>
          <a:p>
            <a:pPr>
              <a:spcAft>
                <a:spcPts val="600"/>
              </a:spcAft>
            </a:pPr>
            <a:r>
              <a:rPr lang="en-US" sz="2400" kern="0" dirty="0">
                <a:latin typeface="Book Antiqua" pitchFamily="18" charset="0"/>
              </a:rPr>
              <a:t>Alternatively, </a:t>
            </a:r>
            <a:r>
              <a:rPr lang="en-US" sz="2400" dirty="0">
                <a:latin typeface="Book Antiqua" panose="02040602050305030304" pitchFamily="18" charset="0"/>
              </a:rPr>
              <a:t>14.0625 </a:t>
            </a:r>
            <a:r>
              <a:rPr lang="en-US" sz="2400" kern="0" dirty="0">
                <a:latin typeface="Book Antiqua" pitchFamily="18" charset="0"/>
              </a:rPr>
              <a:t> are in the buffer. How many are with the processor?</a:t>
            </a:r>
          </a:p>
          <a:p>
            <a:pPr>
              <a:spcAft>
                <a:spcPts val="600"/>
              </a:spcAft>
            </a:pPr>
            <a:r>
              <a:rPr lang="en-US" sz="2400" kern="0" dirty="0">
                <a:latin typeface="Book Antiqua" pitchFamily="18" charset="0"/>
              </a:rPr>
              <a:t>0.9375</a:t>
            </a:r>
          </a:p>
          <a:p>
            <a:pPr>
              <a:spcAft>
                <a:spcPts val="600"/>
              </a:spcAft>
            </a:pPr>
            <a:r>
              <a:rPr lang="en-US" sz="2400" kern="0" dirty="0">
                <a:latin typeface="Book Antiqua" pitchFamily="18" charset="0"/>
              </a:rPr>
              <a:t>I =</a:t>
            </a:r>
            <a:r>
              <a:rPr lang="en-US" sz="2400" dirty="0">
                <a:solidFill>
                  <a:srgbClr val="000000"/>
                </a:solidFill>
                <a:latin typeface="Book Antiqua" panose="02040602050305030304" pitchFamily="18" charset="0"/>
              </a:rPr>
              <a:t> </a:t>
            </a:r>
            <a:r>
              <a:rPr lang="en-US" sz="2400" dirty="0">
                <a:latin typeface="Book Antiqua" panose="02040602050305030304" pitchFamily="18" charset="0"/>
              </a:rPr>
              <a:t> 14.0625 </a:t>
            </a:r>
            <a:r>
              <a:rPr lang="en-US" sz="2400" dirty="0">
                <a:solidFill>
                  <a:srgbClr val="000000"/>
                </a:solidFill>
                <a:latin typeface="Book Antiqua" panose="02040602050305030304" pitchFamily="18" charset="0"/>
              </a:rPr>
              <a:t> </a:t>
            </a:r>
            <a:r>
              <a:rPr lang="en-US" sz="2400" kern="0" dirty="0">
                <a:latin typeface="Book Antiqua" pitchFamily="18" charset="0"/>
              </a:rPr>
              <a:t>+ 0.9375 = </a:t>
            </a:r>
            <a:r>
              <a:rPr lang="en-US" sz="2400" dirty="0">
                <a:latin typeface="Book Antiqua" panose="02040602050305030304" pitchFamily="18" charset="0"/>
              </a:rPr>
              <a:t>15</a:t>
            </a:r>
          </a:p>
          <a:p>
            <a:pPr>
              <a:spcAft>
                <a:spcPts val="600"/>
              </a:spcAft>
            </a:pPr>
            <a:endParaRPr lang="en-US" sz="2400" kern="0" dirty="0">
              <a:latin typeface="Book Antiqua" panose="02040602050305030304" pitchFamily="18" charset="0"/>
            </a:endParaRPr>
          </a:p>
          <a:p>
            <a:pPr>
              <a:spcAft>
                <a:spcPts val="600"/>
              </a:spcAft>
              <a:buClr>
                <a:srgbClr val="000000"/>
              </a:buClr>
              <a:buSzPct val="80000"/>
            </a:pPr>
            <a:r>
              <a:rPr lang="en-US" sz="2400" dirty="0">
                <a:latin typeface="Book Antiqua" pitchFamily="18" charset="0"/>
              </a:rPr>
              <a:t>Now suppose there are 2 processors, c=2</a:t>
            </a:r>
            <a:endParaRPr lang="en-US" sz="2400" dirty="0">
              <a:latin typeface="Book Antiqua" pitchFamily="18" charset="0"/>
              <a:sym typeface="Symbol"/>
            </a:endParaRPr>
          </a:p>
          <a:p>
            <a:pPr>
              <a:spcAft>
                <a:spcPts val="600"/>
              </a:spcAft>
              <a:buClr>
                <a:srgbClr val="000000"/>
              </a:buClr>
              <a:buSzPct val="80000"/>
            </a:pPr>
            <a:r>
              <a:rPr lang="en-US" sz="2400" dirty="0">
                <a:latin typeface="Book Antiqua" pitchFamily="18" charset="0"/>
              </a:rPr>
              <a:t>R  is still 1/8 per minute or 7.5 per hour</a:t>
            </a:r>
          </a:p>
          <a:p>
            <a:pPr>
              <a:spcAft>
                <a:spcPts val="600"/>
              </a:spcAft>
              <a:buClr>
                <a:srgbClr val="000000"/>
              </a:buClr>
              <a:buSzPct val="80000"/>
            </a:pPr>
            <a:r>
              <a:rPr lang="en-US" sz="2400" dirty="0" err="1">
                <a:latin typeface="Book Antiqua" pitchFamily="18" charset="0"/>
              </a:rPr>
              <a:t>Rp</a:t>
            </a:r>
            <a:r>
              <a:rPr lang="en-US" sz="2400" dirty="0">
                <a:latin typeface="Book Antiqua" pitchFamily="18" charset="0"/>
              </a:rPr>
              <a:t>= 2/7.5 per minutes or 60(2/7.5) = 16 /</a:t>
            </a:r>
            <a:r>
              <a:rPr lang="en-US" sz="2400" dirty="0" err="1">
                <a:latin typeface="Book Antiqua" pitchFamily="18" charset="0"/>
              </a:rPr>
              <a:t>hr</a:t>
            </a:r>
            <a:endParaRPr lang="en-US" sz="2400" dirty="0">
              <a:latin typeface="Book Antiqua" pitchFamily="18" charset="0"/>
            </a:endParaRPr>
          </a:p>
          <a:p>
            <a:pPr>
              <a:spcAft>
                <a:spcPts val="600"/>
              </a:spcAft>
              <a:buClr>
                <a:srgbClr val="000000"/>
              </a:buClr>
              <a:buSzPct val="80000"/>
            </a:pPr>
            <a:r>
              <a:rPr lang="en-US" sz="2400" dirty="0">
                <a:latin typeface="Book Antiqua" pitchFamily="18" charset="0"/>
                <a:sym typeface="Symbol"/>
              </a:rPr>
              <a:t>U = R/</a:t>
            </a:r>
            <a:r>
              <a:rPr lang="en-US" sz="2400" dirty="0" err="1">
                <a:latin typeface="Book Antiqua" pitchFamily="18" charset="0"/>
                <a:sym typeface="Symbol"/>
              </a:rPr>
              <a:t>Rp</a:t>
            </a:r>
            <a:r>
              <a:rPr lang="en-US" sz="2400" dirty="0">
                <a:latin typeface="Book Antiqua" pitchFamily="18" charset="0"/>
                <a:sym typeface="Symbol"/>
              </a:rPr>
              <a:t> = 7.5/16 = </a:t>
            </a:r>
            <a:r>
              <a:rPr lang="en-US" sz="2400" dirty="0">
                <a:latin typeface="Book Antiqua" pitchFamily="18" charset="0"/>
              </a:rPr>
              <a:t>0.46875 </a:t>
            </a:r>
          </a:p>
          <a:p>
            <a:pPr>
              <a:spcAft>
                <a:spcPts val="600"/>
              </a:spcAft>
            </a:pPr>
            <a:endParaRPr lang="en-US" sz="2400" kern="0" dirty="0">
              <a:latin typeface="Book Antiqua" panose="02040602050305030304" pitchFamily="18" charset="0"/>
            </a:endParaRPr>
          </a:p>
          <a:p>
            <a:pPr>
              <a:spcBef>
                <a:spcPct val="20000"/>
              </a:spcBef>
              <a:spcAft>
                <a:spcPts val="1200"/>
              </a:spcAft>
              <a:buClr>
                <a:srgbClr val="000000"/>
              </a:buClr>
              <a:buSzPct val="80000"/>
              <a:defRPr/>
            </a:pPr>
            <a:endParaRPr lang="en-US" sz="2400" kern="0" dirty="0">
              <a:latin typeface="Book Antiqua" pitchFamily="18" charset="0"/>
              <a:ea typeface="ＭＳ Ｐゴシック" pitchFamily="-65" charset="-128"/>
              <a:cs typeface="Times New Roman" pitchFamily="18" charset="0"/>
            </a:endParaRPr>
          </a:p>
          <a:p>
            <a:pPr>
              <a:spcBef>
                <a:spcPct val="20000"/>
              </a:spcBef>
              <a:spcAft>
                <a:spcPts val="1200"/>
              </a:spcAft>
              <a:buClr>
                <a:srgbClr val="000000"/>
              </a:buClr>
              <a:buSzPct val="80000"/>
              <a:defRPr/>
            </a:pPr>
            <a:endParaRPr lang="en-US" sz="2400" kern="0" dirty="0">
              <a:latin typeface="Book Antiqua" pitchFamily="18" charset="0"/>
              <a:ea typeface="ＭＳ Ｐゴシック" pitchFamily="-65" charset="-128"/>
              <a:cs typeface="Times New Roman" pitchFamily="18" charset="0"/>
            </a:endParaRPr>
          </a:p>
          <a:p>
            <a:pPr>
              <a:spcBef>
                <a:spcPct val="20000"/>
              </a:spcBef>
              <a:spcAft>
                <a:spcPts val="1200"/>
              </a:spcAft>
              <a:buClr>
                <a:srgbClr val="000000"/>
              </a:buClr>
              <a:buSzPct val="80000"/>
              <a:defRPr/>
            </a:pPr>
            <a:endParaRPr lang="en-US" sz="2400" kern="0" dirty="0">
              <a:latin typeface="Book Antiqua" pitchFamily="18" charset="0"/>
              <a:ea typeface="ＭＳ Ｐゴシック" pitchFamily="-65" charset="-128"/>
              <a:cs typeface="Times New Roman" pitchFamily="18" charset="0"/>
            </a:endParaRPr>
          </a:p>
        </p:txBody>
      </p:sp>
      <p:graphicFrame>
        <p:nvGraphicFramePr>
          <p:cNvPr id="5" name="Object 3">
            <a:extLst>
              <a:ext uri="{FF2B5EF4-FFF2-40B4-BE49-F238E27FC236}">
                <a16:creationId xmlns:a16="http://schemas.microsoft.com/office/drawing/2014/main" id="{D6CC01DF-27CD-439D-AFA2-8AC9B1FE0370}"/>
              </a:ext>
            </a:extLst>
          </p:cNvPr>
          <p:cNvGraphicFramePr>
            <a:graphicFrameLocks/>
          </p:cNvGraphicFramePr>
          <p:nvPr/>
        </p:nvGraphicFramePr>
        <p:xfrm>
          <a:off x="787672" y="5125593"/>
          <a:ext cx="1295400" cy="882650"/>
        </p:xfrm>
        <a:graphic>
          <a:graphicData uri="http://schemas.openxmlformats.org/presentationml/2006/ole">
            <mc:AlternateContent xmlns:mc="http://schemas.openxmlformats.org/markup-compatibility/2006">
              <mc:Choice xmlns:v="urn:schemas-microsoft-com:vml" Requires="v">
                <p:oleObj spid="_x0000_s137248" name="Equation" r:id="rId4" imgW="12122640" imgH="10317960" progId="Equation.3">
                  <p:embed/>
                </p:oleObj>
              </mc:Choice>
              <mc:Fallback>
                <p:oleObj name="Equation" r:id="rId4" imgW="12122640" imgH="10317960" progId="Equation.3">
                  <p:embed/>
                  <p:pic>
                    <p:nvPicPr>
                      <p:cNvPr id="5" name="Object 3">
                        <a:extLst>
                          <a:ext uri="{FF2B5EF4-FFF2-40B4-BE49-F238E27FC236}">
                            <a16:creationId xmlns:a16="http://schemas.microsoft.com/office/drawing/2014/main" id="{D6CC01DF-27CD-439D-AFA2-8AC9B1FE0370}"/>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672" y="5125593"/>
                        <a:ext cx="1295400" cy="8826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4">
            <a:extLst>
              <a:ext uri="{FF2B5EF4-FFF2-40B4-BE49-F238E27FC236}">
                <a16:creationId xmlns:a16="http://schemas.microsoft.com/office/drawing/2014/main" id="{6EA96D6D-A9BF-4AE8-9DAF-606E594FD7DB}"/>
              </a:ext>
            </a:extLst>
          </p:cNvPr>
          <p:cNvGraphicFramePr>
            <a:graphicFrameLocks/>
          </p:cNvGraphicFramePr>
          <p:nvPr/>
        </p:nvGraphicFramePr>
        <p:xfrm>
          <a:off x="116160" y="5522015"/>
          <a:ext cx="717550" cy="381000"/>
        </p:xfrm>
        <a:graphic>
          <a:graphicData uri="http://schemas.openxmlformats.org/presentationml/2006/ole">
            <mc:AlternateContent xmlns:mc="http://schemas.openxmlformats.org/markup-compatibility/2006">
              <mc:Choice xmlns:v="urn:schemas-microsoft-com:vml" Requires="v">
                <p:oleObj spid="_x0000_s137249" name="Equation" r:id="rId6" imgW="266400" imgH="177480" progId="Equation.3">
                  <p:embed/>
                </p:oleObj>
              </mc:Choice>
              <mc:Fallback>
                <p:oleObj name="Equation" r:id="rId6" imgW="266400" imgH="177480" progId="Equation.3">
                  <p:embed/>
                  <p:pic>
                    <p:nvPicPr>
                      <p:cNvPr id="6" name="Object 4">
                        <a:extLst>
                          <a:ext uri="{FF2B5EF4-FFF2-40B4-BE49-F238E27FC236}">
                            <a16:creationId xmlns:a16="http://schemas.microsoft.com/office/drawing/2014/main" id="{6EA96D6D-A9BF-4AE8-9DAF-606E594FD7DB}"/>
                          </a:ext>
                        </a:extLst>
                      </p:cNvPr>
                      <p:cNvPicPr>
                        <a:picLocks noChangeArrowheads="1"/>
                      </p:cNvPicPr>
                      <p:nvPr/>
                    </p:nvPicPr>
                    <p:blipFill>
                      <a:blip r:embed="rId7"/>
                      <a:srcRect/>
                      <a:stretch>
                        <a:fillRect/>
                      </a:stretch>
                    </p:blipFill>
                    <p:spPr bwMode="auto">
                      <a:xfrm>
                        <a:off x="116160" y="5522015"/>
                        <a:ext cx="717550" cy="3810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3">
            <a:extLst>
              <a:ext uri="{FF2B5EF4-FFF2-40B4-BE49-F238E27FC236}">
                <a16:creationId xmlns:a16="http://schemas.microsoft.com/office/drawing/2014/main" id="{0A6E76D9-03DB-4EA2-BCA6-65106721B37B}"/>
              </a:ext>
            </a:extLst>
          </p:cNvPr>
          <p:cNvGraphicFramePr>
            <a:graphicFrameLocks noChangeAspect="1"/>
          </p:cNvGraphicFramePr>
          <p:nvPr/>
        </p:nvGraphicFramePr>
        <p:xfrm>
          <a:off x="2265636" y="5080690"/>
          <a:ext cx="2185987" cy="939800"/>
        </p:xfrm>
        <a:graphic>
          <a:graphicData uri="http://schemas.openxmlformats.org/presentationml/2006/ole">
            <mc:AlternateContent xmlns:mc="http://schemas.openxmlformats.org/markup-compatibility/2006">
              <mc:Choice xmlns:v="urn:schemas-microsoft-com:vml" Requires="v">
                <p:oleObj spid="_x0000_s137250" name="Equation" r:id="rId8" imgW="1002960" imgH="431640" progId="Equation.3">
                  <p:embed/>
                </p:oleObj>
              </mc:Choice>
              <mc:Fallback>
                <p:oleObj name="Equation" r:id="rId8" imgW="1002960" imgH="431640" progId="Equation.3">
                  <p:embed/>
                  <p:pic>
                    <p:nvPicPr>
                      <p:cNvPr id="7" name="Object 3">
                        <a:extLst>
                          <a:ext uri="{FF2B5EF4-FFF2-40B4-BE49-F238E27FC236}">
                            <a16:creationId xmlns:a16="http://schemas.microsoft.com/office/drawing/2014/main" id="{0A6E76D9-03DB-4EA2-BCA6-65106721B37B}"/>
                          </a:ext>
                        </a:extLst>
                      </p:cNvPr>
                      <p:cNvPicPr>
                        <a:picLocks noChangeArrowheads="1"/>
                      </p:cNvPicPr>
                      <p:nvPr/>
                    </p:nvPicPr>
                    <p:blipFill>
                      <a:blip r:embed="rId9"/>
                      <a:srcRect/>
                      <a:stretch>
                        <a:fillRect/>
                      </a:stretch>
                    </p:blipFill>
                    <p:spPr bwMode="auto">
                      <a:xfrm>
                        <a:off x="2265636" y="5080690"/>
                        <a:ext cx="2185987" cy="9398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a:extLst>
              <a:ext uri="{FF2B5EF4-FFF2-40B4-BE49-F238E27FC236}">
                <a16:creationId xmlns:a16="http://schemas.microsoft.com/office/drawing/2014/main" id="{4290F22C-A336-4D0F-97F3-0017534F7023}"/>
              </a:ext>
            </a:extLst>
          </p:cNvPr>
          <p:cNvSpPr/>
          <p:nvPr/>
        </p:nvSpPr>
        <p:spPr>
          <a:xfrm>
            <a:off x="4727848" y="5506935"/>
            <a:ext cx="1681871" cy="461665"/>
          </a:xfrm>
          <a:prstGeom prst="rect">
            <a:avLst/>
          </a:prstGeom>
        </p:spPr>
        <p:txBody>
          <a:bodyPr wrap="none">
            <a:spAutoFit/>
          </a:bodyPr>
          <a:lstStyle/>
          <a:p>
            <a:r>
              <a:rPr lang="en-US" sz="2400" dirty="0">
                <a:solidFill>
                  <a:srgbClr val="000000"/>
                </a:solidFill>
                <a:latin typeface="Book Antiqua" panose="02040602050305030304" pitchFamily="18" charset="0"/>
              </a:rPr>
              <a:t>= 0.294222</a:t>
            </a:r>
            <a:r>
              <a:rPr lang="en-US" sz="2400" dirty="0">
                <a:latin typeface="Book Antiqua" panose="02040602050305030304" pitchFamily="18" charset="0"/>
              </a:rPr>
              <a:t> </a:t>
            </a:r>
          </a:p>
        </p:txBody>
      </p:sp>
      <p:sp>
        <p:nvSpPr>
          <p:cNvPr id="9" name="Content Placeholder 1">
            <a:extLst>
              <a:ext uri="{FF2B5EF4-FFF2-40B4-BE49-F238E27FC236}">
                <a16:creationId xmlns:a16="http://schemas.microsoft.com/office/drawing/2014/main" id="{7888F652-1C3F-4D01-9216-3F08B1F027C9}"/>
              </a:ext>
            </a:extLst>
          </p:cNvPr>
          <p:cNvSpPr txBox="1">
            <a:spLocks/>
          </p:cNvSpPr>
          <p:nvPr/>
        </p:nvSpPr>
        <p:spPr bwMode="auto">
          <a:xfrm>
            <a:off x="116160" y="6020490"/>
            <a:ext cx="665261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Clr>
                <a:srgbClr val="000000"/>
              </a:buClr>
              <a:buSzPct val="80000"/>
              <a:defRPr/>
            </a:pPr>
            <a:r>
              <a:rPr lang="en-US" sz="2400" kern="0" dirty="0">
                <a:latin typeface="Book Antiqua" pitchFamily="18" charset="0"/>
                <a:ea typeface="ＭＳ Ｐゴシック" pitchFamily="-65" charset="-128"/>
                <a:cs typeface="MS Reference Sans Serif" pitchFamily="34" charset="0"/>
              </a:rPr>
              <a:t>On average Ii = 0.29 passengers waiting in line.</a:t>
            </a:r>
            <a:endParaRPr lang="en-US" sz="2400" kern="0" dirty="0">
              <a:latin typeface="MS Reference Sans Serif" pitchFamily="34" charset="0"/>
              <a:ea typeface="ＭＳ Ｐゴシック" pitchFamily="-65" charset="-128"/>
              <a:cs typeface="MS Reference Sans Serif" pitchFamily="34" charset="0"/>
            </a:endParaRPr>
          </a:p>
        </p:txBody>
      </p:sp>
    </p:spTree>
    <p:extLst>
      <p:ext uri="{BB962C8B-B14F-4D97-AF65-F5344CB8AC3E}">
        <p14:creationId xmlns:p14="http://schemas.microsoft.com/office/powerpoint/2010/main" val="11957755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dissolv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dissolv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dissolve">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dissolve">
                                      <p:cBhvr>
                                        <p:cTn id="47" dur="500"/>
                                        <p:tgtEl>
                                          <p:spTgt spid="4">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dissolve">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dissolve">
                                      <p:cBhvr>
                                        <p:cTn id="57" dur="5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dissolve">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dissolve">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9">
                                            <p:txEl>
                                              <p:pRg st="0" end="0"/>
                                            </p:txEl>
                                          </p:spTgt>
                                        </p:tgtEl>
                                        <p:attrNameLst>
                                          <p:attrName>style.visibility</p:attrName>
                                        </p:attrNameLst>
                                      </p:cBhvr>
                                      <p:to>
                                        <p:strVal val="visible"/>
                                      </p:to>
                                    </p:set>
                                    <p:animEffect transition="in" filter="dissolve">
                                      <p:cBhvr>
                                        <p:cTn id="7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P spid="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Now suppose we have two servers </a:t>
            </a:r>
          </a:p>
        </p:txBody>
      </p:sp>
      <p:sp>
        <p:nvSpPr>
          <p:cNvPr id="4" name="Content Placeholder 1"/>
          <p:cNvSpPr txBox="1">
            <a:spLocks/>
          </p:cNvSpPr>
          <p:nvPr/>
        </p:nvSpPr>
        <p:spPr bwMode="auto">
          <a:xfrm>
            <a:off x="31271" y="582866"/>
            <a:ext cx="12160729"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Clr>
                <a:srgbClr val="000000"/>
              </a:buClr>
              <a:buSzPct val="80000"/>
              <a:defRPr/>
            </a:pPr>
            <a:r>
              <a:rPr lang="en-US" sz="2400" kern="0" dirty="0">
                <a:latin typeface="Book Antiqua" pitchFamily="18" charset="0"/>
                <a:ea typeface="ＭＳ Ｐゴシック" pitchFamily="-65" charset="-128"/>
                <a:cs typeface="MS Reference Sans Serif" pitchFamily="34" charset="0"/>
              </a:rPr>
              <a:t>On average Ii = 0.29 passengers waiting in line.</a:t>
            </a:r>
          </a:p>
          <a:p>
            <a:pPr>
              <a:spcBef>
                <a:spcPct val="20000"/>
              </a:spcBef>
              <a:buClr>
                <a:srgbClr val="000000"/>
              </a:buClr>
              <a:buSzPct val="80000"/>
              <a:defRPr/>
            </a:pPr>
            <a:r>
              <a:rPr lang="en-US" sz="2400" b="1" kern="0" dirty="0">
                <a:latin typeface="Book Antiqua" pitchFamily="18" charset="0"/>
                <a:ea typeface="ＭＳ Ｐゴシック" pitchFamily="-65" charset="-128"/>
                <a:cs typeface="MS Reference Sans Serif" pitchFamily="34" charset="0"/>
              </a:rPr>
              <a:t>S</a:t>
            </a:r>
            <a:r>
              <a:rPr lang="en-US" sz="2400" b="1" kern="0" dirty="0" err="1">
                <a:latin typeface="Book Antiqua" pitchFamily="18" charset="0"/>
                <a:ea typeface="ＭＳ Ｐゴシック" pitchFamily="-65" charset="-128"/>
                <a:cs typeface="MS Reference Sans Serif" pitchFamily="34" charset="0"/>
              </a:rPr>
              <a:t>afety</a:t>
            </a:r>
            <a:r>
              <a:rPr lang="en-US" sz="2400" b="1" kern="0" dirty="0">
                <a:latin typeface="Book Antiqua" pitchFamily="18" charset="0"/>
                <a:ea typeface="ＭＳ Ｐゴシック" pitchFamily="-65" charset="-128"/>
                <a:cs typeface="MS Reference Sans Serif" pitchFamily="34" charset="0"/>
              </a:rPr>
              <a:t> capacity is Rs = R</a:t>
            </a:r>
            <a:r>
              <a:rPr lang="en-US" sz="2400" b="1" kern="0" baseline="-18000" dirty="0">
                <a:latin typeface="Book Antiqua" pitchFamily="18" charset="0"/>
                <a:ea typeface="ＭＳ Ｐゴシック" pitchFamily="-65" charset="-128"/>
                <a:cs typeface="MS Reference Sans Serif" pitchFamily="34" charset="0"/>
              </a:rPr>
              <a:t>P</a:t>
            </a:r>
            <a:r>
              <a:rPr lang="en-US" sz="2400" b="1" kern="0" dirty="0">
                <a:latin typeface="Book Antiqua" pitchFamily="18" charset="0"/>
                <a:ea typeface="ＭＳ Ｐゴシック" pitchFamily="-65" charset="-128"/>
                <a:cs typeface="MS Reference Sans Serif" pitchFamily="34" charset="0"/>
              </a:rPr>
              <a:t> - </a:t>
            </a:r>
            <a:r>
              <a:rPr lang="en-US" sz="2400" b="1" kern="0" baseline="-18000" dirty="0">
                <a:latin typeface="Book Antiqua" pitchFamily="18" charset="0"/>
                <a:ea typeface="ＭＳ Ｐゴシック" pitchFamily="-65" charset="-128"/>
                <a:cs typeface="MS Reference Sans Serif" pitchFamily="34" charset="0"/>
              </a:rPr>
              <a:t> </a:t>
            </a:r>
            <a:r>
              <a:rPr lang="en-US" sz="2400" b="1" kern="0" dirty="0">
                <a:latin typeface="Book Antiqua" pitchFamily="18" charset="0"/>
                <a:ea typeface="ＭＳ Ｐゴシック" pitchFamily="-65" charset="-128"/>
                <a:cs typeface="MS Reference Sans Serif" pitchFamily="34" charset="0"/>
              </a:rPr>
              <a:t>R = 16-7.5 = 8.5 flow units per hour.</a:t>
            </a:r>
          </a:p>
          <a:p>
            <a:pPr>
              <a:spcAft>
                <a:spcPts val="600"/>
              </a:spcAft>
            </a:pPr>
            <a:r>
              <a:rPr lang="en-US" sz="2400" dirty="0" err="1">
                <a:latin typeface="Book Antiqua" pitchFamily="18" charset="0"/>
              </a:rPr>
              <a:t>Ti</a:t>
            </a:r>
            <a:r>
              <a:rPr lang="en-US" sz="2400" dirty="0">
                <a:latin typeface="Book Antiqua" pitchFamily="18" charset="0"/>
              </a:rPr>
              <a:t>=Ii/R = (</a:t>
            </a:r>
            <a:r>
              <a:rPr lang="en-US" sz="2400" dirty="0">
                <a:solidFill>
                  <a:srgbClr val="000000"/>
                </a:solidFill>
                <a:latin typeface="Book Antiqua" panose="02040602050305030304" pitchFamily="18" charset="0"/>
              </a:rPr>
              <a:t>0.294222/7.5)60 = </a:t>
            </a:r>
            <a:r>
              <a:rPr lang="en-US" sz="2400" dirty="0">
                <a:latin typeface="Book Antiqua" pitchFamily="18" charset="0"/>
              </a:rPr>
              <a:t> 2.3538 min.</a:t>
            </a:r>
          </a:p>
          <a:p>
            <a:pPr>
              <a:spcAft>
                <a:spcPts val="600"/>
              </a:spcAft>
            </a:pPr>
            <a:r>
              <a:rPr lang="en-US" sz="2400" dirty="0">
                <a:latin typeface="Book Antiqua" pitchFamily="18" charset="0"/>
              </a:rPr>
              <a:t>Total time in the system: T = </a:t>
            </a:r>
            <a:r>
              <a:rPr lang="en-US" sz="2400" dirty="0" err="1">
                <a:latin typeface="Book Antiqua" pitchFamily="18" charset="0"/>
              </a:rPr>
              <a:t>Ti+Tp</a:t>
            </a:r>
            <a:endParaRPr lang="en-US" sz="2400" dirty="0">
              <a:latin typeface="Book Antiqua" pitchFamily="18" charset="0"/>
            </a:endParaRPr>
          </a:p>
          <a:p>
            <a:pPr>
              <a:spcAft>
                <a:spcPts val="600"/>
              </a:spcAft>
            </a:pPr>
            <a:r>
              <a:rPr lang="en-US" sz="2400" dirty="0">
                <a:latin typeface="Book Antiqua" pitchFamily="18" charset="0"/>
              </a:rPr>
              <a:t>Since </a:t>
            </a:r>
            <a:r>
              <a:rPr lang="en-US" sz="2400" dirty="0" err="1">
                <a:latin typeface="Book Antiqua" pitchFamily="18" charset="0"/>
              </a:rPr>
              <a:t>Tp</a:t>
            </a:r>
            <a:r>
              <a:rPr lang="en-US" sz="2400" baseline="-25000" dirty="0">
                <a:latin typeface="Book Antiqua" pitchFamily="18" charset="0"/>
              </a:rPr>
              <a:t> </a:t>
            </a:r>
            <a:r>
              <a:rPr lang="en-US" sz="2400" dirty="0">
                <a:latin typeface="Book Antiqua" pitchFamily="18" charset="0"/>
              </a:rPr>
              <a:t>= 7.5 </a:t>
            </a:r>
            <a:r>
              <a:rPr lang="en-US" sz="2400" dirty="0">
                <a:latin typeface="Book Antiqua" pitchFamily="18" charset="0"/>
                <a:sym typeface="Wingdings" pitchFamily="2" charset="2"/>
              </a:rPr>
              <a:t> </a:t>
            </a:r>
            <a:r>
              <a:rPr lang="en-US" sz="2400" dirty="0">
                <a:latin typeface="Book Antiqua" pitchFamily="18" charset="0"/>
              </a:rPr>
              <a:t> T = </a:t>
            </a:r>
            <a:r>
              <a:rPr lang="en-US" sz="2400" dirty="0" err="1">
                <a:latin typeface="Book Antiqua" pitchFamily="18" charset="0"/>
              </a:rPr>
              <a:t>Ti</a:t>
            </a:r>
            <a:r>
              <a:rPr lang="en-US" sz="2400" dirty="0">
                <a:latin typeface="Book Antiqua" pitchFamily="18" charset="0"/>
              </a:rPr>
              <a:t> + </a:t>
            </a:r>
            <a:r>
              <a:rPr lang="en-US" sz="2400" dirty="0" err="1">
                <a:latin typeface="Book Antiqua" pitchFamily="18" charset="0"/>
              </a:rPr>
              <a:t>Tp</a:t>
            </a:r>
            <a:r>
              <a:rPr lang="en-US" sz="2400" dirty="0">
                <a:latin typeface="Book Antiqua" pitchFamily="18" charset="0"/>
              </a:rPr>
              <a:t> = 7.5+2.4= 9.9  min</a:t>
            </a:r>
          </a:p>
          <a:p>
            <a:pPr>
              <a:spcAft>
                <a:spcPts val="600"/>
              </a:spcAft>
            </a:pPr>
            <a:r>
              <a:rPr lang="en-US" sz="2400" dirty="0">
                <a:latin typeface="Book Antiqua" pitchFamily="18" charset="0"/>
              </a:rPr>
              <a:t>Total number of passengers in the process: </a:t>
            </a:r>
          </a:p>
          <a:p>
            <a:pPr>
              <a:spcAft>
                <a:spcPts val="600"/>
              </a:spcAft>
            </a:pPr>
            <a:r>
              <a:rPr lang="en-US" sz="2400" dirty="0">
                <a:latin typeface="Book Antiqua" pitchFamily="18" charset="0"/>
              </a:rPr>
              <a:t>I = 2(0.4688) = 0.9376  in the buffer and 0.2942  in the process. </a:t>
            </a:r>
          </a:p>
          <a:p>
            <a:pPr>
              <a:spcAft>
                <a:spcPts val="600"/>
              </a:spcAft>
            </a:pPr>
            <a:r>
              <a:rPr lang="en-US" sz="2400" dirty="0">
                <a:latin typeface="Book Antiqua" pitchFamily="18" charset="0"/>
              </a:rPr>
              <a:t>I = 0.94 + 0.29 = 1.23</a:t>
            </a:r>
          </a:p>
          <a:p>
            <a:pPr>
              <a:spcBef>
                <a:spcPct val="20000"/>
              </a:spcBef>
              <a:buClr>
                <a:srgbClr val="000000"/>
              </a:buClr>
              <a:buSzPct val="80000"/>
              <a:defRPr/>
            </a:pPr>
            <a:endParaRPr lang="en-US" sz="2400" b="1" kern="0" dirty="0">
              <a:latin typeface="Book Antiqua" pitchFamily="18" charset="0"/>
              <a:ea typeface="ＭＳ Ｐゴシック" pitchFamily="-65" charset="-128"/>
              <a:cs typeface="MS Reference Sans Serif" pitchFamily="34" charset="0"/>
            </a:endParaRPr>
          </a:p>
          <a:p>
            <a:pPr marL="342900" indent="-342900" eaLnBrk="1" hangingPunct="1">
              <a:spcBef>
                <a:spcPct val="20000"/>
              </a:spcBef>
              <a:buSzPct val="75000"/>
              <a:defRPr/>
            </a:pPr>
            <a:endParaRPr lang="en-US" sz="2400" kern="0" dirty="0">
              <a:latin typeface="MS Reference Sans Serif" pitchFamily="34" charset="0"/>
              <a:ea typeface="ＭＳ Ｐゴシック" pitchFamily="-65" charset="-128"/>
              <a:cs typeface="MS Reference Sans Serif" pitchFamily="34" charset="0"/>
            </a:endParaRPr>
          </a:p>
        </p:txBody>
      </p:sp>
      <p:graphicFrame>
        <p:nvGraphicFramePr>
          <p:cNvPr id="8" name="Object 7">
            <a:extLst>
              <a:ext uri="{FF2B5EF4-FFF2-40B4-BE49-F238E27FC236}">
                <a16:creationId xmlns:a16="http://schemas.microsoft.com/office/drawing/2014/main" id="{E700A252-0480-4F4F-BBF9-EDB9F4AD4B30}"/>
              </a:ext>
            </a:extLst>
          </p:cNvPr>
          <p:cNvGraphicFramePr>
            <a:graphicFrameLocks noChangeAspect="1"/>
          </p:cNvGraphicFramePr>
          <p:nvPr/>
        </p:nvGraphicFramePr>
        <p:xfrm>
          <a:off x="3037659" y="4001204"/>
          <a:ext cx="1068877" cy="1101141"/>
        </p:xfrm>
        <a:graphic>
          <a:graphicData uri="http://schemas.openxmlformats.org/presentationml/2006/ole">
            <mc:AlternateContent xmlns:mc="http://schemas.openxmlformats.org/markup-compatibility/2006">
              <mc:Choice xmlns:v="urn:schemas-microsoft-com:vml" Requires="v">
                <p:oleObj spid="_x0000_s138322" name="Worksheet" r:id="rId4" imgW="628751" imgH="647730" progId="Excel.Sheet.12">
                  <p:embed/>
                </p:oleObj>
              </mc:Choice>
              <mc:Fallback>
                <p:oleObj name="Worksheet" r:id="rId4" imgW="628751" imgH="647730" progId="Excel.Sheet.12">
                  <p:embed/>
                  <p:pic>
                    <p:nvPicPr>
                      <p:cNvPr id="8" name="Object 7">
                        <a:extLst>
                          <a:ext uri="{FF2B5EF4-FFF2-40B4-BE49-F238E27FC236}">
                            <a16:creationId xmlns:a16="http://schemas.microsoft.com/office/drawing/2014/main" id="{E700A252-0480-4F4F-BBF9-EDB9F4AD4B30}"/>
                          </a:ext>
                        </a:extLst>
                      </p:cNvPr>
                      <p:cNvPicPr/>
                      <p:nvPr/>
                    </p:nvPicPr>
                    <p:blipFill>
                      <a:blip r:embed="rId5"/>
                      <a:stretch>
                        <a:fillRect/>
                      </a:stretch>
                    </p:blipFill>
                    <p:spPr>
                      <a:xfrm>
                        <a:off x="3037659" y="4001204"/>
                        <a:ext cx="1068877" cy="1101141"/>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9797B414-972A-4025-8809-B340C6616626}"/>
              </a:ext>
            </a:extLst>
          </p:cNvPr>
          <p:cNvGraphicFramePr>
            <a:graphicFrameLocks noChangeAspect="1"/>
          </p:cNvGraphicFramePr>
          <p:nvPr/>
        </p:nvGraphicFramePr>
        <p:xfrm>
          <a:off x="4104456" y="4001204"/>
          <a:ext cx="2202410" cy="1101141"/>
        </p:xfrm>
        <a:graphic>
          <a:graphicData uri="http://schemas.openxmlformats.org/presentationml/2006/ole">
            <mc:AlternateContent xmlns:mc="http://schemas.openxmlformats.org/markup-compatibility/2006">
              <mc:Choice xmlns:v="urn:schemas-microsoft-com:vml" Requires="v">
                <p:oleObj spid="_x0000_s138323" name="Worksheet" r:id="rId6" imgW="1295535" imgH="647730" progId="Excel.Sheet.12">
                  <p:embed/>
                </p:oleObj>
              </mc:Choice>
              <mc:Fallback>
                <p:oleObj name="Worksheet" r:id="rId6" imgW="1295535" imgH="647730" progId="Excel.Sheet.12">
                  <p:embed/>
                  <p:pic>
                    <p:nvPicPr>
                      <p:cNvPr id="9" name="Object 8">
                        <a:extLst>
                          <a:ext uri="{FF2B5EF4-FFF2-40B4-BE49-F238E27FC236}">
                            <a16:creationId xmlns:a16="http://schemas.microsoft.com/office/drawing/2014/main" id="{9797B414-972A-4025-8809-B340C6616626}"/>
                          </a:ext>
                        </a:extLst>
                      </p:cNvPr>
                      <p:cNvPicPr/>
                      <p:nvPr/>
                    </p:nvPicPr>
                    <p:blipFill>
                      <a:blip r:embed="rId7"/>
                      <a:stretch>
                        <a:fillRect/>
                      </a:stretch>
                    </p:blipFill>
                    <p:spPr>
                      <a:xfrm>
                        <a:off x="4104456" y="4001204"/>
                        <a:ext cx="2202410" cy="1101141"/>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8AF71233-E28C-4408-BA2F-D2E90E4562E6}"/>
              </a:ext>
            </a:extLst>
          </p:cNvPr>
          <p:cNvGraphicFramePr>
            <a:graphicFrameLocks noChangeAspect="1"/>
          </p:cNvGraphicFramePr>
          <p:nvPr/>
        </p:nvGraphicFramePr>
        <p:xfrm>
          <a:off x="6314256" y="4001203"/>
          <a:ext cx="3173616" cy="1101141"/>
        </p:xfrm>
        <a:graphic>
          <a:graphicData uri="http://schemas.openxmlformats.org/presentationml/2006/ole">
            <mc:AlternateContent xmlns:mc="http://schemas.openxmlformats.org/markup-compatibility/2006">
              <mc:Choice xmlns:v="urn:schemas-microsoft-com:vml" Requires="v">
                <p:oleObj spid="_x0000_s138324" name="Worksheet" r:id="rId8" imgW="1866833" imgH="647730" progId="Excel.Sheet.12">
                  <p:embed/>
                </p:oleObj>
              </mc:Choice>
              <mc:Fallback>
                <p:oleObj name="Worksheet" r:id="rId8" imgW="1866833" imgH="647730" progId="Excel.Sheet.12">
                  <p:embed/>
                  <p:pic>
                    <p:nvPicPr>
                      <p:cNvPr id="10" name="Object 9">
                        <a:extLst>
                          <a:ext uri="{FF2B5EF4-FFF2-40B4-BE49-F238E27FC236}">
                            <a16:creationId xmlns:a16="http://schemas.microsoft.com/office/drawing/2014/main" id="{8AF71233-E28C-4408-BA2F-D2E90E4562E6}"/>
                          </a:ext>
                        </a:extLst>
                      </p:cNvPr>
                      <p:cNvPicPr/>
                      <p:nvPr/>
                    </p:nvPicPr>
                    <p:blipFill>
                      <a:blip r:embed="rId9"/>
                      <a:stretch>
                        <a:fillRect/>
                      </a:stretch>
                    </p:blipFill>
                    <p:spPr>
                      <a:xfrm>
                        <a:off x="6314256" y="4001203"/>
                        <a:ext cx="3173616" cy="1101141"/>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2A242881-6049-4977-B0BA-C934088093C1}"/>
              </a:ext>
            </a:extLst>
          </p:cNvPr>
          <p:cNvGraphicFramePr>
            <a:graphicFrameLocks noChangeAspect="1"/>
          </p:cNvGraphicFramePr>
          <p:nvPr/>
        </p:nvGraphicFramePr>
        <p:xfrm>
          <a:off x="9536478" y="4001203"/>
          <a:ext cx="663979" cy="1101141"/>
        </p:xfrm>
        <a:graphic>
          <a:graphicData uri="http://schemas.openxmlformats.org/presentationml/2006/ole">
            <mc:AlternateContent xmlns:mc="http://schemas.openxmlformats.org/markup-compatibility/2006">
              <mc:Choice xmlns:v="urn:schemas-microsoft-com:vml" Requires="v">
                <p:oleObj spid="_x0000_s138325" name="Worksheet" r:id="rId10" imgW="390576" imgH="647730" progId="Excel.Sheet.12">
                  <p:embed/>
                </p:oleObj>
              </mc:Choice>
              <mc:Fallback>
                <p:oleObj name="Worksheet" r:id="rId10" imgW="390576" imgH="647730" progId="Excel.Sheet.12">
                  <p:embed/>
                  <p:pic>
                    <p:nvPicPr>
                      <p:cNvPr id="11" name="Object 10">
                        <a:extLst>
                          <a:ext uri="{FF2B5EF4-FFF2-40B4-BE49-F238E27FC236}">
                            <a16:creationId xmlns:a16="http://schemas.microsoft.com/office/drawing/2014/main" id="{2A242881-6049-4977-B0BA-C934088093C1}"/>
                          </a:ext>
                        </a:extLst>
                      </p:cNvPr>
                      <p:cNvPicPr/>
                      <p:nvPr/>
                    </p:nvPicPr>
                    <p:blipFill>
                      <a:blip r:embed="rId11"/>
                      <a:stretch>
                        <a:fillRect/>
                      </a:stretch>
                    </p:blipFill>
                    <p:spPr>
                      <a:xfrm>
                        <a:off x="9536478" y="4001203"/>
                        <a:ext cx="663979" cy="1101141"/>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EE8FC903-6656-47D6-B89B-9BCC18C03BBD}"/>
              </a:ext>
            </a:extLst>
          </p:cNvPr>
          <p:cNvGraphicFramePr>
            <a:graphicFrameLocks noChangeAspect="1"/>
          </p:cNvGraphicFramePr>
          <p:nvPr/>
        </p:nvGraphicFramePr>
        <p:xfrm>
          <a:off x="10200456" y="4005064"/>
          <a:ext cx="1797510" cy="1101141"/>
        </p:xfrm>
        <a:graphic>
          <a:graphicData uri="http://schemas.openxmlformats.org/presentationml/2006/ole">
            <mc:AlternateContent xmlns:mc="http://schemas.openxmlformats.org/markup-compatibility/2006">
              <mc:Choice xmlns:v="urn:schemas-microsoft-com:vml" Requires="v">
                <p:oleObj spid="_x0000_s138326" name="Worksheet" r:id="rId12" imgW="1057359" imgH="647730" progId="Excel.Sheet.12">
                  <p:embed/>
                </p:oleObj>
              </mc:Choice>
              <mc:Fallback>
                <p:oleObj name="Worksheet" r:id="rId12" imgW="1057359" imgH="647730" progId="Excel.Sheet.12">
                  <p:embed/>
                  <p:pic>
                    <p:nvPicPr>
                      <p:cNvPr id="12" name="Object 11">
                        <a:extLst>
                          <a:ext uri="{FF2B5EF4-FFF2-40B4-BE49-F238E27FC236}">
                            <a16:creationId xmlns:a16="http://schemas.microsoft.com/office/drawing/2014/main" id="{EE8FC903-6656-47D6-B89B-9BCC18C03BBD}"/>
                          </a:ext>
                        </a:extLst>
                      </p:cNvPr>
                      <p:cNvPicPr/>
                      <p:nvPr/>
                    </p:nvPicPr>
                    <p:blipFill>
                      <a:blip r:embed="rId13"/>
                      <a:stretch>
                        <a:fillRect/>
                      </a:stretch>
                    </p:blipFill>
                    <p:spPr>
                      <a:xfrm>
                        <a:off x="10200456" y="4005064"/>
                        <a:ext cx="1797510" cy="1101141"/>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3D879C75-32F8-411E-9777-C973F3539705}"/>
              </a:ext>
            </a:extLst>
          </p:cNvPr>
          <p:cNvGraphicFramePr>
            <a:graphicFrameLocks noChangeAspect="1"/>
          </p:cNvGraphicFramePr>
          <p:nvPr/>
        </p:nvGraphicFramePr>
        <p:xfrm>
          <a:off x="3037658" y="5327187"/>
          <a:ext cx="1068877" cy="1101141"/>
        </p:xfrm>
        <a:graphic>
          <a:graphicData uri="http://schemas.openxmlformats.org/presentationml/2006/ole">
            <mc:AlternateContent xmlns:mc="http://schemas.openxmlformats.org/markup-compatibility/2006">
              <mc:Choice xmlns:v="urn:schemas-microsoft-com:vml" Requires="v">
                <p:oleObj spid="_x0000_s138327" name="Worksheet" r:id="rId14" imgW="628751" imgH="647730" progId="Excel.Sheet.12">
                  <p:embed/>
                </p:oleObj>
              </mc:Choice>
              <mc:Fallback>
                <p:oleObj name="Worksheet" r:id="rId14" imgW="628751" imgH="647730" progId="Excel.Sheet.12">
                  <p:embed/>
                  <p:pic>
                    <p:nvPicPr>
                      <p:cNvPr id="13" name="Object 12">
                        <a:extLst>
                          <a:ext uri="{FF2B5EF4-FFF2-40B4-BE49-F238E27FC236}">
                            <a16:creationId xmlns:a16="http://schemas.microsoft.com/office/drawing/2014/main" id="{3D879C75-32F8-411E-9777-C973F3539705}"/>
                          </a:ext>
                        </a:extLst>
                      </p:cNvPr>
                      <p:cNvPicPr/>
                      <p:nvPr/>
                    </p:nvPicPr>
                    <p:blipFill>
                      <a:blip r:embed="rId5"/>
                      <a:stretch>
                        <a:fillRect/>
                      </a:stretch>
                    </p:blipFill>
                    <p:spPr>
                      <a:xfrm>
                        <a:off x="3037658" y="5327187"/>
                        <a:ext cx="1068877" cy="1101141"/>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298E3998-A4C7-4DCC-ADA4-0C1C89D33EF7}"/>
              </a:ext>
            </a:extLst>
          </p:cNvPr>
          <p:cNvGraphicFramePr>
            <a:graphicFrameLocks noChangeAspect="1"/>
          </p:cNvGraphicFramePr>
          <p:nvPr/>
        </p:nvGraphicFramePr>
        <p:xfrm>
          <a:off x="4104456" y="5327186"/>
          <a:ext cx="2898486" cy="1101141"/>
        </p:xfrm>
        <a:graphic>
          <a:graphicData uri="http://schemas.openxmlformats.org/presentationml/2006/ole">
            <mc:AlternateContent xmlns:mc="http://schemas.openxmlformats.org/markup-compatibility/2006">
              <mc:Choice xmlns:v="urn:schemas-microsoft-com:vml" Requires="v">
                <p:oleObj spid="_x0000_s138328" name="Worksheet" r:id="rId15" imgW="1704992" imgH="647730" progId="Excel.Sheet.12">
                  <p:embed/>
                </p:oleObj>
              </mc:Choice>
              <mc:Fallback>
                <p:oleObj name="Worksheet" r:id="rId15" imgW="1704992" imgH="647730" progId="Excel.Sheet.12">
                  <p:embed/>
                  <p:pic>
                    <p:nvPicPr>
                      <p:cNvPr id="14" name="Object 13">
                        <a:extLst>
                          <a:ext uri="{FF2B5EF4-FFF2-40B4-BE49-F238E27FC236}">
                            <a16:creationId xmlns:a16="http://schemas.microsoft.com/office/drawing/2014/main" id="{298E3998-A4C7-4DCC-ADA4-0C1C89D33EF7}"/>
                          </a:ext>
                        </a:extLst>
                      </p:cNvPr>
                      <p:cNvPicPr/>
                      <p:nvPr/>
                    </p:nvPicPr>
                    <p:blipFill>
                      <a:blip r:embed="rId16"/>
                      <a:stretch>
                        <a:fillRect/>
                      </a:stretch>
                    </p:blipFill>
                    <p:spPr>
                      <a:xfrm>
                        <a:off x="4104456" y="5327186"/>
                        <a:ext cx="2898486" cy="1101141"/>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876BF058-2156-46D7-8075-35D5F4E094CB}"/>
              </a:ext>
            </a:extLst>
          </p:cNvPr>
          <p:cNvGraphicFramePr>
            <a:graphicFrameLocks noChangeAspect="1"/>
          </p:cNvGraphicFramePr>
          <p:nvPr/>
        </p:nvGraphicFramePr>
        <p:xfrm>
          <a:off x="7002942" y="5338462"/>
          <a:ext cx="2655456" cy="1101141"/>
        </p:xfrm>
        <a:graphic>
          <a:graphicData uri="http://schemas.openxmlformats.org/presentationml/2006/ole">
            <mc:AlternateContent xmlns:mc="http://schemas.openxmlformats.org/markup-compatibility/2006">
              <mc:Choice xmlns:v="urn:schemas-microsoft-com:vml" Requires="v">
                <p:oleObj spid="_x0000_s138329" name="Worksheet" r:id="rId17" imgW="1562033" imgH="647730" progId="Excel.Sheet.12">
                  <p:embed/>
                </p:oleObj>
              </mc:Choice>
              <mc:Fallback>
                <p:oleObj name="Worksheet" r:id="rId17" imgW="1562033" imgH="647730" progId="Excel.Sheet.12">
                  <p:embed/>
                  <p:pic>
                    <p:nvPicPr>
                      <p:cNvPr id="15" name="Object 14">
                        <a:extLst>
                          <a:ext uri="{FF2B5EF4-FFF2-40B4-BE49-F238E27FC236}">
                            <a16:creationId xmlns:a16="http://schemas.microsoft.com/office/drawing/2014/main" id="{876BF058-2156-46D7-8075-35D5F4E094CB}"/>
                          </a:ext>
                        </a:extLst>
                      </p:cNvPr>
                      <p:cNvPicPr/>
                      <p:nvPr/>
                    </p:nvPicPr>
                    <p:blipFill>
                      <a:blip r:embed="rId18"/>
                      <a:stretch>
                        <a:fillRect/>
                      </a:stretch>
                    </p:blipFill>
                    <p:spPr>
                      <a:xfrm>
                        <a:off x="7002942" y="5338462"/>
                        <a:ext cx="2655456" cy="1101141"/>
                      </a:xfrm>
                      <a:prstGeom prst="rect">
                        <a:avLst/>
                      </a:prstGeom>
                    </p:spPr>
                  </p:pic>
                </p:oleObj>
              </mc:Fallback>
            </mc:AlternateContent>
          </a:graphicData>
        </a:graphic>
      </p:graphicFrame>
    </p:spTree>
    <p:extLst>
      <p:ext uri="{BB962C8B-B14F-4D97-AF65-F5344CB8AC3E}">
        <p14:creationId xmlns:p14="http://schemas.microsoft.com/office/powerpoint/2010/main" val="8852107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dissolv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dissolv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dissolv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dissolv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dissolv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dissolve">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dissolve">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dissolve">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dissolve">
                                      <p:cBhvr>
                                        <p:cTn id="77" dur="500"/>
                                        <p:tgtEl>
                                          <p:spTgt spid="14"/>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dissolve">
                                      <p:cBhvr>
                                        <p:cTn id="8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2" y="1081540"/>
            <a:ext cx="7696199" cy="5319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5029201" y="4816900"/>
            <a:ext cx="2037737" cy="461665"/>
          </a:xfrm>
          <a:prstGeom prst="rect">
            <a:avLst/>
          </a:prstGeom>
          <a:noFill/>
        </p:spPr>
        <p:txBody>
          <a:bodyPr wrap="none" rtlCol="0">
            <a:spAutoFit/>
          </a:bodyPr>
          <a:lstStyle/>
          <a:p>
            <a:r>
              <a:rPr lang="en-US" sz="2400" dirty="0">
                <a:latin typeface="Book Antiqua" pitchFamily="18" charset="0"/>
              </a:rPr>
              <a:t>$130 (3) = 390</a:t>
            </a:r>
          </a:p>
        </p:txBody>
      </p:sp>
    </p:spTree>
    <p:extLst>
      <p:ext uri="{BB962C8B-B14F-4D97-AF65-F5344CB8AC3E}">
        <p14:creationId xmlns:p14="http://schemas.microsoft.com/office/powerpoint/2010/main" val="3051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11447"/>
            <a:ext cx="12192000" cy="1295400"/>
          </a:xfrm>
        </p:spPr>
        <p:txBody>
          <a:bodyPr/>
          <a:lstStyle/>
          <a:p>
            <a:pPr marL="0" indent="0">
              <a:spcAft>
                <a:spcPts val="600"/>
              </a:spcAft>
              <a:buNone/>
            </a:pPr>
            <a:r>
              <a:rPr lang="en-US" dirty="0">
                <a:solidFill>
                  <a:schemeClr val="tx1"/>
                </a:solidFill>
                <a:latin typeface="Book Antiqua" pitchFamily="18" charset="0"/>
              </a:rPr>
              <a:t>The arrival rate to a store is 6 customers per hour and follows  </a:t>
            </a:r>
            <a:r>
              <a:rPr lang="en-US" dirty="0">
                <a:solidFill>
                  <a:srgbClr val="FF0000"/>
                </a:solidFill>
                <a:latin typeface="Book Antiqua" pitchFamily="18" charset="0"/>
              </a:rPr>
              <a:t>Poisson distribution</a:t>
            </a:r>
            <a:r>
              <a:rPr lang="en-US" dirty="0">
                <a:solidFill>
                  <a:schemeClr val="tx1"/>
                </a:solidFill>
                <a:latin typeface="Book Antiqua" pitchFamily="18" charset="0"/>
              </a:rPr>
              <a:t>. The service time is 5 min per customer and follows  </a:t>
            </a:r>
            <a:r>
              <a:rPr lang="en-US" dirty="0">
                <a:solidFill>
                  <a:srgbClr val="FF0000"/>
                </a:solidFill>
                <a:latin typeface="Book Antiqua" pitchFamily="18" charset="0"/>
              </a:rPr>
              <a:t>exponential distribution</a:t>
            </a:r>
            <a:r>
              <a:rPr lang="en-US" dirty="0">
                <a:solidFill>
                  <a:schemeClr val="tx1"/>
                </a:solidFill>
                <a:latin typeface="Book Antiqua" pitchFamily="18" charset="0"/>
              </a:rPr>
              <a:t>. </a:t>
            </a:r>
          </a:p>
          <a:p>
            <a:pPr marL="0" indent="0">
              <a:spcAft>
                <a:spcPts val="600"/>
              </a:spcAft>
              <a:buNone/>
            </a:pPr>
            <a:endParaRPr lang="en-US" dirty="0">
              <a:solidFill>
                <a:schemeClr val="tx1"/>
              </a:solidFill>
              <a:latin typeface="Book Antiqua" pitchFamily="18" charset="0"/>
            </a:endParaRPr>
          </a:p>
        </p:txBody>
      </p:sp>
      <p:sp>
        <p:nvSpPr>
          <p:cNvPr id="3" name="Title 2"/>
          <p:cNvSpPr>
            <a:spLocks noGrp="1"/>
          </p:cNvSpPr>
          <p:nvPr>
            <p:ph type="title"/>
          </p:nvPr>
        </p:nvSpPr>
        <p:spPr>
          <a:xfrm>
            <a:off x="0" y="5055"/>
            <a:ext cx="12288688" cy="548680"/>
          </a:xfrm>
        </p:spPr>
        <p:txBody>
          <a:bodyPr/>
          <a:lstStyle/>
          <a:p>
            <a:endParaRPr lang="en-US" dirty="0"/>
          </a:p>
        </p:txBody>
      </p:sp>
      <p:sp>
        <p:nvSpPr>
          <p:cNvPr id="14" name="Content Placeholder 1"/>
          <p:cNvSpPr txBox="1">
            <a:spLocks/>
          </p:cNvSpPr>
          <p:nvPr/>
        </p:nvSpPr>
        <p:spPr bwMode="auto">
          <a:xfrm>
            <a:off x="119336" y="1700808"/>
            <a:ext cx="12072664" cy="312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Wingdings" pitchFamily="2" charset="2"/>
              <a:buChar char="p"/>
              <a:defRPr sz="24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rgbClr val="002060"/>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rgbClr val="002060"/>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200">
                <a:solidFill>
                  <a:srgbClr val="002060"/>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rgbClr val="002060"/>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None/>
            </a:pPr>
            <a:r>
              <a:rPr lang="en-US" kern="0" dirty="0">
                <a:solidFill>
                  <a:schemeClr val="tx1"/>
                </a:solidFill>
                <a:latin typeface="Book Antiqua" panose="02040602050305030304" pitchFamily="18" charset="0"/>
              </a:rPr>
              <a:t>a) Compute Processing time (How long does a customer stay with the cashier?)</a:t>
            </a:r>
          </a:p>
          <a:p>
            <a:pPr marL="0" indent="0">
              <a:buNone/>
            </a:pPr>
            <a:r>
              <a:rPr lang="en-US" kern="0" dirty="0">
                <a:solidFill>
                  <a:schemeClr val="tx1"/>
                </a:solidFill>
                <a:latin typeface="Book Antiqua" panose="02040602050305030304" pitchFamily="18" charset="0"/>
              </a:rPr>
              <a:t>Tp = 5 min.</a:t>
            </a:r>
          </a:p>
          <a:p>
            <a:pPr marL="0" indent="0">
              <a:buNone/>
            </a:pPr>
            <a:r>
              <a:rPr lang="en-US" kern="0" dirty="0">
                <a:solidFill>
                  <a:schemeClr val="tx1"/>
                </a:solidFill>
                <a:latin typeface="Book Antiqua" panose="02040602050305030304" pitchFamily="18" charset="0"/>
              </a:rPr>
              <a:t>b) On average how many customers are with cashier? </a:t>
            </a:r>
          </a:p>
          <a:p>
            <a:pPr marL="0" indent="0">
              <a:buNone/>
            </a:pPr>
            <a:r>
              <a:rPr lang="en-US" kern="0" dirty="0">
                <a:solidFill>
                  <a:schemeClr val="tx1"/>
                </a:solidFill>
                <a:latin typeface="Book Antiqua" panose="02040602050305030304" pitchFamily="18" charset="0"/>
              </a:rPr>
              <a:t>R= 6/ </a:t>
            </a:r>
            <a:r>
              <a:rPr lang="en-US" kern="0" dirty="0" err="1">
                <a:solidFill>
                  <a:schemeClr val="tx1"/>
                </a:solidFill>
                <a:latin typeface="Book Antiqua" panose="02040602050305030304" pitchFamily="18" charset="0"/>
              </a:rPr>
              <a:t>hr</a:t>
            </a:r>
            <a:endParaRPr lang="en-US" kern="0" dirty="0">
              <a:solidFill>
                <a:schemeClr val="tx1"/>
              </a:solidFill>
              <a:latin typeface="Book Antiqua" panose="02040602050305030304" pitchFamily="18" charset="0"/>
            </a:endParaRPr>
          </a:p>
          <a:p>
            <a:pPr marL="0" indent="0">
              <a:buNone/>
            </a:pPr>
            <a:r>
              <a:rPr lang="en-US" kern="0" dirty="0">
                <a:solidFill>
                  <a:schemeClr val="tx1"/>
                </a:solidFill>
                <a:latin typeface="Book Antiqua" panose="02040602050305030304" pitchFamily="18" charset="0"/>
              </a:rPr>
              <a:t>Rp=1/Tp = 1/5 per min. or 60(1/5) = 12/</a:t>
            </a:r>
            <a:r>
              <a:rPr lang="en-US" kern="0" dirty="0" err="1">
                <a:solidFill>
                  <a:schemeClr val="tx1"/>
                </a:solidFill>
                <a:latin typeface="Book Antiqua" panose="02040602050305030304" pitchFamily="18" charset="0"/>
              </a:rPr>
              <a:t>hr</a:t>
            </a:r>
            <a:endParaRPr lang="en-US" kern="0" dirty="0">
              <a:solidFill>
                <a:schemeClr val="tx1"/>
              </a:solidFill>
              <a:latin typeface="Book Antiqua" panose="02040602050305030304" pitchFamily="18" charset="0"/>
            </a:endParaRPr>
          </a:p>
          <a:p>
            <a:pPr marL="0" indent="0">
              <a:buNone/>
            </a:pPr>
            <a:r>
              <a:rPr lang="en-US" kern="0" dirty="0">
                <a:solidFill>
                  <a:schemeClr val="tx1"/>
                </a:solidFill>
                <a:latin typeface="Book Antiqua" panose="02040602050305030304" pitchFamily="18" charset="0"/>
              </a:rPr>
              <a:t>U= 6/12 = 0.5  </a:t>
            </a:r>
            <a:r>
              <a:rPr lang="en-US" kern="0" dirty="0">
                <a:solidFill>
                  <a:schemeClr val="tx1"/>
                </a:solidFill>
                <a:latin typeface="Book Antiqua" panose="02040602050305030304" pitchFamily="18" charset="0"/>
                <a:sym typeface="Wingdings" panose="05000000000000000000" pitchFamily="2" charset="2"/>
              </a:rPr>
              <a:t> </a:t>
            </a:r>
            <a:r>
              <a:rPr lang="en-US" b="1" kern="0" dirty="0">
                <a:solidFill>
                  <a:srgbClr val="C00000"/>
                </a:solidFill>
                <a:latin typeface="Book Antiqua" panose="02040602050305030304" pitchFamily="18" charset="0"/>
              </a:rPr>
              <a:t>Ip = 0.5</a:t>
            </a:r>
          </a:p>
          <a:p>
            <a:pPr marL="0" indent="0">
              <a:buNone/>
            </a:pPr>
            <a:endParaRPr lang="en-US" kern="0" dirty="0">
              <a:solidFill>
                <a:schemeClr val="tx1"/>
              </a:solidFill>
              <a:latin typeface="Book Antiqua" panose="02040602050305030304" pitchFamily="18" charset="0"/>
            </a:endParaRPr>
          </a:p>
        </p:txBody>
      </p:sp>
      <p:sp>
        <p:nvSpPr>
          <p:cNvPr id="15" name="Content Placeholder 1"/>
          <p:cNvSpPr txBox="1">
            <a:spLocks/>
          </p:cNvSpPr>
          <p:nvPr/>
        </p:nvSpPr>
        <p:spPr bwMode="auto">
          <a:xfrm>
            <a:off x="191344" y="4461297"/>
            <a:ext cx="9144000" cy="4898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eaLnBrk="1" hangingPunct="1">
              <a:spcBef>
                <a:spcPct val="20000"/>
              </a:spcBef>
              <a:spcAft>
                <a:spcPts val="600"/>
              </a:spcAft>
              <a:buSzPct val="75000"/>
            </a:pPr>
            <a:r>
              <a:rPr lang="en-US" sz="2400" kern="0" dirty="0">
                <a:latin typeface="Book Antiqua" pitchFamily="18" charset="0"/>
                <a:ea typeface="ＭＳ Ｐゴシック" pitchFamily="-65" charset="-128"/>
                <a:cs typeface="MS Reference Sans Serif" pitchFamily="34" charset="0"/>
                <a:sym typeface="Wingdings" pitchFamily="2" charset="2"/>
              </a:rPr>
              <a:t>Alternatively; </a:t>
            </a:r>
          </a:p>
        </p:txBody>
      </p:sp>
      <p:sp>
        <p:nvSpPr>
          <p:cNvPr id="16" name="Content Placeholder 1"/>
          <p:cNvSpPr txBox="1">
            <a:spLocks/>
          </p:cNvSpPr>
          <p:nvPr/>
        </p:nvSpPr>
        <p:spPr bwMode="auto">
          <a:xfrm>
            <a:off x="2172544" y="4479440"/>
            <a:ext cx="1676400" cy="5261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eaLnBrk="1" hangingPunct="1">
              <a:spcBef>
                <a:spcPct val="20000"/>
              </a:spcBef>
              <a:spcAft>
                <a:spcPts val="600"/>
              </a:spcAft>
              <a:buSzPct val="75000"/>
            </a:pPr>
            <a:r>
              <a:rPr lang="en-US" sz="2400" kern="0" dirty="0" err="1">
                <a:latin typeface="Book Antiqua" pitchFamily="18" charset="0"/>
                <a:ea typeface="ＭＳ Ｐゴシック" pitchFamily="-65" charset="-128"/>
                <a:cs typeface="MS Reference Sans Serif" pitchFamily="34" charset="0"/>
              </a:rPr>
              <a:t>RTp</a:t>
            </a:r>
            <a:r>
              <a:rPr lang="en-US" sz="2400" kern="0" dirty="0">
                <a:latin typeface="Book Antiqua" pitchFamily="18" charset="0"/>
                <a:ea typeface="ＭＳ Ｐゴシック" pitchFamily="-65" charset="-128"/>
                <a:cs typeface="MS Reference Sans Serif" pitchFamily="34" charset="0"/>
              </a:rPr>
              <a:t> = </a:t>
            </a:r>
            <a:r>
              <a:rPr lang="en-US" sz="2400" kern="0" dirty="0" err="1">
                <a:latin typeface="Book Antiqua" pitchFamily="18" charset="0"/>
                <a:ea typeface="ＭＳ Ｐゴシック" pitchFamily="-65" charset="-128"/>
                <a:cs typeface="MS Reference Sans Serif" pitchFamily="34" charset="0"/>
              </a:rPr>
              <a:t>Ip</a:t>
            </a:r>
            <a:r>
              <a:rPr lang="en-US" sz="2400" kern="0" dirty="0">
                <a:latin typeface="Book Antiqua" pitchFamily="18" charset="0"/>
                <a:ea typeface="ＭＳ Ｐゴシック" pitchFamily="-65" charset="-128"/>
                <a:cs typeface="MS Reference Sans Serif" pitchFamily="34" charset="0"/>
              </a:rPr>
              <a:t> </a:t>
            </a:r>
            <a:r>
              <a:rPr lang="en-US" sz="2400" kern="0" dirty="0">
                <a:latin typeface="Book Antiqua" pitchFamily="18" charset="0"/>
                <a:ea typeface="ＭＳ Ｐゴシック" pitchFamily="-65" charset="-128"/>
                <a:cs typeface="MS Reference Sans Serif" pitchFamily="34" charset="0"/>
                <a:sym typeface="Wingdings" pitchFamily="2" charset="2"/>
              </a:rPr>
              <a:t>=</a:t>
            </a:r>
          </a:p>
        </p:txBody>
      </p:sp>
      <p:sp>
        <p:nvSpPr>
          <p:cNvPr id="17" name="Content Placeholder 1"/>
          <p:cNvSpPr txBox="1">
            <a:spLocks/>
          </p:cNvSpPr>
          <p:nvPr/>
        </p:nvSpPr>
        <p:spPr bwMode="auto">
          <a:xfrm>
            <a:off x="3772744" y="4444474"/>
            <a:ext cx="1981200" cy="5261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eaLnBrk="1" hangingPunct="1">
              <a:spcBef>
                <a:spcPct val="20000"/>
              </a:spcBef>
              <a:spcAft>
                <a:spcPts val="600"/>
              </a:spcAft>
              <a:buSzPct val="75000"/>
            </a:pPr>
            <a:r>
              <a:rPr lang="en-US" sz="2400" kern="0" dirty="0">
                <a:latin typeface="Book Antiqua" pitchFamily="18" charset="0"/>
                <a:ea typeface="ＭＳ Ｐゴシック" pitchFamily="-65" charset="-128"/>
                <a:cs typeface="MS Reference Sans Serif" pitchFamily="34" charset="0"/>
                <a:sym typeface="Wingdings" pitchFamily="2" charset="2"/>
              </a:rPr>
              <a:t>6(5/60) = 0.5</a:t>
            </a:r>
          </a:p>
        </p:txBody>
      </p:sp>
      <p:sp>
        <p:nvSpPr>
          <p:cNvPr id="18" name="Content Placeholder 1"/>
          <p:cNvSpPr txBox="1">
            <a:spLocks/>
          </p:cNvSpPr>
          <p:nvPr/>
        </p:nvSpPr>
        <p:spPr bwMode="auto">
          <a:xfrm>
            <a:off x="6058744" y="4443153"/>
            <a:ext cx="2209800" cy="5261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eaLnBrk="1" hangingPunct="1">
              <a:spcBef>
                <a:spcPct val="20000"/>
              </a:spcBef>
              <a:spcAft>
                <a:spcPts val="600"/>
              </a:spcAft>
              <a:buSzPct val="75000"/>
            </a:pPr>
            <a:r>
              <a:rPr lang="en-US" sz="2400" kern="0" dirty="0">
                <a:latin typeface="Book Antiqua" pitchFamily="18" charset="0"/>
                <a:ea typeface="ＭＳ Ｐゴシック" pitchFamily="-65" charset="-128"/>
                <a:cs typeface="MS Reference Sans Serif" pitchFamily="34" charset="0"/>
                <a:sym typeface="Wingdings" pitchFamily="2" charset="2"/>
              </a:rPr>
              <a:t>=(6/60)5 = 0.5</a:t>
            </a:r>
          </a:p>
        </p:txBody>
      </p:sp>
      <p:sp>
        <p:nvSpPr>
          <p:cNvPr id="12" name="Content Placeholder 1">
            <a:extLst>
              <a:ext uri="{FF2B5EF4-FFF2-40B4-BE49-F238E27FC236}">
                <a16:creationId xmlns:a16="http://schemas.microsoft.com/office/drawing/2014/main" id="{1C90BF6A-5855-4F69-878D-8B65A3D52692}"/>
              </a:ext>
            </a:extLst>
          </p:cNvPr>
          <p:cNvSpPr txBox="1">
            <a:spLocks/>
          </p:cNvSpPr>
          <p:nvPr/>
        </p:nvSpPr>
        <p:spPr bwMode="auto">
          <a:xfrm>
            <a:off x="146747" y="4993790"/>
            <a:ext cx="11997925" cy="1171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Wingdings" pitchFamily="2" charset="2"/>
              <a:buChar char="p"/>
              <a:defRPr sz="24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200">
                <a:solidFill>
                  <a:srgbClr val="002060"/>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rgbClr val="002060"/>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200">
                <a:solidFill>
                  <a:srgbClr val="002060"/>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rgbClr val="002060"/>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spcBef>
                <a:spcPts val="0"/>
              </a:spcBef>
              <a:spcAft>
                <a:spcPts val="600"/>
              </a:spcAft>
              <a:buNone/>
            </a:pPr>
            <a:r>
              <a:rPr lang="en-US" dirty="0">
                <a:solidFill>
                  <a:schemeClr val="tx1"/>
                </a:solidFill>
                <a:latin typeface="Book Antiqua" pitchFamily="18" charset="0"/>
              </a:rPr>
              <a:t>c) Compute </a:t>
            </a:r>
            <a:r>
              <a:rPr lang="en-US" dirty="0" err="1">
                <a:solidFill>
                  <a:schemeClr val="tx1"/>
                </a:solidFill>
                <a:latin typeface="Book Antiqua" pitchFamily="18" charset="0"/>
              </a:rPr>
              <a:t>Ii</a:t>
            </a:r>
            <a:r>
              <a:rPr lang="en-US" dirty="0">
                <a:solidFill>
                  <a:schemeClr val="tx1"/>
                </a:solidFill>
                <a:latin typeface="Book Antiqua" pitchFamily="18" charset="0"/>
              </a:rPr>
              <a:t>, Ti, Ip, Tp, I, and T.</a:t>
            </a:r>
          </a:p>
          <a:p>
            <a:pPr marL="0" indent="0">
              <a:spcBef>
                <a:spcPts val="0"/>
              </a:spcBef>
              <a:spcAft>
                <a:spcPts val="600"/>
              </a:spcAft>
              <a:buNone/>
            </a:pPr>
            <a:r>
              <a:rPr lang="en-US" dirty="0">
                <a:solidFill>
                  <a:schemeClr val="tx1"/>
                </a:solidFill>
                <a:latin typeface="Book Antiqua" pitchFamily="18" charset="0"/>
              </a:rPr>
              <a:t>d) What if arrival Rate changes to 11, 11.1, 11.2, ………11.9. </a:t>
            </a:r>
          </a:p>
          <a:p>
            <a:pPr marL="0" indent="0">
              <a:spcBef>
                <a:spcPts val="0"/>
              </a:spcBef>
              <a:spcAft>
                <a:spcPts val="600"/>
              </a:spcAft>
              <a:buNone/>
            </a:pPr>
            <a:endParaRPr lang="en-US" dirty="0">
              <a:solidFill>
                <a:schemeClr val="tx1"/>
              </a:solidFill>
              <a:latin typeface="Book Antiqua" pitchFamily="18" charset="0"/>
            </a:endParaRPr>
          </a:p>
        </p:txBody>
      </p:sp>
    </p:spTree>
    <p:extLst>
      <p:ext uri="{BB962C8B-B14F-4D97-AF65-F5344CB8AC3E}">
        <p14:creationId xmlns:p14="http://schemas.microsoft.com/office/powerpoint/2010/main" val="36905619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dissolv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dissolv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dissolv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dissolve">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dissolve">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dissolve">
                                      <p:cBhvr>
                                        <p:cTn id="32" dur="5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dissolve">
                                      <p:cBhvr>
                                        <p:cTn id="37" dur="500"/>
                                        <p:tgtEl>
                                          <p:spTgt spid="1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dissolve">
                                      <p:cBhvr>
                                        <p:cTn id="42" dur="500"/>
                                        <p:tgtEl>
                                          <p:spTgt spid="1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7">
                                            <p:txEl>
                                              <p:pRg st="0" end="0"/>
                                            </p:txEl>
                                          </p:spTgt>
                                        </p:tgtEl>
                                        <p:attrNameLst>
                                          <p:attrName>style.visibility</p:attrName>
                                        </p:attrNameLst>
                                      </p:cBhvr>
                                      <p:to>
                                        <p:strVal val="visible"/>
                                      </p:to>
                                    </p:set>
                                    <p:animEffect transition="in" filter="dissolve">
                                      <p:cBhvr>
                                        <p:cTn id="47" dur="500"/>
                                        <p:tgtEl>
                                          <p:spTgt spid="1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8">
                                            <p:txEl>
                                              <p:pRg st="0" end="0"/>
                                            </p:txEl>
                                          </p:spTgt>
                                        </p:tgtEl>
                                        <p:attrNameLst>
                                          <p:attrName>style.visibility</p:attrName>
                                        </p:attrNameLst>
                                      </p:cBhvr>
                                      <p:to>
                                        <p:strVal val="visible"/>
                                      </p:to>
                                    </p:set>
                                    <p:animEffect transition="in" filter="dissolve">
                                      <p:cBhvr>
                                        <p:cTn id="52"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build="p"/>
      <p:bldP spid="16" grpId="0" build="p"/>
      <p:bldP spid="17" grpId="0" build="p"/>
      <p:bldP spid="1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5EDA8F-A970-4054-92EC-E990F19BE8A0}"/>
              </a:ext>
            </a:extLst>
          </p:cNvPr>
          <p:cNvSpPr>
            <a:spLocks noGrp="1"/>
          </p:cNvSpPr>
          <p:nvPr>
            <p:ph type="title"/>
          </p:nvPr>
        </p:nvSpPr>
        <p:spPr/>
        <p:txBody>
          <a:bodyPr/>
          <a:lstStyle/>
          <a:p>
            <a:r>
              <a:rPr lang="en-US" dirty="0"/>
              <a:t>Problem 1:  M/M/1 Performance Evaluation</a:t>
            </a:r>
          </a:p>
        </p:txBody>
      </p:sp>
      <p:graphicFrame>
        <p:nvGraphicFramePr>
          <p:cNvPr id="6" name="Table 5">
            <a:extLst>
              <a:ext uri="{FF2B5EF4-FFF2-40B4-BE49-F238E27FC236}">
                <a16:creationId xmlns:a16="http://schemas.microsoft.com/office/drawing/2014/main" id="{E7BF4DFE-CFBF-4D9A-8E9C-D9D170850405}"/>
              </a:ext>
            </a:extLst>
          </p:cNvPr>
          <p:cNvGraphicFramePr>
            <a:graphicFrameLocks noGrp="1"/>
          </p:cNvGraphicFramePr>
          <p:nvPr/>
        </p:nvGraphicFramePr>
        <p:xfrm>
          <a:off x="263352" y="1013877"/>
          <a:ext cx="4263008" cy="1047750"/>
        </p:xfrm>
        <a:graphic>
          <a:graphicData uri="http://schemas.openxmlformats.org/drawingml/2006/table">
            <a:tbl>
              <a:tblPr>
                <a:tableStyleId>{F5AB1C69-6EDB-4FF4-983F-18BD219EF322}</a:tableStyleId>
              </a:tblPr>
              <a:tblGrid>
                <a:gridCol w="3663387">
                  <a:extLst>
                    <a:ext uri="{9D8B030D-6E8A-4147-A177-3AD203B41FA5}">
                      <a16:colId xmlns:a16="http://schemas.microsoft.com/office/drawing/2014/main" val="1557407650"/>
                    </a:ext>
                  </a:extLst>
                </a:gridCol>
                <a:gridCol w="599621">
                  <a:extLst>
                    <a:ext uri="{9D8B030D-6E8A-4147-A177-3AD203B41FA5}">
                      <a16:colId xmlns:a16="http://schemas.microsoft.com/office/drawing/2014/main" val="839376476"/>
                    </a:ext>
                  </a:extLst>
                </a:gridCol>
              </a:tblGrid>
              <a:tr h="209550">
                <a:tc>
                  <a:txBody>
                    <a:bodyPr/>
                    <a:lstStyle/>
                    <a:p>
                      <a:pPr algn="l" fontAlgn="b"/>
                      <a:r>
                        <a:rPr lang="en-US" sz="1100" u="none" strike="noStrike">
                          <a:effectLst/>
                        </a:rPr>
                        <a:t>Average utilization rate of server - U</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50.0%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0542915"/>
                  </a:ext>
                </a:extLst>
              </a:tr>
              <a:tr h="209550">
                <a:tc>
                  <a:txBody>
                    <a:bodyPr/>
                    <a:lstStyle/>
                    <a:p>
                      <a:pPr algn="l" fontAlgn="b"/>
                      <a:r>
                        <a:rPr lang="en-US" sz="1100" u="none" strike="noStrike">
                          <a:effectLst/>
                        </a:rPr>
                        <a:t>Average number of customers waiting in line Ii</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0.500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0302325"/>
                  </a:ext>
                </a:extLst>
              </a:tr>
              <a:tr h="209550">
                <a:tc>
                  <a:txBody>
                    <a:bodyPr/>
                    <a:lstStyle/>
                    <a:p>
                      <a:pPr algn="l" fontAlgn="b"/>
                      <a:r>
                        <a:rPr lang="en-US" sz="1100" u="none" strike="noStrike">
                          <a:effectLst/>
                        </a:rPr>
                        <a:t>Average number of customers in system I</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1.000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7877823"/>
                  </a:ext>
                </a:extLst>
              </a:tr>
              <a:tr h="209550">
                <a:tc>
                  <a:txBody>
                    <a:bodyPr/>
                    <a:lstStyle/>
                    <a:p>
                      <a:pPr algn="l" fontAlgn="b"/>
                      <a:r>
                        <a:rPr lang="en-US" sz="1100" u="none" strike="noStrike" dirty="0">
                          <a:effectLst/>
                        </a:rPr>
                        <a:t>Average time waiting in line Ti</a:t>
                      </a:r>
                      <a:endParaRPr lang="en-US" sz="1100" b="0" i="0" u="none" strike="noStrike" dirty="0">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0.083</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0395980"/>
                  </a:ext>
                </a:extLst>
              </a:tr>
              <a:tr h="209550">
                <a:tc>
                  <a:txBody>
                    <a:bodyPr/>
                    <a:lstStyle/>
                    <a:p>
                      <a:pPr algn="l" fontAlgn="b"/>
                      <a:r>
                        <a:rPr lang="en-US" sz="1100" u="none" strike="noStrike">
                          <a:effectLst/>
                        </a:rPr>
                        <a:t>Average time in system - T</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rPr>
                        <a:t>0.167</a:t>
                      </a:r>
                      <a:endParaRPr lang="en-US" sz="1100" b="0" i="0" u="none" strike="noStrike" dirty="0">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7278987"/>
                  </a:ext>
                </a:extLst>
              </a:tr>
            </a:tbl>
          </a:graphicData>
        </a:graphic>
      </p:graphicFrame>
      <p:graphicFrame>
        <p:nvGraphicFramePr>
          <p:cNvPr id="7" name="Table 6">
            <a:extLst>
              <a:ext uri="{FF2B5EF4-FFF2-40B4-BE49-F238E27FC236}">
                <a16:creationId xmlns:a16="http://schemas.microsoft.com/office/drawing/2014/main" id="{C6E20282-D0B8-40E2-9D91-E1318921A527}"/>
              </a:ext>
            </a:extLst>
          </p:cNvPr>
          <p:cNvGraphicFramePr>
            <a:graphicFrameLocks noGrp="1"/>
          </p:cNvGraphicFramePr>
          <p:nvPr/>
        </p:nvGraphicFramePr>
        <p:xfrm>
          <a:off x="4655840" y="836712"/>
          <a:ext cx="6692899" cy="1224915"/>
        </p:xfrm>
        <a:graphic>
          <a:graphicData uri="http://schemas.openxmlformats.org/drawingml/2006/table">
            <a:tbl>
              <a:tblPr>
                <a:tableStyleId>{F5AB1C69-6EDB-4FF4-983F-18BD219EF322}</a:tableStyleId>
              </a:tblPr>
              <a:tblGrid>
                <a:gridCol w="926660">
                  <a:extLst>
                    <a:ext uri="{9D8B030D-6E8A-4147-A177-3AD203B41FA5}">
                      <a16:colId xmlns:a16="http://schemas.microsoft.com/office/drawing/2014/main" val="2616557946"/>
                    </a:ext>
                  </a:extLst>
                </a:gridCol>
                <a:gridCol w="520453">
                  <a:extLst>
                    <a:ext uri="{9D8B030D-6E8A-4147-A177-3AD203B41FA5}">
                      <a16:colId xmlns:a16="http://schemas.microsoft.com/office/drawing/2014/main" val="3656177241"/>
                    </a:ext>
                  </a:extLst>
                </a:gridCol>
                <a:gridCol w="520453">
                  <a:extLst>
                    <a:ext uri="{9D8B030D-6E8A-4147-A177-3AD203B41FA5}">
                      <a16:colId xmlns:a16="http://schemas.microsoft.com/office/drawing/2014/main" val="629250755"/>
                    </a:ext>
                  </a:extLst>
                </a:gridCol>
                <a:gridCol w="520453">
                  <a:extLst>
                    <a:ext uri="{9D8B030D-6E8A-4147-A177-3AD203B41FA5}">
                      <a16:colId xmlns:a16="http://schemas.microsoft.com/office/drawing/2014/main" val="3756286734"/>
                    </a:ext>
                  </a:extLst>
                </a:gridCol>
                <a:gridCol w="520453">
                  <a:extLst>
                    <a:ext uri="{9D8B030D-6E8A-4147-A177-3AD203B41FA5}">
                      <a16:colId xmlns:a16="http://schemas.microsoft.com/office/drawing/2014/main" val="3289552329"/>
                    </a:ext>
                  </a:extLst>
                </a:gridCol>
                <a:gridCol w="520453">
                  <a:extLst>
                    <a:ext uri="{9D8B030D-6E8A-4147-A177-3AD203B41FA5}">
                      <a16:colId xmlns:a16="http://schemas.microsoft.com/office/drawing/2014/main" val="583929625"/>
                    </a:ext>
                  </a:extLst>
                </a:gridCol>
                <a:gridCol w="520453">
                  <a:extLst>
                    <a:ext uri="{9D8B030D-6E8A-4147-A177-3AD203B41FA5}">
                      <a16:colId xmlns:a16="http://schemas.microsoft.com/office/drawing/2014/main" val="3391835970"/>
                    </a:ext>
                  </a:extLst>
                </a:gridCol>
                <a:gridCol w="520453">
                  <a:extLst>
                    <a:ext uri="{9D8B030D-6E8A-4147-A177-3AD203B41FA5}">
                      <a16:colId xmlns:a16="http://schemas.microsoft.com/office/drawing/2014/main" val="1125673138"/>
                    </a:ext>
                  </a:extLst>
                </a:gridCol>
                <a:gridCol w="520453">
                  <a:extLst>
                    <a:ext uri="{9D8B030D-6E8A-4147-A177-3AD203B41FA5}">
                      <a16:colId xmlns:a16="http://schemas.microsoft.com/office/drawing/2014/main" val="37101729"/>
                    </a:ext>
                  </a:extLst>
                </a:gridCol>
                <a:gridCol w="520453">
                  <a:extLst>
                    <a:ext uri="{9D8B030D-6E8A-4147-A177-3AD203B41FA5}">
                      <a16:colId xmlns:a16="http://schemas.microsoft.com/office/drawing/2014/main" val="461128435"/>
                    </a:ext>
                  </a:extLst>
                </a:gridCol>
                <a:gridCol w="520453">
                  <a:extLst>
                    <a:ext uri="{9D8B030D-6E8A-4147-A177-3AD203B41FA5}">
                      <a16:colId xmlns:a16="http://schemas.microsoft.com/office/drawing/2014/main" val="2510759768"/>
                    </a:ext>
                  </a:extLst>
                </a:gridCol>
                <a:gridCol w="561709">
                  <a:extLst>
                    <a:ext uri="{9D8B030D-6E8A-4147-A177-3AD203B41FA5}">
                      <a16:colId xmlns:a16="http://schemas.microsoft.com/office/drawing/2014/main" val="2571180171"/>
                    </a:ext>
                  </a:extLst>
                </a:gridCol>
              </a:tblGrid>
              <a:tr h="65534">
                <a:tc>
                  <a:txBody>
                    <a:bodyPr/>
                    <a:lstStyle/>
                    <a:p>
                      <a:pPr algn="ctr" fontAlgn="b"/>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6</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11</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11.1</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11.2</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11.3</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11.4</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11.5</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11.6</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11.7</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11.8</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11.9</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7298786"/>
                  </a:ext>
                </a:extLst>
              </a:tr>
              <a:tr h="209550">
                <a:tc>
                  <a:txBody>
                    <a:bodyPr/>
                    <a:lstStyle/>
                    <a:p>
                      <a:pPr algn="ctr" fontAlgn="b"/>
                      <a:r>
                        <a:rPr lang="en-US" sz="1100" u="none" strike="noStrike">
                          <a:effectLst/>
                        </a:rPr>
                        <a:t>50.0%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0.500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0.917</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0.925</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0.933</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0.942</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0.950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0.958</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0.967</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0.975</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0.983</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0.992</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7350128"/>
                  </a:ext>
                </a:extLst>
              </a:tr>
              <a:tr h="209550">
                <a:tc>
                  <a:txBody>
                    <a:bodyPr/>
                    <a:lstStyle/>
                    <a:p>
                      <a:pPr algn="ctr" fontAlgn="b"/>
                      <a:r>
                        <a:rPr lang="en-US" sz="1100" u="none" strike="noStrike">
                          <a:effectLst/>
                        </a:rPr>
                        <a:t>50.0%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0.500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10.083</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11.408</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13.067</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15.201</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18.050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22.042</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28.033</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38.025</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58.017</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118.01</a:t>
                      </a:r>
                      <a:endParaRPr lang="en-US" sz="1100" b="0" i="0" u="none" strike="noStrike" dirty="0">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2970408"/>
                  </a:ext>
                </a:extLst>
              </a:tr>
              <a:tr h="209550">
                <a:tc>
                  <a:txBody>
                    <a:bodyPr/>
                    <a:lstStyle/>
                    <a:p>
                      <a:pPr algn="ctr" fontAlgn="b"/>
                      <a:r>
                        <a:rPr lang="en-US" sz="1100" u="none" strike="noStrike">
                          <a:effectLst/>
                        </a:rPr>
                        <a:t>100.0%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1.000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11.000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12.333</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14.000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16.143</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19.000</a:t>
                      </a:r>
                      <a:endParaRPr lang="en-US" sz="1100" b="0" i="0" u="none" strike="noStrike" dirty="0">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23.000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29.000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39.000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59.000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119.00</a:t>
                      </a:r>
                      <a:endParaRPr lang="en-US" sz="1100" b="0" i="0" u="none" strike="noStrike" dirty="0">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6343555"/>
                  </a:ext>
                </a:extLst>
              </a:tr>
              <a:tr h="209550">
                <a:tc>
                  <a:txBody>
                    <a:bodyPr/>
                    <a:lstStyle/>
                    <a:p>
                      <a:pPr algn="ctr" fontAlgn="b"/>
                      <a:r>
                        <a:rPr lang="en-US" sz="1100" u="none" strike="noStrike">
                          <a:effectLst/>
                        </a:rPr>
                        <a:t>8.3%</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0.083</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0.917</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1.028</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1.167</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1.345</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1.583</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1.917</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2.417</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3.250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4.917</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9.917</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4704552"/>
                  </a:ext>
                </a:extLst>
              </a:tr>
              <a:tr h="209550">
                <a:tc>
                  <a:txBody>
                    <a:bodyPr/>
                    <a:lstStyle/>
                    <a:p>
                      <a:pPr algn="ctr" fontAlgn="b"/>
                      <a:r>
                        <a:rPr lang="en-US" sz="1100" u="none" strike="noStrike">
                          <a:effectLst/>
                        </a:rPr>
                        <a:t>16.7%</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0.167</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1.000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1.111</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1.250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1.429</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1.667</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2.000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2.500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3.333</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5.000</a:t>
                      </a:r>
                      <a:endParaRPr lang="en-US" sz="1100" b="0" i="0" u="none" strike="noStrike">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dirty="0">
                          <a:effectLst/>
                        </a:rPr>
                        <a:t>10.000</a:t>
                      </a:r>
                      <a:endParaRPr lang="en-US" sz="1100" b="0" i="0" u="none" strike="noStrike" dirty="0">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3966688"/>
                  </a:ext>
                </a:extLst>
              </a:tr>
            </a:tbl>
          </a:graphicData>
        </a:graphic>
      </p:graphicFrame>
      <p:graphicFrame>
        <p:nvGraphicFramePr>
          <p:cNvPr id="8" name="Object 7">
            <a:extLst>
              <a:ext uri="{FF2B5EF4-FFF2-40B4-BE49-F238E27FC236}">
                <a16:creationId xmlns:a16="http://schemas.microsoft.com/office/drawing/2014/main" id="{B53C9C55-3FEC-40D3-A3DF-373C20026CCA}"/>
              </a:ext>
            </a:extLst>
          </p:cNvPr>
          <p:cNvGraphicFramePr>
            <a:graphicFrameLocks noChangeAspect="1"/>
          </p:cNvGraphicFramePr>
          <p:nvPr/>
        </p:nvGraphicFramePr>
        <p:xfrm>
          <a:off x="2567608" y="2276872"/>
          <a:ext cx="6760173" cy="4060789"/>
        </p:xfrm>
        <a:graphic>
          <a:graphicData uri="http://schemas.openxmlformats.org/presentationml/2006/ole">
            <mc:AlternateContent xmlns:mc="http://schemas.openxmlformats.org/markup-compatibility/2006">
              <mc:Choice xmlns:v="urn:schemas-microsoft-com:vml" Requires="v">
                <p:oleObj spid="_x0000_s141320" name="Worksheet" r:id="rId3" imgW="4579599" imgH="2750738" progId="Excel.Sheet.12">
                  <p:embed/>
                </p:oleObj>
              </mc:Choice>
              <mc:Fallback>
                <p:oleObj name="Worksheet" r:id="rId3" imgW="4579599" imgH="2750738" progId="Excel.Sheet.12">
                  <p:embed/>
                  <p:pic>
                    <p:nvPicPr>
                      <p:cNvPr id="8" name="Object 7">
                        <a:extLst>
                          <a:ext uri="{FF2B5EF4-FFF2-40B4-BE49-F238E27FC236}">
                            <a16:creationId xmlns:a16="http://schemas.microsoft.com/office/drawing/2014/main" id="{B53C9C55-3FEC-40D3-A3DF-373C20026CCA}"/>
                          </a:ext>
                        </a:extLst>
                      </p:cNvPr>
                      <p:cNvPicPr/>
                      <p:nvPr/>
                    </p:nvPicPr>
                    <p:blipFill>
                      <a:blip r:embed="rId4"/>
                      <a:stretch>
                        <a:fillRect/>
                      </a:stretch>
                    </p:blipFill>
                    <p:spPr>
                      <a:xfrm>
                        <a:off x="2567608" y="2276872"/>
                        <a:ext cx="6760173" cy="4060789"/>
                      </a:xfrm>
                      <a:prstGeom prst="rect">
                        <a:avLst/>
                      </a:prstGeom>
                    </p:spPr>
                  </p:pic>
                </p:oleObj>
              </mc:Fallback>
            </mc:AlternateContent>
          </a:graphicData>
        </a:graphic>
      </p:graphicFrame>
    </p:spTree>
    <p:extLst>
      <p:ext uri="{BB962C8B-B14F-4D97-AF65-F5344CB8AC3E}">
        <p14:creationId xmlns:p14="http://schemas.microsoft.com/office/powerpoint/2010/main" val="426364130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9336" y="579006"/>
            <a:ext cx="12072664" cy="800100"/>
          </a:xfrm>
        </p:spPr>
        <p:txBody>
          <a:bodyPr/>
          <a:lstStyle/>
          <a:p>
            <a:pPr marL="0" indent="0">
              <a:spcAft>
                <a:spcPts val="600"/>
              </a:spcAft>
              <a:buNone/>
            </a:pPr>
            <a:r>
              <a:rPr lang="en-US" dirty="0">
                <a:solidFill>
                  <a:schemeClr val="tx1"/>
                </a:solidFill>
                <a:latin typeface="Book Antiqua" pitchFamily="18" charset="0"/>
              </a:rPr>
              <a:t>R= 6/hour with </a:t>
            </a:r>
            <a:r>
              <a:rPr lang="en-US" dirty="0">
                <a:solidFill>
                  <a:srgbClr val="FF0000"/>
                </a:solidFill>
                <a:latin typeface="Book Antiqua" pitchFamily="18" charset="0"/>
              </a:rPr>
              <a:t>Poisson distribution</a:t>
            </a:r>
            <a:r>
              <a:rPr lang="en-US" dirty="0">
                <a:solidFill>
                  <a:schemeClr val="tx1"/>
                </a:solidFill>
                <a:latin typeface="Book Antiqua" pitchFamily="18" charset="0"/>
              </a:rPr>
              <a:t>. Tp = 5 min with </a:t>
            </a:r>
            <a:r>
              <a:rPr lang="en-US" dirty="0">
                <a:solidFill>
                  <a:srgbClr val="FF0000"/>
                </a:solidFill>
                <a:latin typeface="Book Antiqua" pitchFamily="18" charset="0"/>
              </a:rPr>
              <a:t>exponential distribution</a:t>
            </a:r>
            <a:r>
              <a:rPr lang="en-US" dirty="0">
                <a:solidFill>
                  <a:schemeClr val="tx1"/>
                </a:solidFill>
                <a:latin typeface="Book Antiqua" pitchFamily="18" charset="0"/>
              </a:rPr>
              <a:t>. </a:t>
            </a:r>
          </a:p>
          <a:p>
            <a:pPr marL="0" indent="0">
              <a:spcAft>
                <a:spcPts val="600"/>
              </a:spcAft>
              <a:buNone/>
            </a:pPr>
            <a:endParaRPr lang="en-US" dirty="0">
              <a:solidFill>
                <a:schemeClr val="tx1"/>
              </a:solidFill>
              <a:latin typeface="Book Antiqua" pitchFamily="18" charset="0"/>
            </a:endParaRPr>
          </a:p>
        </p:txBody>
      </p:sp>
      <p:sp>
        <p:nvSpPr>
          <p:cNvPr id="3" name="Title 2"/>
          <p:cNvSpPr>
            <a:spLocks noGrp="1"/>
          </p:cNvSpPr>
          <p:nvPr>
            <p:ph type="title"/>
          </p:nvPr>
        </p:nvSpPr>
        <p:spPr>
          <a:xfrm>
            <a:off x="-10772" y="0"/>
            <a:ext cx="12202772" cy="579006"/>
          </a:xfrm>
        </p:spPr>
        <p:txBody>
          <a:bodyPr/>
          <a:lstStyle/>
          <a:p>
            <a:r>
              <a:rPr lang="en-US" dirty="0"/>
              <a:t>Problem 1:  M/M/1 Performance Evaluation</a:t>
            </a:r>
          </a:p>
        </p:txBody>
      </p:sp>
      <p:graphicFrame>
        <p:nvGraphicFramePr>
          <p:cNvPr id="9" name="Object 8"/>
          <p:cNvGraphicFramePr>
            <a:graphicFrameLocks noChangeAspect="1"/>
          </p:cNvGraphicFramePr>
          <p:nvPr/>
        </p:nvGraphicFramePr>
        <p:xfrm>
          <a:off x="6705601" y="1790700"/>
          <a:ext cx="3076575" cy="990600"/>
        </p:xfrm>
        <a:graphic>
          <a:graphicData uri="http://schemas.openxmlformats.org/presentationml/2006/ole">
            <mc:AlternateContent xmlns:mc="http://schemas.openxmlformats.org/markup-compatibility/2006">
              <mc:Choice xmlns:v="urn:schemas-microsoft-com:vml" Requires="v">
                <p:oleObj spid="_x0000_s142350" name="Equation" r:id="rId4" imgW="1422360" imgH="444240" progId="Equation.3">
                  <p:embed/>
                </p:oleObj>
              </mc:Choice>
              <mc:Fallback>
                <p:oleObj name="Equation" r:id="rId4" imgW="1422360" imgH="444240" progId="Equation.3">
                  <p:embed/>
                  <p:pic>
                    <p:nvPicPr>
                      <p:cNvPr id="9" name="Object 8"/>
                      <p:cNvPicPr>
                        <a:picLocks noChangeAspect="1" noChangeArrowheads="1"/>
                      </p:cNvPicPr>
                      <p:nvPr/>
                    </p:nvPicPr>
                    <p:blipFill>
                      <a:blip r:embed="rId5"/>
                      <a:srcRect/>
                      <a:stretch>
                        <a:fillRect/>
                      </a:stretch>
                    </p:blipFill>
                    <p:spPr bwMode="auto">
                      <a:xfrm>
                        <a:off x="6705601" y="1790700"/>
                        <a:ext cx="3076575" cy="990600"/>
                      </a:xfrm>
                      <a:prstGeom prst="rect">
                        <a:avLst/>
                      </a:prstGeom>
                      <a:noFill/>
                      <a:ln>
                        <a:noFill/>
                      </a:ln>
                    </p:spPr>
                  </p:pic>
                </p:oleObj>
              </mc:Fallback>
            </mc:AlternateContent>
          </a:graphicData>
        </a:graphic>
      </p:graphicFrame>
      <p:graphicFrame>
        <p:nvGraphicFramePr>
          <p:cNvPr id="4" name="Object 3"/>
          <p:cNvGraphicFramePr>
            <a:graphicFrameLocks noChangeAspect="1"/>
          </p:cNvGraphicFramePr>
          <p:nvPr/>
        </p:nvGraphicFramePr>
        <p:xfrm>
          <a:off x="1752601" y="3058391"/>
          <a:ext cx="8804467" cy="2885209"/>
        </p:xfrm>
        <a:graphic>
          <a:graphicData uri="http://schemas.openxmlformats.org/presentationml/2006/ole">
            <mc:AlternateContent xmlns:mc="http://schemas.openxmlformats.org/markup-compatibility/2006">
              <mc:Choice xmlns:v="urn:schemas-microsoft-com:vml" Requires="v">
                <p:oleObj spid="_x0000_s142351" name="Worksheet" r:id="rId6" imgW="7324641" imgH="2400300" progId="Excel.Sheet.12">
                  <p:embed/>
                </p:oleObj>
              </mc:Choice>
              <mc:Fallback>
                <p:oleObj name="Worksheet" r:id="rId6" imgW="7324641" imgH="2400300" progId="Excel.Sheet.12">
                  <p:embed/>
                  <p:pic>
                    <p:nvPicPr>
                      <p:cNvPr id="4" name="Object 3"/>
                      <p:cNvPicPr/>
                      <p:nvPr/>
                    </p:nvPicPr>
                    <p:blipFill>
                      <a:blip r:embed="rId7"/>
                      <a:stretch>
                        <a:fillRect/>
                      </a:stretch>
                    </p:blipFill>
                    <p:spPr>
                      <a:xfrm>
                        <a:off x="1752601" y="3058391"/>
                        <a:ext cx="8804467" cy="2885209"/>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9EBFFCDF-1CE6-46C0-800D-F489AC1C1C7F}"/>
              </a:ext>
            </a:extLst>
          </p:cNvPr>
          <p:cNvPicPr>
            <a:picLocks noChangeAspect="1"/>
          </p:cNvPicPr>
          <p:nvPr/>
        </p:nvPicPr>
        <p:blipFill>
          <a:blip r:embed="rId8"/>
          <a:stretch>
            <a:fillRect/>
          </a:stretch>
        </p:blipFill>
        <p:spPr>
          <a:xfrm>
            <a:off x="2218057" y="1600200"/>
            <a:ext cx="7824122" cy="4754994"/>
          </a:xfrm>
          <a:prstGeom prst="rect">
            <a:avLst/>
          </a:prstGeom>
        </p:spPr>
      </p:pic>
      <p:grpSp>
        <p:nvGrpSpPr>
          <p:cNvPr id="6" name="Group 5">
            <a:extLst>
              <a:ext uri="{FF2B5EF4-FFF2-40B4-BE49-F238E27FC236}">
                <a16:creationId xmlns:a16="http://schemas.microsoft.com/office/drawing/2014/main" id="{15989F54-35F5-435C-81B5-CE5EB8B1AA21}"/>
              </a:ext>
            </a:extLst>
          </p:cNvPr>
          <p:cNvGrpSpPr/>
          <p:nvPr/>
        </p:nvGrpSpPr>
        <p:grpSpPr>
          <a:xfrm>
            <a:off x="2855640" y="2671741"/>
            <a:ext cx="5470002" cy="3769239"/>
            <a:chOff x="2855640" y="2671741"/>
            <a:chExt cx="5470002" cy="3769239"/>
          </a:xfrm>
        </p:grpSpPr>
        <p:sp>
          <p:nvSpPr>
            <p:cNvPr id="5" name="TextBox 4">
              <a:extLst>
                <a:ext uri="{FF2B5EF4-FFF2-40B4-BE49-F238E27FC236}">
                  <a16:creationId xmlns:a16="http://schemas.microsoft.com/office/drawing/2014/main" id="{BE766B6A-F47C-4D09-B29B-8962C5C8D396}"/>
                </a:ext>
              </a:extLst>
            </p:cNvPr>
            <p:cNvSpPr txBox="1"/>
            <p:nvPr/>
          </p:nvSpPr>
          <p:spPr>
            <a:xfrm>
              <a:off x="6177445" y="5979315"/>
              <a:ext cx="423514" cy="461665"/>
            </a:xfrm>
            <a:prstGeom prst="rect">
              <a:avLst/>
            </a:prstGeom>
            <a:noFill/>
          </p:spPr>
          <p:txBody>
            <a:bodyPr wrap="none" rtlCol="0">
              <a:spAutoFit/>
            </a:bodyPr>
            <a:lstStyle/>
            <a:p>
              <a:r>
                <a:rPr lang="en-US" sz="2400" b="1" dirty="0">
                  <a:solidFill>
                    <a:srgbClr val="FF0000"/>
                  </a:solidFill>
                  <a:latin typeface="Book Antiqua" panose="02040602050305030304" pitchFamily="18" charset="0"/>
                </a:rPr>
                <a:t>U</a:t>
              </a:r>
            </a:p>
          </p:txBody>
        </p:sp>
        <p:sp>
          <p:nvSpPr>
            <p:cNvPr id="8" name="TextBox 7">
              <a:extLst>
                <a:ext uri="{FF2B5EF4-FFF2-40B4-BE49-F238E27FC236}">
                  <a16:creationId xmlns:a16="http://schemas.microsoft.com/office/drawing/2014/main" id="{F89D3722-33A6-4B9B-8C4A-8A5ED1FDA27C}"/>
                </a:ext>
              </a:extLst>
            </p:cNvPr>
            <p:cNvSpPr txBox="1"/>
            <p:nvPr/>
          </p:nvSpPr>
          <p:spPr>
            <a:xfrm>
              <a:off x="7902128" y="4316329"/>
              <a:ext cx="423514" cy="461665"/>
            </a:xfrm>
            <a:prstGeom prst="rect">
              <a:avLst/>
            </a:prstGeom>
            <a:noFill/>
          </p:spPr>
          <p:txBody>
            <a:bodyPr wrap="none" rtlCol="0">
              <a:spAutoFit/>
            </a:bodyPr>
            <a:lstStyle/>
            <a:p>
              <a:r>
                <a:rPr lang="en-US" sz="2400" b="1" dirty="0">
                  <a:solidFill>
                    <a:srgbClr val="FF0000"/>
                  </a:solidFill>
                  <a:latin typeface="Book Antiqua" panose="02040602050305030304" pitchFamily="18" charset="0"/>
                </a:rPr>
                <a:t>V</a:t>
              </a:r>
            </a:p>
          </p:txBody>
        </p:sp>
        <p:sp>
          <p:nvSpPr>
            <p:cNvPr id="10" name="TextBox 9">
              <a:extLst>
                <a:ext uri="{FF2B5EF4-FFF2-40B4-BE49-F238E27FC236}">
                  <a16:creationId xmlns:a16="http://schemas.microsoft.com/office/drawing/2014/main" id="{9ECE6B1C-AC7A-4486-9235-672BB8AC79F3}"/>
                </a:ext>
              </a:extLst>
            </p:cNvPr>
            <p:cNvSpPr txBox="1"/>
            <p:nvPr/>
          </p:nvSpPr>
          <p:spPr>
            <a:xfrm>
              <a:off x="2855640" y="2671741"/>
              <a:ext cx="407484" cy="461665"/>
            </a:xfrm>
            <a:prstGeom prst="rect">
              <a:avLst/>
            </a:prstGeom>
            <a:noFill/>
          </p:spPr>
          <p:txBody>
            <a:bodyPr wrap="none" rtlCol="0">
              <a:spAutoFit/>
            </a:bodyPr>
            <a:lstStyle/>
            <a:p>
              <a:r>
                <a:rPr lang="en-US" sz="2400" b="1" dirty="0" err="1">
                  <a:solidFill>
                    <a:srgbClr val="FF0000"/>
                  </a:solidFill>
                  <a:latin typeface="Book Antiqua" panose="02040602050305030304" pitchFamily="18" charset="0"/>
                </a:rPr>
                <a:t>Ii</a:t>
              </a:r>
              <a:endParaRPr lang="en-US" sz="2400" b="1" dirty="0">
                <a:solidFill>
                  <a:srgbClr val="FF0000"/>
                </a:solidFill>
                <a:latin typeface="Book Antiqua" panose="02040602050305030304" pitchFamily="18" charset="0"/>
              </a:endParaRPr>
            </a:p>
          </p:txBody>
        </p:sp>
      </p:grpSp>
    </p:spTree>
    <p:extLst>
      <p:ext uri="{BB962C8B-B14F-4D97-AF65-F5344CB8AC3E}">
        <p14:creationId xmlns:p14="http://schemas.microsoft.com/office/powerpoint/2010/main" val="15083032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57242"/>
            <a:ext cx="12192000" cy="5940110"/>
          </a:xfrm>
        </p:spPr>
        <p:txBody>
          <a:bodyPr>
            <a:normAutofit/>
          </a:bodyPr>
          <a:lstStyle/>
          <a:p>
            <a:r>
              <a:rPr lang="en-US" sz="2400" dirty="0"/>
              <a:t>A bank has </a:t>
            </a:r>
            <a:r>
              <a:rPr lang="en-US" sz="2400" b="1" i="1" dirty="0"/>
              <a:t>two tellers </a:t>
            </a:r>
            <a:r>
              <a:rPr lang="en-US" sz="2400" dirty="0"/>
              <a:t>who serve customers waiting in a single line. Customers arrive according to a </a:t>
            </a:r>
            <a:r>
              <a:rPr lang="en-US" sz="2400" b="1" i="1" dirty="0"/>
              <a:t>Poisson process </a:t>
            </a:r>
            <a:r>
              <a:rPr lang="en-US" sz="2400" dirty="0"/>
              <a:t>with a rate of 38 customers per hour. The time it takes for a teller to serve a customer follows Exponential distribution with an average of 3.  Bank managers are considering to </a:t>
            </a:r>
            <a:r>
              <a:rPr lang="en-US" sz="2400" b="1" i="1" dirty="0"/>
              <a:t>hire another teller </a:t>
            </a:r>
            <a:r>
              <a:rPr lang="en-US" sz="2400" dirty="0"/>
              <a:t>to reduce customer waiting time.  </a:t>
            </a:r>
          </a:p>
        </p:txBody>
      </p:sp>
      <p:sp>
        <p:nvSpPr>
          <p:cNvPr id="12" name="Title 1"/>
          <p:cNvSpPr>
            <a:spLocks noGrp="1"/>
          </p:cNvSpPr>
          <p:nvPr>
            <p:ph type="title"/>
          </p:nvPr>
        </p:nvSpPr>
        <p:spPr>
          <a:xfrm>
            <a:off x="0" y="-29021"/>
            <a:ext cx="12192000" cy="625598"/>
          </a:xfrm>
        </p:spPr>
        <p:txBody>
          <a:bodyPr/>
          <a:lstStyle/>
          <a:p>
            <a:r>
              <a:rPr lang="en-US" dirty="0"/>
              <a:t>Queueing Models of Single-Stage Processes—An Example  </a:t>
            </a:r>
          </a:p>
        </p:txBody>
      </p:sp>
      <p:pic>
        <p:nvPicPr>
          <p:cNvPr id="13" name="Picture 12">
            <a:hlinkClick r:id="rId2"/>
            <a:extLst>
              <a:ext uri="{FF2B5EF4-FFF2-40B4-BE49-F238E27FC236}">
                <a16:creationId xmlns:a16="http://schemas.microsoft.com/office/drawing/2014/main" id="{525FFD9F-6034-459D-B0E1-96FA0E578E81}"/>
              </a:ext>
            </a:extLst>
          </p:cNvPr>
          <p:cNvPicPr>
            <a:picLocks noChangeAspect="1"/>
          </p:cNvPicPr>
          <p:nvPr/>
        </p:nvPicPr>
        <p:blipFill>
          <a:blip r:embed="rId3"/>
          <a:stretch>
            <a:fillRect/>
          </a:stretch>
        </p:blipFill>
        <p:spPr>
          <a:xfrm>
            <a:off x="335360" y="2276872"/>
            <a:ext cx="6767264" cy="4104456"/>
          </a:xfrm>
          <a:prstGeom prst="rect">
            <a:avLst/>
          </a:prstGeom>
        </p:spPr>
      </p:pic>
    </p:spTree>
    <p:extLst>
      <p:ext uri="{BB962C8B-B14F-4D97-AF65-F5344CB8AC3E}">
        <p14:creationId xmlns:p14="http://schemas.microsoft.com/office/powerpoint/2010/main" val="287088072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018" y="706746"/>
            <a:ext cx="12049313" cy="5131056"/>
          </a:xfrm>
        </p:spPr>
        <p:txBody>
          <a:bodyPr>
            <a:noAutofit/>
          </a:bodyPr>
          <a:lstStyle/>
          <a:p>
            <a:r>
              <a:rPr lang="en-US" sz="2300" dirty="0"/>
              <a:t>In </a:t>
            </a:r>
            <a:r>
              <a:rPr lang="en-US" sz="2300" dirty="0" err="1"/>
              <a:t>Diorucci</a:t>
            </a:r>
            <a:r>
              <a:rPr lang="en-US" sz="2300" dirty="0"/>
              <a:t> Furniture,  the time to complete a customer’s has an average of 3 days and standard deviation of 6 days.</a:t>
            </a:r>
          </a:p>
          <a:p>
            <a:r>
              <a:rPr lang="en-US" sz="2300" dirty="0"/>
              <a:t>The demand, which follows Poisson process,  is expected to increase from 8 orders per month to 9 orders per month.  </a:t>
            </a:r>
          </a:p>
          <a:p>
            <a:r>
              <a:rPr lang="en-US" sz="2300" dirty="0"/>
              <a:t>The company’s policy has been to keep the average time the customers wait until they get their order—the average order lead time—less than 50 days. Managers are worried that the expected increase</a:t>
            </a:r>
          </a:p>
          <a:p>
            <a:pPr marL="0" indent="0">
              <a:buNone/>
            </a:pPr>
            <a:r>
              <a:rPr lang="en-US" sz="2300" b="1" dirty="0"/>
              <a:t>Marketing department’s claim:</a:t>
            </a:r>
          </a:p>
          <a:p>
            <a:r>
              <a:rPr lang="en-US" sz="2300" dirty="0"/>
              <a:t> Two years ago when demand increased by one unit from 7 to 8 days, the average order lead time increased by 13 days. Thus, increasing the demand by one unit from 8 to 9 would increase the average order lead time from its current 31 days to 31 + 13 = 44 days, which is still lower than the company’s goal of 50 days. Thus, they concludes that no action is needed to handle the new demand. </a:t>
            </a:r>
          </a:p>
          <a:p>
            <a:pPr marL="0" indent="0">
              <a:buNone/>
            </a:pPr>
            <a:r>
              <a:rPr lang="en-US" sz="2300" b="1" dirty="0">
                <a:solidFill>
                  <a:srgbClr val="0066FF"/>
                </a:solidFill>
              </a:rPr>
              <a:t>Question:   </a:t>
            </a:r>
            <a:r>
              <a:rPr lang="en-US" sz="2300" dirty="0"/>
              <a:t>Do you agree with?</a:t>
            </a:r>
          </a:p>
        </p:txBody>
      </p:sp>
      <p:sp>
        <p:nvSpPr>
          <p:cNvPr id="4" name="Title 1"/>
          <p:cNvSpPr>
            <a:spLocks noGrp="1"/>
          </p:cNvSpPr>
          <p:nvPr>
            <p:ph type="title"/>
          </p:nvPr>
        </p:nvSpPr>
        <p:spPr>
          <a:xfrm>
            <a:off x="0" y="-6178"/>
            <a:ext cx="12192000" cy="607070"/>
          </a:xfrm>
        </p:spPr>
        <p:txBody>
          <a:bodyPr/>
          <a:lstStyle/>
          <a:p>
            <a:r>
              <a:rPr lang="en-US" dirty="0"/>
              <a:t>Single-Stage Processes—Impact of Utilization on Flow Times   </a:t>
            </a:r>
          </a:p>
        </p:txBody>
      </p:sp>
      <p:sp>
        <p:nvSpPr>
          <p:cNvPr id="7" name="TextBox 6">
            <a:extLst>
              <a:ext uri="{FF2B5EF4-FFF2-40B4-BE49-F238E27FC236}">
                <a16:creationId xmlns:a16="http://schemas.microsoft.com/office/drawing/2014/main" id="{F4B4DBB7-30A3-4DE1-9546-23C53A1110A8}"/>
              </a:ext>
            </a:extLst>
          </p:cNvPr>
          <p:cNvSpPr txBox="1"/>
          <p:nvPr/>
        </p:nvSpPr>
        <p:spPr>
          <a:xfrm>
            <a:off x="191344" y="5950837"/>
            <a:ext cx="12673408" cy="646331"/>
          </a:xfrm>
          <a:prstGeom prst="rect">
            <a:avLst/>
          </a:prstGeom>
          <a:noFill/>
        </p:spPr>
        <p:txBody>
          <a:bodyPr wrap="square">
            <a:spAutoFit/>
          </a:bodyPr>
          <a:lstStyle/>
          <a:p>
            <a:r>
              <a:rPr lang="en-US" dirty="0"/>
              <a:t>http://www.csun.edu/~aa2035/CourseBase/WaitingLine/Slides/M-G-1-Rags-Seyed-Furniture.xlsx</a:t>
            </a:r>
          </a:p>
          <a:p>
            <a:endParaRPr lang="en-US" dirty="0"/>
          </a:p>
        </p:txBody>
      </p:sp>
    </p:spTree>
    <p:extLst>
      <p:ext uri="{BB962C8B-B14F-4D97-AF65-F5344CB8AC3E}">
        <p14:creationId xmlns:p14="http://schemas.microsoft.com/office/powerpoint/2010/main" val="15857504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298717" y="5521719"/>
            <a:ext cx="9363461" cy="769441"/>
          </a:xfrm>
          <a:prstGeom prst="rect">
            <a:avLst/>
          </a:prstGeom>
        </p:spPr>
        <p:txBody>
          <a:bodyPr wrap="none">
            <a:spAutoFit/>
          </a:bodyPr>
          <a:lstStyle/>
          <a:p>
            <a:r>
              <a:rPr lang="en-US" sz="2200" b="1" dirty="0">
                <a:latin typeface="Adobe Caslon Pro" panose="0205050205050A020403" pitchFamily="18" charset="0"/>
              </a:rPr>
              <a:t>Conclusion: </a:t>
            </a:r>
          </a:p>
          <a:p>
            <a:r>
              <a:rPr lang="en-US" sz="2200" dirty="0">
                <a:latin typeface="Adobe Caslon Pro" panose="0205050205050A020403" pitchFamily="18" charset="0"/>
              </a:rPr>
              <a:t>Increase in demand by one unit increases the average lead time to about 70 days. </a:t>
            </a:r>
          </a:p>
        </p:txBody>
      </p:sp>
      <p:sp>
        <p:nvSpPr>
          <p:cNvPr id="16" name="Title 1"/>
          <p:cNvSpPr>
            <a:spLocks noGrp="1"/>
          </p:cNvSpPr>
          <p:nvPr>
            <p:ph type="title"/>
          </p:nvPr>
        </p:nvSpPr>
        <p:spPr>
          <a:xfrm>
            <a:off x="0" y="1"/>
            <a:ext cx="12192000" cy="566840"/>
          </a:xfrm>
        </p:spPr>
        <p:txBody>
          <a:bodyPr/>
          <a:lstStyle/>
          <a:p>
            <a:r>
              <a:rPr lang="en-US" dirty="0"/>
              <a:t>Single-Stage Processes—Impact of Utilization on Flow Times   </a:t>
            </a:r>
          </a:p>
        </p:txBody>
      </p:sp>
      <p:pic>
        <p:nvPicPr>
          <p:cNvPr id="3" name="Picture 2">
            <a:hlinkClick r:id="rId2"/>
            <a:extLst>
              <a:ext uri="{FF2B5EF4-FFF2-40B4-BE49-F238E27FC236}">
                <a16:creationId xmlns:a16="http://schemas.microsoft.com/office/drawing/2014/main" id="{78B9E245-E9D9-4050-AACE-74FE51629079}"/>
              </a:ext>
            </a:extLst>
          </p:cNvPr>
          <p:cNvPicPr>
            <a:picLocks noChangeAspect="1"/>
          </p:cNvPicPr>
          <p:nvPr/>
        </p:nvPicPr>
        <p:blipFill>
          <a:blip r:embed="rId3"/>
          <a:stretch>
            <a:fillRect/>
          </a:stretch>
        </p:blipFill>
        <p:spPr>
          <a:xfrm>
            <a:off x="119336" y="620688"/>
            <a:ext cx="7228571" cy="3200000"/>
          </a:xfrm>
          <a:prstGeom prst="rect">
            <a:avLst/>
          </a:prstGeom>
        </p:spPr>
      </p:pic>
    </p:spTree>
    <p:extLst>
      <p:ext uri="{BB962C8B-B14F-4D97-AF65-F5344CB8AC3E}">
        <p14:creationId xmlns:p14="http://schemas.microsoft.com/office/powerpoint/2010/main" val="3334194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46350" y="1379209"/>
            <a:ext cx="6408071" cy="3457275"/>
          </a:xfrm>
          <a:prstGeom prst="rect">
            <a:avLst/>
          </a:prstGeom>
        </p:spPr>
      </p:pic>
      <p:pic>
        <p:nvPicPr>
          <p:cNvPr id="5" name="Picture 4"/>
          <p:cNvPicPr>
            <a:picLocks noChangeAspect="1"/>
          </p:cNvPicPr>
          <p:nvPr/>
        </p:nvPicPr>
        <p:blipFill>
          <a:blip r:embed="rId3"/>
          <a:stretch>
            <a:fillRect/>
          </a:stretch>
        </p:blipFill>
        <p:spPr>
          <a:xfrm>
            <a:off x="336551" y="4792034"/>
            <a:ext cx="11169650" cy="2065966"/>
          </a:xfrm>
          <a:prstGeom prst="rect">
            <a:avLst/>
          </a:prstGeom>
        </p:spPr>
      </p:pic>
      <p:sp>
        <p:nvSpPr>
          <p:cNvPr id="6" name="Title 1"/>
          <p:cNvSpPr>
            <a:spLocks noGrp="1"/>
          </p:cNvSpPr>
          <p:nvPr>
            <p:ph type="title"/>
          </p:nvPr>
        </p:nvSpPr>
        <p:spPr>
          <a:xfrm>
            <a:off x="-54456" y="1"/>
            <a:ext cx="12246456" cy="583474"/>
          </a:xfrm>
        </p:spPr>
        <p:txBody>
          <a:bodyPr/>
          <a:lstStyle/>
          <a:p>
            <a:r>
              <a:rPr lang="en-US" dirty="0"/>
              <a:t>Single-Stage Processes—Impact of Utilization on Flow Times   </a:t>
            </a:r>
          </a:p>
        </p:txBody>
      </p:sp>
    </p:spTree>
    <p:extLst>
      <p:ext uri="{BB962C8B-B14F-4D97-AF65-F5344CB8AC3E}">
        <p14:creationId xmlns:p14="http://schemas.microsoft.com/office/powerpoint/2010/main" val="392042976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090" y="712443"/>
            <a:ext cx="12106910" cy="3031952"/>
          </a:xfrm>
        </p:spPr>
        <p:txBody>
          <a:bodyPr>
            <a:normAutofit/>
          </a:bodyPr>
          <a:lstStyle/>
          <a:p>
            <a:r>
              <a:rPr lang="en-US" sz="2200" dirty="0"/>
              <a:t> To decrease lead time, </a:t>
            </a:r>
            <a:r>
              <a:rPr lang="en-US" sz="2200" dirty="0" err="1"/>
              <a:t>Diorucci</a:t>
            </a:r>
            <a:r>
              <a:rPr lang="en-US" sz="2200" dirty="0"/>
              <a:t> Furniture is considering the following two actions  </a:t>
            </a:r>
          </a:p>
          <a:p>
            <a:r>
              <a:rPr lang="en-US" sz="2200" b="1" i="1" dirty="0">
                <a:solidFill>
                  <a:srgbClr val="0066FF"/>
                </a:solidFill>
              </a:rPr>
              <a:t>Increasing Capacity: </a:t>
            </a:r>
            <a:r>
              <a:rPr lang="en-US" sz="2200" dirty="0"/>
              <a:t>Increasing capacity of the factory by 10 percent from 10 orders to 11 orders per month.  Increasing capacity is not expected to affect the variability.</a:t>
            </a:r>
          </a:p>
          <a:p>
            <a:r>
              <a:rPr lang="en-US" sz="2200" b="1" i="1" dirty="0">
                <a:solidFill>
                  <a:srgbClr val="0066FF"/>
                </a:solidFill>
              </a:rPr>
              <a:t>Reducing Variability: </a:t>
            </a:r>
            <a:r>
              <a:rPr lang="en-US" sz="2200" b="1" dirty="0">
                <a:solidFill>
                  <a:srgbClr val="0066FF"/>
                </a:solidFill>
              </a:rPr>
              <a:t> </a:t>
            </a:r>
            <a:r>
              <a:rPr lang="en-US" sz="2200" dirty="0"/>
              <a:t>Implementing lean manufacturing principles to reduce the variability in the order processing time by 40 percent from 2 to 1.2 or less.</a:t>
            </a:r>
          </a:p>
          <a:p>
            <a:pPr marL="0" indent="0">
              <a:buNone/>
            </a:pPr>
            <a:r>
              <a:rPr lang="en-US" sz="2200" b="1" dirty="0">
                <a:solidFill>
                  <a:srgbClr val="0066FF"/>
                </a:solidFill>
              </a:rPr>
              <a:t>Question: </a:t>
            </a:r>
            <a:r>
              <a:rPr lang="en-US" sz="2200" dirty="0"/>
              <a:t>Do you think if any of these actions can keep the target lead time below 50 days when the demand increases to 9 orders per month?</a:t>
            </a:r>
          </a:p>
        </p:txBody>
      </p:sp>
      <p:sp>
        <p:nvSpPr>
          <p:cNvPr id="8" name="Title 1"/>
          <p:cNvSpPr>
            <a:spLocks noGrp="1"/>
          </p:cNvSpPr>
          <p:nvPr>
            <p:ph type="title"/>
          </p:nvPr>
        </p:nvSpPr>
        <p:spPr>
          <a:xfrm>
            <a:off x="0" y="15371"/>
            <a:ext cx="12192000" cy="559396"/>
          </a:xfrm>
        </p:spPr>
        <p:txBody>
          <a:bodyPr/>
          <a:lstStyle/>
          <a:p>
            <a:r>
              <a:rPr lang="en-US" dirty="0"/>
              <a:t>Single-Stage Processes—Impact of Variability on Flow Times   </a:t>
            </a:r>
          </a:p>
        </p:txBody>
      </p:sp>
      <p:pic>
        <p:nvPicPr>
          <p:cNvPr id="9" name="Picture 8">
            <a:hlinkClick r:id="rId2"/>
            <a:extLst>
              <a:ext uri="{FF2B5EF4-FFF2-40B4-BE49-F238E27FC236}">
                <a16:creationId xmlns:a16="http://schemas.microsoft.com/office/drawing/2014/main" id="{FF921156-AF7F-4769-8AE0-7DE852C8B07F}"/>
              </a:ext>
            </a:extLst>
          </p:cNvPr>
          <p:cNvPicPr>
            <a:picLocks noChangeAspect="1"/>
          </p:cNvPicPr>
          <p:nvPr/>
        </p:nvPicPr>
        <p:blipFill>
          <a:blip r:embed="rId3"/>
          <a:stretch>
            <a:fillRect/>
          </a:stretch>
        </p:blipFill>
        <p:spPr>
          <a:xfrm>
            <a:off x="2234095" y="3342342"/>
            <a:ext cx="7246281" cy="3055769"/>
          </a:xfrm>
          <a:prstGeom prst="rect">
            <a:avLst/>
          </a:prstGeom>
        </p:spPr>
      </p:pic>
    </p:spTree>
    <p:extLst>
      <p:ext uri="{BB962C8B-B14F-4D97-AF65-F5344CB8AC3E}">
        <p14:creationId xmlns:p14="http://schemas.microsoft.com/office/powerpoint/2010/main" val="3034039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21171" y="1368116"/>
            <a:ext cx="8929222" cy="5071104"/>
          </a:xfrm>
          <a:prstGeom prst="rect">
            <a:avLst/>
          </a:prstGeom>
        </p:spPr>
      </p:pic>
      <p:sp>
        <p:nvSpPr>
          <p:cNvPr id="5" name="Title 1"/>
          <p:cNvSpPr>
            <a:spLocks noGrp="1"/>
          </p:cNvSpPr>
          <p:nvPr>
            <p:ph type="title"/>
          </p:nvPr>
        </p:nvSpPr>
        <p:spPr>
          <a:xfrm>
            <a:off x="0" y="0"/>
            <a:ext cx="12192000" cy="592183"/>
          </a:xfrm>
        </p:spPr>
        <p:txBody>
          <a:bodyPr/>
          <a:lstStyle/>
          <a:p>
            <a:r>
              <a:rPr lang="en-US" dirty="0"/>
              <a:t>Single-Stage Processes—Impact of Variability on Flow Times   </a:t>
            </a:r>
          </a:p>
        </p:txBody>
      </p:sp>
    </p:spTree>
    <p:extLst>
      <p:ext uri="{BB962C8B-B14F-4D97-AF65-F5344CB8AC3E}">
        <p14:creationId xmlns:p14="http://schemas.microsoft.com/office/powerpoint/2010/main" val="1961109028"/>
      </p:ext>
    </p:extLst>
  </p:cSld>
  <p:clrMapOvr>
    <a:masterClrMapping/>
  </p:clrMapOvr>
  <p:transition/>
</p:sld>
</file>

<file path=ppt/theme/theme1.xml><?xml version="1.0" encoding="utf-8"?>
<a:theme xmlns:a="http://schemas.openxmlformats.org/drawingml/2006/main" name="Lean Thinking Final.ppt">
  <a:themeElements>
    <a:clrScheme name="Custom 5">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00B0F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Lean Thinking Final.ppt</Template>
  <TotalTime>25326</TotalTime>
  <Words>2551</Words>
  <Application>Microsoft Office PowerPoint</Application>
  <PresentationFormat>Widescreen</PresentationFormat>
  <Paragraphs>272</Paragraphs>
  <Slides>32</Slides>
  <Notes>8</Notes>
  <HiddenSlides>0</HiddenSlides>
  <MMClips>0</MMClips>
  <ScaleCrop>false</ScaleCrop>
  <HeadingPairs>
    <vt:vector size="8" baseType="variant">
      <vt:variant>
        <vt:lpstr>Fonts Used</vt:lpstr>
      </vt:variant>
      <vt:variant>
        <vt:i4>11</vt:i4>
      </vt:variant>
      <vt:variant>
        <vt:lpstr>Theme</vt:lpstr>
      </vt:variant>
      <vt:variant>
        <vt:i4>4</vt:i4>
      </vt:variant>
      <vt:variant>
        <vt:lpstr>Embedded OLE Servers</vt:lpstr>
      </vt:variant>
      <vt:variant>
        <vt:i4>2</vt:i4>
      </vt:variant>
      <vt:variant>
        <vt:lpstr>Slide Titles</vt:lpstr>
      </vt:variant>
      <vt:variant>
        <vt:i4>32</vt:i4>
      </vt:variant>
    </vt:vector>
  </HeadingPairs>
  <TitlesOfParts>
    <vt:vector size="49" baseType="lpstr">
      <vt:lpstr>Adobe Caslon Pro</vt:lpstr>
      <vt:lpstr>Arial</vt:lpstr>
      <vt:lpstr>Book Antiqua</vt:lpstr>
      <vt:lpstr>Calibri</vt:lpstr>
      <vt:lpstr>Garamond</vt:lpstr>
      <vt:lpstr>Impact</vt:lpstr>
      <vt:lpstr>MS Reference Sans Serif</vt:lpstr>
      <vt:lpstr>Symbol</vt:lpstr>
      <vt:lpstr>Times New Roman</vt:lpstr>
      <vt:lpstr>Verdana</vt:lpstr>
      <vt:lpstr>Wingdings</vt:lpstr>
      <vt:lpstr>Lean Thinking Final.ppt</vt:lpstr>
      <vt:lpstr>1_Lean Thinking Final</vt:lpstr>
      <vt:lpstr>Lean Thinking Final</vt:lpstr>
      <vt:lpstr>2_Lean Thinking Final</vt:lpstr>
      <vt:lpstr>Equation</vt:lpstr>
      <vt:lpstr>Worksheet</vt:lpstr>
      <vt:lpstr>PowerPoint Presentation</vt:lpstr>
      <vt:lpstr>PowerPoint Presentation</vt:lpstr>
      <vt:lpstr>PowerPoint Presentation</vt:lpstr>
      <vt:lpstr>Queueing Models of Single-Stage Processes—An Example  </vt:lpstr>
      <vt:lpstr>Single-Stage Processes—Impact of Utilization on Flow Times   </vt:lpstr>
      <vt:lpstr>Single-Stage Processes—Impact of Utilization on Flow Times   </vt:lpstr>
      <vt:lpstr>Single-Stage Processes—Impact of Utilization on Flow Times   </vt:lpstr>
      <vt:lpstr>Single-Stage Processes—Impact of Variability on Flow Times   </vt:lpstr>
      <vt:lpstr>Single-Stage Processes—Impact of Variability on Flow Times   </vt:lpstr>
      <vt:lpstr>Single-Stage Processes—Impact of Variability on Flow Times   </vt:lpstr>
      <vt:lpstr>Single-Stage Processes with Limited Buffer Size </vt:lpstr>
      <vt:lpstr>Single-Stage Processes with Limited Buffer Size </vt:lpstr>
      <vt:lpstr>Single-Stage Processes with Limited Buffer Size </vt:lpstr>
      <vt:lpstr>Single-Stage Processes with Limited Buffer Size </vt:lpstr>
      <vt:lpstr>Single-Stage Processes with Limited Buffer Size </vt:lpstr>
      <vt:lpstr>Single-Stage Processes—Impact of Limited Buffer Size </vt:lpstr>
      <vt:lpstr>Single-Stage Processes—Impact of Limited Buffer Size </vt:lpstr>
      <vt:lpstr>Single-Stage Processes with Limited Buffer—Impact of Variability</vt:lpstr>
      <vt:lpstr>Single-Stage Processes with Limited Buffer—Impact of Variability</vt:lpstr>
      <vt:lpstr>Flow Time Analysis—Service Levels</vt:lpstr>
      <vt:lpstr>Flow Time Analysis—Service Levels</vt:lpstr>
      <vt:lpstr>Flow Time Analysis—Service Levels</vt:lpstr>
      <vt:lpstr>Flow Time Analysis—Service Levels</vt:lpstr>
      <vt:lpstr>Flow Time Analysis—Service Levels</vt:lpstr>
      <vt:lpstr>The Little’s Law Applies Everywhere </vt:lpstr>
      <vt:lpstr>Operational Performance Measures</vt:lpstr>
      <vt:lpstr>Utilization and Safety Capacity</vt:lpstr>
      <vt:lpstr>Utilization and Safety Capacity</vt:lpstr>
      <vt:lpstr>Now suppose we have two servers </vt:lpstr>
      <vt:lpstr>PowerPoint Presentation</vt:lpstr>
      <vt:lpstr>Problem 1:  M/M/1 Performance Evaluation</vt:lpstr>
      <vt:lpstr>Problem 1:  M/M/1 Performance Evaluation</vt:lpstr>
    </vt:vector>
  </TitlesOfParts>
  <Company>CSU, Northridge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Thinking</dc:title>
  <dc:creator>aa2035</dc:creator>
  <cp:lastModifiedBy>Asef-Vaziri , Ardavan</cp:lastModifiedBy>
  <cp:revision>734</cp:revision>
  <dcterms:created xsi:type="dcterms:W3CDTF">2008-11-22T01:06:20Z</dcterms:created>
  <dcterms:modified xsi:type="dcterms:W3CDTF">2022-06-29T22:03:33Z</dcterms:modified>
</cp:coreProperties>
</file>