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23"/>
  </p:notesMasterIdLst>
  <p:handoutMasterIdLst>
    <p:handoutMasterId r:id="rId24"/>
  </p:handoutMasterIdLst>
  <p:sldIdLst>
    <p:sldId id="335" r:id="rId5"/>
    <p:sldId id="310" r:id="rId6"/>
    <p:sldId id="259" r:id="rId7"/>
    <p:sldId id="311" r:id="rId8"/>
    <p:sldId id="261" r:id="rId9"/>
    <p:sldId id="337" r:id="rId10"/>
    <p:sldId id="262" r:id="rId11"/>
    <p:sldId id="341" r:id="rId12"/>
    <p:sldId id="286" r:id="rId13"/>
    <p:sldId id="285" r:id="rId14"/>
    <p:sldId id="288" r:id="rId15"/>
    <p:sldId id="264" r:id="rId16"/>
    <p:sldId id="265" r:id="rId17"/>
    <p:sldId id="266" r:id="rId18"/>
    <p:sldId id="324" r:id="rId19"/>
    <p:sldId id="317" r:id="rId20"/>
    <p:sldId id="336" r:id="rId21"/>
    <p:sldId id="33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8"/>
    <a:srgbClr val="A50023"/>
    <a:srgbClr val="00007D"/>
    <a:srgbClr val="609CD2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187" autoAdjust="0"/>
    <p:restoredTop sz="94660"/>
  </p:normalViewPr>
  <p:slideViewPr>
    <p:cSldViewPr>
      <p:cViewPr varScale="1">
        <p:scale>
          <a:sx n="64" d="100"/>
          <a:sy n="64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2C19-E5F3-4ABE-BE4A-910AF16F0A57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0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71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5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4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7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1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45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7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1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5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1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2875"/>
            <a:ext cx="8915400" cy="45307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 sz="22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2200">
                <a:solidFill>
                  <a:srgbClr val="002060"/>
                </a:solidFill>
              </a:defRPr>
            </a:lvl4pPr>
            <a:lvl5pPr>
              <a:buClrTx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12875"/>
            <a:ext cx="87630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 err="1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</a:t>
            </a: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Asef-Vaziri</a:t>
            </a: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    </a:t>
            </a:r>
            <a:r>
              <a:rPr lang="en-US" sz="1200" b="1" i="1" kern="120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June</a:t>
            </a:r>
            <a:r>
              <a:rPr lang="en-US" sz="1200" b="1" i="1" kern="1200" baseline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 </a:t>
            </a:r>
            <a:r>
              <a:rPr lang="en-US" sz="1200" b="1" i="1" kern="120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2018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Operations Management</a:t>
            </a:r>
            <a:r>
              <a:rPr lang="en-US" sz="1200" b="1" i="1" baseline="0" dirty="0" smtClean="0">
                <a:solidFill>
                  <a:schemeClr val="tx1"/>
                </a:solidFill>
              </a:rPr>
              <a:t>: Waiting Lines 1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39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88" r:id="rId3"/>
    <p:sldLayoutId id="2147483756" r:id="rId4"/>
    <p:sldLayoutId id="2147483761" r:id="rId5"/>
    <p:sldLayoutId id="2147483762" r:id="rId6"/>
    <p:sldLayoutId id="214748378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4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2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2060"/>
                </a:solidFill>
              </a:rPr>
              <a:t>Ardavan</a:t>
            </a:r>
            <a:r>
              <a:rPr lang="en-US" sz="1200" b="1" i="1" dirty="0">
                <a:solidFill>
                  <a:srgbClr val="002060"/>
                </a:solidFill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</a:rPr>
              <a:t>Asef-Vaziri</a:t>
            </a:r>
            <a:r>
              <a:rPr lang="en-US" sz="1200" b="1" i="1" dirty="0">
                <a:solidFill>
                  <a:srgbClr val="002060"/>
                </a:solidFill>
              </a:rPr>
              <a:t>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2060"/>
                </a:solidFill>
              </a:rPr>
              <a:t>Lean Thinking:  1- Introduction 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Polling:  Lower Waiting Time, Longer Processing Time (Perhaps)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  <a:t>Waiting Lines</a:t>
            </a:r>
            <a:endParaRPr kumimoji="0" lang="en-US" sz="1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206875"/>
              </p:ext>
            </p:extLst>
          </p:nvPr>
        </p:nvGraphicFramePr>
        <p:xfrm>
          <a:off x="1216025" y="2066925"/>
          <a:ext cx="22860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6" name="Photo Editor Photo" r:id="rId4" imgW="6857143" imgH="6373115" progId="">
                  <p:embed/>
                </p:oleObj>
              </mc:Choice>
              <mc:Fallback>
                <p:oleObj name="Photo Editor Photo" r:id="rId4" imgW="6857143" imgH="6373115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066925"/>
                        <a:ext cx="228600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05366"/>
              </p:ext>
            </p:extLst>
          </p:nvPr>
        </p:nvGraphicFramePr>
        <p:xfrm>
          <a:off x="1216025" y="4429125"/>
          <a:ext cx="22860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7" name="Photo Editor Photo" r:id="rId6" imgW="6857143" imgH="6373115" progId="">
                  <p:embed/>
                </p:oleObj>
              </mc:Choice>
              <mc:Fallback>
                <p:oleObj name="Photo Editor Photo" r:id="rId6" imgW="6857143" imgH="6373115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4429125"/>
                        <a:ext cx="2286000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56969"/>
              </p:ext>
            </p:extLst>
          </p:nvPr>
        </p:nvGraphicFramePr>
        <p:xfrm>
          <a:off x="3959225" y="3362325"/>
          <a:ext cx="2057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8" name="Photo Editor Photo" r:id="rId8" imgW="6857143" imgH="6620799" progId="">
                  <p:embed/>
                </p:oleObj>
              </mc:Choice>
              <mc:Fallback>
                <p:oleObj name="Photo Editor Photo" r:id="rId8" imgW="6857143" imgH="6620799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3362325"/>
                        <a:ext cx="20574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194990"/>
              </p:ext>
            </p:extLst>
          </p:nvPr>
        </p:nvGraphicFramePr>
        <p:xfrm>
          <a:off x="6016625" y="3438525"/>
          <a:ext cx="19081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9" name="Photo Editor Photo" r:id="rId10" imgW="6361905" imgH="6857143" progId="">
                  <p:embed/>
                </p:oleObj>
              </mc:Choice>
              <mc:Fallback>
                <p:oleObj name="Photo Editor Photo" r:id="rId10" imgW="6361905" imgH="6857143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3438525"/>
                        <a:ext cx="19081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83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Inter-arrival Time (Ta)  and Arrival Rate (Ra)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84500" y="1384300"/>
            <a:ext cx="6083300" cy="1574800"/>
            <a:chOff x="2984500" y="1384300"/>
            <a:chExt cx="6083300" cy="15748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127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727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419850" y="22987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419850" y="16891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432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737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041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489700" y="17589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489700" y="23685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7785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8089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984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05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3429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Ta</a:t>
            </a:r>
            <a:r>
              <a:rPr lang="en-US" b="1" dirty="0" smtClean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customer inter-arrival time.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On average each 10 minutes one customer arrives. </a:t>
            </a:r>
          </a:p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customer arrival (inflow) rate.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What is the relationship between Ta and Ra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Ta = every ten minutes one customer arrives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How many customers in a minute? 1/10;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Ra= 1/Ta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= 1/10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Ra = 1/10 customers per min; 6 customers per hour</a:t>
            </a:r>
          </a:p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Ra= 1/Ta</a:t>
            </a:r>
          </a:p>
          <a:p>
            <a:pPr>
              <a:buNone/>
              <a:defRPr/>
            </a:pPr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= Min (</a:t>
            </a:r>
            <a:r>
              <a:rPr lang="en-US" dirty="0" err="1" smtClean="0"/>
              <a:t>Ri,Rp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1384300" y="1371600"/>
            <a:ext cx="6083300" cy="1574800"/>
            <a:chOff x="2984500" y="1384300"/>
            <a:chExt cx="6083300" cy="15748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127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727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419850" y="22987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419850" y="16891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432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737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041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489700" y="17589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489700" y="23685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7785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8089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984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05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0" y="3505200"/>
            <a:ext cx="9144000" cy="2743200"/>
          </a:xfrm>
        </p:spPr>
        <p:txBody>
          <a:bodyPr/>
          <a:lstStyle/>
          <a:p>
            <a:pPr marL="457200" indent="-457200" defTabSz="815975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Ra MUST ALWAYS &lt;=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marL="457200" indent="-457200" defTabSz="815975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We will show later that even Ra=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is not possible.</a:t>
            </a:r>
          </a:p>
          <a:p>
            <a:pPr marL="457200" indent="-457200" defTabSz="815975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Incoming rate must be less than processing rate.</a:t>
            </a:r>
          </a:p>
          <a:p>
            <a:pPr marL="457200" indent="-457200" defTabSz="815975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Throughput = Flow Rate 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R = Min (Ra, </a:t>
            </a:r>
            <a:r>
              <a:rPr lang="en-US" b="1" dirty="0" err="1" smtClean="0">
                <a:solidFill>
                  <a:srgbClr val="A1274A"/>
                </a:solidFill>
                <a:latin typeface="Book Antiqua" panose="02040602050305030304" pitchFamily="18" charset="0"/>
              </a:rPr>
              <a:t>Rp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) .</a:t>
            </a:r>
          </a:p>
          <a:p>
            <a:pPr marL="457200" indent="-457200" defTabSz="815975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Stable Process </a:t>
            </a: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= 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Ra&lt; </a:t>
            </a:r>
            <a:r>
              <a:rPr lang="en-US" b="1" dirty="0" err="1" smtClean="0">
                <a:solidFill>
                  <a:srgbClr val="A1274A"/>
                </a:solidFill>
                <a:latin typeface="Book Antiqua" panose="02040602050305030304" pitchFamily="18" charset="0"/>
              </a:rPr>
              <a:t>Rp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  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  <a:sym typeface="Wingdings" pitchFamily="2" charset="2"/>
              </a:rPr>
              <a:t> 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R = Ra</a:t>
            </a:r>
          </a:p>
          <a:p>
            <a:pPr marL="457200" indent="-457200" defTabSz="815975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Safety Capacity 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Rs = </a:t>
            </a:r>
            <a:r>
              <a:rPr lang="en-US" b="1" dirty="0" err="1" smtClean="0">
                <a:solidFill>
                  <a:srgbClr val="A1274A"/>
                </a:solidFill>
                <a:latin typeface="Book Antiqua" panose="02040602050305030304" pitchFamily="18" charset="0"/>
              </a:rPr>
              <a:t>Rp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 – 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(waiting line) and Processors (Servers)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0" y="1384300"/>
            <a:ext cx="6083300" cy="1574800"/>
            <a:chOff x="2984500" y="1384300"/>
            <a:chExt cx="6083300" cy="1574800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127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727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19850" y="22987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419850" y="16891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32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737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041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489700" y="17589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489700" y="23685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785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8089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2984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905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228600" y="3048000"/>
            <a:ext cx="891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15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Flow time T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=  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Ti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	 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+	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Tp</a:t>
            </a:r>
            <a:endParaRPr kumimoji="0" lang="en-US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457200" marR="0" lvl="0" indent="-457200" algn="l" defTabSz="815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Inventory I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=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  Ii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	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+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	   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Ip</a:t>
            </a:r>
            <a:r>
              <a:rPr kumimoji="0" lang="en-US" sz="2400" b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endParaRPr kumimoji="0" lang="en-US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1" u="none" strike="noStrike" kern="0" cap="none" spc="0" normalizeH="0" baseline="0" noProof="0" dirty="0" smtClean="0">
              <a:ln>
                <a:noFill/>
              </a:ln>
              <a:solidFill>
                <a:srgbClr val="A1274A"/>
              </a:solidFill>
              <a:effectLst/>
              <a:uLnTx/>
              <a:uFillTx/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400" b="1" dirty="0" smtClean="0">
                <a:solidFill>
                  <a:srgbClr val="A1274A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Ti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: waiting time in the inflow buffer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400" b="1" dirty="0" smtClean="0">
                <a:solidFill>
                  <a:srgbClr val="A1274A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Ii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: number of customers in the inflow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buffer</a:t>
            </a: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What is the waiting time in the servers (processors)?</a:t>
            </a: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</a:rPr>
              <a:t>Throughput?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3886200"/>
          </a:xfrm>
        </p:spPr>
        <p:txBody>
          <a:bodyPr/>
          <a:lstStyle/>
          <a:p>
            <a:pPr marL="457200" indent="-457200" defTabSz="815975" eaLnBrk="0" hangingPunct="0">
              <a:buClr>
                <a:srgbClr val="000000"/>
              </a:buClr>
              <a:buSzPct val="8000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 = Utilization</a:t>
            </a:r>
          </a:p>
          <a:p>
            <a:pPr marL="457200" indent="-457200" defTabSz="815975" eaLnBrk="0" hangingPunct="0">
              <a:buClr>
                <a:srgbClr val="000000"/>
              </a:buClr>
              <a:buSzPct val="8000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 =inflow rate / processing rate </a:t>
            </a:r>
          </a:p>
          <a:p>
            <a:pPr marL="457200" indent="-457200" defTabSz="815975" eaLnBrk="0" hangingPunct="0">
              <a:buClr>
                <a:srgbClr val="000000"/>
              </a:buClr>
              <a:buSzPct val="8000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 =  throughout / process capacity</a:t>
            </a:r>
          </a:p>
          <a:p>
            <a:pPr marL="457200" indent="-457200" defTabSz="815975" eaLnBrk="0" hangingPunct="0">
              <a:buClr>
                <a:srgbClr val="000000"/>
              </a:buClr>
              <a:buSzPct val="8000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 = R/ </a:t>
            </a:r>
            <a:r>
              <a:rPr lang="en-US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&lt; 1</a:t>
            </a:r>
          </a:p>
          <a:p>
            <a:pPr marL="457200" indent="-457200" defTabSz="815975" eaLnBrk="0" hangingPunct="0">
              <a:buClr>
                <a:srgbClr val="000000"/>
              </a:buClr>
              <a:buSzPct val="8000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Safety Capacity = </a:t>
            </a:r>
            <a:r>
              <a:rPr lang="en-US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b="1" baseline="-25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 R</a:t>
            </a:r>
          </a:p>
          <a:p>
            <a:pPr marL="457200" indent="-457200" defTabSz="815975" eaLnBrk="0" hangingPunct="0">
              <a:buClr>
                <a:srgbClr val="000000"/>
              </a:buClr>
              <a:buSzPct val="8000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For example , R = 6 per hour, processing time for  a single server is 5 min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Wingdings" pitchFamily="2" charset="2"/>
              </a:rPr>
              <a:t> </a:t>
            </a:r>
            <a:r>
              <a:rPr lang="en-US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= 12 per hour, </a:t>
            </a:r>
          </a:p>
          <a:p>
            <a:pPr marL="457200" indent="-457200" defTabSz="815975" eaLnBrk="0" hangingPunct="0">
              <a:buClr>
                <a:srgbClr val="000000"/>
              </a:buClr>
              <a:buSzPct val="8000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 = R/ </a:t>
            </a:r>
            <a:r>
              <a:rPr lang="en-US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= 6/12 = 0.5</a:t>
            </a:r>
          </a:p>
          <a:p>
            <a:pPr marL="457200" indent="-457200" defTabSz="815975" eaLnBrk="0" hangingPunct="0">
              <a:buClr>
                <a:srgbClr val="000000"/>
              </a:buClr>
              <a:buSzPct val="8000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Safety Capacity = </a:t>
            </a:r>
            <a:r>
              <a:rPr lang="en-US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b="1" baseline="-25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 R = 12-6 = 6</a:t>
            </a:r>
          </a:p>
          <a:p>
            <a:pPr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is Always Less than 1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908300" y="1384300"/>
            <a:ext cx="6083300" cy="1574800"/>
            <a:chOff x="1460500" y="1384300"/>
            <a:chExt cx="6083300" cy="1574800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603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203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895850" y="20066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908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213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517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965700" y="20764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261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6565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1460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381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1025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Given a single server, and a utilization of </a:t>
            </a:r>
            <a:r>
              <a:rPr lang="en-US" b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U= 0.5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How many flow units are in the server 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the Utilization, How Many Flow Units are in the Processor(s) 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93900" y="2235200"/>
            <a:ext cx="6083300" cy="1574800"/>
            <a:chOff x="1460500" y="1384300"/>
            <a:chExt cx="6083300" cy="1574800"/>
          </a:xfrm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03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203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895850" y="20066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908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213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517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4965700" y="20764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6261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6565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1460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381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152400" y="3657600"/>
            <a:ext cx="891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SzPct val="75000"/>
            </a:pP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400" kern="0" dirty="0" smtClean="0"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U = 0.5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means </a:t>
            </a:r>
          </a:p>
          <a:p>
            <a:pPr lvl="0" eaLnBrk="1" hangingPunct="1">
              <a:spcBef>
                <a:spcPct val="20000"/>
              </a:spcBef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50% of time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there is 1 flow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 unit in the server </a:t>
            </a:r>
          </a:p>
          <a:p>
            <a:pPr eaLnBrk="1" hangingPunct="1">
              <a:spcBef>
                <a:spcPct val="20000"/>
              </a:spcBef>
              <a:buSzPct val="75000"/>
            </a:pPr>
            <a:r>
              <a:rPr lang="en-US" sz="2400" kern="0" dirty="0" smtClean="0"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50% of time there is 0 flow unit in the server</a:t>
            </a:r>
          </a:p>
          <a:p>
            <a:pPr eaLnBrk="1" hangingPunct="1">
              <a:spcBef>
                <a:spcPct val="20000"/>
              </a:spcBef>
              <a:buSzPct val="75000"/>
            </a:pPr>
            <a:r>
              <a:rPr lang="en-US" sz="2400" kern="0" dirty="0" smtClean="0"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0.5 </a:t>
            </a:r>
            <a:r>
              <a:rPr lang="en-US" sz="2400" kern="0" dirty="0" smtClean="0"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 1 + </a:t>
            </a:r>
            <a:r>
              <a:rPr lang="en-US" sz="2400" kern="0" dirty="0" smtClean="0"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rPr>
              <a:t>0.5 </a:t>
            </a:r>
            <a:r>
              <a:rPr lang="en-US" sz="2400" kern="0" dirty="0" smtClean="0"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 0 = 0.5</a:t>
            </a:r>
          </a:p>
          <a:p>
            <a:pPr eaLnBrk="1" hangingPunct="1">
              <a:spcBef>
                <a:spcPct val="20000"/>
              </a:spcBef>
              <a:buSzPct val="75000"/>
            </a:pPr>
            <a:r>
              <a:rPr lang="en-US" sz="2400" kern="0" dirty="0" smtClean="0"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Average Inventory in the server is equal to utilization</a:t>
            </a:r>
          </a:p>
          <a:p>
            <a:pPr eaLnBrk="1" hangingPunct="1">
              <a:spcBef>
                <a:spcPct val="20000"/>
              </a:spcBef>
              <a:buSzPct val="75000"/>
            </a:pPr>
            <a:r>
              <a:rPr lang="en-US" sz="2400" b="1" kern="0" dirty="0" err="1" smtClean="0">
                <a:solidFill>
                  <a:srgbClr val="C0000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Ip</a:t>
            </a:r>
            <a:r>
              <a:rPr lang="en-US" sz="2400" b="1" kern="0" dirty="0" smtClean="0">
                <a:solidFill>
                  <a:srgbClr val="C00000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= 1U  = U</a:t>
            </a:r>
          </a:p>
          <a:p>
            <a:pPr lvl="0" eaLnBrk="1" hangingPunct="1">
              <a:spcBef>
                <a:spcPct val="20000"/>
              </a:spcBef>
              <a:buSzPct val="75000"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S Reference Sans Serif" pitchFamily="34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the Utilization, How Many Flow Units are in the Processor(s) </a:t>
            </a:r>
            <a:endParaRPr lang="en-US" dirty="0"/>
          </a:p>
        </p:txBody>
      </p:sp>
      <p:grpSp>
        <p:nvGrpSpPr>
          <p:cNvPr id="6" name="Group 56"/>
          <p:cNvGrpSpPr/>
          <p:nvPr/>
        </p:nvGrpSpPr>
        <p:grpSpPr>
          <a:xfrm>
            <a:off x="0" y="1219200"/>
            <a:ext cx="8915400" cy="2590800"/>
            <a:chOff x="-533400" y="3810000"/>
            <a:chExt cx="8915400" cy="2590800"/>
          </a:xfrm>
        </p:grpSpPr>
        <p:sp>
          <p:nvSpPr>
            <p:cNvPr id="4" name="Content Placeholder 1"/>
            <p:cNvSpPr txBox="1">
              <a:spLocks/>
            </p:cNvSpPr>
            <p:nvPr/>
          </p:nvSpPr>
          <p:spPr bwMode="auto">
            <a:xfrm>
              <a:off x="-533400" y="3810000"/>
              <a:ext cx="8915400" cy="102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SzPct val="75000"/>
                <a:defRPr/>
              </a:pPr>
              <a:r>
                <a:rPr lang="en-US" sz="2400" dirty="0" smtClean="0">
                  <a:latin typeface="Book Antiqua" panose="02040602050305030304" pitchFamily="18" charset="0"/>
                  <a:ea typeface="ＭＳ Ｐゴシック" pitchFamily="-65" charset="-128"/>
                  <a:cs typeface="MS Reference Sans Serif" pitchFamily="34" charset="0"/>
                </a:rPr>
                <a:t>Given 2 servers, and a utilization of  U = 0.3</a:t>
              </a:r>
            </a:p>
            <a:p>
              <a:pPr eaLnBrk="1" hangingPunct="1">
                <a:spcBef>
                  <a:spcPct val="20000"/>
                </a:spcBef>
                <a:buSzPct val="75000"/>
                <a:defRPr/>
              </a:pPr>
              <a:r>
                <a:rPr lang="en-US" sz="2400" dirty="0" smtClean="0">
                  <a:latin typeface="Book Antiqua" panose="02040602050305030304" pitchFamily="18" charset="0"/>
                  <a:ea typeface="ＭＳ Ｐゴシック" pitchFamily="-65" charset="-128"/>
                  <a:cs typeface="MS Reference Sans Serif" pitchFamily="34" charset="0"/>
                </a:rPr>
                <a:t>How many flow units are in the servers ?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5000"/>
                <a:buFont typeface="Wingdings" pitchFamily="2" charset="2"/>
                <a:buNone/>
                <a:tabLst/>
                <a:defRPr/>
              </a:pPr>
              <a:endParaRPr kumimoji="0" lang="en-US" sz="24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endParaRPr>
            </a:p>
          </p:txBody>
        </p:sp>
        <p:grpSp>
          <p:nvGrpSpPr>
            <p:cNvPr id="7" name="Group 42"/>
            <p:cNvGrpSpPr/>
            <p:nvPr/>
          </p:nvGrpSpPr>
          <p:grpSpPr>
            <a:xfrm>
              <a:off x="1524000" y="4826000"/>
              <a:ext cx="6083300" cy="1574800"/>
              <a:chOff x="2984500" y="1384300"/>
              <a:chExt cx="6083300" cy="1574800"/>
            </a:xfrm>
          </p:grpSpPr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4127500" y="1606550"/>
                <a:ext cx="1447800" cy="914400"/>
              </a:xfrm>
              <a:custGeom>
                <a:avLst/>
                <a:gdLst>
                  <a:gd name="T0" fmla="*/ 0 w 576"/>
                  <a:gd name="T1" fmla="*/ 2147483647 h 528"/>
                  <a:gd name="T2" fmla="*/ 2147483647 w 576"/>
                  <a:gd name="T3" fmla="*/ 0 h 528"/>
                  <a:gd name="T4" fmla="*/ 2147483647 w 576"/>
                  <a:gd name="T5" fmla="*/ 2147483647 h 528"/>
                  <a:gd name="T6" fmla="*/ 0 w 576"/>
                  <a:gd name="T7" fmla="*/ 2147483647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528"/>
                  <a:gd name="T14" fmla="*/ 576 w 576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528">
                    <a:moveTo>
                      <a:pt x="0" y="528"/>
                    </a:moveTo>
                    <a:lnTo>
                      <a:pt x="288" y="0"/>
                    </a:lnTo>
                    <a:lnTo>
                      <a:pt x="576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5727700" y="1606550"/>
                <a:ext cx="1816100" cy="11303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6419850" y="2298700"/>
                <a:ext cx="355600" cy="355600"/>
              </a:xfrm>
              <a:prstGeom prst="rect">
                <a:avLst/>
              </a:prstGeom>
              <a:solidFill>
                <a:schemeClr val="accent4">
                  <a:lumMod val="65000"/>
                  <a:lumOff val="3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6419850" y="1689100"/>
                <a:ext cx="355600" cy="355600"/>
              </a:xfrm>
              <a:prstGeom prst="rect">
                <a:avLst/>
              </a:prstGeom>
              <a:solidFill>
                <a:schemeClr val="accent4">
                  <a:lumMod val="65000"/>
                  <a:lumOff val="3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4432300" y="2063750"/>
                <a:ext cx="215900" cy="215900"/>
              </a:xfrm>
              <a:prstGeom prst="ellipse">
                <a:avLst/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4737100" y="2063750"/>
                <a:ext cx="215900" cy="215900"/>
              </a:xfrm>
              <a:prstGeom prst="ellipse">
                <a:avLst/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5041900" y="2063750"/>
                <a:ext cx="215900" cy="215900"/>
              </a:xfrm>
              <a:prstGeom prst="ellipse">
                <a:avLst/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6489700" y="1758950"/>
                <a:ext cx="215900" cy="215900"/>
              </a:xfrm>
              <a:prstGeom prst="ellipse">
                <a:avLst/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6489700" y="2368550"/>
                <a:ext cx="215900" cy="215900"/>
              </a:xfrm>
              <a:prstGeom prst="ellipse">
                <a:avLst/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7785100" y="2063750"/>
                <a:ext cx="215900" cy="215900"/>
              </a:xfrm>
              <a:prstGeom prst="ellipse">
                <a:avLst/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54" name="AutoShape 14"/>
              <p:cNvSpPr>
                <a:spLocks noChangeArrowheads="1"/>
              </p:cNvSpPr>
              <p:nvPr/>
            </p:nvSpPr>
            <p:spPr bwMode="auto">
              <a:xfrm>
                <a:off x="8089900" y="2063750"/>
                <a:ext cx="977900" cy="215900"/>
              </a:xfrm>
              <a:prstGeom prst="rightArrow">
                <a:avLst>
                  <a:gd name="adj1" fmla="val 50000"/>
                  <a:gd name="adj2" fmla="val 226492"/>
                </a:avLst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>
                <a:off x="2984500" y="2063750"/>
                <a:ext cx="977900" cy="215900"/>
              </a:xfrm>
              <a:prstGeom prst="rightArrow">
                <a:avLst>
                  <a:gd name="adj1" fmla="val 50000"/>
                  <a:gd name="adj2" fmla="val 226492"/>
                </a:avLst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905250" y="1384300"/>
                <a:ext cx="3860800" cy="1574800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anose="02040602050305030304" pitchFamily="18" charset="0"/>
                </a:endParaRPr>
              </a:p>
            </p:txBody>
          </p:sp>
        </p:grpSp>
      </p:grpSp>
      <p:sp>
        <p:nvSpPr>
          <p:cNvPr id="57" name="Content Placeholder 1"/>
          <p:cNvSpPr txBox="1">
            <a:spLocks/>
          </p:cNvSpPr>
          <p:nvPr/>
        </p:nvSpPr>
        <p:spPr bwMode="auto">
          <a:xfrm>
            <a:off x="76200" y="3733800"/>
            <a:ext cx="891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SzPct val="75000"/>
            </a:pPr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r>
              <a:rPr lang="en-US" sz="2400" kern="0" dirty="0" smtClean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U = 0.3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means </a:t>
            </a:r>
          </a:p>
          <a:p>
            <a:pPr lvl="0" eaLnBrk="1" hangingPunct="1">
              <a:spcBef>
                <a:spcPct val="20000"/>
              </a:spcBef>
              <a:buSzPct val="75000"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30% of time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there is 1 flow</a:t>
            </a:r>
            <a:r>
              <a:rPr kumimoji="0" lang="en-US" sz="2400" b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 unit in each server </a:t>
            </a:r>
          </a:p>
          <a:p>
            <a:pPr eaLnBrk="1" hangingPunct="1">
              <a:spcBef>
                <a:spcPct val="20000"/>
              </a:spcBef>
              <a:buSzPct val="75000"/>
            </a:pPr>
            <a:r>
              <a:rPr lang="en-US" sz="2400" kern="0" dirty="0" smtClean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70% of time there is 0 flow unit in each server</a:t>
            </a:r>
          </a:p>
          <a:p>
            <a:pPr eaLnBrk="1" hangingPunct="1">
              <a:spcBef>
                <a:spcPct val="20000"/>
              </a:spcBef>
              <a:buSzPct val="75000"/>
            </a:pPr>
            <a:r>
              <a:rPr lang="en-US" sz="2400" kern="0" dirty="0" smtClean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0.3 </a:t>
            </a:r>
            <a:r>
              <a:rPr lang="en-US" sz="2400" kern="0" dirty="0" smtClean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 1 + </a:t>
            </a:r>
            <a:r>
              <a:rPr lang="en-US" sz="2400" kern="0" dirty="0" smtClean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0.7 </a:t>
            </a:r>
            <a:r>
              <a:rPr lang="en-US" sz="2400" kern="0" dirty="0" smtClean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 0 = 0.3 flow unit in each server</a:t>
            </a:r>
          </a:p>
          <a:p>
            <a:pPr eaLnBrk="1" hangingPunct="1">
              <a:spcBef>
                <a:spcPct val="20000"/>
              </a:spcBef>
              <a:buSzPct val="75000"/>
            </a:pPr>
            <a:r>
              <a:rPr lang="en-US" sz="2400" kern="0" dirty="0" smtClean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Average Inventory in the server is equal to utilization times the number of servers  </a:t>
            </a:r>
            <a:r>
              <a:rPr lang="en-US" sz="2400" b="1" kern="0" dirty="0" err="1" smtClean="0">
                <a:solidFill>
                  <a:srgbClr val="C00000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Ip</a:t>
            </a:r>
            <a:r>
              <a:rPr lang="en-US" sz="2400" b="1" kern="0" dirty="0" smtClean="0">
                <a:solidFill>
                  <a:srgbClr val="C00000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= 2U  = </a:t>
            </a:r>
            <a:r>
              <a:rPr lang="en-US" sz="2400" b="1" kern="0" dirty="0" err="1" smtClean="0">
                <a:solidFill>
                  <a:srgbClr val="C00000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  <a:sym typeface="Symbol"/>
              </a:rPr>
              <a:t>cU</a:t>
            </a:r>
            <a:endParaRPr lang="en-US" sz="2400" b="1" kern="0" dirty="0" smtClean="0">
              <a:solidFill>
                <a:srgbClr val="C00000"/>
              </a:solidFill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  <a:sym typeface="Symbol"/>
            </a:endParaRPr>
          </a:p>
          <a:p>
            <a:pPr lvl="0" eaLnBrk="1" hangingPunct="1">
              <a:spcBef>
                <a:spcPct val="20000"/>
              </a:spcBef>
              <a:buSzPct val="75000"/>
            </a:pPr>
            <a:endParaRPr kumimoji="0" lang="en-US" sz="2400" b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>
              <a:buClr>
                <a:srgbClr val="00007D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Processing time:  </a:t>
            </a:r>
            <a:r>
              <a:rPr lang="en-US" sz="2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Tp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Ex. </a:t>
            </a:r>
            <a:r>
              <a:rPr lang="en-US" sz="2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Tp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= 5 minutes</a:t>
            </a:r>
          </a:p>
          <a:p>
            <a:pPr>
              <a:buClr>
                <a:srgbClr val="00007D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Number of servers: c, Ex. c=3</a:t>
            </a:r>
          </a:p>
          <a:p>
            <a:pPr>
              <a:buClr>
                <a:srgbClr val="00007D"/>
              </a:buClr>
              <a:buNone/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Tp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is also waiting time in the server, no mater one server or c servers.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Tp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in this example is always 5 min.</a:t>
            </a: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Clr>
                <a:srgbClr val="00007D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Processing rate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= c/Tp. Ex.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=3/5 per min; 36/hr</a:t>
            </a:r>
          </a:p>
          <a:p>
            <a:pPr>
              <a:buClr>
                <a:srgbClr val="00007D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Utilization: U. Ex. U = 0.8 in our example</a:t>
            </a:r>
          </a:p>
          <a:p>
            <a:pPr>
              <a:buClr>
                <a:srgbClr val="00007D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Number of the flow units in all servers,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Ip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=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cU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Clr>
                <a:srgbClr val="00007D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 our example,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Ip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= 3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Symbol"/>
              </a:rPr>
              <a:t> 0.8 = 2.4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Clr>
                <a:srgbClr val="00007D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Can we compute R?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TR = I</a:t>
            </a:r>
          </a:p>
          <a:p>
            <a:pPr>
              <a:buClr>
                <a:srgbClr val="00007D"/>
              </a:buClr>
              <a:buNone/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Tp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Symbol"/>
              </a:rPr>
              <a:t> R =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sym typeface="Symbol"/>
              </a:rPr>
              <a:t>cU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Symbol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Wingdings" pitchFamily="2" charset="2"/>
              </a:rPr>
              <a:t> R =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sym typeface="Wingdings" pitchFamily="2" charset="2"/>
              </a:rPr>
              <a:t>cU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Wingdings" pitchFamily="2" charset="2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sym typeface="Wingdings" pitchFamily="2" charset="2"/>
              </a:rPr>
              <a:t>Tp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  <a:sym typeface="Wingdings" pitchFamily="2" charset="2"/>
            </a:endParaRPr>
          </a:p>
          <a:p>
            <a:pPr>
              <a:buClr>
                <a:srgbClr val="00007D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Wingdings" pitchFamily="2" charset="2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Symbol"/>
              </a:rPr>
              <a:t> R = 2.4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Wingdings" pitchFamily="2" charset="2"/>
              </a:rPr>
              <a:t> R = 0.48 flow units per minute or 28.8 / hr     </a:t>
            </a:r>
          </a:p>
          <a:p>
            <a:pPr>
              <a:buClr>
                <a:srgbClr val="00007D"/>
              </a:buCl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Wingdings" pitchFamily="2" charset="2"/>
              </a:rPr>
              <a:t>We learned it without looking at any formula</a:t>
            </a:r>
            <a:endParaRPr lang="en-US" sz="2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 Without Looking for  any Formula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Processing time of a set of servers is 5 minutes.  Tp = 5 minutes. There are 3 servers. Utilization of these servers is 0.8.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 Compute the processing rate of this system.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=?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On average how many flow units are in these servers?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3.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Compute the arrival rate (throughput) of this system. 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4.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What is the average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interarival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time between two consecutive customers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 Without Looking for  any Formula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Variability in arrival time and service time leads to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Idleness of resources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Waiting time of customers (orders) to be processed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We are interested in evaluating two measures: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Average waiting time of flow units. Average waiting time in the waiting line and in the system (Waiting line + Processor).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Average number of flow units. The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average number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of orders (customers) waiting in the waiting line (to be then processed).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Let us first look at the Servers or Processors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Queuing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/>
          <a:lstStyle/>
          <a:p>
            <a:r>
              <a:rPr lang="en-US" dirty="0" smtClean="0"/>
              <a:t>Article: The Psychology of Waiting Lines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Unoccupied time feels longer than occupied time.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Pre-process waits feels longer than in-process waits.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Anxiety makes waits seem longer.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Uncertain waits are longer than known, finite waits.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Unexplained waits are longer than explained waits.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Unfair waits are longer than equitable waits.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more valuable the service, the longer I will wait.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Solo waiting feels longer than group waiting.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Made-to-stock (MTS) operations.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Product is manufactured and stocked in advance. Safety inventory protects against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stockouts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due to variability of arrival time and processing time. Inventory also permits economies of scale.  </a:t>
            </a:r>
          </a:p>
          <a:p>
            <a:pPr marL="342900" lvl="1" indent="-34290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Make-to-order (MTO) operations. 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Each order is specific, cannot be stored in advance. Ex. </a:t>
            </a:r>
            <a:r>
              <a:rPr lang="en-AU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banks, restaurants, retail checkout counters, airline reservation, hospitals , repair shops, call centres. Production systems also try to follow Dell Computer model. 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We needs to maintain sufficient capacity to deal with uncertainty in both arrival and processing time. Safety Capacity vs. Safety Inventory.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pPr>
              <a:buNone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to Stock (MTS) vs. Make to Order (MTO)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1" y="1295400"/>
            <a:ext cx="8915400" cy="4911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The time of the arrival of an order is not known ahead of time. It is a random variable with estimated T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average)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Sa (standard deviation).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The time of the next telephone call is not known.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time of arrival of the next car into a gas station is not known.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service time is not known (precisely) ahead of time. It is a random variable with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estimated Tp (average) and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Sp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(standard deviation). 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time a customers spends on the web page of amazon.com is not precisely known.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time a customer spends speaking with the teller in the bank is unknown.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</p:spPr>
        <p:txBody>
          <a:bodyPr/>
          <a:lstStyle/>
          <a:p>
            <a:r>
              <a:rPr lang="en-US" dirty="0" smtClean="0"/>
              <a:t>Capacity More than Demand- Still Waiting Lines? </a:t>
            </a:r>
            <a:r>
              <a:rPr lang="en-US" smtClean="0"/>
              <a:t>Variability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04" y="1524000"/>
            <a:ext cx="6781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Call Centre</a:t>
            </a:r>
            <a:endParaRPr lang="en-US" dirty="0"/>
          </a:p>
        </p:txBody>
      </p:sp>
      <p:sp>
        <p:nvSpPr>
          <p:cNvPr id="46" name="Freeform 37"/>
          <p:cNvSpPr>
            <a:spLocks/>
          </p:cNvSpPr>
          <p:nvPr/>
        </p:nvSpPr>
        <p:spPr bwMode="auto">
          <a:xfrm>
            <a:off x="1420504" y="1981200"/>
            <a:ext cx="3733800" cy="2743200"/>
          </a:xfrm>
          <a:custGeom>
            <a:avLst/>
            <a:gdLst>
              <a:gd name="T0" fmla="*/ 0 w 576"/>
              <a:gd name="T1" fmla="*/ 2147483647 h 528"/>
              <a:gd name="T2" fmla="*/ 2147483647 w 576"/>
              <a:gd name="T3" fmla="*/ 0 h 528"/>
              <a:gd name="T4" fmla="*/ 2147483647 w 576"/>
              <a:gd name="T5" fmla="*/ 2147483647 h 528"/>
              <a:gd name="T6" fmla="*/ 0 w 576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28"/>
              <a:gd name="T14" fmla="*/ 576 w 576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28">
                <a:moveTo>
                  <a:pt x="0" y="528"/>
                </a:moveTo>
                <a:lnTo>
                  <a:pt x="288" y="0"/>
                </a:lnTo>
                <a:lnTo>
                  <a:pt x="576" y="528"/>
                </a:lnTo>
                <a:lnTo>
                  <a:pt x="0" y="528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78"/>
              </a:solidFill>
            </a:endParaRPr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5573410" y="1635456"/>
            <a:ext cx="2247893" cy="18288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573410" y="3657600"/>
            <a:ext cx="2247893" cy="1752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48904" y="3657600"/>
            <a:ext cx="1219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7897504" y="3548416"/>
            <a:ext cx="1219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Call Centre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76200" y="1676376"/>
            <a:ext cx="9260787" cy="4075973"/>
            <a:chOff x="152400" y="1752600"/>
            <a:chExt cx="9260787" cy="407597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319338" y="1752600"/>
              <a:ext cx="4611687" cy="269398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7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588223" y="2438400"/>
              <a:ext cx="1897955" cy="147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Sales Reps</a:t>
              </a:r>
            </a:p>
            <a:p>
              <a:pPr algn="ctr"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Processing</a:t>
              </a:r>
            </a:p>
            <a:p>
              <a:pPr algn="ctr"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Calls</a:t>
              </a:r>
            </a:p>
            <a:p>
              <a:pPr algn="ctr" eaLnBrk="0" hangingPunct="0"/>
              <a:endParaRPr lang="en-US" sz="1800" dirty="0">
                <a:solidFill>
                  <a:srgbClr val="000078"/>
                </a:solidFill>
                <a:latin typeface="Book Antiqua" panose="02040602050305030304" pitchFamily="18" charset="0"/>
              </a:endParaRPr>
            </a:p>
            <a:p>
              <a:pPr algn="ctr"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(Service Process)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04800" y="2667000"/>
              <a:ext cx="2245808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Incoming Calls</a:t>
              </a:r>
            </a:p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(Customer Arrivals)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351844" y="2895600"/>
              <a:ext cx="2141612" cy="92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Calls </a:t>
              </a:r>
            </a:p>
            <a:p>
              <a:pPr algn="ctr"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on Hold</a:t>
              </a:r>
            </a:p>
            <a:p>
              <a:pPr algn="ctr"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(Service Inventory)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58000" y="2667000"/>
              <a:ext cx="2555187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Answered Calls</a:t>
              </a:r>
            </a:p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(Customer Departures)</a:t>
              </a: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1142995" y="3021024"/>
              <a:ext cx="1219190" cy="2133609"/>
              <a:chOff x="512" y="1860"/>
              <a:chExt cx="873" cy="1528"/>
            </a:xfrm>
          </p:grpSpPr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 flipH="1">
                <a:off x="1338" y="1860"/>
                <a:ext cx="47" cy="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 flipH="1">
                <a:off x="1260" y="2001"/>
                <a:ext cx="44" cy="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 flipH="1">
                <a:off x="1180" y="2141"/>
                <a:ext cx="43" cy="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 flipH="1">
                <a:off x="1099" y="2282"/>
                <a:ext cx="44" cy="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flipH="1">
                <a:off x="1019" y="2423"/>
                <a:ext cx="43" cy="77"/>
              </a:xfrm>
              <a:prstGeom prst="line">
                <a:avLst/>
              </a:prstGeom>
              <a:noFill/>
              <a:ln w="38100">
                <a:solidFill>
                  <a:srgbClr val="00007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 flipH="1">
                <a:off x="938" y="2560"/>
                <a:ext cx="44" cy="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 flipH="1">
                <a:off x="858" y="2701"/>
                <a:ext cx="43" cy="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flipH="1">
                <a:off x="777" y="2841"/>
                <a:ext cx="44" cy="8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 flipH="1">
                <a:off x="697" y="2982"/>
                <a:ext cx="43" cy="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 flipH="1">
                <a:off x="616" y="3123"/>
                <a:ext cx="44" cy="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3" name="Line 19"/>
              <p:cNvSpPr>
                <a:spLocks noChangeShapeType="1"/>
              </p:cNvSpPr>
              <p:nvPr/>
            </p:nvSpPr>
            <p:spPr bwMode="auto">
              <a:xfrm flipH="1">
                <a:off x="536" y="3263"/>
                <a:ext cx="43" cy="8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>
                <a:off x="512" y="3237"/>
                <a:ext cx="115" cy="151"/>
              </a:xfrm>
              <a:custGeom>
                <a:avLst/>
                <a:gdLst>
                  <a:gd name="T0" fmla="*/ 0 w 115"/>
                  <a:gd name="T1" fmla="*/ 150 h 151"/>
                  <a:gd name="T2" fmla="*/ 114 w 115"/>
                  <a:gd name="T3" fmla="*/ 40 h 151"/>
                  <a:gd name="T4" fmla="*/ 37 w 115"/>
                  <a:gd name="T5" fmla="*/ 0 h 151"/>
                  <a:gd name="T6" fmla="*/ 0 w 115"/>
                  <a:gd name="T7" fmla="*/ 15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151"/>
                  <a:gd name="T14" fmla="*/ 115 w 115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151">
                    <a:moveTo>
                      <a:pt x="0" y="150"/>
                    </a:moveTo>
                    <a:lnTo>
                      <a:pt x="114" y="40"/>
                    </a:lnTo>
                    <a:lnTo>
                      <a:pt x="37" y="0"/>
                    </a:lnTo>
                    <a:lnTo>
                      <a:pt x="0" y="150"/>
                    </a:lnTo>
                  </a:path>
                </a:pathLst>
              </a:custGeom>
              <a:solidFill>
                <a:srgbClr val="000000"/>
              </a:solidFill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152400" y="5181600"/>
              <a:ext cx="2247410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Blocked Calls</a:t>
              </a:r>
            </a:p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(Due to busy signal)</a:t>
              </a:r>
            </a:p>
          </p:txBody>
        </p: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2590791" y="3505205"/>
              <a:ext cx="838195" cy="1676401"/>
              <a:chOff x="1520" y="2064"/>
              <a:chExt cx="736" cy="1324"/>
            </a:xfrm>
          </p:grpSpPr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 flipH="1">
                <a:off x="2216" y="2064"/>
                <a:ext cx="40" cy="6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flipH="1">
                <a:off x="2151" y="2186"/>
                <a:ext cx="37" cy="6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flipH="1">
                <a:off x="2083" y="2307"/>
                <a:ext cx="36" cy="6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H="1">
                <a:off x="2015" y="2430"/>
                <a:ext cx="37" cy="6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H="1">
                <a:off x="1947" y="2552"/>
                <a:ext cx="37" cy="6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flipH="1">
                <a:off x="1879" y="2670"/>
                <a:ext cx="37" cy="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>
                <a:off x="1812" y="2793"/>
                <a:ext cx="36" cy="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H="1">
                <a:off x="1743" y="2914"/>
                <a:ext cx="38" cy="70"/>
              </a:xfrm>
              <a:prstGeom prst="line">
                <a:avLst/>
              </a:prstGeom>
              <a:noFill/>
              <a:ln w="38100">
                <a:solidFill>
                  <a:srgbClr val="00007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H="1">
                <a:off x="1676" y="3036"/>
                <a:ext cx="36" cy="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 flipH="1">
                <a:off x="1608" y="3158"/>
                <a:ext cx="37" cy="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 flipH="1">
                <a:off x="1540" y="3280"/>
                <a:ext cx="36" cy="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1520" y="3257"/>
                <a:ext cx="97" cy="131"/>
              </a:xfrm>
              <a:custGeom>
                <a:avLst/>
                <a:gdLst>
                  <a:gd name="T0" fmla="*/ 0 w 97"/>
                  <a:gd name="T1" fmla="*/ 130 h 131"/>
                  <a:gd name="T2" fmla="*/ 96 w 97"/>
                  <a:gd name="T3" fmla="*/ 34 h 131"/>
                  <a:gd name="T4" fmla="*/ 31 w 97"/>
                  <a:gd name="T5" fmla="*/ 0 h 131"/>
                  <a:gd name="T6" fmla="*/ 0 w 97"/>
                  <a:gd name="T7" fmla="*/ 130 h 1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131"/>
                  <a:gd name="T14" fmla="*/ 97 w 97"/>
                  <a:gd name="T15" fmla="*/ 131 h 1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131">
                    <a:moveTo>
                      <a:pt x="0" y="130"/>
                    </a:moveTo>
                    <a:lnTo>
                      <a:pt x="96" y="34"/>
                    </a:lnTo>
                    <a:lnTo>
                      <a:pt x="31" y="0"/>
                    </a:lnTo>
                    <a:lnTo>
                      <a:pt x="0" y="130"/>
                    </a:lnTo>
                  </a:path>
                </a:pathLst>
              </a:custGeom>
              <a:solidFill>
                <a:srgbClr val="000000"/>
              </a:solidFill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78"/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2209800" y="5181600"/>
              <a:ext cx="2148024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Abandoned Calls</a:t>
              </a:r>
            </a:p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(Due to long waits)</a:t>
              </a: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4800600" y="2438400"/>
              <a:ext cx="1447800" cy="1066800"/>
            </a:xfrm>
            <a:prstGeom prst="rect">
              <a:avLst/>
            </a:prstGeom>
            <a:noFill/>
            <a:ln w="38100">
              <a:solidFill>
                <a:srgbClr val="000078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7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895600" y="2514600"/>
              <a:ext cx="1066800" cy="963613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noFill/>
            <a:ln w="38100">
              <a:solidFill>
                <a:srgbClr val="00007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7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4648200" y="5181600"/>
              <a:ext cx="2148024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Calls In Process</a:t>
              </a:r>
            </a:p>
            <a:p>
              <a:pPr eaLnBrk="0" hangingPunct="0"/>
              <a:r>
                <a:rPr lang="en-US" sz="1800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(Due to long waits)</a:t>
              </a:r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2971800" y="1905000"/>
              <a:ext cx="352692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AU" sz="2400" b="1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The Call </a:t>
              </a:r>
              <a:r>
                <a:rPr lang="en-AU" sz="2400" b="1" dirty="0" smtClean="0">
                  <a:solidFill>
                    <a:srgbClr val="000078"/>
                  </a:solidFill>
                  <a:latin typeface="Book Antiqua" panose="02040602050305030304" pitchFamily="18" charset="0"/>
                </a:rPr>
                <a:t>Centre </a:t>
              </a:r>
              <a:r>
                <a:rPr lang="en-AU" sz="2400" b="1" dirty="0">
                  <a:solidFill>
                    <a:srgbClr val="000078"/>
                  </a:solidFill>
                  <a:latin typeface="Book Antiqua" panose="02040602050305030304" pitchFamily="18" charset="0"/>
                </a:rPr>
                <a:t>Process</a:t>
              </a:r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6248400" y="2971800"/>
              <a:ext cx="2438400" cy="0"/>
            </a:xfrm>
            <a:prstGeom prst="line">
              <a:avLst/>
            </a:prstGeom>
            <a:noFill/>
            <a:ln w="38100">
              <a:solidFill>
                <a:srgbClr val="0000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7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228600" y="2971800"/>
              <a:ext cx="2895600" cy="0"/>
            </a:xfrm>
            <a:prstGeom prst="line">
              <a:avLst/>
            </a:prstGeom>
            <a:noFill/>
            <a:ln w="38100">
              <a:solidFill>
                <a:srgbClr val="0000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7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3733800" y="2971800"/>
              <a:ext cx="1066800" cy="0"/>
            </a:xfrm>
            <a:prstGeom prst="line">
              <a:avLst/>
            </a:prstGeom>
            <a:noFill/>
            <a:ln w="38100">
              <a:solidFill>
                <a:srgbClr val="0000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78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3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276600"/>
            <a:ext cx="8915400" cy="3124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Tp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Activity processing time or Resource unit load. It is stated in terms of units of time.  Ex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on average it takes 5 minutes to serve a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customer, Tp=5.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 processing rate.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This many flow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units are handled per unit of time.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What is the relationship between Tp and Rp?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Processing Time </a:t>
            </a:r>
            <a:r>
              <a:rPr lang="en-US" dirty="0" err="1" smtClean="0"/>
              <a:t>Tp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AVERAGE Processing Rate </a:t>
            </a:r>
            <a:r>
              <a:rPr lang="en-US" dirty="0" err="1" smtClean="0"/>
              <a:t>Rp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60500" y="1384300"/>
            <a:ext cx="6083300" cy="1574800"/>
            <a:chOff x="1460500" y="1384300"/>
            <a:chExt cx="6083300" cy="15748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603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203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95850" y="20066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908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213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517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965700" y="20764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261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6565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460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381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3135763"/>
            <a:ext cx="9334500" cy="3124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Tp = 5 min, Rp =?</a:t>
            </a:r>
          </a:p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5 min1	1 unit</a:t>
            </a:r>
          </a:p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1 min		Rp How many units per minute? 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Rp=(1×1)/5 =1/5 flow units per minute. 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For one resource unit, Rp =1/Tp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For c resource units c(1/Tp)= c/Tp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If Tp is 5 minutes, and there are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three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resource units, compute Rp.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Processing Time </a:t>
            </a:r>
            <a:r>
              <a:rPr lang="en-US" dirty="0" err="1" smtClean="0"/>
              <a:t>Tp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AVERAGE Processing Rate </a:t>
            </a:r>
            <a:r>
              <a:rPr lang="en-US" dirty="0" err="1" smtClean="0"/>
              <a:t>Rp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60500" y="1384300"/>
            <a:ext cx="6083300" cy="1574800"/>
            <a:chOff x="1460500" y="1384300"/>
            <a:chExt cx="6083300" cy="15748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603500" y="1606550"/>
              <a:ext cx="1447800" cy="914400"/>
            </a:xfrm>
            <a:custGeom>
              <a:avLst/>
              <a:gdLst>
                <a:gd name="T0" fmla="*/ 0 w 576"/>
                <a:gd name="T1" fmla="*/ 2147483647 h 528"/>
                <a:gd name="T2" fmla="*/ 2147483647 w 576"/>
                <a:gd name="T3" fmla="*/ 0 h 528"/>
                <a:gd name="T4" fmla="*/ 2147483647 w 576"/>
                <a:gd name="T5" fmla="*/ 2147483647 h 528"/>
                <a:gd name="T6" fmla="*/ 0 w 576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28"/>
                <a:gd name="T14" fmla="*/ 576 w 5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28">
                  <a:moveTo>
                    <a:pt x="0" y="528"/>
                  </a:moveTo>
                  <a:lnTo>
                    <a:pt x="288" y="0"/>
                  </a:lnTo>
                  <a:lnTo>
                    <a:pt x="576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203700" y="1606550"/>
              <a:ext cx="1816100" cy="1130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95850" y="20066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9083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213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5179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965700" y="20764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261100" y="20637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65659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460500" y="2063750"/>
              <a:ext cx="977900" cy="215900"/>
            </a:xfrm>
            <a:prstGeom prst="rightArrow">
              <a:avLst>
                <a:gd name="adj1" fmla="val 50000"/>
                <a:gd name="adj2" fmla="val 226492"/>
              </a:avLst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381250" y="1384300"/>
              <a:ext cx="3860800" cy="157480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6072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0"/>
            <a:ext cx="8915400" cy="34290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A1274A"/>
                </a:solidFill>
                <a:latin typeface="Book Antiqua" panose="02040602050305030304" pitchFamily="18" charset="0"/>
              </a:rPr>
              <a:t>Tp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= 5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minutes. Processing time is 5 minute. Each customer on average is with the server for 5 minutes.</a:t>
            </a:r>
            <a:r>
              <a:rPr lang="en-US" dirty="0" smtClean="0">
                <a:latin typeface="Book Antiqua" panose="02040602050305030304" pitchFamily="18" charset="0"/>
              </a:rPr>
              <a:t>  </a:t>
            </a:r>
          </a:p>
          <a:p>
            <a:pPr>
              <a:buNone/>
            </a:pP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c = 3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we have three servers.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Processing rate of each server is 1/5 customers per minute, or 12 customer per hour.</a:t>
            </a: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is the processing rate of all three servers.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A1274A"/>
                </a:solidFill>
                <a:latin typeface="Book Antiqua" panose="02040602050305030304" pitchFamily="18" charset="0"/>
              </a:rPr>
              <a:t>Rp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 = c/</a:t>
            </a:r>
            <a:r>
              <a:rPr lang="en-US" b="1" dirty="0" err="1" smtClean="0">
                <a:solidFill>
                  <a:srgbClr val="A1274A"/>
                </a:solidFill>
                <a:latin typeface="Book Antiqua" panose="02040602050305030304" pitchFamily="18" charset="0"/>
              </a:rPr>
              <a:t>Tp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A1274A"/>
                </a:solidFill>
                <a:latin typeface="Book Antiqua" panose="02040602050305030304" pitchFamily="18" charset="0"/>
              </a:rPr>
              <a:t>Rp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solidFill>
                  <a:srgbClr val="A1274A"/>
                </a:solidFill>
                <a:latin typeface="Book Antiqua" panose="02040602050305030304" pitchFamily="18" charset="0"/>
              </a:rPr>
              <a:t>= 3/5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customers/minute, or 36 customers/hour.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Processing  Rate of c Servers</a:t>
            </a:r>
            <a:endParaRPr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755900" y="1606550"/>
            <a:ext cx="1447800" cy="914400"/>
          </a:xfrm>
          <a:custGeom>
            <a:avLst/>
            <a:gdLst>
              <a:gd name="T0" fmla="*/ 0 w 576"/>
              <a:gd name="T1" fmla="*/ 2147483647 h 528"/>
              <a:gd name="T2" fmla="*/ 2147483647 w 576"/>
              <a:gd name="T3" fmla="*/ 0 h 528"/>
              <a:gd name="T4" fmla="*/ 2147483647 w 576"/>
              <a:gd name="T5" fmla="*/ 2147483647 h 528"/>
              <a:gd name="T6" fmla="*/ 0 w 576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528"/>
              <a:gd name="T14" fmla="*/ 576 w 576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528">
                <a:moveTo>
                  <a:pt x="0" y="528"/>
                </a:moveTo>
                <a:lnTo>
                  <a:pt x="288" y="0"/>
                </a:lnTo>
                <a:lnTo>
                  <a:pt x="576" y="528"/>
                </a:lnTo>
                <a:lnTo>
                  <a:pt x="0" y="5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356100" y="1447800"/>
            <a:ext cx="18161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060700" y="2063750"/>
            <a:ext cx="215900" cy="215900"/>
          </a:xfrm>
          <a:prstGeom prst="ellipse">
            <a:avLst/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365500" y="2063750"/>
            <a:ext cx="215900" cy="215900"/>
          </a:xfrm>
          <a:prstGeom prst="ellipse">
            <a:avLst/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670300" y="2063750"/>
            <a:ext cx="215900" cy="215900"/>
          </a:xfrm>
          <a:prstGeom prst="ellipse">
            <a:avLst/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048250" y="2006600"/>
            <a:ext cx="355600" cy="355600"/>
            <a:chOff x="3511550" y="2006600"/>
            <a:chExt cx="355600" cy="3556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511550" y="2006600"/>
              <a:ext cx="355600" cy="3556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581400" y="2076450"/>
              <a:ext cx="215900" cy="215900"/>
            </a:xfrm>
            <a:prstGeom prst="ellipse">
              <a:avLst/>
            </a:prstGeom>
            <a:solidFill>
              <a:srgbClr val="609C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13500" y="2063750"/>
            <a:ext cx="215900" cy="215900"/>
          </a:xfrm>
          <a:prstGeom prst="ellipse">
            <a:avLst/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718300" y="2063750"/>
            <a:ext cx="977900" cy="215900"/>
          </a:xfrm>
          <a:prstGeom prst="rightArrow">
            <a:avLst>
              <a:gd name="adj1" fmla="val 50000"/>
              <a:gd name="adj2" fmla="val 226492"/>
            </a:avLst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1612900" y="2063750"/>
            <a:ext cx="977900" cy="215900"/>
          </a:xfrm>
          <a:prstGeom prst="rightArrow">
            <a:avLst>
              <a:gd name="adj1" fmla="val 50000"/>
              <a:gd name="adj2" fmla="val 226492"/>
            </a:avLst>
          </a:prstGeom>
          <a:solidFill>
            <a:srgbClr val="609CD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33650" y="1384300"/>
            <a:ext cx="3860800" cy="1574800"/>
          </a:xfrm>
          <a:prstGeom prst="rect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041900" y="1524000"/>
            <a:ext cx="355600" cy="1295400"/>
            <a:chOff x="3505200" y="1524000"/>
            <a:chExt cx="355600" cy="1295400"/>
          </a:xfrm>
        </p:grpSpPr>
        <p:grpSp>
          <p:nvGrpSpPr>
            <p:cNvPr id="31" name="Group 30"/>
            <p:cNvGrpSpPr/>
            <p:nvPr/>
          </p:nvGrpSpPr>
          <p:grpSpPr>
            <a:xfrm>
              <a:off x="3505200" y="2463800"/>
              <a:ext cx="355600" cy="355600"/>
              <a:chOff x="3511550" y="2006600"/>
              <a:chExt cx="355600" cy="35560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3511550" y="2006600"/>
                <a:ext cx="355600" cy="355600"/>
              </a:xfrm>
              <a:prstGeom prst="rect">
                <a:avLst/>
              </a:prstGeom>
              <a:solidFill>
                <a:schemeClr val="accent4">
                  <a:lumMod val="65000"/>
                  <a:lumOff val="3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3581400" y="2076450"/>
                <a:ext cx="215900" cy="215900"/>
              </a:xfrm>
              <a:prstGeom prst="ellipse">
                <a:avLst/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21"/>
            <p:cNvGrpSpPr/>
            <p:nvPr/>
          </p:nvGrpSpPr>
          <p:grpSpPr>
            <a:xfrm>
              <a:off x="3505200" y="1524000"/>
              <a:ext cx="355600" cy="355600"/>
              <a:chOff x="3511550" y="2006600"/>
              <a:chExt cx="355600" cy="355600"/>
            </a:xfrm>
          </p:grpSpPr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3511550" y="2006600"/>
                <a:ext cx="355600" cy="355600"/>
              </a:xfrm>
              <a:prstGeom prst="rect">
                <a:avLst/>
              </a:prstGeom>
              <a:solidFill>
                <a:schemeClr val="accent4">
                  <a:lumMod val="65000"/>
                  <a:lumOff val="3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3581400" y="2076450"/>
                <a:ext cx="215900" cy="215900"/>
              </a:xfrm>
              <a:prstGeom prst="ellipse">
                <a:avLst/>
              </a:prstGeom>
              <a:solidFill>
                <a:srgbClr val="609CD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8461</TotalTime>
  <Words>1318</Words>
  <Application>Microsoft Office PowerPoint</Application>
  <PresentationFormat>On-screen Show (4:3)</PresentationFormat>
  <Paragraphs>156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ＭＳ Ｐゴシック</vt:lpstr>
      <vt:lpstr>Book Antiqua</vt:lpstr>
      <vt:lpstr>Calibri</vt:lpstr>
      <vt:lpstr>Garamond</vt:lpstr>
      <vt:lpstr>Impact</vt:lpstr>
      <vt:lpstr>Lucida Calligraphy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Photo Editor Photo</vt:lpstr>
      <vt:lpstr>Polling:  Lower Waiting Time, Longer Processing Time (Perhaps)</vt:lpstr>
      <vt:lpstr>Article: The Psychology of Waiting Lines</vt:lpstr>
      <vt:lpstr>Make to Stock (MTS) vs. Make to Order (MTO)</vt:lpstr>
      <vt:lpstr>Capacity More than Demand- Still Waiting Lines? Variability</vt:lpstr>
      <vt:lpstr>A Call Centre</vt:lpstr>
      <vt:lpstr>A Call Centre</vt:lpstr>
      <vt:lpstr>AVERAGE Processing Time Tp AVERAGE Processing Rate Rp</vt:lpstr>
      <vt:lpstr>AVERAGE Processing Time Tp AVERAGE Processing Rate Rp</vt:lpstr>
      <vt:lpstr>Average Processing  Rate of c Servers</vt:lpstr>
      <vt:lpstr>Inter-arrival Time (Ta)  and Arrival Rate (Ra)</vt:lpstr>
      <vt:lpstr>Throughput = Min (Ri,Rp)</vt:lpstr>
      <vt:lpstr>Buffer (waiting line) and Processors (Servers)</vt:lpstr>
      <vt:lpstr>Utilization is Always Less than 1</vt:lpstr>
      <vt:lpstr>Given the Utilization, How Many Flow Units are in the Processor(s) </vt:lpstr>
      <vt:lpstr>Given the Utilization, How Many Flow Units are in the Processor(s) </vt:lpstr>
      <vt:lpstr>What We Have Learned Without Looking for  any Formula</vt:lpstr>
      <vt:lpstr>What We Have Learned Without Looking for  any Formula</vt:lpstr>
      <vt:lpstr>Characteristics of Queuing Systems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422</cp:revision>
  <dcterms:created xsi:type="dcterms:W3CDTF">2008-11-22T01:06:20Z</dcterms:created>
  <dcterms:modified xsi:type="dcterms:W3CDTF">2017-12-02T05:15:56Z</dcterms:modified>
</cp:coreProperties>
</file>