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94"/>
  </p:notesMasterIdLst>
  <p:handoutMasterIdLst>
    <p:handoutMasterId r:id="rId95"/>
  </p:handoutMasterIdLst>
  <p:sldIdLst>
    <p:sldId id="397" r:id="rId5"/>
    <p:sldId id="259" r:id="rId6"/>
    <p:sldId id="258" r:id="rId7"/>
    <p:sldId id="473" r:id="rId8"/>
    <p:sldId id="338" r:id="rId9"/>
    <p:sldId id="398" r:id="rId10"/>
    <p:sldId id="343" r:id="rId11"/>
    <p:sldId id="346" r:id="rId12"/>
    <p:sldId id="336" r:id="rId13"/>
    <p:sldId id="337" r:id="rId14"/>
    <p:sldId id="325" r:id="rId15"/>
    <p:sldId id="349" r:id="rId16"/>
    <p:sldId id="350" r:id="rId17"/>
    <p:sldId id="328" r:id="rId18"/>
    <p:sldId id="351" r:id="rId19"/>
    <p:sldId id="319" r:id="rId20"/>
    <p:sldId id="486" r:id="rId21"/>
    <p:sldId id="491" r:id="rId22"/>
    <p:sldId id="492" r:id="rId23"/>
    <p:sldId id="494" r:id="rId24"/>
    <p:sldId id="488" r:id="rId25"/>
    <p:sldId id="495" r:id="rId26"/>
    <p:sldId id="330" r:id="rId27"/>
    <p:sldId id="355" r:id="rId28"/>
    <p:sldId id="356" r:id="rId29"/>
    <p:sldId id="360" r:id="rId30"/>
    <p:sldId id="292" r:id="rId31"/>
    <p:sldId id="573" r:id="rId32"/>
    <p:sldId id="574" r:id="rId33"/>
    <p:sldId id="561" r:id="rId34"/>
    <p:sldId id="348" r:id="rId35"/>
    <p:sldId id="340" r:id="rId36"/>
    <p:sldId id="401" r:id="rId37"/>
    <p:sldId id="580" r:id="rId38"/>
    <p:sldId id="361" r:id="rId39"/>
    <p:sldId id="575" r:id="rId40"/>
    <p:sldId id="306" r:id="rId41"/>
    <p:sldId id="581" r:id="rId42"/>
    <p:sldId id="583" r:id="rId43"/>
    <p:sldId id="582" r:id="rId44"/>
    <p:sldId id="584" r:id="rId45"/>
    <p:sldId id="424" r:id="rId46"/>
    <p:sldId id="425" r:id="rId47"/>
    <p:sldId id="586" r:id="rId48"/>
    <p:sldId id="426" r:id="rId49"/>
    <p:sldId id="588" r:id="rId50"/>
    <p:sldId id="321" r:id="rId51"/>
    <p:sldId id="435" r:id="rId52"/>
    <p:sldId id="436" r:id="rId53"/>
    <p:sldId id="437" r:id="rId54"/>
    <p:sldId id="377" r:id="rId55"/>
    <p:sldId id="392" r:id="rId56"/>
    <p:sldId id="393" r:id="rId57"/>
    <p:sldId id="394" r:id="rId58"/>
    <p:sldId id="395" r:id="rId59"/>
    <p:sldId id="396" r:id="rId60"/>
    <p:sldId id="384" r:id="rId61"/>
    <p:sldId id="385" r:id="rId62"/>
    <p:sldId id="386" r:id="rId63"/>
    <p:sldId id="387" r:id="rId64"/>
    <p:sldId id="388" r:id="rId65"/>
    <p:sldId id="389" r:id="rId66"/>
    <p:sldId id="400" r:id="rId67"/>
    <p:sldId id="390" r:id="rId68"/>
    <p:sldId id="391" r:id="rId69"/>
    <p:sldId id="438" r:id="rId70"/>
    <p:sldId id="439" r:id="rId71"/>
    <p:sldId id="440" r:id="rId72"/>
    <p:sldId id="498" r:id="rId73"/>
    <p:sldId id="589" r:id="rId74"/>
    <p:sldId id="590" r:id="rId75"/>
    <p:sldId id="503" r:id="rId76"/>
    <p:sldId id="591" r:id="rId77"/>
    <p:sldId id="592" r:id="rId78"/>
    <p:sldId id="593" r:id="rId79"/>
    <p:sldId id="509" r:id="rId80"/>
    <p:sldId id="510" r:id="rId81"/>
    <p:sldId id="432" r:id="rId82"/>
    <p:sldId id="511" r:id="rId83"/>
    <p:sldId id="512" r:id="rId84"/>
    <p:sldId id="515" r:id="rId85"/>
    <p:sldId id="516" r:id="rId86"/>
    <p:sldId id="517" r:id="rId87"/>
    <p:sldId id="518" r:id="rId88"/>
    <p:sldId id="521" r:id="rId89"/>
    <p:sldId id="522" r:id="rId90"/>
    <p:sldId id="523" r:id="rId91"/>
    <p:sldId id="524" r:id="rId92"/>
    <p:sldId id="525" r:id="rId9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 id="2" name="Asef-Vaziri , Ardavan" initials="AV,A" lastIdx="1" clrIdx="2">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A50023"/>
    <a:srgbClr val="AA0000"/>
    <a:srgbClr val="BE181E"/>
    <a:srgbClr val="C61A20"/>
    <a:srgbClr val="FFFFFF"/>
    <a:srgbClr val="C01B1E"/>
    <a:srgbClr val="DF2B26"/>
    <a:srgbClr val="016E39"/>
    <a:srgbClr val="A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p:cViewPr varScale="1">
        <p:scale>
          <a:sx n="110" d="100"/>
          <a:sy n="110" d="100"/>
        </p:scale>
        <p:origin x="366"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12"/>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 Id="rId4" Type="http://schemas.openxmlformats.org/officeDocument/2006/relationships/image" Target="../media/image8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9.emf"/><Relationship Id="rId7" Type="http://schemas.openxmlformats.org/officeDocument/2006/relationships/image" Target="../media/image93.emf"/><Relationship Id="rId2" Type="http://schemas.openxmlformats.org/officeDocument/2006/relationships/image" Target="../media/image88.emf"/><Relationship Id="rId1" Type="http://schemas.openxmlformats.org/officeDocument/2006/relationships/image" Target="../media/image87.emf"/><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17.wmf"/><Relationship Id="rId5" Type="http://schemas.openxmlformats.org/officeDocument/2006/relationships/image" Target="../media/image47.emf"/><Relationship Id="rId4"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6/28/2022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extLst>
      <p:ext uri="{BB962C8B-B14F-4D97-AF65-F5344CB8AC3E}">
        <p14:creationId xmlns:p14="http://schemas.microsoft.com/office/powerpoint/2010/main" val="25559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325267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33</a:t>
            </a:fld>
            <a:endParaRPr lang="en-US"/>
          </a:p>
        </p:txBody>
      </p:sp>
    </p:spTree>
    <p:extLst>
      <p:ext uri="{BB962C8B-B14F-4D97-AF65-F5344CB8AC3E}">
        <p14:creationId xmlns:p14="http://schemas.microsoft.com/office/powerpoint/2010/main" val="3091658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35</a:t>
            </a:fld>
            <a:endParaRPr lang="en-US"/>
          </a:p>
        </p:txBody>
      </p:sp>
    </p:spTree>
    <p:extLst>
      <p:ext uri="{BB962C8B-B14F-4D97-AF65-F5344CB8AC3E}">
        <p14:creationId xmlns:p14="http://schemas.microsoft.com/office/powerpoint/2010/main" val="176776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776042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40</a:t>
            </a:fld>
            <a:endParaRPr lang="en-US" dirty="0"/>
          </a:p>
        </p:txBody>
      </p:sp>
    </p:spTree>
    <p:extLst>
      <p:ext uri="{BB962C8B-B14F-4D97-AF65-F5344CB8AC3E}">
        <p14:creationId xmlns:p14="http://schemas.microsoft.com/office/powerpoint/2010/main" val="70586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41</a:t>
            </a:fld>
            <a:endParaRPr lang="en-US" dirty="0"/>
          </a:p>
        </p:txBody>
      </p:sp>
    </p:spTree>
    <p:extLst>
      <p:ext uri="{BB962C8B-B14F-4D97-AF65-F5344CB8AC3E}">
        <p14:creationId xmlns:p14="http://schemas.microsoft.com/office/powerpoint/2010/main" val="2838598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47</a:t>
            </a:fld>
            <a:endParaRPr lang="en-US" dirty="0"/>
          </a:p>
        </p:txBody>
      </p:sp>
    </p:spTree>
    <p:extLst>
      <p:ext uri="{BB962C8B-B14F-4D97-AF65-F5344CB8AC3E}">
        <p14:creationId xmlns:p14="http://schemas.microsoft.com/office/powerpoint/2010/main" val="2210063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48</a:t>
            </a:fld>
            <a:endParaRPr lang="en-US" dirty="0"/>
          </a:p>
        </p:txBody>
      </p:sp>
    </p:spTree>
    <p:extLst>
      <p:ext uri="{BB962C8B-B14F-4D97-AF65-F5344CB8AC3E}">
        <p14:creationId xmlns:p14="http://schemas.microsoft.com/office/powerpoint/2010/main" val="25955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49</a:t>
            </a:fld>
            <a:endParaRPr lang="en-US" dirty="0"/>
          </a:p>
        </p:txBody>
      </p:sp>
    </p:spTree>
    <p:extLst>
      <p:ext uri="{BB962C8B-B14F-4D97-AF65-F5344CB8AC3E}">
        <p14:creationId xmlns:p14="http://schemas.microsoft.com/office/powerpoint/2010/main" val="3671336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50</a:t>
            </a:fld>
            <a:endParaRPr lang="en-US" dirty="0"/>
          </a:p>
        </p:txBody>
      </p:sp>
    </p:spTree>
    <p:extLst>
      <p:ext uri="{BB962C8B-B14F-4D97-AF65-F5344CB8AC3E}">
        <p14:creationId xmlns:p14="http://schemas.microsoft.com/office/powerpoint/2010/main" val="4235252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143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072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900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00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690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842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91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C00000"/>
              </a:highligh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solidFill>
            <a:srgbClr val="AA0000"/>
          </a:solidFill>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12192000" cy="5904656"/>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1"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725" y="5751"/>
            <a:ext cx="11569700" cy="614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0" y="23004"/>
            <a:ext cx="12192000" cy="525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5139375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460" y="651055"/>
            <a:ext cx="12117212" cy="581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5010ABE-216E-4CB1-B947-1039A7C4134E}"/>
              </a:ext>
            </a:extLst>
          </p:cNvPr>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383B4-48F1-4C9E-9358-FDF8D6BE163F}"/>
              </a:ext>
            </a:extLst>
          </p:cNvPr>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8" name="Text Box 57">
            <a:extLst>
              <a:ext uri="{FF2B5EF4-FFF2-40B4-BE49-F238E27FC236}">
                <a16:creationId xmlns:a16="http://schemas.microsoft.com/office/drawing/2014/main" id="{7F53569A-2B0A-4DE1-A813-471065EA8EE0}"/>
              </a:ext>
            </a:extLst>
          </p:cNvPr>
          <p:cNvSpPr txBox="1">
            <a:spLocks noChangeArrowheads="1"/>
          </p:cNvSpPr>
          <p:nvPr userDrawn="1"/>
        </p:nvSpPr>
        <p:spPr bwMode="auto">
          <a:xfrm>
            <a:off x="-8237" y="6547942"/>
            <a:ext cx="9920661"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Waiting Line analysis, Ardavan Asef-Vaziri. </a:t>
            </a:r>
          </a:p>
        </p:txBody>
      </p:sp>
      <p:sp>
        <p:nvSpPr>
          <p:cNvPr id="21" name="Rectangle 20">
            <a:extLst>
              <a:ext uri="{FF2B5EF4-FFF2-40B4-BE49-F238E27FC236}">
                <a16:creationId xmlns:a16="http://schemas.microsoft.com/office/drawing/2014/main" id="{94AE40BE-333E-40B2-8D12-72506B420F0D}"/>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22" name="Rectangle 50">
            <a:extLst>
              <a:ext uri="{FF2B5EF4-FFF2-40B4-BE49-F238E27FC236}">
                <a16:creationId xmlns:a16="http://schemas.microsoft.com/office/drawing/2014/main" id="{B2613141-CDA8-44A8-91D8-2BF51FF36BB2}"/>
              </a:ext>
            </a:extLst>
          </p:cNvPr>
          <p:cNvSpPr>
            <a:spLocks noGrp="1" noChangeArrowheads="1"/>
          </p:cNvSpPr>
          <p:nvPr>
            <p:ph type="title"/>
          </p:nvPr>
        </p:nvSpPr>
        <p:spPr bwMode="gray">
          <a:xfrm>
            <a:off x="-9934"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 name="Text Box 57">
            <a:extLst>
              <a:ext uri="{FF2B5EF4-FFF2-40B4-BE49-F238E27FC236}">
                <a16:creationId xmlns:a16="http://schemas.microsoft.com/office/drawing/2014/main" id="{5CB557A3-0E0C-48EA-97FA-377C81917CF0}"/>
              </a:ext>
            </a:extLst>
          </p:cNvPr>
          <p:cNvSpPr txBox="1">
            <a:spLocks noChangeArrowheads="1"/>
          </p:cNvSpPr>
          <p:nvPr userDrawn="1"/>
        </p:nvSpPr>
        <p:spPr bwMode="auto">
          <a:xfrm>
            <a:off x="11759952" y="6521318"/>
            <a:ext cx="432048"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64E6806-B735-4F14-9560-CDD486872F21}" type="slidenum">
              <a:rPr lang="en-US" sz="1400" b="1" i="1" smtClean="0">
                <a:ln>
                  <a:noFill/>
                </a:ln>
                <a:solidFill>
                  <a:schemeClr val="bg1"/>
                </a:solidFill>
                <a:latin typeface="Book Antiqua" panose="02040602050305030304" pitchFamily="18" charset="0"/>
              </a:rPr>
              <a:t>‹#›</a:t>
            </a:fld>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91" r:id="rId5"/>
    <p:sldLayoutId id="2147483794" r:id="rId6"/>
  </p:sldLayoutIdLst>
  <p:transition/>
  <p:txStyles>
    <p:title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17.wmf"/><Relationship Id="rId18" Type="http://schemas.openxmlformats.org/officeDocument/2006/relationships/image" Target="../media/image22.png"/><Relationship Id="rId3" Type="http://schemas.openxmlformats.org/officeDocument/2006/relationships/notesSlide" Target="../notesSlides/notesSlide14.xml"/><Relationship Id="rId12" Type="http://schemas.openxmlformats.org/officeDocument/2006/relationships/oleObject" Target="../embeddings/oleObject1.bin"/><Relationship Id="rId17"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20.png"/><Relationship Id="rId1" Type="http://schemas.openxmlformats.org/officeDocument/2006/relationships/vmlDrawing" Target="../drawings/vmlDrawing1.vml"/><Relationship Id="rId11" Type="http://schemas.openxmlformats.org/officeDocument/2006/relationships/image" Target="../media/image69.png"/><Relationship Id="rId15" Type="http://schemas.openxmlformats.org/officeDocument/2006/relationships/image" Target="../media/image18.emf"/><Relationship Id="rId10" Type="http://schemas.openxmlformats.org/officeDocument/2006/relationships/image" Target="../media/image68.png"/><Relationship Id="rId4" Type="http://schemas.openxmlformats.org/officeDocument/2006/relationships/image" Target="../media/image19.png"/><Relationship Id="rId1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4.xlsx"/><Relationship Id="rId13" Type="http://schemas.openxmlformats.org/officeDocument/2006/relationships/image" Target="../media/image47.emf"/><Relationship Id="rId18" Type="http://schemas.openxmlformats.org/officeDocument/2006/relationships/oleObject" Target="../embeddings/oleObject1.bin"/><Relationship Id="rId3" Type="http://schemas.openxmlformats.org/officeDocument/2006/relationships/notesSlide" Target="../notesSlides/notesSlide15.xml"/><Relationship Id="rId21" Type="http://schemas.openxmlformats.org/officeDocument/2006/relationships/image" Target="../media/image47.png"/><Relationship Id="rId7" Type="http://schemas.openxmlformats.org/officeDocument/2006/relationships/image" Target="../media/image44.emf"/><Relationship Id="rId12" Type="http://schemas.openxmlformats.org/officeDocument/2006/relationships/package" Target="../embeddings/Microsoft_Excel_Worksheet6.xlsx"/><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46.png"/><Relationship Id="rId1" Type="http://schemas.openxmlformats.org/officeDocument/2006/relationships/vmlDrawing" Target="../drawings/vmlDrawing4.vml"/><Relationship Id="rId6" Type="http://schemas.openxmlformats.org/officeDocument/2006/relationships/package" Target="../embeddings/Microsoft_Excel_Worksheet3.xlsx"/><Relationship Id="rId11" Type="http://schemas.openxmlformats.org/officeDocument/2006/relationships/image" Target="../media/image46.emf"/><Relationship Id="rId5" Type="http://schemas.openxmlformats.org/officeDocument/2006/relationships/image" Target="../media/image43.emf"/><Relationship Id="rId15" Type="http://schemas.openxmlformats.org/officeDocument/2006/relationships/image" Target="../media/image45.png"/><Relationship Id="rId10" Type="http://schemas.openxmlformats.org/officeDocument/2006/relationships/package" Target="../embeddings/Microsoft_Excel_Worksheet5.xlsx"/><Relationship Id="rId19" Type="http://schemas.openxmlformats.org/officeDocument/2006/relationships/image" Target="../media/image17.wmf"/><Relationship Id="rId4" Type="http://schemas.openxmlformats.org/officeDocument/2006/relationships/package" Target="../embeddings/Microsoft_Excel_Worksheet2.xlsx"/><Relationship Id="rId9" Type="http://schemas.openxmlformats.org/officeDocument/2006/relationships/image" Target="../media/image45.emf"/><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7"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2.xml"/><Relationship Id="rId9" Type="http://schemas.openxmlformats.org/officeDocument/2006/relationships/image" Target="../media/image4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8.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49.emf"/><Relationship Id="rId4" Type="http://schemas.openxmlformats.org/officeDocument/2006/relationships/oleObject" Target="../embeddings/oleObject3.bin"/><Relationship Id="rId9" Type="http://schemas.openxmlformats.org/officeDocument/2006/relationships/image" Target="../media/image51.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56.emf"/><Relationship Id="rId18" Type="http://schemas.openxmlformats.org/officeDocument/2006/relationships/image" Target="../media/image58.emf"/><Relationship Id="rId3" Type="http://schemas.openxmlformats.org/officeDocument/2006/relationships/notesSlide" Target="../notesSlides/notesSlide19.xml"/><Relationship Id="rId7" Type="http://schemas.openxmlformats.org/officeDocument/2006/relationships/image" Target="../media/image53.emf"/><Relationship Id="rId12" Type="http://schemas.openxmlformats.org/officeDocument/2006/relationships/oleObject" Target="../embeddings/oleObject10.bin"/><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57.emf"/><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55.emf"/><Relationship Id="rId5" Type="http://schemas.openxmlformats.org/officeDocument/2006/relationships/image" Target="../media/image52.emf"/><Relationship Id="rId15" Type="http://schemas.openxmlformats.org/officeDocument/2006/relationships/oleObject" Target="../embeddings/oleObject12.bin"/><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54.emf"/><Relationship Id="rId1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0.xml"/><Relationship Id="rId7" Type="http://schemas.openxmlformats.org/officeDocument/2006/relationships/image" Target="../media/image6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61.wmf"/><Relationship Id="rId4" Type="http://schemas.openxmlformats.org/officeDocument/2006/relationships/oleObject" Target="../embeddings/oleObject16.bin"/><Relationship Id="rId9" Type="http://schemas.openxmlformats.org/officeDocument/2006/relationships/image" Target="../media/image6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4.emf"/></Relationships>
</file>

<file path=ppt/slides/_rels/slide35.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notesSlide" Target="../notesSlides/notesSlide23.xml"/><Relationship Id="rId7"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65.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4.xml"/><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 Id="rId9" Type="http://schemas.openxmlformats.org/officeDocument/2006/relationships/image" Target="../media/image68.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7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73.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rct=j&amp;q=waiting+line+in+supermarket&amp;source=images&amp;cd=&amp;cad=rja&amp;docid=_MYqqoiQ6QK2_M&amp;tbnid=UUU3JhTa4r-RBM:&amp;ved=0CAUQjRw&amp;url=http%3A%2F%2Fredstaplerchronicles.com%2Fhow-to-be-a-suburban-gangster%2F&amp;ei=a9UmUbinEYaCrAGm04DoDg&amp;bvm=bv.42768644,d.aWM&amp;psig=AFQjCNEsrYJEhZO4pWixqimMgVYhrP8JVw&amp;ust=1361585862545755"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74.emf"/><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package" Target="../embeddings/Microsoft_Excel_Worksheet10.xlsx"/><Relationship Id="rId13" Type="http://schemas.openxmlformats.org/officeDocument/2006/relationships/image" Target="../media/image80.emf"/><Relationship Id="rId3" Type="http://schemas.openxmlformats.org/officeDocument/2006/relationships/notesSlide" Target="../notesSlides/notesSlide29.xml"/><Relationship Id="rId7" Type="http://schemas.openxmlformats.org/officeDocument/2006/relationships/image" Target="../media/image77.emf"/><Relationship Id="rId12" Type="http://schemas.openxmlformats.org/officeDocument/2006/relationships/package" Target="../embeddings/Microsoft_Excel_Worksheet12.xlsx"/><Relationship Id="rId17" Type="http://schemas.openxmlformats.org/officeDocument/2006/relationships/image" Target="../media/image82.emf"/><Relationship Id="rId2" Type="http://schemas.openxmlformats.org/officeDocument/2006/relationships/slideLayout" Target="../slideLayouts/slideLayout2.xml"/><Relationship Id="rId16" Type="http://schemas.openxmlformats.org/officeDocument/2006/relationships/package" Target="../embeddings/Microsoft_Excel_Worksheet14.xlsx"/><Relationship Id="rId1" Type="http://schemas.openxmlformats.org/officeDocument/2006/relationships/vmlDrawing" Target="../drawings/vmlDrawing16.vml"/><Relationship Id="rId6" Type="http://schemas.openxmlformats.org/officeDocument/2006/relationships/package" Target="../embeddings/Microsoft_Excel_Worksheet9.xlsx"/><Relationship Id="rId11" Type="http://schemas.openxmlformats.org/officeDocument/2006/relationships/image" Target="../media/image79.emf"/><Relationship Id="rId5" Type="http://schemas.openxmlformats.org/officeDocument/2006/relationships/image" Target="../media/image76.emf"/><Relationship Id="rId15" Type="http://schemas.openxmlformats.org/officeDocument/2006/relationships/image" Target="../media/image81.emf"/><Relationship Id="rId10" Type="http://schemas.openxmlformats.org/officeDocument/2006/relationships/package" Target="../embeddings/Microsoft_Excel_Worksheet11.xlsx"/><Relationship Id="rId4" Type="http://schemas.openxmlformats.org/officeDocument/2006/relationships/package" Target="../embeddings/Microsoft_Excel_Worksheet8.xlsx"/><Relationship Id="rId9" Type="http://schemas.openxmlformats.org/officeDocument/2006/relationships/image" Target="../media/image78.emf"/><Relationship Id="rId14" Type="http://schemas.openxmlformats.org/officeDocument/2006/relationships/package" Target="../embeddings/Microsoft_Excel_Worksheet13.xlsx"/></Relationships>
</file>

<file path=ppt/slides/_rels/slide49.xml.rels><?xml version="1.0" encoding="UTF-8" standalone="yes"?>
<Relationships xmlns="http://schemas.openxmlformats.org/package/2006/relationships"><Relationship Id="rId8" Type="http://schemas.openxmlformats.org/officeDocument/2006/relationships/package" Target="../embeddings/Microsoft_Excel_Worksheet17.xlsx"/><Relationship Id="rId3" Type="http://schemas.openxmlformats.org/officeDocument/2006/relationships/notesSlide" Target="../notesSlides/notesSlide30.xml"/><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package" Target="../embeddings/Microsoft_Excel_Worksheet16.xlsx"/><Relationship Id="rId11" Type="http://schemas.openxmlformats.org/officeDocument/2006/relationships/image" Target="../media/image86.emf"/><Relationship Id="rId5" Type="http://schemas.openxmlformats.org/officeDocument/2006/relationships/image" Target="../media/image83.emf"/><Relationship Id="rId10" Type="http://schemas.openxmlformats.org/officeDocument/2006/relationships/package" Target="../embeddings/Microsoft_Excel_Macro-Enabled_Worksheet.xlsm"/><Relationship Id="rId4" Type="http://schemas.openxmlformats.org/officeDocument/2006/relationships/package" Target="../embeddings/Microsoft_Excel_Worksheet15.xlsx"/><Relationship Id="rId9" Type="http://schemas.openxmlformats.org/officeDocument/2006/relationships/image" Target="../media/image8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package" Target="../embeddings/Microsoft_Excel_Worksheet20.xlsx"/><Relationship Id="rId13" Type="http://schemas.openxmlformats.org/officeDocument/2006/relationships/image" Target="../media/image91.emf"/><Relationship Id="rId3" Type="http://schemas.openxmlformats.org/officeDocument/2006/relationships/notesSlide" Target="../notesSlides/notesSlide31.xml"/><Relationship Id="rId7" Type="http://schemas.openxmlformats.org/officeDocument/2006/relationships/image" Target="../media/image88.emf"/><Relationship Id="rId12" Type="http://schemas.openxmlformats.org/officeDocument/2006/relationships/package" Target="../embeddings/Microsoft_Excel_Worksheet22.xlsx"/><Relationship Id="rId17" Type="http://schemas.openxmlformats.org/officeDocument/2006/relationships/image" Target="../media/image93.emf"/><Relationship Id="rId2" Type="http://schemas.openxmlformats.org/officeDocument/2006/relationships/slideLayout" Target="../slideLayouts/slideLayout2.xml"/><Relationship Id="rId16" Type="http://schemas.openxmlformats.org/officeDocument/2006/relationships/package" Target="../embeddings/Microsoft_Excel_Worksheet24.xlsx"/><Relationship Id="rId1" Type="http://schemas.openxmlformats.org/officeDocument/2006/relationships/vmlDrawing" Target="../drawings/vmlDrawing18.vml"/><Relationship Id="rId6" Type="http://schemas.openxmlformats.org/officeDocument/2006/relationships/package" Target="../embeddings/Microsoft_Excel_Worksheet19.xlsx"/><Relationship Id="rId11" Type="http://schemas.openxmlformats.org/officeDocument/2006/relationships/image" Target="../media/image90.emf"/><Relationship Id="rId5" Type="http://schemas.openxmlformats.org/officeDocument/2006/relationships/image" Target="../media/image87.emf"/><Relationship Id="rId15" Type="http://schemas.openxmlformats.org/officeDocument/2006/relationships/image" Target="../media/image92.emf"/><Relationship Id="rId10" Type="http://schemas.openxmlformats.org/officeDocument/2006/relationships/package" Target="../embeddings/Microsoft_Excel_Worksheet21.xlsx"/><Relationship Id="rId4" Type="http://schemas.openxmlformats.org/officeDocument/2006/relationships/package" Target="../embeddings/Microsoft_Excel_Worksheet18.xlsx"/><Relationship Id="rId9" Type="http://schemas.openxmlformats.org/officeDocument/2006/relationships/image" Target="../media/image89.emf"/><Relationship Id="rId14" Type="http://schemas.openxmlformats.org/officeDocument/2006/relationships/package" Target="../embeddings/Microsoft_Excel_Worksheet23.xlsx"/></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www.csun.edu/~aa2035/CourseBase/WaitingLine/Slides/M-M-c-Bank-Seyed.xls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csun.edu/~aa2035/CourseBase/WaitingLine/Slides/M-G-1-Rags-Seyed-Furniture.xls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csun.edu/~aa2035/CourseBase/WaitingLine/Slides/M-G-1-Rags-Seyed-Furniture-2.xls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11.emf"/><Relationship Id="rId13" Type="http://schemas.openxmlformats.org/officeDocument/2006/relationships/image" Target="../media/image116.emf"/><Relationship Id="rId3" Type="http://schemas.openxmlformats.org/officeDocument/2006/relationships/image" Target="../media/image106.emf"/><Relationship Id="rId7" Type="http://schemas.openxmlformats.org/officeDocument/2006/relationships/image" Target="../media/image110.emf"/><Relationship Id="rId12" Type="http://schemas.openxmlformats.org/officeDocument/2006/relationships/image" Target="../media/image115.emf"/><Relationship Id="rId2" Type="http://schemas.openxmlformats.org/officeDocument/2006/relationships/image" Target="../media/image105.emf"/><Relationship Id="rId16" Type="http://schemas.openxmlformats.org/officeDocument/2006/relationships/image" Target="../media/image103.emf"/><Relationship Id="rId1" Type="http://schemas.openxmlformats.org/officeDocument/2006/relationships/slideLayout" Target="../slideLayouts/slideLayout2.xml"/><Relationship Id="rId6" Type="http://schemas.openxmlformats.org/officeDocument/2006/relationships/image" Target="../media/image109.emf"/><Relationship Id="rId11" Type="http://schemas.openxmlformats.org/officeDocument/2006/relationships/image" Target="../media/image114.emf"/><Relationship Id="rId5" Type="http://schemas.openxmlformats.org/officeDocument/2006/relationships/image" Target="../media/image108.emf"/><Relationship Id="rId15" Type="http://schemas.openxmlformats.org/officeDocument/2006/relationships/image" Target="../media/image118.emf"/><Relationship Id="rId10" Type="http://schemas.openxmlformats.org/officeDocument/2006/relationships/image" Target="../media/image113.emf"/><Relationship Id="rId4" Type="http://schemas.openxmlformats.org/officeDocument/2006/relationships/image" Target="../media/image107.emf"/><Relationship Id="rId9" Type="http://schemas.openxmlformats.org/officeDocument/2006/relationships/image" Target="../media/image112.emf"/><Relationship Id="rId14" Type="http://schemas.openxmlformats.org/officeDocument/2006/relationships/image" Target="../media/image117.emf"/></Relationships>
</file>

<file path=ppt/slides/_rels/slide7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www.csun.edu/~aa2035/CourseBase/WaitingLine/Slides/M-M-c-b-Seyed-Block-1.x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csun.edu/~aa2035/CourseBase/WaitingLine/Slides/M-M-c-b-Seyed-Block-1b.xls" TargetMode="External"/><Relationship Id="rId2" Type="http://schemas.openxmlformats.org/officeDocument/2006/relationships/image" Target="../media/image120.wmf"/><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2.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2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23.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24.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11.emf"/><Relationship Id="rId13" Type="http://schemas.openxmlformats.org/officeDocument/2006/relationships/image" Target="../media/image129.emf"/><Relationship Id="rId3" Type="http://schemas.openxmlformats.org/officeDocument/2006/relationships/image" Target="../media/image106.emf"/><Relationship Id="rId7" Type="http://schemas.openxmlformats.org/officeDocument/2006/relationships/image" Target="../media/image110.emf"/><Relationship Id="rId12" Type="http://schemas.openxmlformats.org/officeDocument/2006/relationships/image" Target="../media/image128.emf"/><Relationship Id="rId2" Type="http://schemas.openxmlformats.org/officeDocument/2006/relationships/image" Target="../media/image105.emf"/><Relationship Id="rId1" Type="http://schemas.openxmlformats.org/officeDocument/2006/relationships/slideLayout" Target="../slideLayouts/slideLayout2.xml"/><Relationship Id="rId6" Type="http://schemas.openxmlformats.org/officeDocument/2006/relationships/image" Target="../media/image109.emf"/><Relationship Id="rId11" Type="http://schemas.openxmlformats.org/officeDocument/2006/relationships/image" Target="../media/image127.emf"/><Relationship Id="rId5" Type="http://schemas.openxmlformats.org/officeDocument/2006/relationships/image" Target="../media/image108.emf"/><Relationship Id="rId10" Type="http://schemas.openxmlformats.org/officeDocument/2006/relationships/image" Target="../media/image126.emf"/><Relationship Id="rId4" Type="http://schemas.openxmlformats.org/officeDocument/2006/relationships/image" Target="../media/image107.emf"/><Relationship Id="rId9" Type="http://schemas.openxmlformats.org/officeDocument/2006/relationships/image" Target="../media/image125.emf"/><Relationship Id="rId14" Type="http://schemas.openxmlformats.org/officeDocument/2006/relationships/image" Target="../media/image103.emf"/></Relationships>
</file>

<file path=ppt/slides/_rels/slide88.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slideLayout" Target="../slideLayouts/slideLayout2.xml"/><Relationship Id="rId6" Type="http://schemas.openxmlformats.org/officeDocument/2006/relationships/image" Target="../media/image134.emf"/><Relationship Id="rId5" Type="http://schemas.openxmlformats.org/officeDocument/2006/relationships/image" Target="../media/image133.emf"/><Relationship Id="rId4" Type="http://schemas.openxmlformats.org/officeDocument/2006/relationships/image" Target="../media/image132.emf"/></Relationships>
</file>

<file path=ppt/slides/_rels/slide89.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slideLayout" Target="../slideLayouts/slideLayout2.xml"/><Relationship Id="rId5" Type="http://schemas.openxmlformats.org/officeDocument/2006/relationships/image" Target="../media/image138.emf"/><Relationship Id="rId4" Type="http://schemas.openxmlformats.org/officeDocument/2006/relationships/image" Target="../media/image13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0" y="18106"/>
            <a:ext cx="9144000" cy="764704"/>
          </a:xfrm>
          <a:solidFill>
            <a:srgbClr val="A50023"/>
          </a:solidFill>
        </p:spPr>
        <p:txBody>
          <a:bodyPr/>
          <a:lstStyle/>
          <a:p>
            <a:pPr eaLnBrk="1" hangingPunct="1"/>
            <a:r>
              <a:rPr lang="en-US" dirty="0">
                <a:ea typeface="ＭＳ Ｐゴシック" charset="-128"/>
              </a:rPr>
              <a:t>Waiting Line Analysis</a:t>
            </a:r>
          </a:p>
        </p:txBody>
      </p:sp>
      <p:sp>
        <p:nvSpPr>
          <p:cNvPr id="4" name="TextBox 3">
            <a:extLst>
              <a:ext uri="{FF2B5EF4-FFF2-40B4-BE49-F238E27FC236}">
                <a16:creationId xmlns:a16="http://schemas.microsoft.com/office/drawing/2014/main" id="{B10956FB-28D2-462A-A722-EED14161E87C}"/>
              </a:ext>
            </a:extLst>
          </p:cNvPr>
          <p:cNvSpPr txBox="1"/>
          <p:nvPr/>
        </p:nvSpPr>
        <p:spPr>
          <a:xfrm>
            <a:off x="-34969" y="6492361"/>
            <a:ext cx="12192000" cy="400110"/>
          </a:xfrm>
          <a:prstGeom prst="rect">
            <a:avLst/>
          </a:prstGeom>
          <a:noFill/>
        </p:spPr>
        <p:txBody>
          <a:bodyPr wrap="square" rtlCol="0">
            <a:spAutoFit/>
          </a:bodyPr>
          <a:lstStyle/>
          <a:p>
            <a:pPr algn="ctr"/>
            <a:r>
              <a:rPr lang="en-US" sz="2000" b="1" dirty="0">
                <a:solidFill>
                  <a:schemeClr val="bg1"/>
                </a:solidFill>
                <a:latin typeface="Lucida Calligraphy" panose="03010101010101010101" pitchFamily="66" charset="0"/>
              </a:rPr>
              <a:t>Ardavan Asef-Vaziri</a:t>
            </a:r>
          </a:p>
        </p:txBody>
      </p:sp>
      <p:sp>
        <p:nvSpPr>
          <p:cNvPr id="6" name="TextBox 5">
            <a:extLst>
              <a:ext uri="{FF2B5EF4-FFF2-40B4-BE49-F238E27FC236}">
                <a16:creationId xmlns:a16="http://schemas.microsoft.com/office/drawing/2014/main" id="{52170068-62B5-4137-BB5B-65ADBC50458E}"/>
              </a:ext>
            </a:extLst>
          </p:cNvPr>
          <p:cNvSpPr txBox="1"/>
          <p:nvPr/>
        </p:nvSpPr>
        <p:spPr>
          <a:xfrm>
            <a:off x="275488" y="2771405"/>
            <a:ext cx="5040560" cy="646331"/>
          </a:xfrm>
          <a:prstGeom prst="rect">
            <a:avLst/>
          </a:prstGeom>
          <a:noFill/>
        </p:spPr>
        <p:txBody>
          <a:bodyPr wrap="square" rtlCol="0">
            <a:spAutoFit/>
          </a:bodyPr>
          <a:lstStyle/>
          <a:p>
            <a:r>
              <a:rPr lang="en-US" dirty="0">
                <a:solidFill>
                  <a:schemeClr val="bg1"/>
                </a:solidFill>
                <a:latin typeface="Book Antiqua" pitchFamily="18" charset="0"/>
              </a:rPr>
              <a:t>These slides have been developed on the foundations provided by the following books.</a:t>
            </a:r>
          </a:p>
        </p:txBody>
      </p:sp>
      <p:pic>
        <p:nvPicPr>
          <p:cNvPr id="7" name="Picture 6">
            <a:extLst>
              <a:ext uri="{FF2B5EF4-FFF2-40B4-BE49-F238E27FC236}">
                <a16:creationId xmlns:a16="http://schemas.microsoft.com/office/drawing/2014/main" id="{1B2EB9BB-69F2-405C-8AFD-9D59A9FB3E0C}"/>
              </a:ext>
            </a:extLst>
          </p:cNvPr>
          <p:cNvPicPr>
            <a:picLocks noChangeAspect="1"/>
          </p:cNvPicPr>
          <p:nvPr/>
        </p:nvPicPr>
        <p:blipFill>
          <a:blip r:embed="rId3"/>
          <a:stretch>
            <a:fillRect/>
          </a:stretch>
        </p:blipFill>
        <p:spPr>
          <a:xfrm>
            <a:off x="2377335" y="3432638"/>
            <a:ext cx="1992155" cy="2448385"/>
          </a:xfrm>
          <a:prstGeom prst="rect">
            <a:avLst/>
          </a:prstGeom>
        </p:spPr>
      </p:pic>
      <p:pic>
        <p:nvPicPr>
          <p:cNvPr id="8" name="Picture 4" descr="http://images.betterworldbooks.com/013/Managing-Business-Process-Flows-Anupindi-Ravi-9780136036371.jpg">
            <a:extLst>
              <a:ext uri="{FF2B5EF4-FFF2-40B4-BE49-F238E27FC236}">
                <a16:creationId xmlns:a16="http://schemas.microsoft.com/office/drawing/2014/main" id="{4CF681D3-4FFE-4094-81E5-E672B974A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52" y="3409704"/>
            <a:ext cx="1977319" cy="2456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in clothing&#10;&#10;Description automatically generated with medium confidence">
            <a:extLst>
              <a:ext uri="{FF2B5EF4-FFF2-40B4-BE49-F238E27FC236}">
                <a16:creationId xmlns:a16="http://schemas.microsoft.com/office/drawing/2014/main" id="{F013CB46-FE2C-4DF0-AD69-3F4D0D77BEC3}"/>
              </a:ext>
            </a:extLst>
          </p:cNvPr>
          <p:cNvPicPr>
            <a:picLocks noChangeAspect="1"/>
          </p:cNvPicPr>
          <p:nvPr/>
        </p:nvPicPr>
        <p:blipFill rotWithShape="1">
          <a:blip r:embed="rId5"/>
          <a:srcRect l="24761" t="24533" r="48706" b="49938"/>
          <a:stretch/>
        </p:blipFill>
        <p:spPr>
          <a:xfrm>
            <a:off x="4735468" y="2685176"/>
            <a:ext cx="2006095" cy="1946017"/>
          </a:xfrm>
          <a:prstGeom prst="rect">
            <a:avLst/>
          </a:prstGeom>
        </p:spPr>
      </p:pic>
      <p:pic>
        <p:nvPicPr>
          <p:cNvPr id="15" name="Picture 14" descr="A group of people in clothing&#10;&#10;Description automatically generated with medium confidence">
            <a:extLst>
              <a:ext uri="{FF2B5EF4-FFF2-40B4-BE49-F238E27FC236}">
                <a16:creationId xmlns:a16="http://schemas.microsoft.com/office/drawing/2014/main" id="{0B9FF6E5-BCBB-4A52-BB9C-465F5E11DE4D}"/>
              </a:ext>
            </a:extLst>
          </p:cNvPr>
          <p:cNvPicPr>
            <a:picLocks noChangeAspect="1"/>
          </p:cNvPicPr>
          <p:nvPr/>
        </p:nvPicPr>
        <p:blipFill rotWithShape="1">
          <a:blip r:embed="rId5"/>
          <a:srcRect l="51613" t="25588" r="26621" b="49935"/>
          <a:stretch/>
        </p:blipFill>
        <p:spPr>
          <a:xfrm>
            <a:off x="7376674" y="3417736"/>
            <a:ext cx="1645663" cy="1865869"/>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D10DE771-08DC-4112-A6BD-262361EA5DCC}"/>
              </a:ext>
            </a:extLst>
          </p:cNvPr>
          <p:cNvPicPr>
            <a:picLocks noChangeAspect="1"/>
          </p:cNvPicPr>
          <p:nvPr/>
        </p:nvPicPr>
        <p:blipFill rotWithShape="1">
          <a:blip r:embed="rId5"/>
          <a:srcRect l="52571" t="50005" r="25663" b="27324"/>
          <a:stretch/>
        </p:blipFill>
        <p:spPr>
          <a:xfrm>
            <a:off x="9022337" y="3658185"/>
            <a:ext cx="1645663" cy="1728192"/>
          </a:xfrm>
          <a:prstGeom prst="rect">
            <a:avLst/>
          </a:prstGeom>
        </p:spPr>
      </p:pic>
      <p:pic>
        <p:nvPicPr>
          <p:cNvPr id="17" name="Picture 16" descr="A group of people in clothing&#10;&#10;Description automatically generated with medium confidence">
            <a:extLst>
              <a:ext uri="{FF2B5EF4-FFF2-40B4-BE49-F238E27FC236}">
                <a16:creationId xmlns:a16="http://schemas.microsoft.com/office/drawing/2014/main" id="{A9FCDD51-B651-4E72-BB0A-FE45A32C7E5C}"/>
              </a:ext>
            </a:extLst>
          </p:cNvPr>
          <p:cNvPicPr>
            <a:picLocks noChangeAspect="1"/>
          </p:cNvPicPr>
          <p:nvPr/>
        </p:nvPicPr>
        <p:blipFill rotWithShape="1">
          <a:blip r:embed="rId5"/>
          <a:srcRect l="25141" t="50042" r="48326" b="27287"/>
          <a:stretch/>
        </p:blipFill>
        <p:spPr>
          <a:xfrm>
            <a:off x="4727963" y="4797708"/>
            <a:ext cx="2006095" cy="1728193"/>
          </a:xfrm>
          <a:prstGeom prst="rect">
            <a:avLst/>
          </a:prstGeom>
        </p:spPr>
      </p:pic>
    </p:spTree>
    <p:extLst>
      <p:ext uri="{BB962C8B-B14F-4D97-AF65-F5344CB8AC3E}">
        <p14:creationId xmlns:p14="http://schemas.microsoft.com/office/powerpoint/2010/main" val="16782662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 Single Station Waiting Line- A Call Centre</a:t>
            </a:r>
            <a:endParaRPr lang="en-US" dirty="0"/>
          </a:p>
        </p:txBody>
      </p:sp>
      <p:sp>
        <p:nvSpPr>
          <p:cNvPr id="5" name="Rectangle 2"/>
          <p:cNvSpPr>
            <a:spLocks noChangeArrowheads="1"/>
          </p:cNvSpPr>
          <p:nvPr/>
        </p:nvSpPr>
        <p:spPr bwMode="auto">
          <a:xfrm>
            <a:off x="2304217" y="677768"/>
            <a:ext cx="4611687" cy="2693988"/>
          </a:xfrm>
          <a:prstGeom prst="rect">
            <a:avLst/>
          </a:prstGeom>
          <a:solidFill>
            <a:schemeClr val="accent3">
              <a:lumMod val="95000"/>
            </a:schemeClr>
          </a:solidFill>
          <a:ln w="12700">
            <a:solidFill>
              <a:srgbClr val="000000"/>
            </a:solidFill>
            <a:miter lim="800000"/>
            <a:headEnd/>
            <a:tailEnd/>
          </a:ln>
        </p:spPr>
        <p:txBody>
          <a:bodyPr wrap="none" anchor="ctr"/>
          <a:lstStyle/>
          <a:p>
            <a:endParaRPr lang="en-US">
              <a:solidFill>
                <a:srgbClr val="C00000"/>
              </a:solidFill>
              <a:latin typeface="Book Antiqua" panose="02040602050305030304" pitchFamily="18" charset="0"/>
            </a:endParaRPr>
          </a:p>
        </p:txBody>
      </p:sp>
      <p:sp>
        <p:nvSpPr>
          <p:cNvPr id="6" name="Rectangle 3"/>
          <p:cNvSpPr>
            <a:spLocks noChangeArrowheads="1"/>
          </p:cNvSpPr>
          <p:nvPr/>
        </p:nvSpPr>
        <p:spPr bwMode="auto">
          <a:xfrm>
            <a:off x="4573102" y="1363568"/>
            <a:ext cx="1897955" cy="1477970"/>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00B050"/>
                </a:solidFill>
                <a:latin typeface="Book Antiqua" panose="02040602050305030304" pitchFamily="18" charset="0"/>
              </a:rPr>
              <a:t>Sales Reps</a:t>
            </a:r>
          </a:p>
          <a:p>
            <a:pPr algn="ctr" eaLnBrk="0" hangingPunct="0"/>
            <a:r>
              <a:rPr lang="en-US" dirty="0">
                <a:solidFill>
                  <a:srgbClr val="00B050"/>
                </a:solidFill>
                <a:latin typeface="Book Antiqua" panose="02040602050305030304" pitchFamily="18" charset="0"/>
              </a:rPr>
              <a:t>Processing</a:t>
            </a:r>
          </a:p>
          <a:p>
            <a:pPr algn="ctr" eaLnBrk="0" hangingPunct="0"/>
            <a:r>
              <a:rPr lang="en-US" dirty="0">
                <a:solidFill>
                  <a:srgbClr val="00B050"/>
                </a:solidFill>
                <a:latin typeface="Book Antiqua" panose="02040602050305030304" pitchFamily="18" charset="0"/>
              </a:rPr>
              <a:t>Calls</a:t>
            </a:r>
          </a:p>
          <a:p>
            <a:pPr algn="ctr" eaLnBrk="0" hangingPunct="0"/>
            <a:endParaRPr lang="en-US" dirty="0">
              <a:solidFill>
                <a:srgbClr val="C00000"/>
              </a:solidFill>
              <a:latin typeface="Book Antiqua" panose="02040602050305030304" pitchFamily="18" charset="0"/>
            </a:endParaRPr>
          </a:p>
          <a:p>
            <a:pPr algn="ctr" eaLnBrk="0" hangingPunct="0"/>
            <a:r>
              <a:rPr lang="en-US" dirty="0">
                <a:solidFill>
                  <a:srgbClr val="00B050"/>
                </a:solidFill>
                <a:latin typeface="Book Antiqua" panose="02040602050305030304" pitchFamily="18" charset="0"/>
              </a:rPr>
              <a:t>(Service Process)</a:t>
            </a:r>
          </a:p>
        </p:txBody>
      </p:sp>
      <p:sp>
        <p:nvSpPr>
          <p:cNvPr id="7" name="Rectangle 4"/>
          <p:cNvSpPr>
            <a:spLocks noChangeArrowheads="1"/>
          </p:cNvSpPr>
          <p:nvPr/>
        </p:nvSpPr>
        <p:spPr bwMode="auto">
          <a:xfrm>
            <a:off x="289679" y="1592168"/>
            <a:ext cx="2245808"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Incoming Calls</a:t>
            </a:r>
          </a:p>
          <a:p>
            <a:pPr eaLnBrk="0" hangingPunct="0"/>
            <a:r>
              <a:rPr lang="en-US" dirty="0">
                <a:latin typeface="Book Antiqua" panose="02040602050305030304" pitchFamily="18" charset="0"/>
              </a:rPr>
              <a:t>(Customer Arrivals)</a:t>
            </a:r>
          </a:p>
        </p:txBody>
      </p:sp>
      <p:sp>
        <p:nvSpPr>
          <p:cNvPr id="8" name="Rectangle 5"/>
          <p:cNvSpPr>
            <a:spLocks noChangeArrowheads="1"/>
          </p:cNvSpPr>
          <p:nvPr/>
        </p:nvSpPr>
        <p:spPr bwMode="auto">
          <a:xfrm>
            <a:off x="2336723" y="1820768"/>
            <a:ext cx="2141612" cy="923972"/>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FF0000"/>
                </a:solidFill>
                <a:latin typeface="Book Antiqua" panose="02040602050305030304" pitchFamily="18" charset="0"/>
              </a:rPr>
              <a:t>Calls </a:t>
            </a:r>
          </a:p>
          <a:p>
            <a:pPr algn="ctr" eaLnBrk="0" hangingPunct="0"/>
            <a:r>
              <a:rPr lang="en-US" dirty="0">
                <a:solidFill>
                  <a:srgbClr val="FF0000"/>
                </a:solidFill>
                <a:latin typeface="Book Antiqua" panose="02040602050305030304" pitchFamily="18" charset="0"/>
              </a:rPr>
              <a:t>on Hold</a:t>
            </a:r>
          </a:p>
          <a:p>
            <a:pPr algn="ctr" eaLnBrk="0" hangingPunct="0"/>
            <a:r>
              <a:rPr lang="en-US" dirty="0">
                <a:solidFill>
                  <a:srgbClr val="FF0000"/>
                </a:solidFill>
                <a:latin typeface="Book Antiqua" panose="02040602050305030304" pitchFamily="18" charset="0"/>
              </a:rPr>
              <a:t>(Service Inventory)</a:t>
            </a:r>
          </a:p>
        </p:txBody>
      </p:sp>
      <p:sp>
        <p:nvSpPr>
          <p:cNvPr id="9" name="Rectangle 6"/>
          <p:cNvSpPr>
            <a:spLocks noChangeArrowheads="1"/>
          </p:cNvSpPr>
          <p:nvPr/>
        </p:nvSpPr>
        <p:spPr bwMode="auto">
          <a:xfrm>
            <a:off x="6842879" y="1592168"/>
            <a:ext cx="2555187"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Answered Calls</a:t>
            </a:r>
          </a:p>
          <a:p>
            <a:pPr eaLnBrk="0" hangingPunct="0"/>
            <a:r>
              <a:rPr lang="en-US" dirty="0">
                <a:latin typeface="Book Antiqua" panose="02040602050305030304" pitchFamily="18" charset="0"/>
              </a:rPr>
              <a:t>(Customer Departures)</a:t>
            </a:r>
          </a:p>
        </p:txBody>
      </p:sp>
      <p:sp>
        <p:nvSpPr>
          <p:cNvPr id="11" name="Rectangle 21"/>
          <p:cNvSpPr>
            <a:spLocks noChangeArrowheads="1"/>
          </p:cNvSpPr>
          <p:nvPr/>
        </p:nvSpPr>
        <p:spPr bwMode="auto">
          <a:xfrm>
            <a:off x="89313" y="3500844"/>
            <a:ext cx="2247410"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Blocked Calls</a:t>
            </a:r>
          </a:p>
          <a:p>
            <a:pPr eaLnBrk="0" hangingPunct="0"/>
            <a:r>
              <a:rPr lang="en-US" dirty="0">
                <a:solidFill>
                  <a:srgbClr val="FF0000"/>
                </a:solidFill>
                <a:latin typeface="Book Antiqua" panose="02040602050305030304" pitchFamily="18" charset="0"/>
              </a:rPr>
              <a:t>(Due to busy signal)</a:t>
            </a:r>
          </a:p>
        </p:txBody>
      </p:sp>
      <p:sp>
        <p:nvSpPr>
          <p:cNvPr id="13" name="Rectangle 35"/>
          <p:cNvSpPr>
            <a:spLocks noChangeArrowheads="1"/>
          </p:cNvSpPr>
          <p:nvPr/>
        </p:nvSpPr>
        <p:spPr bwMode="auto">
          <a:xfrm>
            <a:off x="2298005" y="3564253"/>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Abandoned Calls</a:t>
            </a:r>
          </a:p>
          <a:p>
            <a:pPr eaLnBrk="0" hangingPunct="0"/>
            <a:r>
              <a:rPr lang="en-US" dirty="0">
                <a:solidFill>
                  <a:srgbClr val="FF0000"/>
                </a:solidFill>
                <a:latin typeface="Book Antiqua" panose="02040602050305030304" pitchFamily="18" charset="0"/>
              </a:rPr>
              <a:t>(Due to long waits)</a:t>
            </a:r>
          </a:p>
        </p:txBody>
      </p:sp>
      <p:sp>
        <p:nvSpPr>
          <p:cNvPr id="14" name="Rectangle 36"/>
          <p:cNvSpPr>
            <a:spLocks noChangeArrowheads="1"/>
          </p:cNvSpPr>
          <p:nvPr/>
        </p:nvSpPr>
        <p:spPr bwMode="auto">
          <a:xfrm>
            <a:off x="4785479" y="1363568"/>
            <a:ext cx="1447800" cy="1066800"/>
          </a:xfrm>
          <a:prstGeom prst="rect">
            <a:avLst/>
          </a:prstGeom>
          <a:noFill/>
          <a:ln w="38100">
            <a:solidFill>
              <a:srgbClr val="00B050"/>
            </a:solidFill>
            <a:miter lim="800000"/>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5" name="Freeform 37"/>
          <p:cNvSpPr>
            <a:spLocks/>
          </p:cNvSpPr>
          <p:nvPr/>
        </p:nvSpPr>
        <p:spPr bwMode="auto">
          <a:xfrm>
            <a:off x="2880479" y="1439768"/>
            <a:ext cx="1066800" cy="963613"/>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6" name="Rectangle 39"/>
          <p:cNvSpPr>
            <a:spLocks noChangeArrowheads="1"/>
          </p:cNvSpPr>
          <p:nvPr/>
        </p:nvSpPr>
        <p:spPr bwMode="auto">
          <a:xfrm>
            <a:off x="4610060" y="3594074"/>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C00000"/>
                </a:solidFill>
                <a:latin typeface="Book Antiqua" panose="02040602050305030304" pitchFamily="18" charset="0"/>
              </a:rPr>
              <a:t>Calls In Process</a:t>
            </a:r>
          </a:p>
          <a:p>
            <a:pPr eaLnBrk="0" hangingPunct="0"/>
            <a:r>
              <a:rPr lang="en-US" dirty="0">
                <a:solidFill>
                  <a:srgbClr val="C00000"/>
                </a:solidFill>
                <a:latin typeface="Book Antiqua" panose="02040602050305030304" pitchFamily="18" charset="0"/>
              </a:rPr>
              <a:t>(Due to long waits)</a:t>
            </a:r>
          </a:p>
        </p:txBody>
      </p:sp>
      <p:sp>
        <p:nvSpPr>
          <p:cNvPr id="17" name="Text Box 40"/>
          <p:cNvSpPr txBox="1">
            <a:spLocks noChangeArrowheads="1"/>
          </p:cNvSpPr>
          <p:nvPr/>
        </p:nvSpPr>
        <p:spPr bwMode="auto">
          <a:xfrm>
            <a:off x="2956679" y="830168"/>
            <a:ext cx="3219151" cy="461665"/>
          </a:xfrm>
          <a:prstGeom prst="rect">
            <a:avLst/>
          </a:prstGeom>
          <a:noFill/>
          <a:ln w="12700">
            <a:noFill/>
            <a:miter lim="800000"/>
            <a:headEnd/>
            <a:tailEnd/>
          </a:ln>
        </p:spPr>
        <p:txBody>
          <a:bodyPr wrap="none">
            <a:spAutoFit/>
          </a:bodyPr>
          <a:lstStyle/>
          <a:p>
            <a:pPr eaLnBrk="0" hangingPunct="0"/>
            <a:r>
              <a:rPr lang="en-AU" sz="2400" b="1" dirty="0">
                <a:latin typeface="Book Antiqua" panose="02040602050305030304" pitchFamily="18" charset="0"/>
              </a:rPr>
              <a:t>A Call Centre Process</a:t>
            </a:r>
          </a:p>
        </p:txBody>
      </p:sp>
      <p:sp>
        <p:nvSpPr>
          <p:cNvPr id="18" name="Line 42"/>
          <p:cNvSpPr>
            <a:spLocks noChangeShapeType="1"/>
          </p:cNvSpPr>
          <p:nvPr/>
        </p:nvSpPr>
        <p:spPr bwMode="auto">
          <a:xfrm>
            <a:off x="6233279" y="1896968"/>
            <a:ext cx="24384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19" name="Line 43"/>
          <p:cNvSpPr>
            <a:spLocks noChangeShapeType="1"/>
          </p:cNvSpPr>
          <p:nvPr/>
        </p:nvSpPr>
        <p:spPr bwMode="auto">
          <a:xfrm>
            <a:off x="213479" y="1896968"/>
            <a:ext cx="28956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20" name="Line 44"/>
          <p:cNvSpPr>
            <a:spLocks noChangeShapeType="1"/>
          </p:cNvSpPr>
          <p:nvPr/>
        </p:nvSpPr>
        <p:spPr bwMode="auto">
          <a:xfrm>
            <a:off x="3718679" y="1896968"/>
            <a:ext cx="10668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5" name="Line 43">
            <a:extLst>
              <a:ext uri="{FF2B5EF4-FFF2-40B4-BE49-F238E27FC236}">
                <a16:creationId xmlns:a16="http://schemas.microsoft.com/office/drawing/2014/main" id="{CDC6AFFC-59CB-414E-AF56-E5E9DEAF4DB2}"/>
              </a:ext>
            </a:extLst>
          </p:cNvPr>
          <p:cNvSpPr>
            <a:spLocks noChangeShapeType="1"/>
          </p:cNvSpPr>
          <p:nvPr/>
        </p:nvSpPr>
        <p:spPr bwMode="auto">
          <a:xfrm flipH="1">
            <a:off x="1158373" y="2239141"/>
            <a:ext cx="0" cy="1132615"/>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6" name="Line 43">
            <a:extLst>
              <a:ext uri="{FF2B5EF4-FFF2-40B4-BE49-F238E27FC236}">
                <a16:creationId xmlns:a16="http://schemas.microsoft.com/office/drawing/2014/main" id="{F52F2A89-EDF4-4C55-BB8F-BE35DCF23AAF}"/>
              </a:ext>
            </a:extLst>
          </p:cNvPr>
          <p:cNvSpPr>
            <a:spLocks noChangeShapeType="1"/>
          </p:cNvSpPr>
          <p:nvPr/>
        </p:nvSpPr>
        <p:spPr bwMode="auto">
          <a:xfrm>
            <a:off x="3433468" y="2779493"/>
            <a:ext cx="2" cy="814581"/>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7" name="Content Placeholder 1">
            <a:extLst>
              <a:ext uri="{FF2B5EF4-FFF2-40B4-BE49-F238E27FC236}">
                <a16:creationId xmlns:a16="http://schemas.microsoft.com/office/drawing/2014/main" id="{F14A15C2-CE67-46AF-B68E-198CC84EE7A6}"/>
              </a:ext>
            </a:extLst>
          </p:cNvPr>
          <p:cNvSpPr txBox="1">
            <a:spLocks/>
          </p:cNvSpPr>
          <p:nvPr/>
        </p:nvSpPr>
        <p:spPr bwMode="auto">
          <a:xfrm>
            <a:off x="289678" y="4305816"/>
            <a:ext cx="5943601" cy="99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Flow time T </a:t>
            </a:r>
            <a:r>
              <a:rPr lang="en-US" sz="2400" b="1" kern="0" dirty="0">
                <a:latin typeface="Book Antiqua" panose="02040602050305030304" pitchFamily="18" charset="0"/>
                <a:ea typeface="ＭＳ Ｐゴシック" pitchFamily="-65" charset="-128"/>
                <a:cs typeface="MS Reference Sans Serif" pitchFamily="34" charset="0"/>
              </a:rPr>
              <a:t>=    	      Ti         +	   Tp</a:t>
            </a:r>
            <a:endParaRPr lang="en-US" sz="2400" kern="0" dirty="0">
              <a:latin typeface="Book Antiqua" panose="02040602050305030304" pitchFamily="18" charset="0"/>
              <a:ea typeface="ＭＳ Ｐゴシック" pitchFamily="-65" charset="-128"/>
              <a:cs typeface="MS Reference Sans Serif" pitchFamily="34" charset="0"/>
            </a:endParaRPr>
          </a:p>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Inventory  I   </a:t>
            </a:r>
            <a:r>
              <a:rPr lang="en-US" sz="2400" b="1" kern="0" dirty="0">
                <a:latin typeface="Book Antiqua" panose="02040602050305030304" pitchFamily="18" charset="0"/>
                <a:ea typeface="ＭＳ Ｐゴシック" pitchFamily="-65" charset="-128"/>
                <a:cs typeface="MS Reference Sans Serif" pitchFamily="34" charset="0"/>
              </a:rPr>
              <a:t>=    	       </a:t>
            </a:r>
            <a:r>
              <a:rPr lang="en-US" sz="2400" b="1" kern="0" dirty="0" err="1">
                <a:latin typeface="Book Antiqua" panose="02040602050305030304" pitchFamily="18" charset="0"/>
                <a:ea typeface="ＭＳ Ｐゴシック" pitchFamily="-65" charset="-128"/>
                <a:cs typeface="MS Reference Sans Serif" pitchFamily="34" charset="0"/>
              </a:rPr>
              <a:t>Ii</a:t>
            </a:r>
            <a:r>
              <a:rPr lang="en-US" sz="2400" b="1" kern="0" baseline="-25000" dirty="0">
                <a:latin typeface="Book Antiqua" panose="02040602050305030304" pitchFamily="18" charset="0"/>
                <a:ea typeface="ＭＳ Ｐゴシック" pitchFamily="-65" charset="-128"/>
                <a:cs typeface="MS Reference Sans Serif" pitchFamily="34" charset="0"/>
              </a:rPr>
              <a:t>        </a:t>
            </a:r>
            <a:r>
              <a:rPr lang="en-US" sz="2400" b="1" kern="0" dirty="0">
                <a:latin typeface="Book Antiqua" panose="02040602050305030304" pitchFamily="18" charset="0"/>
                <a:ea typeface="ＭＳ Ｐゴシック" pitchFamily="-65" charset="-128"/>
                <a:cs typeface="MS Reference Sans Serif" pitchFamily="34" charset="0"/>
              </a:rPr>
              <a:t>    +	    Ip</a:t>
            </a:r>
            <a:r>
              <a:rPr lang="en-US" sz="2400" b="1" kern="0" baseline="-25000" dirty="0">
                <a:latin typeface="Book Antiqua" panose="02040602050305030304" pitchFamily="18" charset="0"/>
                <a:ea typeface="ＭＳ Ｐゴシック" pitchFamily="-65" charset="-128"/>
                <a:cs typeface="MS Reference Sans Serif" pitchFamily="34" charset="0"/>
              </a:rPr>
              <a:t> </a:t>
            </a:r>
            <a:endParaRPr lang="en-US" sz="2400" kern="0" dirty="0">
              <a:latin typeface="Book Antiqua" panose="02040602050305030304"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48" name="Content Placeholder 1">
            <a:extLst>
              <a:ext uri="{FF2B5EF4-FFF2-40B4-BE49-F238E27FC236}">
                <a16:creationId xmlns:a16="http://schemas.microsoft.com/office/drawing/2014/main" id="{8199E123-ACFA-45E2-83C7-921746685571}"/>
              </a:ext>
            </a:extLst>
          </p:cNvPr>
          <p:cNvSpPr txBox="1">
            <a:spLocks/>
          </p:cNvSpPr>
          <p:nvPr/>
        </p:nvSpPr>
        <p:spPr bwMode="auto">
          <a:xfrm>
            <a:off x="3268128" y="5310442"/>
            <a:ext cx="6363503" cy="869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Ti</a:t>
            </a:r>
            <a:r>
              <a:rPr lang="en-US" sz="2400" kern="0" dirty="0">
                <a:latin typeface="Book Antiqua" panose="02040602050305030304" pitchFamily="18" charset="0"/>
                <a:ea typeface="ＭＳ Ｐゴシック" pitchFamily="-65" charset="-128"/>
                <a:cs typeface="MS Reference Sans Serif" pitchFamily="34" charset="0"/>
              </a:rPr>
              <a:t>: waiting time in the inflow buffer.</a:t>
            </a:r>
          </a:p>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number of customers in the inflow buffer.</a:t>
            </a: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40283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36" y="620688"/>
            <a:ext cx="12072664" cy="4953000"/>
          </a:xfrm>
        </p:spPr>
        <p:txBody>
          <a:bodyPr/>
          <a:lstStyle/>
          <a:p>
            <a:pPr>
              <a:spcBef>
                <a:spcPts val="0"/>
              </a:spcBef>
              <a:spcAft>
                <a:spcPts val="600"/>
              </a:spcAft>
            </a:pPr>
            <a:r>
              <a:rPr lang="en-US" dirty="0"/>
              <a:t>Variability in arrival time and service time leads to </a:t>
            </a:r>
          </a:p>
          <a:p>
            <a:pPr lvl="1">
              <a:spcBef>
                <a:spcPts val="0"/>
              </a:spcBef>
              <a:spcAft>
                <a:spcPts val="600"/>
              </a:spcAft>
            </a:pPr>
            <a:r>
              <a:rPr lang="en-US" sz="2200" dirty="0"/>
              <a:t>Idleness of resources</a:t>
            </a:r>
          </a:p>
          <a:p>
            <a:pPr lvl="1">
              <a:spcBef>
                <a:spcPts val="0"/>
              </a:spcBef>
              <a:spcAft>
                <a:spcPts val="600"/>
              </a:spcAft>
            </a:pPr>
            <a:r>
              <a:rPr lang="en-US" sz="2200" dirty="0"/>
              <a:t>Waiting time of flow units</a:t>
            </a:r>
          </a:p>
          <a:p>
            <a:pPr>
              <a:spcBef>
                <a:spcPts val="0"/>
              </a:spcBef>
              <a:spcAft>
                <a:spcPts val="600"/>
              </a:spcAft>
            </a:pPr>
            <a:r>
              <a:rPr lang="en-US" dirty="0"/>
              <a:t>We are interested in two measures</a:t>
            </a:r>
          </a:p>
          <a:p>
            <a:pPr lvl="1">
              <a:spcBef>
                <a:spcPts val="0"/>
              </a:spcBef>
              <a:spcAft>
                <a:spcPts val="600"/>
              </a:spcAft>
            </a:pPr>
            <a:r>
              <a:rPr lang="en-US" sz="2200" dirty="0"/>
              <a:t>Average waiting time of flow units in the waiting line and in the system (Waiting line + </a:t>
            </a:r>
            <a:r>
              <a:rPr lang="en-US" sz="2200" dirty="0">
                <a:solidFill>
                  <a:srgbClr val="A50023"/>
                </a:solidFill>
                <a:ea typeface="ＭＳ Ｐゴシック" charset="-128"/>
              </a:rPr>
              <a:t>Processor</a:t>
            </a:r>
            <a:r>
              <a:rPr lang="en-US" sz="2200" dirty="0"/>
              <a:t>). </a:t>
            </a:r>
          </a:p>
          <a:p>
            <a:pPr lvl="1">
              <a:spcBef>
                <a:spcPts val="0"/>
              </a:spcBef>
              <a:spcAft>
                <a:spcPts val="600"/>
              </a:spcAft>
            </a:pPr>
            <a:r>
              <a:rPr lang="en-US" sz="2200" dirty="0"/>
              <a:t>Average number of flow units waiting in the waiting line (to be then </a:t>
            </a:r>
            <a:r>
              <a:rPr lang="en-US" sz="2200" dirty="0">
                <a:solidFill>
                  <a:srgbClr val="A50023"/>
                </a:solidFill>
                <a:ea typeface="ＭＳ Ｐゴシック" charset="-128"/>
              </a:rPr>
              <a:t>processed</a:t>
            </a:r>
            <a:r>
              <a:rPr lang="en-US" sz="2200" dirty="0"/>
              <a:t>). </a:t>
            </a:r>
          </a:p>
          <a:p>
            <a:pPr>
              <a:spcBef>
                <a:spcPts val="0"/>
              </a:spcBef>
              <a:spcAft>
                <a:spcPts val="600"/>
              </a:spcAft>
            </a:pPr>
            <a:r>
              <a:rPr lang="en-US" b="1" dirty="0">
                <a:solidFill>
                  <a:srgbClr val="C00000"/>
                </a:solidFill>
              </a:rPr>
              <a:t>Let us first look at the Servers or Processors</a:t>
            </a:r>
          </a:p>
          <a:p>
            <a:pPr lvl="1">
              <a:spcBef>
                <a:spcPts val="0"/>
              </a:spcBef>
              <a:spcAft>
                <a:spcPts val="600"/>
              </a:spcAft>
            </a:pPr>
            <a:endParaRPr lang="en-US" sz="2400" dirty="0"/>
          </a:p>
          <a:p>
            <a:pPr lvl="1">
              <a:spcBef>
                <a:spcPts val="0"/>
              </a:spcBef>
              <a:spcAft>
                <a:spcPts val="600"/>
              </a:spcAft>
            </a:pPr>
            <a:endParaRPr lang="en-US" sz="2400" dirty="0"/>
          </a:p>
          <a:p>
            <a:pPr lvl="1">
              <a:spcBef>
                <a:spcPts val="0"/>
              </a:spcBef>
              <a:spcAft>
                <a:spcPts val="600"/>
              </a:spcAft>
            </a:pPr>
            <a:endParaRPr lang="en-US" sz="2400" dirty="0"/>
          </a:p>
        </p:txBody>
      </p:sp>
      <p:sp>
        <p:nvSpPr>
          <p:cNvPr id="3" name="Title 2"/>
          <p:cNvSpPr>
            <a:spLocks noGrp="1"/>
          </p:cNvSpPr>
          <p:nvPr>
            <p:ph type="title"/>
          </p:nvPr>
        </p:nvSpPr>
        <p:spPr/>
        <p:txBody>
          <a:bodyPr/>
          <a:lstStyle/>
          <a:p>
            <a:r>
              <a:rPr lang="en-US" dirty="0"/>
              <a:t>Characteristics of Waiting Lines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Little’s Law Applies Everywhere </a:t>
            </a:r>
          </a:p>
        </p:txBody>
      </p:sp>
      <p:sp>
        <p:nvSpPr>
          <p:cNvPr id="5" name="Rectangle 3"/>
          <p:cNvSpPr txBox="1">
            <a:spLocks noChangeArrowheads="1"/>
          </p:cNvSpPr>
          <p:nvPr/>
        </p:nvSpPr>
        <p:spPr>
          <a:xfrm>
            <a:off x="1467607" y="2150087"/>
            <a:ext cx="7931959" cy="746720"/>
          </a:xfrm>
          <a:prstGeom prst="rect">
            <a:avLst/>
          </a:prstGeom>
          <a:noFill/>
        </p:spPr>
        <p:txBody>
          <a:bodyPr lIns="90487" tIns="44450" rIns="90487" bIns="44450"/>
          <a:lstStyle/>
          <a:p>
            <a:pPr marL="457200" indent="-457200" defTabSz="815975" eaLnBrk="1" hangingPunct="1">
              <a:spcBef>
                <a:spcPct val="20000"/>
              </a:spcBef>
              <a:buSzPct val="75000"/>
              <a:defRPr/>
            </a:pPr>
            <a:r>
              <a:rPr lang="en-US" sz="2400" b="1" dirty="0">
                <a:latin typeface="Book Antiqua" panose="02040602050305030304" pitchFamily="18" charset="0"/>
                <a:ea typeface="ＭＳ Ｐゴシック" pitchFamily="-65" charset="-128"/>
                <a:cs typeface="MS Reference Sans Serif" pitchFamily="34" charset="0"/>
              </a:rPr>
              <a:t>Flow time </a:t>
            </a:r>
            <a:r>
              <a:rPr lang="en-US" sz="2400" b="1" kern="0" dirty="0">
                <a:latin typeface="Book Antiqua" pitchFamily="18" charset="0"/>
                <a:ea typeface="ＭＳ Ｐゴシック" pitchFamily="-65" charset="-128"/>
                <a:cs typeface="MS Reference Sans Serif" pitchFamily="34" charset="0"/>
              </a:rPr>
              <a:t>T =           Ti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dirty="0" err="1">
                <a:latin typeface="Book Antiqua" pitchFamily="18" charset="0"/>
                <a:ea typeface="ＭＳ Ｐゴシック" pitchFamily="-65" charset="-128"/>
                <a:cs typeface="MS Reference Sans Serif" pitchFamily="34" charset="0"/>
              </a:rPr>
              <a:t>Tp</a:t>
            </a:r>
            <a:endParaRPr lang="en-US" sz="2400" b="1" kern="0" dirty="0">
              <a:latin typeface="Book Antiqua" pitchFamily="18" charset="0"/>
              <a:ea typeface="ＭＳ Ｐゴシック" pitchFamily="-65" charset="-128"/>
              <a:cs typeface="MS Reference Sans Serif" pitchFamily="34" charset="0"/>
            </a:endParaRPr>
          </a:p>
          <a:p>
            <a:pPr marL="457200" indent="-457200" defTabSz="815975" eaLnBrk="1" hangingPunct="1">
              <a:spcBef>
                <a:spcPct val="20000"/>
              </a:spcBef>
              <a:buSzPct val="75000"/>
              <a:defRPr/>
            </a:pPr>
            <a:r>
              <a:rPr lang="en-US" sz="2400" b="1" kern="0" dirty="0">
                <a:latin typeface="Book Antiqua" pitchFamily="18" charset="0"/>
                <a:ea typeface="ＭＳ Ｐゴシック" pitchFamily="-65" charset="-128"/>
                <a:cs typeface="MS Reference Sans Serif" pitchFamily="34" charset="0"/>
              </a:rPr>
              <a:t>Inventory I  =             Ii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	         </a:t>
            </a:r>
            <a:r>
              <a:rPr lang="en-US" sz="2400" b="1" kern="0" dirty="0" err="1">
                <a:latin typeface="Book Antiqua" pitchFamily="18" charset="0"/>
                <a:ea typeface="ＭＳ Ｐゴシック" pitchFamily="-65" charset="-128"/>
                <a:cs typeface="MS Reference Sans Serif" pitchFamily="34" charset="0"/>
              </a:rPr>
              <a:t>Ip</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sym typeface="Wingdings" pitchFamily="2" charset="2"/>
              </a:rPr>
              <a:t> </a:t>
            </a:r>
            <a:endParaRPr lang="en-US" sz="2400" b="1" kern="0" dirty="0">
              <a:latin typeface="Book Antiqua" pitchFamily="18" charset="0"/>
              <a:ea typeface="ＭＳ Ｐゴシック" pitchFamily="-65" charset="-128"/>
              <a:cs typeface="MS Reference Sans Serif" pitchFamily="34" charset="0"/>
            </a:endParaRPr>
          </a:p>
        </p:txBody>
      </p:sp>
      <p:sp>
        <p:nvSpPr>
          <p:cNvPr id="21" name="Rectangle 3"/>
          <p:cNvSpPr txBox="1">
            <a:spLocks noChangeArrowheads="1"/>
          </p:cNvSpPr>
          <p:nvPr/>
        </p:nvSpPr>
        <p:spPr bwMode="auto">
          <a:xfrm>
            <a:off x="1634720" y="1238649"/>
            <a:ext cx="611187" cy="620712"/>
          </a:xfrm>
          <a:prstGeom prst="rect">
            <a:avLst/>
          </a:prstGeom>
          <a:noFill/>
          <a:ln w="9525">
            <a:noFill/>
            <a:miter lim="800000"/>
            <a:headEnd/>
            <a:tailEnd/>
          </a:ln>
        </p:spPr>
        <p:txBody>
          <a:bodyPr lIns="90487" tIns="44450" rIns="90487" bIns="44450"/>
          <a:lstStyle/>
          <a:p>
            <a:pPr marL="457200" indent="-457200" defTabSz="815975">
              <a:spcBef>
                <a:spcPct val="20000"/>
              </a:spcBef>
              <a:buClr>
                <a:srgbClr val="000000"/>
              </a:buClr>
              <a:buSzPct val="80000"/>
              <a:defRPr/>
            </a:pPr>
            <a:r>
              <a:rPr lang="en-US" sz="2400" b="1" i="1" kern="0" dirty="0">
                <a:solidFill>
                  <a:srgbClr val="002060"/>
                </a:solidFill>
                <a:latin typeface="Book Antiqua" pitchFamily="18" charset="0"/>
              </a:rPr>
              <a:t> R</a:t>
            </a:r>
          </a:p>
          <a:p>
            <a:pPr marL="457200" indent="-457200" defTabSz="815975">
              <a:spcBef>
                <a:spcPct val="20000"/>
              </a:spcBef>
              <a:buClr>
                <a:srgbClr val="000000"/>
              </a:buClr>
              <a:buSzPct val="80000"/>
              <a:defRPr/>
            </a:pPr>
            <a:endParaRPr lang="en-US" sz="2000" b="1" kern="0" dirty="0">
              <a:latin typeface="Book Antiqua" pitchFamily="18" charset="0"/>
              <a:sym typeface="Wingdings" pitchFamily="2" charset="2"/>
            </a:endParaRPr>
          </a:p>
          <a:p>
            <a:pPr marL="457200" indent="-457200" defTabSz="815975">
              <a:spcBef>
                <a:spcPct val="20000"/>
              </a:spcBef>
              <a:buClr>
                <a:srgbClr val="000000"/>
              </a:buClr>
              <a:buSzPct val="80000"/>
              <a:defRPr/>
            </a:pPr>
            <a:r>
              <a:rPr lang="en-US" sz="2000" b="1" kern="0" dirty="0">
                <a:latin typeface="Book Antiqua" pitchFamily="18" charset="0"/>
                <a:sym typeface="Wingdings" pitchFamily="2" charset="2"/>
              </a:rPr>
              <a:t> </a:t>
            </a:r>
            <a:endParaRPr lang="en-US" sz="2000" b="1" kern="0" dirty="0">
              <a:latin typeface="Book Antiqua" pitchFamily="18" charset="0"/>
            </a:endParaRPr>
          </a:p>
          <a:p>
            <a:pPr marL="457200" indent="-457200" defTabSz="815975">
              <a:spcBef>
                <a:spcPct val="20000"/>
              </a:spcBef>
              <a:buClr>
                <a:srgbClr val="000000"/>
              </a:buClr>
              <a:buSzPct val="80000"/>
              <a:defRPr/>
            </a:pPr>
            <a:endParaRPr lang="en-US" sz="2000" b="1" kern="0" dirty="0">
              <a:latin typeface="Book Antiqua" pitchFamily="18" charset="0"/>
            </a:endParaRPr>
          </a:p>
        </p:txBody>
      </p:sp>
      <p:sp>
        <p:nvSpPr>
          <p:cNvPr id="22" name="Rectangle 21"/>
          <p:cNvSpPr/>
          <p:nvPr/>
        </p:nvSpPr>
        <p:spPr>
          <a:xfrm>
            <a:off x="1620007" y="3057841"/>
            <a:ext cx="17526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solidFill>
                  <a:srgbClr val="A50023"/>
                </a:solidFill>
                <a:latin typeface="Book Antiqua" pitchFamily="18" charset="0"/>
              </a:rPr>
              <a:t>I =  R</a:t>
            </a:r>
            <a:r>
              <a:rPr lang="en-US" sz="2400" b="1" kern="0" dirty="0">
                <a:solidFill>
                  <a:srgbClr val="A50023"/>
                </a:solidFill>
                <a:latin typeface="Book Antiqua" pitchFamily="18" charset="0"/>
                <a:sym typeface="Symbol" pitchFamily="18" charset="2"/>
              </a:rPr>
              <a:t> T</a:t>
            </a:r>
          </a:p>
        </p:txBody>
      </p:sp>
      <p:sp>
        <p:nvSpPr>
          <p:cNvPr id="48" name="AutoShape 14"/>
          <p:cNvSpPr>
            <a:spLocks noChangeArrowheads="1"/>
          </p:cNvSpPr>
          <p:nvPr/>
        </p:nvSpPr>
        <p:spPr bwMode="auto">
          <a:xfrm>
            <a:off x="6968612" y="1272800"/>
            <a:ext cx="1041188"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9" name="AutoShape 15"/>
          <p:cNvSpPr>
            <a:spLocks noChangeArrowheads="1"/>
          </p:cNvSpPr>
          <p:nvPr/>
        </p:nvSpPr>
        <p:spPr bwMode="auto">
          <a:xfrm>
            <a:off x="2091919" y="1391049"/>
            <a:ext cx="1041188"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grpSp>
        <p:nvGrpSpPr>
          <p:cNvPr id="54" name="Group 53"/>
          <p:cNvGrpSpPr/>
          <p:nvPr/>
        </p:nvGrpSpPr>
        <p:grpSpPr>
          <a:xfrm>
            <a:off x="3234921" y="705249"/>
            <a:ext cx="3581160" cy="1355599"/>
            <a:chOff x="3571139" y="1295400"/>
            <a:chExt cx="4360820" cy="1574800"/>
          </a:xfrm>
        </p:grpSpPr>
        <p:sp>
          <p:nvSpPr>
            <p:cNvPr id="24" name="Freeform 23"/>
            <p:cNvSpPr>
              <a:spLocks/>
            </p:cNvSpPr>
            <p:nvPr/>
          </p:nvSpPr>
          <p:spPr bwMode="auto">
            <a:xfrm>
              <a:off x="3807773" y="1517650"/>
              <a:ext cx="1541499" cy="914400"/>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solidFill>
              <a:schemeClr val="bg1">
                <a:lumMod val="85000"/>
              </a:schemeClr>
            </a:solidFill>
            <a:ln w="12700">
              <a:solidFill>
                <a:srgbClr val="000000"/>
              </a:solidFill>
              <a:round/>
              <a:headEnd type="none" w="sm" len="sm"/>
              <a:tailEnd type="none" w="sm" len="sm"/>
            </a:ln>
          </p:spPr>
          <p:txBody>
            <a:bodyPr wrap="none" anchor="ctr"/>
            <a:lstStyle/>
            <a:p>
              <a:endParaRPr lang="en-US">
                <a:latin typeface="Book Antiqua" pitchFamily="18" charset="0"/>
              </a:endParaRPr>
            </a:p>
          </p:txBody>
        </p:sp>
        <p:sp>
          <p:nvSpPr>
            <p:cNvPr id="39" name="Rectangle 38"/>
            <p:cNvSpPr>
              <a:spLocks noChangeArrowheads="1"/>
            </p:cNvSpPr>
            <p:nvPr/>
          </p:nvSpPr>
          <p:spPr bwMode="auto">
            <a:xfrm>
              <a:off x="5511535" y="1517650"/>
              <a:ext cx="1933635" cy="1130300"/>
            </a:xfrm>
            <a:prstGeom prst="rect">
              <a:avLst/>
            </a:prstGeom>
            <a:solidFill>
              <a:schemeClr val="bg1">
                <a:lumMod val="85000"/>
              </a:schemeClr>
            </a:solidFill>
            <a:ln w="12700">
              <a:solidFill>
                <a:schemeClr val="tx1"/>
              </a:solidFill>
              <a:miter lim="800000"/>
              <a:headEnd/>
              <a:tailEnd/>
            </a:ln>
          </p:spPr>
          <p:txBody>
            <a:bodyPr wrap="none" anchor="ctr"/>
            <a:lstStyle/>
            <a:p>
              <a:endParaRPr lang="en-US">
                <a:latin typeface="Book Antiqua" pitchFamily="18" charset="0"/>
              </a:endParaRPr>
            </a:p>
          </p:txBody>
        </p:sp>
        <p:sp>
          <p:nvSpPr>
            <p:cNvPr id="40" name="Rectangle 39"/>
            <p:cNvSpPr>
              <a:spLocks noChangeArrowheads="1"/>
            </p:cNvSpPr>
            <p:nvPr/>
          </p:nvSpPr>
          <p:spPr bwMode="auto">
            <a:xfrm>
              <a:off x="6248480" y="2209800"/>
              <a:ext cx="378614"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latin typeface="Book Antiqua" pitchFamily="18" charset="0"/>
              </a:endParaRPr>
            </a:p>
          </p:txBody>
        </p:sp>
        <p:sp>
          <p:nvSpPr>
            <p:cNvPr id="41" name="Rectangle 40"/>
            <p:cNvSpPr>
              <a:spLocks noChangeArrowheads="1"/>
            </p:cNvSpPr>
            <p:nvPr/>
          </p:nvSpPr>
          <p:spPr bwMode="auto">
            <a:xfrm>
              <a:off x="6248480" y="1600200"/>
              <a:ext cx="378614"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latin typeface="Book Antiqua" pitchFamily="18" charset="0"/>
              </a:endParaRPr>
            </a:p>
          </p:txBody>
        </p:sp>
        <p:sp>
          <p:nvSpPr>
            <p:cNvPr id="42" name="Oval 41"/>
            <p:cNvSpPr>
              <a:spLocks noChangeArrowheads="1"/>
            </p:cNvSpPr>
            <p:nvPr/>
          </p:nvSpPr>
          <p:spPr bwMode="auto">
            <a:xfrm>
              <a:off x="4132299"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3" name="Oval 42"/>
            <p:cNvSpPr>
              <a:spLocks noChangeArrowheads="1"/>
            </p:cNvSpPr>
            <p:nvPr/>
          </p:nvSpPr>
          <p:spPr bwMode="auto">
            <a:xfrm>
              <a:off x="4456825"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4" name="Oval 43"/>
            <p:cNvSpPr>
              <a:spLocks noChangeArrowheads="1"/>
            </p:cNvSpPr>
            <p:nvPr/>
          </p:nvSpPr>
          <p:spPr bwMode="auto">
            <a:xfrm>
              <a:off x="4781351"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5" name="Oval 44"/>
            <p:cNvSpPr>
              <a:spLocks noChangeArrowheads="1"/>
            </p:cNvSpPr>
            <p:nvPr/>
          </p:nvSpPr>
          <p:spPr bwMode="auto">
            <a:xfrm>
              <a:off x="6322850" y="16700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6" name="Oval 45"/>
            <p:cNvSpPr>
              <a:spLocks noChangeArrowheads="1"/>
            </p:cNvSpPr>
            <p:nvPr/>
          </p:nvSpPr>
          <p:spPr bwMode="auto">
            <a:xfrm>
              <a:off x="6322850" y="22796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7" name="Oval 46"/>
            <p:cNvSpPr>
              <a:spLocks noChangeArrowheads="1"/>
            </p:cNvSpPr>
            <p:nvPr/>
          </p:nvSpPr>
          <p:spPr bwMode="auto">
            <a:xfrm>
              <a:off x="7702086" y="1974850"/>
              <a:ext cx="229873" cy="215900"/>
            </a:xfrm>
            <a:prstGeom prst="ellipse">
              <a:avLst/>
            </a:prstGeom>
            <a:solidFill>
              <a:srgbClr val="609CD2"/>
            </a:solidFill>
            <a:ln w="12700">
              <a:solidFill>
                <a:schemeClr val="tx1"/>
              </a:solidFill>
              <a:miter lim="800000"/>
              <a:headEnd/>
              <a:tailEnd/>
            </a:ln>
          </p:spPr>
          <p:txBody>
            <a:bodyPr wrap="none" anchor="ctr"/>
            <a:lstStyle/>
            <a:p>
              <a:r>
                <a:rPr lang="en-US" dirty="0">
                  <a:latin typeface="Book Antiqua" pitchFamily="18" charset="0"/>
                </a:rPr>
                <a:t>                              </a:t>
              </a:r>
            </a:p>
          </p:txBody>
        </p:sp>
        <p:sp>
          <p:nvSpPr>
            <p:cNvPr id="50" name="Rectangle 49"/>
            <p:cNvSpPr>
              <a:spLocks noChangeArrowheads="1"/>
            </p:cNvSpPr>
            <p:nvPr/>
          </p:nvSpPr>
          <p:spPr bwMode="auto">
            <a:xfrm>
              <a:off x="3571139" y="1295400"/>
              <a:ext cx="4110664" cy="1574800"/>
            </a:xfrm>
            <a:prstGeom prst="rect">
              <a:avLst/>
            </a:prstGeom>
            <a:noFill/>
            <a:ln w="25400">
              <a:solidFill>
                <a:schemeClr val="tx2"/>
              </a:solidFill>
              <a:prstDash val="sysDot"/>
              <a:miter lim="800000"/>
              <a:headEnd/>
              <a:tailEnd/>
            </a:ln>
          </p:spPr>
          <p:txBody>
            <a:bodyPr wrap="none" anchor="ctr"/>
            <a:lstStyle/>
            <a:p>
              <a:r>
                <a:rPr lang="en-US" dirty="0">
                  <a:latin typeface="Book Antiqua" pitchFamily="18" charset="0"/>
                </a:rPr>
                <a:t>                                            </a:t>
              </a:r>
            </a:p>
          </p:txBody>
        </p:sp>
      </p:grpSp>
      <p:sp>
        <p:nvSpPr>
          <p:cNvPr id="51" name="Rectangle 50"/>
          <p:cNvSpPr/>
          <p:nvPr/>
        </p:nvSpPr>
        <p:spPr>
          <a:xfrm>
            <a:off x="1620007" y="3510576"/>
            <a:ext cx="89916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latin typeface="Book Antiqua" pitchFamily="18" charset="0"/>
                <a:sym typeface="Symbol" pitchFamily="18" charset="2"/>
              </a:rPr>
              <a:t>R  = I/T        =             Ii/Ti        =              </a:t>
            </a:r>
            <a:r>
              <a:rPr lang="en-US" sz="2400" b="1" kern="0" dirty="0" err="1">
                <a:latin typeface="Book Antiqua" pitchFamily="18" charset="0"/>
                <a:sym typeface="Symbol" pitchFamily="18" charset="2"/>
              </a:rPr>
              <a:t>Ip</a:t>
            </a:r>
            <a:r>
              <a:rPr lang="en-US" sz="2400" b="1" kern="0" dirty="0">
                <a:latin typeface="Book Antiqua" pitchFamily="18" charset="0"/>
                <a:sym typeface="Symbol" pitchFamily="18" charset="2"/>
              </a:rPr>
              <a:t>/</a:t>
            </a:r>
            <a:r>
              <a:rPr lang="en-US" sz="2400" b="1" kern="0" dirty="0" err="1">
                <a:latin typeface="Book Antiqua" pitchFamily="18" charset="0"/>
                <a:sym typeface="Symbol" pitchFamily="18" charset="2"/>
              </a:rPr>
              <a:t>Tp</a:t>
            </a:r>
            <a:r>
              <a:rPr lang="en-US" sz="2400" b="1" kern="0" dirty="0">
                <a:latin typeface="Book Antiqua" pitchFamily="18" charset="0"/>
                <a:sym typeface="Symbol" pitchFamily="18" charset="2"/>
              </a:rPr>
              <a:t> </a:t>
            </a:r>
          </a:p>
        </p:txBody>
      </p:sp>
      <p:sp>
        <p:nvSpPr>
          <p:cNvPr id="52" name="Rectangle 51"/>
          <p:cNvSpPr/>
          <p:nvPr/>
        </p:nvSpPr>
        <p:spPr>
          <a:xfrm>
            <a:off x="3982207" y="3053376"/>
            <a:ext cx="19050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solidFill>
                  <a:srgbClr val="A50023"/>
                </a:solidFill>
                <a:latin typeface="Book Antiqua" pitchFamily="18" charset="0"/>
              </a:rPr>
              <a:t>Ii = R</a:t>
            </a:r>
            <a:r>
              <a:rPr lang="en-US" sz="2400" b="1" kern="0" dirty="0">
                <a:solidFill>
                  <a:srgbClr val="A50023"/>
                </a:solidFill>
                <a:latin typeface="Book Antiqua" pitchFamily="18" charset="0"/>
                <a:sym typeface="Symbol" pitchFamily="18" charset="2"/>
              </a:rPr>
              <a:t> Ti</a:t>
            </a:r>
            <a:r>
              <a:rPr lang="en-US" sz="2400" b="1" kern="0" dirty="0">
                <a:solidFill>
                  <a:srgbClr val="A50023"/>
                </a:solidFill>
                <a:latin typeface="Book Antiqua" pitchFamily="18" charset="0"/>
              </a:rPr>
              <a:t> </a:t>
            </a:r>
            <a:endParaRPr lang="en-US" sz="2400" b="1" kern="0" dirty="0">
              <a:solidFill>
                <a:srgbClr val="A50023"/>
              </a:solidFill>
              <a:latin typeface="Book Antiqua" pitchFamily="18" charset="0"/>
              <a:sym typeface="Symbol" pitchFamily="18" charset="2"/>
            </a:endParaRPr>
          </a:p>
        </p:txBody>
      </p:sp>
      <p:sp>
        <p:nvSpPr>
          <p:cNvPr id="53" name="Rectangle 52"/>
          <p:cNvSpPr/>
          <p:nvPr/>
        </p:nvSpPr>
        <p:spPr>
          <a:xfrm>
            <a:off x="6344407" y="3053376"/>
            <a:ext cx="22098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 = R </a:t>
            </a:r>
            <a:r>
              <a:rPr lang="en-US" sz="2400" b="1" kern="0" dirty="0">
                <a:solidFill>
                  <a:srgbClr val="A50023"/>
                </a:solidFill>
                <a:latin typeface="Book Antiqua" pitchFamily="18" charset="0"/>
                <a:sym typeface="Symbol" pitchFamily="18" charset="2"/>
              </a:rPr>
              <a:t> </a:t>
            </a:r>
            <a:r>
              <a:rPr lang="en-US" sz="2400" b="1" kern="0" dirty="0" err="1">
                <a:solidFill>
                  <a:srgbClr val="A50023"/>
                </a:solidFill>
                <a:latin typeface="Book Antiqua" pitchFamily="18" charset="0"/>
                <a:sym typeface="Symbol" pitchFamily="18" charset="2"/>
              </a:rPr>
              <a:t>Tp</a:t>
            </a:r>
            <a:endParaRPr lang="en-US" sz="2400" b="1" kern="0" dirty="0">
              <a:solidFill>
                <a:srgbClr val="A50023"/>
              </a:solidFill>
              <a:latin typeface="Book Antiqua" pitchFamily="18" charset="0"/>
              <a:sym typeface="Symbol" pitchFamily="18" charset="2"/>
            </a:endParaRPr>
          </a:p>
        </p:txBody>
      </p:sp>
      <p:sp>
        <p:nvSpPr>
          <p:cNvPr id="25" name="Rectangle 24"/>
          <p:cNvSpPr/>
          <p:nvPr/>
        </p:nvSpPr>
        <p:spPr>
          <a:xfrm>
            <a:off x="66446" y="3930504"/>
            <a:ext cx="12059107" cy="3274743"/>
          </a:xfrm>
          <a:prstGeom prst="rect">
            <a:avLst/>
          </a:prstGeom>
        </p:spPr>
        <p:txBody>
          <a:bodyPr wrap="square">
            <a:spAutoFit/>
          </a:bodyPr>
          <a:lstStyle/>
          <a:p>
            <a:pPr marL="457200" indent="-457200" defTabSz="815975">
              <a:spcBef>
                <a:spcPts val="0"/>
              </a:spcBef>
              <a:spcAft>
                <a:spcPts val="600"/>
              </a:spcAft>
              <a:buClr>
                <a:srgbClr val="000000"/>
              </a:buClr>
              <a:buSzPct val="80000"/>
              <a:defRPr/>
            </a:pPr>
            <a:r>
              <a:rPr lang="en-US" sz="2400" kern="0" dirty="0">
                <a:latin typeface="Book Antiqua" pitchFamily="18" charset="0"/>
              </a:rPr>
              <a:t>We know that </a:t>
            </a:r>
            <a:r>
              <a:rPr lang="en-US" sz="2400" b="1" kern="0" dirty="0">
                <a:solidFill>
                  <a:srgbClr val="A50023"/>
                </a:solidFill>
                <a:latin typeface="Book Antiqua" pitchFamily="18" charset="0"/>
              </a:rPr>
              <a:t>U= R/</a:t>
            </a:r>
            <a:r>
              <a:rPr lang="en-US" sz="2400" b="1" kern="0" dirty="0" err="1">
                <a:solidFill>
                  <a:srgbClr val="A50023"/>
                </a:solidFill>
                <a:latin typeface="Book Antiqua" pitchFamily="18" charset="0"/>
              </a:rPr>
              <a:t>Rp</a:t>
            </a:r>
            <a:endParaRPr lang="en-US" sz="2400" b="1" kern="0" dirty="0">
              <a:solidFill>
                <a:srgbClr val="A50023"/>
              </a:solidFill>
              <a:latin typeface="Book Antiqua" pitchFamily="18" charset="0"/>
            </a:endParaRPr>
          </a:p>
          <a:p>
            <a:pPr marL="457200" indent="-457200" defTabSz="815975">
              <a:spcBef>
                <a:spcPts val="0"/>
              </a:spcBef>
              <a:spcAft>
                <a:spcPts val="600"/>
              </a:spcAft>
              <a:buClr>
                <a:srgbClr val="000000"/>
              </a:buClr>
              <a:buSzPct val="80000"/>
              <a:defRPr/>
            </a:pPr>
            <a:r>
              <a:rPr lang="en-US" sz="2400" kern="0" dirty="0">
                <a:latin typeface="Book Antiqua" pitchFamily="18" charset="0"/>
              </a:rPr>
              <a:t>We have already learned     </a:t>
            </a:r>
            <a:r>
              <a:rPr lang="en-US" sz="2400" b="1" kern="0" dirty="0" err="1">
                <a:solidFill>
                  <a:srgbClr val="A50023"/>
                </a:solidFill>
                <a:latin typeface="Book Antiqua" pitchFamily="18" charset="0"/>
                <a:sym typeface="Wingdings" pitchFamily="2" charset="2"/>
              </a:rPr>
              <a:t>Rp</a:t>
            </a:r>
            <a:r>
              <a:rPr lang="en-US" sz="2400" b="1" kern="0" dirty="0">
                <a:solidFill>
                  <a:srgbClr val="A50023"/>
                </a:solidFill>
                <a:latin typeface="Book Antiqua" pitchFamily="18" charset="0"/>
                <a:sym typeface="Wingdings" pitchFamily="2" charset="2"/>
              </a:rPr>
              <a:t> = c/</a:t>
            </a:r>
            <a:r>
              <a:rPr lang="en-US" sz="2400" b="1" kern="0" dirty="0" err="1">
                <a:solidFill>
                  <a:srgbClr val="A50023"/>
                </a:solidFill>
                <a:latin typeface="Book Antiqua" pitchFamily="18" charset="0"/>
                <a:sym typeface="Wingdings" pitchFamily="2" charset="2"/>
              </a:rPr>
              <a:t>Tp</a:t>
            </a:r>
            <a:r>
              <a:rPr lang="en-US" sz="2400" b="1" kern="0" dirty="0">
                <a:solidFill>
                  <a:srgbClr val="A50023"/>
                </a:solidFill>
                <a:latin typeface="Book Antiqua" pitchFamily="18" charset="0"/>
                <a:sym typeface="Wingdings" pitchFamily="2" charset="2"/>
              </a:rPr>
              <a:t>,          R= </a:t>
            </a:r>
            <a:r>
              <a:rPr lang="en-US" sz="2400" b="1" kern="0" dirty="0" err="1">
                <a:solidFill>
                  <a:srgbClr val="A50023"/>
                </a:solidFill>
                <a:latin typeface="Book Antiqua" pitchFamily="18" charset="0"/>
                <a:sym typeface="Wingdings" pitchFamily="2" charset="2"/>
              </a:rPr>
              <a:t>Ip</a:t>
            </a:r>
            <a:r>
              <a:rPr lang="en-US" sz="2400" b="1" kern="0" dirty="0">
                <a:solidFill>
                  <a:srgbClr val="A50023"/>
                </a:solidFill>
                <a:latin typeface="Book Antiqua" pitchFamily="18" charset="0"/>
                <a:sym typeface="Wingdings" pitchFamily="2" charset="2"/>
              </a:rPr>
              <a:t>/</a:t>
            </a:r>
            <a:r>
              <a:rPr lang="en-US" sz="2400" b="1" kern="0" dirty="0" err="1">
                <a:solidFill>
                  <a:srgbClr val="A50023"/>
                </a:solidFill>
                <a:latin typeface="Book Antiqua" pitchFamily="18" charset="0"/>
                <a:sym typeface="Wingdings" pitchFamily="2" charset="2"/>
              </a:rPr>
              <a:t>Tp</a:t>
            </a:r>
            <a:endParaRPr lang="en-US" sz="2400" b="1" kern="0" dirty="0">
              <a:solidFill>
                <a:srgbClr val="A50023"/>
              </a:solidFill>
              <a:latin typeface="Book Antiqua" pitchFamily="18" charset="0"/>
              <a:sym typeface="Wingdings" pitchFamily="2" charset="2"/>
            </a:endParaRPr>
          </a:p>
          <a:p>
            <a:pPr marL="457200" indent="-457200" defTabSz="815975">
              <a:spcBef>
                <a:spcPts val="0"/>
              </a:spcBef>
              <a:spcAft>
                <a:spcPts val="600"/>
              </a:spcAft>
              <a:buClr>
                <a:srgbClr val="000000"/>
              </a:buClr>
              <a:buSzPct val="80000"/>
              <a:defRPr/>
            </a:pPr>
            <a:r>
              <a:rPr lang="en-US" sz="2400" kern="0" dirty="0">
                <a:latin typeface="Book Antiqua" pitchFamily="18" charset="0"/>
              </a:rPr>
              <a:t>We can show  </a:t>
            </a:r>
            <a:r>
              <a:rPr lang="en-US" sz="2400" b="1" kern="0" dirty="0">
                <a:solidFill>
                  <a:srgbClr val="A50023"/>
                </a:solidFill>
                <a:latin typeface="Book Antiqua" pitchFamily="18" charset="0"/>
              </a:rPr>
              <a:t>U= R/</a:t>
            </a:r>
            <a:r>
              <a:rPr lang="en-US" sz="2400" b="1" kern="0" dirty="0" err="1">
                <a:solidFill>
                  <a:srgbClr val="A50023"/>
                </a:solidFill>
                <a:latin typeface="Book Antiqua" pitchFamily="18" charset="0"/>
              </a:rPr>
              <a:t>Rp</a:t>
            </a:r>
            <a:r>
              <a:rPr lang="en-US" sz="2400" b="1" kern="0" dirty="0">
                <a:solidFill>
                  <a:srgbClr val="A50023"/>
                </a:solidFill>
                <a:latin typeface="Book Antiqua" pitchFamily="18" charset="0"/>
              </a:rPr>
              <a:t>  = (</a:t>
            </a: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a:t>
            </a:r>
            <a:r>
              <a:rPr lang="en-US" sz="2400" b="1" kern="0" dirty="0" err="1">
                <a:solidFill>
                  <a:srgbClr val="A50023"/>
                </a:solidFill>
                <a:latin typeface="Book Antiqua" pitchFamily="18" charset="0"/>
              </a:rPr>
              <a:t>Tp</a:t>
            </a:r>
            <a:r>
              <a:rPr lang="en-US" sz="2400" b="1" kern="0" dirty="0">
                <a:solidFill>
                  <a:srgbClr val="A50023"/>
                </a:solidFill>
                <a:latin typeface="Book Antiqua" pitchFamily="18" charset="0"/>
              </a:rPr>
              <a:t>)/(c/</a:t>
            </a:r>
            <a:r>
              <a:rPr lang="en-US" sz="2400" b="1" kern="0" dirty="0" err="1">
                <a:solidFill>
                  <a:srgbClr val="A50023"/>
                </a:solidFill>
                <a:latin typeface="Book Antiqua" pitchFamily="18" charset="0"/>
              </a:rPr>
              <a:t>Tp</a:t>
            </a:r>
            <a:r>
              <a:rPr lang="en-US" sz="2400" b="1" kern="0" dirty="0">
                <a:solidFill>
                  <a:srgbClr val="A50023"/>
                </a:solidFill>
                <a:latin typeface="Book Antiqua" pitchFamily="18" charset="0"/>
              </a:rPr>
              <a:t>) = </a:t>
            </a: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/c</a:t>
            </a:r>
          </a:p>
          <a:p>
            <a:pPr marL="457200" indent="-457200" defTabSz="815975">
              <a:spcBef>
                <a:spcPts val="0"/>
              </a:spcBef>
              <a:spcAft>
                <a:spcPts val="600"/>
              </a:spcAft>
              <a:buClr>
                <a:srgbClr val="000000"/>
              </a:buClr>
              <a:buSzPct val="80000"/>
              <a:defRPr/>
            </a:pPr>
            <a:r>
              <a:rPr lang="en-US" sz="2400" kern="0" dirty="0">
                <a:latin typeface="Book Antiqua" pitchFamily="18" charset="0"/>
              </a:rPr>
              <a:t>But it is intuitively clear that </a:t>
            </a:r>
            <a:r>
              <a:rPr lang="en-US" sz="2400" b="1" kern="0" dirty="0">
                <a:solidFill>
                  <a:srgbClr val="A50023"/>
                </a:solidFill>
                <a:latin typeface="Book Antiqua" pitchFamily="18" charset="0"/>
              </a:rPr>
              <a:t>U = Ip/c</a:t>
            </a:r>
          </a:p>
          <a:p>
            <a:pPr marL="342900" indent="-342900">
              <a:spcBef>
                <a:spcPts val="0"/>
              </a:spcBef>
              <a:spcAft>
                <a:spcPts val="600"/>
              </a:spcAft>
              <a:buClr>
                <a:srgbClr val="000000"/>
              </a:buClr>
              <a:buSzPct val="80000"/>
              <a:defRPr/>
            </a:pPr>
            <a:r>
              <a:rPr lang="en-US" sz="2400" b="1" kern="0" dirty="0">
                <a:solidFill>
                  <a:srgbClr val="A1274A"/>
                </a:solidFill>
                <a:latin typeface="Book Antiqua" pitchFamily="18" charset="0"/>
                <a:ea typeface="ＭＳ Ｐゴシック" pitchFamily="-65" charset="-128"/>
                <a:cs typeface="MS Reference Sans Serif" pitchFamily="34" charset="0"/>
              </a:rPr>
              <a:t>We know Tp and we can compute Ip at least in two ways. </a:t>
            </a:r>
          </a:p>
          <a:p>
            <a:pPr marL="342900" indent="-342900">
              <a:spcBef>
                <a:spcPts val="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Given our understanding of the Little’s Law, it is then enough to know either </a:t>
            </a:r>
            <a:r>
              <a:rPr lang="en-US" sz="2400" kern="0" dirty="0" err="1">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or Ti.</a:t>
            </a:r>
          </a:p>
          <a:p>
            <a:pPr marL="457200" indent="-457200" defTabSz="815975">
              <a:spcBef>
                <a:spcPct val="20000"/>
              </a:spcBef>
              <a:buClr>
                <a:srgbClr val="000000"/>
              </a:buClr>
              <a:buSzPct val="80000"/>
              <a:defRPr/>
            </a:pPr>
            <a:endParaRPr lang="en-US" sz="2400" b="1" i="1" kern="0" dirty="0">
              <a:solidFill>
                <a:srgbClr val="002060"/>
              </a:solidFill>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dissolv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dissolve">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dissolve">
                                      <p:cBhvr>
                                        <p:cTn id="37" dur="5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Effect transition="in" filter="dissolve">
                                      <p:cBhvr>
                                        <p:cTn id="42" dur="500"/>
                                        <p:tgtEl>
                                          <p:spTgt spid="2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xEl>
                                              <p:pRg st="4" end="4"/>
                                            </p:txEl>
                                          </p:spTgt>
                                        </p:tgtEl>
                                        <p:attrNameLst>
                                          <p:attrName>style.visibility</p:attrName>
                                        </p:attrNameLst>
                                      </p:cBhvr>
                                      <p:to>
                                        <p:strVal val="visible"/>
                                      </p:to>
                                    </p:set>
                                    <p:animEffect transition="in" filter="dissolve">
                                      <p:cBhvr>
                                        <p:cTn id="47" dur="500"/>
                                        <p:tgtEl>
                                          <p:spTgt spid="2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xEl>
                                              <p:pRg st="5" end="5"/>
                                            </p:txEl>
                                          </p:spTgt>
                                        </p:tgtEl>
                                        <p:attrNameLst>
                                          <p:attrName>style.visibility</p:attrName>
                                        </p:attrNameLst>
                                      </p:cBhvr>
                                      <p:to>
                                        <p:strVal val="visible"/>
                                      </p:to>
                                    </p:set>
                                    <p:animEffect transition="in" filter="dissolve">
                                      <p:cBhvr>
                                        <p:cTn id="52"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1" grpId="0"/>
      <p:bldP spid="52" grpId="0"/>
      <p:bldP spid="53" grpId="0"/>
      <p:bldP spid="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Operational Performance Measures</a:t>
            </a:r>
          </a:p>
        </p:txBody>
      </p:sp>
      <p:grpSp>
        <p:nvGrpSpPr>
          <p:cNvPr id="4" name="Group 17"/>
          <p:cNvGrpSpPr/>
          <p:nvPr/>
        </p:nvGrpSpPr>
        <p:grpSpPr>
          <a:xfrm>
            <a:off x="3048000" y="1143000"/>
            <a:ext cx="6083300" cy="1574800"/>
            <a:chOff x="2984500" y="1384300"/>
            <a:chExt cx="6083300" cy="1574800"/>
          </a:xfrm>
        </p:grpSpPr>
        <p:sp>
          <p:nvSpPr>
            <p:cNvPr id="19" name="Freeform 18"/>
            <p:cNvSpPr>
              <a:spLocks/>
            </p:cNvSpPr>
            <p:nvPr/>
          </p:nvSpPr>
          <p:spPr bwMode="auto">
            <a:xfrm>
              <a:off x="4127500" y="1606550"/>
              <a:ext cx="1447800" cy="914400"/>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solidFill>
              <a:schemeClr val="bg1">
                <a:lumMod val="85000"/>
              </a:schemeClr>
            </a:solidFill>
            <a:ln w="12700">
              <a:solidFill>
                <a:srgbClr val="000000"/>
              </a:solidFill>
              <a:round/>
              <a:headEnd type="none" w="sm" len="sm"/>
              <a:tailEnd type="none" w="sm" len="sm"/>
            </a:ln>
          </p:spPr>
          <p:txBody>
            <a:bodyPr wrap="none" anchor="ctr"/>
            <a:lstStyle/>
            <a:p>
              <a:endParaRPr lang="en-US"/>
            </a:p>
          </p:txBody>
        </p:sp>
        <p:sp>
          <p:nvSpPr>
            <p:cNvPr id="20" name="Rectangle 19"/>
            <p:cNvSpPr>
              <a:spLocks noChangeArrowheads="1"/>
            </p:cNvSpPr>
            <p:nvPr/>
          </p:nvSpPr>
          <p:spPr bwMode="auto">
            <a:xfrm>
              <a:off x="5727700" y="1606550"/>
              <a:ext cx="1816100" cy="1130300"/>
            </a:xfrm>
            <a:prstGeom prst="rect">
              <a:avLst/>
            </a:prstGeom>
            <a:solidFill>
              <a:schemeClr val="bg1">
                <a:lumMod val="85000"/>
              </a:schemeClr>
            </a:solidFill>
            <a:ln w="12700">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6419850" y="2298700"/>
              <a:ext cx="355600"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6419850" y="1689100"/>
              <a:ext cx="355600"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p>
          </p:txBody>
        </p:sp>
        <p:sp>
          <p:nvSpPr>
            <p:cNvPr id="23" name="Oval 22"/>
            <p:cNvSpPr>
              <a:spLocks noChangeArrowheads="1"/>
            </p:cNvSpPr>
            <p:nvPr/>
          </p:nvSpPr>
          <p:spPr bwMode="auto">
            <a:xfrm>
              <a:off x="44323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4" name="Oval 23"/>
            <p:cNvSpPr>
              <a:spLocks noChangeArrowheads="1"/>
            </p:cNvSpPr>
            <p:nvPr/>
          </p:nvSpPr>
          <p:spPr bwMode="auto">
            <a:xfrm>
              <a:off x="47371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5" name="Oval 24"/>
            <p:cNvSpPr>
              <a:spLocks noChangeArrowheads="1"/>
            </p:cNvSpPr>
            <p:nvPr/>
          </p:nvSpPr>
          <p:spPr bwMode="auto">
            <a:xfrm>
              <a:off x="50419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6" name="Oval 25"/>
            <p:cNvSpPr>
              <a:spLocks noChangeArrowheads="1"/>
            </p:cNvSpPr>
            <p:nvPr/>
          </p:nvSpPr>
          <p:spPr bwMode="auto">
            <a:xfrm>
              <a:off x="6489700" y="17589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7" name="Oval 26"/>
            <p:cNvSpPr>
              <a:spLocks noChangeArrowheads="1"/>
            </p:cNvSpPr>
            <p:nvPr/>
          </p:nvSpPr>
          <p:spPr bwMode="auto">
            <a:xfrm>
              <a:off x="6489700" y="23685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8" name="Oval 27"/>
            <p:cNvSpPr>
              <a:spLocks noChangeArrowheads="1"/>
            </p:cNvSpPr>
            <p:nvPr/>
          </p:nvSpPr>
          <p:spPr bwMode="auto">
            <a:xfrm>
              <a:off x="77851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9" name="AutoShape 14"/>
            <p:cNvSpPr>
              <a:spLocks noChangeArrowheads="1"/>
            </p:cNvSpPr>
            <p:nvPr/>
          </p:nvSpPr>
          <p:spPr bwMode="auto">
            <a:xfrm>
              <a:off x="8089900" y="2063750"/>
              <a:ext cx="977900"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p>
          </p:txBody>
        </p:sp>
        <p:sp>
          <p:nvSpPr>
            <p:cNvPr id="30" name="AutoShape 15"/>
            <p:cNvSpPr>
              <a:spLocks noChangeArrowheads="1"/>
            </p:cNvSpPr>
            <p:nvPr/>
          </p:nvSpPr>
          <p:spPr bwMode="auto">
            <a:xfrm>
              <a:off x="2984500" y="2063750"/>
              <a:ext cx="977900"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p>
          </p:txBody>
        </p:sp>
        <p:sp>
          <p:nvSpPr>
            <p:cNvPr id="31" name="Rectangle 30"/>
            <p:cNvSpPr>
              <a:spLocks noChangeArrowheads="1"/>
            </p:cNvSpPr>
            <p:nvPr/>
          </p:nvSpPr>
          <p:spPr bwMode="auto">
            <a:xfrm>
              <a:off x="3905250" y="1384300"/>
              <a:ext cx="3860800" cy="1574800"/>
            </a:xfrm>
            <a:prstGeom prst="rect">
              <a:avLst/>
            </a:prstGeom>
            <a:noFill/>
            <a:ln w="25400">
              <a:solidFill>
                <a:schemeClr val="tx2"/>
              </a:solidFill>
              <a:prstDash val="sysDot"/>
              <a:miter lim="800000"/>
              <a:headEnd/>
              <a:tailEnd/>
            </a:ln>
          </p:spPr>
          <p:txBody>
            <a:bodyPr wrap="none" anchor="ctr"/>
            <a:lstStyle/>
            <a:p>
              <a:endParaRPr lang="en-US"/>
            </a:p>
          </p:txBody>
        </p:sp>
      </p:grpSp>
      <p:sp>
        <p:nvSpPr>
          <p:cNvPr id="32" name="Content Placeholder 1"/>
          <p:cNvSpPr txBox="1">
            <a:spLocks/>
          </p:cNvSpPr>
          <p:nvPr/>
        </p:nvSpPr>
        <p:spPr bwMode="auto">
          <a:xfrm>
            <a:off x="1524000" y="2736850"/>
            <a:ext cx="8915400" cy="103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Flow time T   </a:t>
            </a:r>
            <a:r>
              <a:rPr lang="en-US" sz="2400" b="1" kern="0" dirty="0">
                <a:latin typeface="Book Antiqua" pitchFamily="18" charset="0"/>
                <a:ea typeface="ＭＳ Ｐゴシック" pitchFamily="-65" charset="-128"/>
                <a:cs typeface="MS Reference Sans Serif" pitchFamily="34" charset="0"/>
              </a:rPr>
              <a:t>=   	         Ti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dirty="0" err="1">
                <a:latin typeface="Book Antiqua" pitchFamily="18" charset="0"/>
                <a:ea typeface="ＭＳ Ｐゴシック" pitchFamily="-65" charset="-128"/>
                <a:cs typeface="MS Reference Sans Serif" pitchFamily="34" charset="0"/>
              </a:rPr>
              <a:t>Tp</a:t>
            </a:r>
            <a:endParaRPr lang="en-US" sz="2400" kern="0" dirty="0">
              <a:latin typeface="Book Antiqua" pitchFamily="18" charset="0"/>
              <a:ea typeface="ＭＳ Ｐゴシック" pitchFamily="-65" charset="-128"/>
              <a:cs typeface="MS Reference Sans Serif" pitchFamily="34" charset="0"/>
            </a:endParaRPr>
          </a:p>
          <a:p>
            <a:pPr marL="457200" indent="-457200" defTabSz="815975">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Inventory I   </a:t>
            </a:r>
            <a:r>
              <a:rPr lang="en-US" sz="2400" b="1" kern="0" dirty="0">
                <a:latin typeface="Book Antiqua" pitchFamily="18" charset="0"/>
                <a:ea typeface="ＭＳ Ｐゴシック" pitchFamily="-65" charset="-128"/>
                <a:cs typeface="MS Reference Sans Serif" pitchFamily="34" charset="0"/>
              </a:rPr>
              <a:t>=    	          Ii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	     </a:t>
            </a:r>
            <a:r>
              <a:rPr lang="en-US" sz="2400" b="1" kern="0" dirty="0" err="1">
                <a:latin typeface="Book Antiqua" pitchFamily="18" charset="0"/>
                <a:ea typeface="ＭＳ Ｐゴシック" pitchFamily="-65" charset="-128"/>
                <a:cs typeface="MS Reference Sans Serif" pitchFamily="34" charset="0"/>
              </a:rPr>
              <a:t>Ip</a:t>
            </a:r>
            <a:r>
              <a:rPr lang="en-US" sz="2400" b="1" kern="0" baseline="-25000" dirty="0">
                <a:latin typeface="Book Antiqua" pitchFamily="18" charset="0"/>
                <a:ea typeface="ＭＳ Ｐゴシック" pitchFamily="-65" charset="-128"/>
                <a:cs typeface="MS Reference Sans Serif" pitchFamily="34" charset="0"/>
              </a:rPr>
              <a:t> </a:t>
            </a: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Utilization – Variability - Delay Curve</a:t>
            </a:r>
            <a:endParaRPr lang="en-US" dirty="0"/>
          </a:p>
        </p:txBody>
      </p:sp>
      <p:sp>
        <p:nvSpPr>
          <p:cNvPr id="5" name="Line 3"/>
          <p:cNvSpPr>
            <a:spLocks noChangeShapeType="1"/>
          </p:cNvSpPr>
          <p:nvPr/>
        </p:nvSpPr>
        <p:spPr bwMode="auto">
          <a:xfrm>
            <a:off x="1811735" y="6324390"/>
            <a:ext cx="5883275" cy="0"/>
          </a:xfrm>
          <a:prstGeom prst="line">
            <a:avLst/>
          </a:prstGeom>
          <a:noFill/>
          <a:ln w="9525">
            <a:noFill/>
            <a:round/>
            <a:headEnd type="none" w="sm" len="sm"/>
            <a:tailEnd type="none" w="sm" len="sm"/>
          </a:ln>
        </p:spPr>
        <p:txBody>
          <a:bodyPr wrap="none" anchor="ctr"/>
          <a:lstStyle/>
          <a:p>
            <a:endParaRPr lang="en-US"/>
          </a:p>
        </p:txBody>
      </p:sp>
      <p:sp>
        <p:nvSpPr>
          <p:cNvPr id="6" name="Line 4"/>
          <p:cNvSpPr>
            <a:spLocks noChangeShapeType="1"/>
          </p:cNvSpPr>
          <p:nvPr/>
        </p:nvSpPr>
        <p:spPr bwMode="auto">
          <a:xfrm flipV="1">
            <a:off x="1811734" y="2063541"/>
            <a:ext cx="0" cy="3560763"/>
          </a:xfrm>
          <a:prstGeom prst="line">
            <a:avLst/>
          </a:prstGeom>
          <a:noFill/>
          <a:ln w="9525">
            <a:noFill/>
            <a:round/>
            <a:headEnd type="none" w="sm" len="sm"/>
            <a:tailEnd type="none" w="sm" len="sm"/>
          </a:ln>
        </p:spPr>
        <p:txBody>
          <a:bodyPr wrap="none" anchor="ctr"/>
          <a:lstStyle/>
          <a:p>
            <a:endParaRPr lang="en-US"/>
          </a:p>
        </p:txBody>
      </p:sp>
      <p:sp>
        <p:nvSpPr>
          <p:cNvPr id="7" name="Line 5"/>
          <p:cNvSpPr>
            <a:spLocks noChangeShapeType="1"/>
          </p:cNvSpPr>
          <p:nvPr/>
        </p:nvSpPr>
        <p:spPr bwMode="auto">
          <a:xfrm>
            <a:off x="2346722" y="6324390"/>
            <a:ext cx="4991100" cy="0"/>
          </a:xfrm>
          <a:prstGeom prst="line">
            <a:avLst/>
          </a:prstGeom>
          <a:noFill/>
          <a:ln w="9525">
            <a:noFill/>
            <a:round/>
            <a:headEnd type="none" w="sm" len="sm"/>
            <a:tailEnd type="none" w="sm" len="sm"/>
          </a:ln>
        </p:spPr>
        <p:txBody>
          <a:bodyPr wrap="none" anchor="ctr"/>
          <a:lstStyle/>
          <a:p>
            <a:endParaRPr lang="en-US"/>
          </a:p>
        </p:txBody>
      </p:sp>
      <p:sp>
        <p:nvSpPr>
          <p:cNvPr id="9" name="Freeform 7"/>
          <p:cNvSpPr>
            <a:spLocks/>
          </p:cNvSpPr>
          <p:nvPr/>
        </p:nvSpPr>
        <p:spPr bwMode="auto">
          <a:xfrm>
            <a:off x="8369698" y="5676060"/>
            <a:ext cx="90488" cy="120650"/>
          </a:xfrm>
          <a:custGeom>
            <a:avLst/>
            <a:gdLst>
              <a:gd name="T0" fmla="*/ 0 w 57"/>
              <a:gd name="T1" fmla="*/ 0 h 76"/>
              <a:gd name="T2" fmla="*/ 0 w 57"/>
              <a:gd name="T3" fmla="*/ 75 h 76"/>
              <a:gd name="T4" fmla="*/ 56 w 57"/>
              <a:gd name="T5" fmla="*/ 37 h 76"/>
              <a:gd name="T6" fmla="*/ 0 w 57"/>
              <a:gd name="T7" fmla="*/ 0 h 76"/>
              <a:gd name="T8" fmla="*/ 0 60000 65536"/>
              <a:gd name="T9" fmla="*/ 0 60000 65536"/>
              <a:gd name="T10" fmla="*/ 0 60000 65536"/>
              <a:gd name="T11" fmla="*/ 0 60000 65536"/>
              <a:gd name="T12" fmla="*/ 0 w 57"/>
              <a:gd name="T13" fmla="*/ 0 h 76"/>
              <a:gd name="T14" fmla="*/ 57 w 57"/>
              <a:gd name="T15" fmla="*/ 76 h 76"/>
            </a:gdLst>
            <a:ahLst/>
            <a:cxnLst>
              <a:cxn ang="T8">
                <a:pos x="T0" y="T1"/>
              </a:cxn>
              <a:cxn ang="T9">
                <a:pos x="T2" y="T3"/>
              </a:cxn>
              <a:cxn ang="T10">
                <a:pos x="T4" y="T5"/>
              </a:cxn>
              <a:cxn ang="T11">
                <a:pos x="T6" y="T7"/>
              </a:cxn>
            </a:cxnLst>
            <a:rect l="T12" t="T13" r="T14" b="T15"/>
            <a:pathLst>
              <a:path w="57" h="76">
                <a:moveTo>
                  <a:pt x="0" y="0"/>
                </a:moveTo>
                <a:lnTo>
                  <a:pt x="0" y="75"/>
                </a:lnTo>
                <a:lnTo>
                  <a:pt x="56" y="37"/>
                </a:lnTo>
                <a:lnTo>
                  <a:pt x="0" y="0"/>
                </a:lnTo>
              </a:path>
            </a:pathLst>
          </a:custGeom>
          <a:solidFill>
            <a:srgbClr val="000000"/>
          </a:solidFill>
          <a:ln w="12700" cap="rnd">
            <a:solidFill>
              <a:srgbClr val="000000"/>
            </a:solidFill>
            <a:round/>
            <a:headEnd/>
            <a:tailEnd/>
          </a:ln>
        </p:spPr>
        <p:txBody>
          <a:bodyPr/>
          <a:lstStyle/>
          <a:p>
            <a:endParaRPr lang="en-US"/>
          </a:p>
        </p:txBody>
      </p:sp>
      <p:sp>
        <p:nvSpPr>
          <p:cNvPr id="11" name="Freeform 9"/>
          <p:cNvSpPr>
            <a:spLocks/>
          </p:cNvSpPr>
          <p:nvPr/>
        </p:nvSpPr>
        <p:spPr bwMode="auto">
          <a:xfrm>
            <a:off x="2162572" y="1482515"/>
            <a:ext cx="120650" cy="90488"/>
          </a:xfrm>
          <a:custGeom>
            <a:avLst/>
            <a:gdLst>
              <a:gd name="T0" fmla="*/ 0 w 76"/>
              <a:gd name="T1" fmla="*/ 56 h 57"/>
              <a:gd name="T2" fmla="*/ 75 w 76"/>
              <a:gd name="T3" fmla="*/ 56 h 57"/>
              <a:gd name="T4" fmla="*/ 38 w 76"/>
              <a:gd name="T5" fmla="*/ 0 h 57"/>
              <a:gd name="T6" fmla="*/ 0 w 76"/>
              <a:gd name="T7" fmla="*/ 56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0" y="56"/>
                </a:moveTo>
                <a:lnTo>
                  <a:pt x="75" y="56"/>
                </a:lnTo>
                <a:lnTo>
                  <a:pt x="38" y="0"/>
                </a:lnTo>
                <a:lnTo>
                  <a:pt x="0" y="56"/>
                </a:lnTo>
              </a:path>
            </a:pathLst>
          </a:custGeom>
          <a:solidFill>
            <a:srgbClr val="000000"/>
          </a:solidFill>
          <a:ln w="12700" cap="rnd">
            <a:solidFill>
              <a:srgbClr val="000000"/>
            </a:solidFill>
            <a:round/>
            <a:headEnd/>
            <a:tailEnd/>
          </a:ln>
        </p:spPr>
        <p:txBody>
          <a:bodyPr/>
          <a:lstStyle/>
          <a:p>
            <a:endParaRPr lang="en-US"/>
          </a:p>
        </p:txBody>
      </p:sp>
      <p:sp>
        <p:nvSpPr>
          <p:cNvPr id="13" name="Arc 11"/>
          <p:cNvSpPr>
            <a:spLocks/>
          </p:cNvSpPr>
          <p:nvPr/>
        </p:nvSpPr>
        <p:spPr bwMode="auto">
          <a:xfrm>
            <a:off x="2226072" y="1839704"/>
            <a:ext cx="4281488" cy="3389313"/>
          </a:xfrm>
          <a:custGeom>
            <a:avLst/>
            <a:gdLst>
              <a:gd name="T0" fmla="*/ 1 w 21608"/>
              <a:gd name="T1" fmla="*/ 0 h 21630"/>
              <a:gd name="T2" fmla="*/ 0 w 21608"/>
              <a:gd name="T3" fmla="*/ 0 h 21630"/>
              <a:gd name="T4" fmla="*/ 0 w 21608"/>
              <a:gd name="T5" fmla="*/ 0 h 21630"/>
              <a:gd name="T6" fmla="*/ 0 60000 65536"/>
              <a:gd name="T7" fmla="*/ 0 60000 65536"/>
              <a:gd name="T8" fmla="*/ 0 60000 65536"/>
              <a:gd name="T9" fmla="*/ 0 w 21608"/>
              <a:gd name="T10" fmla="*/ 0 h 21630"/>
              <a:gd name="T11" fmla="*/ 21608 w 21608"/>
              <a:gd name="T12" fmla="*/ 21630 h 21630"/>
            </a:gdLst>
            <a:ahLst/>
            <a:cxnLst>
              <a:cxn ang="T6">
                <a:pos x="T0" y="T1"/>
              </a:cxn>
              <a:cxn ang="T7">
                <a:pos x="T2" y="T3"/>
              </a:cxn>
              <a:cxn ang="T8">
                <a:pos x="T4" y="T5"/>
              </a:cxn>
            </a:cxnLst>
            <a:rect l="T9" t="T10" r="T11" b="T12"/>
            <a:pathLst>
              <a:path w="21608" h="21630" fill="none" extrusionOk="0">
                <a:moveTo>
                  <a:pt x="21607" y="0"/>
                </a:moveTo>
                <a:cubicBezTo>
                  <a:pt x="21607" y="10"/>
                  <a:pt x="21608" y="20"/>
                  <a:pt x="21608" y="30"/>
                </a:cubicBezTo>
                <a:cubicBezTo>
                  <a:pt x="21608" y="11959"/>
                  <a:pt x="11937" y="21630"/>
                  <a:pt x="8" y="21630"/>
                </a:cubicBezTo>
                <a:cubicBezTo>
                  <a:pt x="5" y="21630"/>
                  <a:pt x="2" y="21629"/>
                  <a:pt x="0" y="21629"/>
                </a:cubicBezTo>
              </a:path>
              <a:path w="21608" h="21630" stroke="0" extrusionOk="0">
                <a:moveTo>
                  <a:pt x="21607" y="0"/>
                </a:moveTo>
                <a:cubicBezTo>
                  <a:pt x="21607" y="10"/>
                  <a:pt x="21608" y="20"/>
                  <a:pt x="21608" y="30"/>
                </a:cubicBezTo>
                <a:cubicBezTo>
                  <a:pt x="21608" y="11959"/>
                  <a:pt x="11937" y="21630"/>
                  <a:pt x="8" y="21630"/>
                </a:cubicBezTo>
                <a:cubicBezTo>
                  <a:pt x="5" y="21630"/>
                  <a:pt x="2" y="21629"/>
                  <a:pt x="0" y="21629"/>
                </a:cubicBezTo>
                <a:lnTo>
                  <a:pt x="8" y="30"/>
                </a:lnTo>
                <a:close/>
              </a:path>
            </a:pathLst>
          </a:custGeom>
          <a:noFill/>
          <a:ln w="28575" cap="rnd">
            <a:solidFill>
              <a:srgbClr val="0070C0"/>
            </a:solidFill>
            <a:round/>
            <a:headEnd type="none" w="sm" len="sm"/>
            <a:tailEnd type="none" w="sm" len="sm"/>
          </a:ln>
        </p:spPr>
        <p:txBody>
          <a:bodyPr wrap="none" anchor="ctr"/>
          <a:lstStyle/>
          <a:p>
            <a:endParaRPr lang="en-US"/>
          </a:p>
        </p:txBody>
      </p:sp>
      <p:sp>
        <p:nvSpPr>
          <p:cNvPr id="14" name="Arc 12"/>
          <p:cNvSpPr>
            <a:spLocks/>
          </p:cNvSpPr>
          <p:nvPr/>
        </p:nvSpPr>
        <p:spPr bwMode="auto">
          <a:xfrm>
            <a:off x="2226072" y="3619291"/>
            <a:ext cx="4281488" cy="1609725"/>
          </a:xfrm>
          <a:custGeom>
            <a:avLst/>
            <a:gdLst>
              <a:gd name="T0" fmla="*/ 1 w 21608"/>
              <a:gd name="T1" fmla="*/ 0 h 21664"/>
              <a:gd name="T2" fmla="*/ 0 w 21608"/>
              <a:gd name="T3" fmla="*/ 0 h 21664"/>
              <a:gd name="T4" fmla="*/ 0 w 21608"/>
              <a:gd name="T5" fmla="*/ 0 h 21664"/>
              <a:gd name="T6" fmla="*/ 0 60000 65536"/>
              <a:gd name="T7" fmla="*/ 0 60000 65536"/>
              <a:gd name="T8" fmla="*/ 0 60000 65536"/>
              <a:gd name="T9" fmla="*/ 0 w 21608"/>
              <a:gd name="T10" fmla="*/ 0 h 21664"/>
              <a:gd name="T11" fmla="*/ 21608 w 21608"/>
              <a:gd name="T12" fmla="*/ 21664 h 21664"/>
            </a:gdLst>
            <a:ahLst/>
            <a:cxnLst>
              <a:cxn ang="T6">
                <a:pos x="T0" y="T1"/>
              </a:cxn>
              <a:cxn ang="T7">
                <a:pos x="T2" y="T3"/>
              </a:cxn>
              <a:cxn ang="T8">
                <a:pos x="T4" y="T5"/>
              </a:cxn>
            </a:cxnLst>
            <a:rect l="T9" t="T10" r="T11" b="T12"/>
            <a:pathLst>
              <a:path w="21608" h="21664" fill="none" extrusionOk="0">
                <a:moveTo>
                  <a:pt x="21607" y="0"/>
                </a:moveTo>
                <a:cubicBezTo>
                  <a:pt x="21607" y="21"/>
                  <a:pt x="21608" y="42"/>
                  <a:pt x="21608" y="64"/>
                </a:cubicBezTo>
                <a:cubicBezTo>
                  <a:pt x="21608" y="11993"/>
                  <a:pt x="11937" y="21664"/>
                  <a:pt x="8" y="21664"/>
                </a:cubicBezTo>
                <a:cubicBezTo>
                  <a:pt x="5" y="21664"/>
                  <a:pt x="2" y="21663"/>
                  <a:pt x="0" y="21663"/>
                </a:cubicBezTo>
              </a:path>
              <a:path w="21608" h="21664" stroke="0" extrusionOk="0">
                <a:moveTo>
                  <a:pt x="21607" y="0"/>
                </a:moveTo>
                <a:cubicBezTo>
                  <a:pt x="21607" y="21"/>
                  <a:pt x="21608" y="42"/>
                  <a:pt x="21608" y="64"/>
                </a:cubicBezTo>
                <a:cubicBezTo>
                  <a:pt x="21608" y="11993"/>
                  <a:pt x="11937" y="21664"/>
                  <a:pt x="8" y="21664"/>
                </a:cubicBezTo>
                <a:cubicBezTo>
                  <a:pt x="5" y="21664"/>
                  <a:pt x="2" y="21663"/>
                  <a:pt x="0" y="21663"/>
                </a:cubicBezTo>
                <a:lnTo>
                  <a:pt x="8" y="64"/>
                </a:lnTo>
                <a:close/>
              </a:path>
            </a:pathLst>
          </a:custGeom>
          <a:noFill/>
          <a:ln w="28575" cap="rnd">
            <a:solidFill>
              <a:srgbClr val="00B050"/>
            </a:solidFill>
            <a:round/>
            <a:headEnd type="none" w="sm" len="sm"/>
            <a:tailEnd type="none" w="sm" len="sm"/>
          </a:ln>
        </p:spPr>
        <p:txBody>
          <a:bodyPr wrap="none" anchor="ctr"/>
          <a:lstStyle/>
          <a:p>
            <a:endParaRPr lang="en-US"/>
          </a:p>
        </p:txBody>
      </p:sp>
      <p:sp>
        <p:nvSpPr>
          <p:cNvPr id="15" name="Arc 13"/>
          <p:cNvSpPr>
            <a:spLocks/>
          </p:cNvSpPr>
          <p:nvPr/>
        </p:nvSpPr>
        <p:spPr bwMode="auto">
          <a:xfrm>
            <a:off x="2224485" y="1304715"/>
            <a:ext cx="3927475" cy="3924300"/>
          </a:xfrm>
          <a:custGeom>
            <a:avLst/>
            <a:gdLst>
              <a:gd name="T0" fmla="*/ 0 w 21609"/>
              <a:gd name="T1" fmla="*/ 0 h 21626"/>
              <a:gd name="T2" fmla="*/ 0 w 21609"/>
              <a:gd name="T3" fmla="*/ 0 h 21626"/>
              <a:gd name="T4" fmla="*/ 0 w 21609"/>
              <a:gd name="T5" fmla="*/ 0 h 21626"/>
              <a:gd name="T6" fmla="*/ 0 60000 65536"/>
              <a:gd name="T7" fmla="*/ 0 60000 65536"/>
              <a:gd name="T8" fmla="*/ 0 60000 65536"/>
              <a:gd name="T9" fmla="*/ 0 w 21609"/>
              <a:gd name="T10" fmla="*/ 0 h 21626"/>
              <a:gd name="T11" fmla="*/ 21609 w 21609"/>
              <a:gd name="T12" fmla="*/ 21626 h 21626"/>
            </a:gdLst>
            <a:ahLst/>
            <a:cxnLst>
              <a:cxn ang="T6">
                <a:pos x="T0" y="T1"/>
              </a:cxn>
              <a:cxn ang="T7">
                <a:pos x="T2" y="T3"/>
              </a:cxn>
              <a:cxn ang="T8">
                <a:pos x="T4" y="T5"/>
              </a:cxn>
            </a:cxnLst>
            <a:rect l="T9" t="T10" r="T11" b="T12"/>
            <a:pathLst>
              <a:path w="21609" h="21626" fill="none" extrusionOk="0">
                <a:moveTo>
                  <a:pt x="21608" y="0"/>
                </a:moveTo>
                <a:cubicBezTo>
                  <a:pt x="21608" y="8"/>
                  <a:pt x="21609" y="17"/>
                  <a:pt x="21609" y="26"/>
                </a:cubicBezTo>
                <a:cubicBezTo>
                  <a:pt x="21609" y="11955"/>
                  <a:pt x="11938" y="21626"/>
                  <a:pt x="9" y="21626"/>
                </a:cubicBezTo>
                <a:cubicBezTo>
                  <a:pt x="6" y="21626"/>
                  <a:pt x="3" y="21625"/>
                  <a:pt x="0" y="21625"/>
                </a:cubicBezTo>
              </a:path>
              <a:path w="21609" h="21626" stroke="0" extrusionOk="0">
                <a:moveTo>
                  <a:pt x="21608" y="0"/>
                </a:moveTo>
                <a:cubicBezTo>
                  <a:pt x="21608" y="8"/>
                  <a:pt x="21609" y="17"/>
                  <a:pt x="21609" y="26"/>
                </a:cubicBezTo>
                <a:cubicBezTo>
                  <a:pt x="21609" y="11955"/>
                  <a:pt x="11938" y="21626"/>
                  <a:pt x="9" y="21626"/>
                </a:cubicBezTo>
                <a:cubicBezTo>
                  <a:pt x="6" y="21626"/>
                  <a:pt x="3" y="21625"/>
                  <a:pt x="0" y="21625"/>
                </a:cubicBezTo>
                <a:lnTo>
                  <a:pt x="9" y="26"/>
                </a:lnTo>
                <a:close/>
              </a:path>
            </a:pathLst>
          </a:custGeom>
          <a:noFill/>
          <a:ln w="38100" cap="rnd">
            <a:solidFill>
              <a:srgbClr val="FF0000"/>
            </a:solidFill>
            <a:round/>
            <a:headEnd type="none" w="sm" len="sm"/>
            <a:tailEnd type="none" w="sm" len="sm"/>
          </a:ln>
        </p:spPr>
        <p:txBody>
          <a:bodyPr wrap="none" anchor="ctr"/>
          <a:lstStyle/>
          <a:p>
            <a:endParaRPr lang="en-US"/>
          </a:p>
        </p:txBody>
      </p:sp>
      <p:grpSp>
        <p:nvGrpSpPr>
          <p:cNvPr id="2" name="Group 27"/>
          <p:cNvGrpSpPr/>
          <p:nvPr/>
        </p:nvGrpSpPr>
        <p:grpSpPr>
          <a:xfrm>
            <a:off x="4177110" y="2039728"/>
            <a:ext cx="1966913" cy="2825750"/>
            <a:chOff x="3778250" y="2090738"/>
            <a:chExt cx="1966913" cy="2825750"/>
          </a:xfrm>
        </p:grpSpPr>
        <p:sp>
          <p:nvSpPr>
            <p:cNvPr id="16" name="Line 14"/>
            <p:cNvSpPr>
              <a:spLocks noChangeShapeType="1"/>
            </p:cNvSpPr>
            <p:nvPr/>
          </p:nvSpPr>
          <p:spPr bwMode="auto">
            <a:xfrm flipH="1" flipV="1">
              <a:off x="4705350" y="3017838"/>
              <a:ext cx="1039813" cy="1898650"/>
            </a:xfrm>
            <a:prstGeom prst="line">
              <a:avLst/>
            </a:prstGeom>
            <a:noFill/>
            <a:ln w="38100">
              <a:solidFill>
                <a:schemeClr val="tx1"/>
              </a:solidFill>
              <a:prstDash val="sysDash"/>
              <a:round/>
              <a:headEnd type="none" w="med" len="med"/>
              <a:tailEnd type="arrow" w="med" len="med"/>
            </a:ln>
          </p:spPr>
          <p:txBody>
            <a:bodyPr wrap="none" anchor="ctr"/>
            <a:lstStyle/>
            <a:p>
              <a:endParaRPr lang="en-US"/>
            </a:p>
          </p:txBody>
        </p:sp>
        <p:sp>
          <p:nvSpPr>
            <p:cNvPr id="18" name="Rectangle 16"/>
            <p:cNvSpPr>
              <a:spLocks noChangeArrowheads="1"/>
            </p:cNvSpPr>
            <p:nvPr/>
          </p:nvSpPr>
          <p:spPr bwMode="auto">
            <a:xfrm>
              <a:off x="3778250" y="2090738"/>
              <a:ext cx="1639873" cy="831639"/>
            </a:xfrm>
            <a:prstGeom prst="rect">
              <a:avLst/>
            </a:prstGeom>
            <a:noFill/>
            <a:ln w="9525">
              <a:noFill/>
              <a:miter lim="800000"/>
              <a:headEnd/>
              <a:tailEnd/>
            </a:ln>
          </p:spPr>
          <p:txBody>
            <a:bodyPr wrap="none" lIns="92075" tIns="46038" rIns="92075" bIns="46038">
              <a:spAutoFit/>
            </a:bodyPr>
            <a:lstStyle/>
            <a:p>
              <a:r>
                <a:rPr lang="en-US" sz="2400" dirty="0">
                  <a:solidFill>
                    <a:srgbClr val="000000"/>
                  </a:solidFill>
                  <a:latin typeface="Book Antiqua" pitchFamily="18" charset="0"/>
                </a:rPr>
                <a:t>Variability</a:t>
              </a:r>
            </a:p>
            <a:p>
              <a:r>
                <a:rPr lang="en-US" sz="2400" dirty="0">
                  <a:solidFill>
                    <a:srgbClr val="000000"/>
                  </a:solidFill>
                  <a:latin typeface="Book Antiqua" pitchFamily="18" charset="0"/>
                </a:rPr>
                <a:t>Increases</a:t>
              </a:r>
            </a:p>
          </p:txBody>
        </p:sp>
      </p:grpSp>
      <p:grpSp>
        <p:nvGrpSpPr>
          <p:cNvPr id="4" name="Group 24"/>
          <p:cNvGrpSpPr/>
          <p:nvPr/>
        </p:nvGrpSpPr>
        <p:grpSpPr>
          <a:xfrm>
            <a:off x="335360" y="1484784"/>
            <a:ext cx="8296821" cy="4796182"/>
            <a:chOff x="-63500" y="1524000"/>
            <a:chExt cx="8296821" cy="4796182"/>
          </a:xfrm>
        </p:grpSpPr>
        <p:sp>
          <p:nvSpPr>
            <p:cNvPr id="8" name="Line 6"/>
            <p:cNvSpPr>
              <a:spLocks noChangeShapeType="1"/>
            </p:cNvSpPr>
            <p:nvPr/>
          </p:nvSpPr>
          <p:spPr bwMode="auto">
            <a:xfrm>
              <a:off x="1797050" y="5791200"/>
              <a:ext cx="6173788" cy="0"/>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flipV="1">
              <a:off x="1824038" y="1598613"/>
              <a:ext cx="0" cy="4206875"/>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2" name="Line 10"/>
            <p:cNvSpPr>
              <a:spLocks noChangeShapeType="1"/>
            </p:cNvSpPr>
            <p:nvPr/>
          </p:nvSpPr>
          <p:spPr bwMode="auto">
            <a:xfrm>
              <a:off x="1824038" y="5272088"/>
              <a:ext cx="4545013" cy="0"/>
            </a:xfrm>
            <a:prstGeom prst="line">
              <a:avLst/>
            </a:prstGeom>
            <a:noFill/>
            <a:ln w="50800">
              <a:solidFill>
                <a:schemeClr val="tx1"/>
              </a:solidFill>
              <a:prstDash val="sysDot"/>
              <a:round/>
              <a:headEnd type="none" w="sm" len="sm"/>
              <a:tailEnd type="none" w="sm" len="sm"/>
            </a:ln>
          </p:spPr>
          <p:txBody>
            <a:bodyPr wrap="none" anchor="ctr"/>
            <a:lstStyle/>
            <a:p>
              <a:endParaRPr lang="en-US"/>
            </a:p>
          </p:txBody>
        </p:sp>
        <p:sp>
          <p:nvSpPr>
            <p:cNvPr id="19" name="Rectangle 17"/>
            <p:cNvSpPr>
              <a:spLocks noChangeArrowheads="1"/>
            </p:cNvSpPr>
            <p:nvPr/>
          </p:nvSpPr>
          <p:spPr bwMode="auto">
            <a:xfrm>
              <a:off x="-63500" y="2957302"/>
              <a:ext cx="1947863" cy="1200971"/>
            </a:xfrm>
            <a:prstGeom prst="rect">
              <a:avLst/>
            </a:prstGeom>
            <a:noFill/>
            <a:ln w="9525">
              <a:noFill/>
              <a:miter lim="800000"/>
              <a:headEnd/>
              <a:tailEnd/>
            </a:ln>
          </p:spPr>
          <p:txBody>
            <a:bodyPr wrap="square" lIns="92075" tIns="46038" rIns="92075" bIns="46038">
              <a:spAutoFit/>
            </a:bodyPr>
            <a:lstStyle/>
            <a:p>
              <a:pPr eaLnBrk="0" hangingPunct="0"/>
              <a:r>
                <a:rPr lang="en-US" sz="2400" dirty="0">
                  <a:solidFill>
                    <a:srgbClr val="000000"/>
                  </a:solidFill>
                  <a:latin typeface="Book Antiqua" pitchFamily="18" charset="0"/>
                </a:rPr>
                <a:t>Average # of units in the system </a:t>
              </a:r>
            </a:p>
          </p:txBody>
        </p:sp>
        <p:sp>
          <p:nvSpPr>
            <p:cNvPr id="20" name="Rectangle 18"/>
            <p:cNvSpPr>
              <a:spLocks noChangeArrowheads="1"/>
            </p:cNvSpPr>
            <p:nvPr/>
          </p:nvSpPr>
          <p:spPr bwMode="auto">
            <a:xfrm>
              <a:off x="3282950" y="5857875"/>
              <a:ext cx="1718419" cy="462307"/>
            </a:xfrm>
            <a:prstGeom prst="rect">
              <a:avLst/>
            </a:prstGeom>
            <a:noFill/>
            <a:ln w="9525">
              <a:noFill/>
              <a:miter lim="800000"/>
              <a:headEnd/>
              <a:tailEnd/>
            </a:ln>
          </p:spPr>
          <p:txBody>
            <a:bodyPr wrap="none" lIns="92075" tIns="46038" rIns="92075" bIns="46038">
              <a:spAutoFit/>
            </a:bodyPr>
            <a:lstStyle/>
            <a:p>
              <a:pPr eaLnBrk="0" hangingPunct="0"/>
              <a:r>
                <a:rPr lang="en-US" sz="2400" dirty="0">
                  <a:solidFill>
                    <a:srgbClr val="000000"/>
                  </a:solidFill>
                  <a:latin typeface="Book Antiqua" pitchFamily="18" charset="0"/>
                </a:rPr>
                <a:t>Utilization </a:t>
              </a:r>
            </a:p>
          </p:txBody>
        </p:sp>
        <p:sp>
          <p:nvSpPr>
            <p:cNvPr id="21" name="Rectangle 19"/>
            <p:cNvSpPr>
              <a:spLocks noChangeArrowheads="1"/>
            </p:cNvSpPr>
            <p:nvPr/>
          </p:nvSpPr>
          <p:spPr bwMode="auto">
            <a:xfrm>
              <a:off x="7848600" y="5835854"/>
              <a:ext cx="384721" cy="400752"/>
            </a:xfrm>
            <a:prstGeom prst="rect">
              <a:avLst/>
            </a:prstGeom>
            <a:noFill/>
            <a:ln w="9525">
              <a:noFill/>
              <a:miter lim="800000"/>
              <a:headEnd/>
              <a:tailEnd/>
            </a:ln>
          </p:spPr>
          <p:txBody>
            <a:bodyPr wrap="none" lIns="92075" tIns="46038" rIns="92075" bIns="46038">
              <a:spAutoFit/>
            </a:bodyPr>
            <a:lstStyle/>
            <a:p>
              <a:r>
                <a:rPr lang="en-US" sz="2000" dirty="0">
                  <a:solidFill>
                    <a:srgbClr val="000000"/>
                  </a:solidFill>
                  <a:latin typeface="Book Antiqua" pitchFamily="18" charset="0"/>
                </a:rPr>
                <a:t>U</a:t>
              </a:r>
            </a:p>
          </p:txBody>
        </p:sp>
        <p:sp>
          <p:nvSpPr>
            <p:cNvPr id="22" name="Rectangle 20"/>
            <p:cNvSpPr>
              <a:spLocks noChangeArrowheads="1"/>
            </p:cNvSpPr>
            <p:nvPr/>
          </p:nvSpPr>
          <p:spPr bwMode="auto">
            <a:xfrm>
              <a:off x="6034088" y="5789613"/>
              <a:ext cx="785471" cy="400752"/>
            </a:xfrm>
            <a:prstGeom prst="rect">
              <a:avLst/>
            </a:prstGeom>
            <a:noFill/>
            <a:ln w="9525">
              <a:noFill/>
              <a:miter lim="800000"/>
              <a:headEnd/>
              <a:tailEnd/>
            </a:ln>
          </p:spPr>
          <p:txBody>
            <a:bodyPr wrap="none" lIns="92075" tIns="46038" rIns="92075" bIns="46038">
              <a:spAutoFit/>
            </a:bodyPr>
            <a:lstStyle/>
            <a:p>
              <a:pPr eaLnBrk="0" hangingPunct="0"/>
              <a:r>
                <a:rPr lang="en-US" sz="2000" dirty="0">
                  <a:solidFill>
                    <a:srgbClr val="000000"/>
                  </a:solidFill>
                  <a:latin typeface="Book Antiqua" pitchFamily="18" charset="0"/>
                </a:rPr>
                <a:t>100%</a:t>
              </a:r>
            </a:p>
          </p:txBody>
        </p:sp>
        <p:sp>
          <p:nvSpPr>
            <p:cNvPr id="23" name="Rectangle 21"/>
            <p:cNvSpPr>
              <a:spLocks noChangeArrowheads="1"/>
            </p:cNvSpPr>
            <p:nvPr/>
          </p:nvSpPr>
          <p:spPr bwMode="auto">
            <a:xfrm>
              <a:off x="162731" y="5037772"/>
              <a:ext cx="1773409" cy="708528"/>
            </a:xfrm>
            <a:prstGeom prst="rect">
              <a:avLst/>
            </a:prstGeom>
            <a:noFill/>
            <a:ln w="9525">
              <a:noFill/>
              <a:miter lim="800000"/>
              <a:headEnd/>
              <a:tailEnd/>
            </a:ln>
          </p:spPr>
          <p:txBody>
            <a:bodyPr wrap="square" lIns="92075" tIns="46038" rIns="92075" bIns="46038">
              <a:spAutoFit/>
            </a:bodyPr>
            <a:lstStyle/>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SUM(</a:t>
              </a:r>
              <a:r>
                <a:rPr lang="en-US" sz="2000" dirty="0" err="1">
                  <a:solidFill>
                    <a:srgbClr val="000000"/>
                  </a:solidFill>
                  <a:latin typeface="Book Antiqua" pitchFamily="18" charset="0"/>
                </a:rPr>
                <a:t>cU</a:t>
              </a:r>
              <a:r>
                <a:rPr lang="en-US" sz="2000" dirty="0">
                  <a:solidFill>
                    <a:srgbClr val="000000"/>
                  </a:solidFill>
                  <a:latin typeface="Book Antiqua" pitchFamily="18" charset="0"/>
                </a:rPr>
                <a:t>)</a:t>
              </a:r>
            </a:p>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R/</a:t>
              </a:r>
              <a:r>
                <a:rPr lang="en-US" sz="2000" dirty="0" err="1">
                  <a:solidFill>
                    <a:srgbClr val="000000"/>
                  </a:solidFill>
                  <a:latin typeface="Book Antiqua" pitchFamily="18" charset="0"/>
                </a:rPr>
                <a:t>ThFT</a:t>
              </a:r>
              <a:endParaRPr lang="en-US" sz="2000" dirty="0">
                <a:solidFill>
                  <a:srgbClr val="000000"/>
                </a:solidFill>
                <a:latin typeface="Book Antiqua" pitchFamily="18" charset="0"/>
              </a:endParaRPr>
            </a:p>
          </p:txBody>
        </p:sp>
        <p:sp>
          <p:nvSpPr>
            <p:cNvPr id="24" name="Line 22"/>
            <p:cNvSpPr>
              <a:spLocks noChangeShapeType="1"/>
            </p:cNvSpPr>
            <p:nvPr/>
          </p:nvSpPr>
          <p:spPr bwMode="auto">
            <a:xfrm flipV="1">
              <a:off x="6369050" y="1524000"/>
              <a:ext cx="0" cy="4267200"/>
            </a:xfrm>
            <a:prstGeom prst="line">
              <a:avLst/>
            </a:prstGeom>
            <a:noFill/>
            <a:ln w="9525" cap="rnd">
              <a:solidFill>
                <a:schemeClr val="tx1"/>
              </a:solidFill>
              <a:prstDash val="sysDot"/>
              <a:round/>
              <a:headEnd/>
              <a:tailEnd/>
            </a:ln>
          </p:spPr>
          <p:txBody>
            <a:bodyPr wrap="none" anchor="ctr"/>
            <a:lstStyle/>
            <a:p>
              <a:endParaRPr lang="en-US"/>
            </a:p>
          </p:txBody>
        </p:sp>
      </p:grpSp>
      <p:sp>
        <p:nvSpPr>
          <p:cNvPr id="25" name="Rectangle 17"/>
          <p:cNvSpPr>
            <a:spLocks noChangeArrowheads="1"/>
          </p:cNvSpPr>
          <p:nvPr/>
        </p:nvSpPr>
        <p:spPr bwMode="auto">
          <a:xfrm>
            <a:off x="1694259" y="1472990"/>
            <a:ext cx="533400" cy="400752"/>
          </a:xfrm>
          <a:prstGeom prst="rect">
            <a:avLst/>
          </a:prstGeom>
          <a:noFill/>
          <a:ln w="9525">
            <a:noFill/>
            <a:miter lim="800000"/>
            <a:headEnd/>
            <a:tailEnd/>
          </a:ln>
        </p:spPr>
        <p:txBody>
          <a:bodyPr wrap="square" lIns="92075" tIns="46038" rIns="92075" bIns="46038">
            <a:spAutoFit/>
          </a:bodyPr>
          <a:lstStyle/>
          <a:p>
            <a:pPr eaLnBrk="0" hangingPunct="0"/>
            <a:r>
              <a:rPr lang="en-US" sz="2000" dirty="0">
                <a:solidFill>
                  <a:srgbClr val="000000"/>
                </a:solidFill>
                <a:latin typeface="Book Antiqua" pitchFamily="18" charset="0"/>
              </a:rPr>
              <a:t>I</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DAF4D96C-A74C-49A8-8A14-1FD5FB736263}"/>
                  </a:ext>
                </a:extLst>
              </p:cNvPr>
              <p:cNvSpPr txBox="1"/>
              <p:nvPr/>
            </p:nvSpPr>
            <p:spPr>
              <a:xfrm>
                <a:off x="8279942" y="676833"/>
                <a:ext cx="3193951" cy="650114"/>
              </a:xfrm>
              <a:prstGeom prst="rect">
                <a:avLst/>
              </a:prstGeom>
              <a:noFill/>
            </p:spPr>
            <p:txBody>
              <a:bodyPr wrap="none" lIns="0" tIns="0" rIns="0" bIns="0" rtlCol="0">
                <a:spAutoFit/>
              </a:bodyPr>
              <a:lstStyle/>
              <a:p>
                <a14:m>
                  <m:oMath xmlns:m="http://schemas.openxmlformats.org/officeDocument/2006/math">
                    <m:r>
                      <m:rPr>
                        <m:sty m:val="p"/>
                      </m:rPr>
                      <a:rPr lang="en-US" sz="2400" b="0" i="0" smtClean="0">
                        <a:solidFill>
                          <a:srgbClr val="C00000"/>
                        </a:solidFill>
                        <a:latin typeface="Cambria Math" panose="02040503050406030204" pitchFamily="18" charset="0"/>
                      </a:rPr>
                      <m:t>Ii</m:t>
                    </m:r>
                    <m:r>
                      <a:rPr lang="en-US" sz="2400" b="0" i="0" smtClean="0">
                        <a:solidFill>
                          <a:srgbClr val="C00000"/>
                        </a:solidFill>
                        <a:latin typeface="Cambria Math" panose="02040503050406030204" pitchFamily="18" charset="0"/>
                      </a:rPr>
                      <m:t>=</m:t>
                    </m:r>
                  </m:oMath>
                </a14:m>
                <a:r>
                  <a:rPr lang="en-US" sz="2400" dirty="0">
                    <a:solidFill>
                      <a:srgbClr val="C00000"/>
                    </a:solidFill>
                  </a:rPr>
                  <a:t> </a:t>
                </a:r>
                <a14:m>
                  <m:oMath xmlns:m="http://schemas.openxmlformats.org/officeDocument/2006/math">
                    <m:f>
                      <m:fPr>
                        <m:ctrlPr>
                          <a:rPr lang="en-US" sz="2400" dirty="0" smtClean="0">
                            <a:solidFill>
                              <a:srgbClr val="C00000"/>
                            </a:solidFill>
                            <a:latin typeface="Cambria Math" panose="02040503050406030204" pitchFamily="18" charset="0"/>
                          </a:rPr>
                        </m:ctrlPr>
                      </m:fPr>
                      <m:num>
                        <m:sSup>
                          <m:sSupPr>
                            <m:ctrlPr>
                              <a:rPr lang="en-US" sz="2400" dirty="0" smtClean="0">
                                <a:solidFill>
                                  <a:srgbClr val="C00000"/>
                                </a:solidFill>
                                <a:latin typeface="Cambria Math" panose="02040503050406030204" pitchFamily="18" charset="0"/>
                              </a:rPr>
                            </m:ctrlPr>
                          </m:sSupPr>
                          <m:e>
                            <m:r>
                              <m:rPr>
                                <m:sty m:val="p"/>
                              </m:rPr>
                              <a:rPr lang="en-US" sz="2400" b="0" i="0" dirty="0" smtClean="0">
                                <a:solidFill>
                                  <a:srgbClr val="C00000"/>
                                </a:solidFill>
                                <a:latin typeface="Cambria Math" panose="02040503050406030204" pitchFamily="18" charset="0"/>
                              </a:rPr>
                              <m:t>U</m:t>
                            </m:r>
                          </m:e>
                          <m:sup>
                            <m:rad>
                              <m:radPr>
                                <m:degHide m:val="on"/>
                                <m:ctrlPr>
                                  <a:rPr lang="en-US" sz="2400" dirty="0" smtClean="0">
                                    <a:solidFill>
                                      <a:srgbClr val="C00000"/>
                                    </a:solidFill>
                                    <a:latin typeface="Cambria Math" panose="02040503050406030204" pitchFamily="18" charset="0"/>
                                  </a:rPr>
                                </m:ctrlPr>
                              </m:radPr>
                              <m:deg/>
                              <m:e>
                                <m:r>
                                  <a:rPr lang="en-US" sz="2400" b="0" i="0" dirty="0" smtClean="0">
                                    <a:solidFill>
                                      <a:srgbClr val="C00000"/>
                                    </a:solidFill>
                                    <a:latin typeface="Cambria Math" panose="02040503050406030204" pitchFamily="18" charset="0"/>
                                  </a:rPr>
                                  <m:t>2(</m:t>
                                </m:r>
                                <m:r>
                                  <m:rPr>
                                    <m:sty m:val="p"/>
                                  </m:rPr>
                                  <a:rPr lang="en-US" sz="2400" b="0" i="0" dirty="0" smtClean="0">
                                    <a:solidFill>
                                      <a:srgbClr val="C00000"/>
                                    </a:solidFill>
                                    <a:latin typeface="Cambria Math" panose="02040503050406030204" pitchFamily="18" charset="0"/>
                                  </a:rPr>
                                  <m:t>c</m:t>
                                </m:r>
                                <m:r>
                                  <a:rPr lang="en-US" sz="2400" b="0" i="0" dirty="0" smtClean="0">
                                    <a:solidFill>
                                      <a:srgbClr val="C00000"/>
                                    </a:solidFill>
                                    <a:latin typeface="Cambria Math" panose="02040503050406030204" pitchFamily="18" charset="0"/>
                                  </a:rPr>
                                  <m:t>+1)</m:t>
                                </m:r>
                              </m:e>
                            </m:rad>
                          </m:sup>
                        </m:sSup>
                      </m:num>
                      <m:den>
                        <m:r>
                          <a:rPr lang="en-US" sz="2400" b="0" i="0" dirty="0" smtClean="0">
                            <a:solidFill>
                              <a:srgbClr val="C00000"/>
                            </a:solidFill>
                            <a:latin typeface="Cambria Math" panose="02040503050406030204" pitchFamily="18" charset="0"/>
                          </a:rPr>
                          <m:t>1−</m:t>
                        </m:r>
                        <m:r>
                          <m:rPr>
                            <m:sty m:val="p"/>
                          </m:rPr>
                          <a:rPr lang="en-US" sz="2400" b="0" i="0" dirty="0" smtClean="0">
                            <a:solidFill>
                              <a:srgbClr val="C00000"/>
                            </a:solidFill>
                            <a:latin typeface="Cambria Math" panose="02040503050406030204" pitchFamily="18" charset="0"/>
                          </a:rPr>
                          <m:t>U</m:t>
                        </m:r>
                      </m:den>
                    </m:f>
                    <m:r>
                      <a:rPr lang="en-US" sz="2400" i="0" dirty="0" smtClean="0">
                        <a:solidFill>
                          <a:srgbClr val="C00000"/>
                        </a:solidFill>
                        <a:latin typeface="Cambria Math" panose="02040503050406030204" pitchFamily="18" charset="0"/>
                        <a:ea typeface="Cambria Math" panose="02040503050406030204" pitchFamily="18" charset="0"/>
                      </a:rPr>
                      <m:t>×</m:t>
                    </m:r>
                    <m:f>
                      <m:fPr>
                        <m:ctrlPr>
                          <a:rPr lang="en-US" sz="2400" dirty="0" smtClean="0">
                            <a:solidFill>
                              <a:srgbClr val="C00000"/>
                            </a:solidFill>
                            <a:latin typeface="Cambria Math" panose="02040503050406030204" pitchFamily="18" charset="0"/>
                            <a:ea typeface="Cambria Math" panose="02040503050406030204" pitchFamily="18" charset="0"/>
                          </a:rPr>
                        </m:ctrlPr>
                      </m:fPr>
                      <m:num>
                        <m:sSup>
                          <m:sSupPr>
                            <m:ctrlPr>
                              <a:rPr lang="en-US" sz="2400" b="0" dirty="0" smtClean="0">
                                <a:solidFill>
                                  <a:srgbClr val="C00000"/>
                                </a:solidFill>
                                <a:latin typeface="Cambria Math" panose="02040503050406030204" pitchFamily="18" charset="0"/>
                                <a:ea typeface="Cambria Math" panose="02040503050406030204" pitchFamily="18" charset="0"/>
                              </a:rPr>
                            </m:ctrlPr>
                          </m:sSupPr>
                          <m:e>
                            <m:r>
                              <m:rPr>
                                <m:sty m:val="p"/>
                              </m:rPr>
                              <a:rPr lang="en-US" sz="2400" b="0" i="0" dirty="0" smtClean="0">
                                <a:solidFill>
                                  <a:srgbClr val="C00000"/>
                                </a:solidFill>
                                <a:latin typeface="Cambria Math" panose="02040503050406030204" pitchFamily="18" charset="0"/>
                                <a:ea typeface="Cambria Math" panose="02040503050406030204" pitchFamily="18" charset="0"/>
                              </a:rPr>
                              <m:t>CVa</m:t>
                            </m:r>
                          </m:e>
                          <m:sup>
                            <m:r>
                              <a:rPr lang="en-US" sz="2400" b="0" i="0" dirty="0" smtClean="0">
                                <a:solidFill>
                                  <a:srgbClr val="C00000"/>
                                </a:solidFill>
                                <a:latin typeface="Cambria Math" panose="02040503050406030204" pitchFamily="18" charset="0"/>
                                <a:ea typeface="Cambria Math" panose="02040503050406030204" pitchFamily="18" charset="0"/>
                              </a:rPr>
                              <m:t>2</m:t>
                            </m:r>
                          </m:sup>
                        </m:sSup>
                        <m:r>
                          <a:rPr lang="en-US" sz="2400" b="0" i="0" dirty="0" smtClean="0">
                            <a:solidFill>
                              <a:srgbClr val="C00000"/>
                            </a:solidFill>
                            <a:latin typeface="Cambria Math" panose="02040503050406030204" pitchFamily="18" charset="0"/>
                            <a:ea typeface="Cambria Math" panose="02040503050406030204" pitchFamily="18" charset="0"/>
                          </a:rPr>
                          <m:t>+</m:t>
                        </m:r>
                        <m:sSup>
                          <m:sSupPr>
                            <m:ctrlPr>
                              <a:rPr lang="en-US" sz="2400" dirty="0">
                                <a:solidFill>
                                  <a:srgbClr val="C00000"/>
                                </a:solidFill>
                                <a:latin typeface="Cambria Math" panose="02040503050406030204" pitchFamily="18" charset="0"/>
                                <a:ea typeface="Cambria Math" panose="02040503050406030204" pitchFamily="18" charset="0"/>
                              </a:rPr>
                            </m:ctrlPr>
                          </m:sSupPr>
                          <m:e>
                            <m:r>
                              <m:rPr>
                                <m:sty m:val="p"/>
                              </m:rPr>
                              <a:rPr lang="en-US" sz="2400" i="0" dirty="0">
                                <a:solidFill>
                                  <a:srgbClr val="C00000"/>
                                </a:solidFill>
                                <a:latin typeface="Cambria Math" panose="02040503050406030204" pitchFamily="18" charset="0"/>
                                <a:ea typeface="Cambria Math" panose="02040503050406030204" pitchFamily="18" charset="0"/>
                              </a:rPr>
                              <m:t>CV</m:t>
                            </m:r>
                            <m:r>
                              <m:rPr>
                                <m:sty m:val="p"/>
                              </m:rPr>
                              <a:rPr lang="en-US" sz="2400" b="0" i="0" dirty="0" smtClean="0">
                                <a:solidFill>
                                  <a:srgbClr val="C00000"/>
                                </a:solidFill>
                                <a:latin typeface="Cambria Math" panose="02040503050406030204" pitchFamily="18" charset="0"/>
                                <a:ea typeface="Cambria Math" panose="02040503050406030204" pitchFamily="18" charset="0"/>
                              </a:rPr>
                              <m:t>p</m:t>
                            </m:r>
                          </m:e>
                          <m:sup>
                            <m:r>
                              <a:rPr lang="en-US" sz="2400" i="0" dirty="0">
                                <a:solidFill>
                                  <a:srgbClr val="C00000"/>
                                </a:solidFill>
                                <a:latin typeface="Cambria Math" panose="02040503050406030204" pitchFamily="18" charset="0"/>
                                <a:ea typeface="Cambria Math" panose="02040503050406030204" pitchFamily="18" charset="0"/>
                              </a:rPr>
                              <m:t>2</m:t>
                            </m:r>
                          </m:sup>
                        </m:sSup>
                      </m:num>
                      <m:den>
                        <m:r>
                          <a:rPr lang="en-US" sz="2400" b="0" i="0" dirty="0" smtClean="0">
                            <a:solidFill>
                              <a:srgbClr val="C00000"/>
                            </a:solidFill>
                            <a:latin typeface="Cambria Math" panose="02040503050406030204" pitchFamily="18" charset="0"/>
                            <a:ea typeface="Cambria Math" panose="02040503050406030204" pitchFamily="18" charset="0"/>
                          </a:rPr>
                          <m:t>2</m:t>
                        </m:r>
                      </m:den>
                    </m:f>
                  </m:oMath>
                </a14:m>
                <a:endParaRPr lang="en-US" sz="2400" dirty="0"/>
              </a:p>
            </p:txBody>
          </p:sp>
        </mc:Choice>
        <mc:Fallback>
          <p:sp>
            <p:nvSpPr>
              <p:cNvPr id="26" name="TextBox 25">
                <a:extLst>
                  <a:ext uri="{FF2B5EF4-FFF2-40B4-BE49-F238E27FC236}">
                    <a16:creationId xmlns:a16="http://schemas.microsoft.com/office/drawing/2014/main" id="{DAF4D96C-A74C-49A8-8A14-1FD5FB736263}"/>
                  </a:ext>
                </a:extLst>
              </p:cNvPr>
              <p:cNvSpPr txBox="1">
                <a:spLocks noRot="1" noChangeAspect="1" noMove="1" noResize="1" noEditPoints="1" noAdjustHandles="1" noChangeArrowheads="1" noChangeShapeType="1" noTextEdit="1"/>
              </p:cNvSpPr>
              <p:nvPr/>
            </p:nvSpPr>
            <p:spPr>
              <a:xfrm>
                <a:off x="8279942" y="676833"/>
                <a:ext cx="3193951" cy="6501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A7750F16-D7B9-44BC-82E4-07589A601AFB}"/>
                  </a:ext>
                </a:extLst>
              </p:cNvPr>
              <p:cNvSpPr txBox="1"/>
              <p:nvPr/>
            </p:nvSpPr>
            <p:spPr>
              <a:xfrm>
                <a:off x="8299890" y="1514030"/>
                <a:ext cx="1769139" cy="577146"/>
              </a:xfrm>
              <a:prstGeom prst="rect">
                <a:avLst/>
              </a:prstGeom>
              <a:noFill/>
            </p:spPr>
            <p:txBody>
              <a:bodyPr wrap="none" lIns="0" tIns="0" rIns="0" bIns="0" rtlCol="0">
                <a:spAutoFit/>
              </a:bodyPr>
              <a:lstStyle/>
              <a:p>
                <a:r>
                  <a:rPr lang="en-US" sz="2400" dirty="0">
                    <a:solidFill>
                      <a:srgbClr val="C00000"/>
                    </a:solidFill>
                    <a:latin typeface="Cambria Math" panose="02040503050406030204" pitchFamily="18" charset="0"/>
                  </a:rPr>
                  <a:t>U = </a:t>
                </a:r>
                <a14:m>
                  <m:oMath xmlns:m="http://schemas.openxmlformats.org/officeDocument/2006/math">
                    <m:f>
                      <m:fPr>
                        <m:ctrlPr>
                          <a:rPr lang="en-US" sz="2400" dirty="0" smtClean="0">
                            <a:solidFill>
                              <a:srgbClr val="C00000"/>
                            </a:solidFill>
                            <a:latin typeface="Cambria Math" panose="02040503050406030204" pitchFamily="18" charset="0"/>
                          </a:rPr>
                        </m:ctrlPr>
                      </m:fPr>
                      <m:num>
                        <m:r>
                          <m:rPr>
                            <m:sty m:val="p"/>
                          </m:rPr>
                          <a:rPr lang="en-US" sz="2400" b="0" i="0" dirty="0" smtClean="0">
                            <a:solidFill>
                              <a:srgbClr val="C00000"/>
                            </a:solidFill>
                            <a:latin typeface="Cambria Math" panose="02040503050406030204" pitchFamily="18" charset="0"/>
                          </a:rPr>
                          <m:t>R</m:t>
                        </m:r>
                      </m:num>
                      <m:den>
                        <m:r>
                          <m:rPr>
                            <m:sty m:val="p"/>
                          </m:rPr>
                          <a:rPr lang="en-US" sz="2400" b="0" i="0" dirty="0" smtClean="0">
                            <a:solidFill>
                              <a:srgbClr val="C00000"/>
                            </a:solidFill>
                            <a:latin typeface="Cambria Math" panose="02040503050406030204" pitchFamily="18" charset="0"/>
                          </a:rPr>
                          <m:t>Rp</m:t>
                        </m:r>
                      </m:den>
                    </m:f>
                    <m:r>
                      <a:rPr lang="en-US" sz="2400" b="0" i="0" dirty="0" smtClean="0">
                        <a:solidFill>
                          <a:srgbClr val="C00000"/>
                        </a:solidFill>
                        <a:latin typeface="Cambria Math" panose="02040503050406030204" pitchFamily="18" charset="0"/>
                      </a:rPr>
                      <m:t>=</m:t>
                    </m:r>
                    <m:f>
                      <m:fPr>
                        <m:ctrlPr>
                          <a:rPr lang="en-US" sz="2400" i="1" dirty="0">
                            <a:solidFill>
                              <a:srgbClr val="C00000"/>
                            </a:solidFill>
                            <a:latin typeface="Cambria Math" panose="02040503050406030204" pitchFamily="18" charset="0"/>
                          </a:rPr>
                        </m:ctrlPr>
                      </m:fPr>
                      <m:num>
                        <m:r>
                          <m:rPr>
                            <m:sty m:val="p"/>
                          </m:rPr>
                          <a:rPr lang="en-US" sz="2400" dirty="0">
                            <a:solidFill>
                              <a:srgbClr val="C00000"/>
                            </a:solidFill>
                            <a:latin typeface="Cambria Math" panose="02040503050406030204" pitchFamily="18" charset="0"/>
                          </a:rPr>
                          <m:t>R</m:t>
                        </m:r>
                      </m:num>
                      <m:den>
                        <m:r>
                          <m:rPr>
                            <m:sty m:val="p"/>
                          </m:rPr>
                          <a:rPr lang="en-US" sz="2400" b="0" i="0" dirty="0" smtClean="0">
                            <a:solidFill>
                              <a:srgbClr val="C00000"/>
                            </a:solidFill>
                            <a:latin typeface="Cambria Math" panose="02040503050406030204" pitchFamily="18" charset="0"/>
                          </a:rPr>
                          <m:t>c</m:t>
                        </m:r>
                        <m:r>
                          <a:rPr lang="en-US" sz="2400" b="0" i="0" dirty="0" smtClean="0">
                            <a:solidFill>
                              <a:srgbClr val="C00000"/>
                            </a:solidFill>
                            <a:latin typeface="Cambria Math" panose="02040503050406030204" pitchFamily="18" charset="0"/>
                          </a:rPr>
                          <m:t>/</m:t>
                        </m:r>
                        <m:r>
                          <m:rPr>
                            <m:sty m:val="p"/>
                          </m:rPr>
                          <a:rPr lang="en-US" sz="2400" b="0" i="0" dirty="0" smtClean="0">
                            <a:solidFill>
                              <a:srgbClr val="C00000"/>
                            </a:solidFill>
                            <a:latin typeface="Cambria Math" panose="02040503050406030204" pitchFamily="18" charset="0"/>
                          </a:rPr>
                          <m:t>Tp</m:t>
                        </m:r>
                      </m:den>
                    </m:f>
                  </m:oMath>
                </a14:m>
                <a:endParaRPr lang="en-US" sz="2400" dirty="0"/>
              </a:p>
            </p:txBody>
          </p:sp>
        </mc:Choice>
        <mc:Fallback>
          <p:sp>
            <p:nvSpPr>
              <p:cNvPr id="27" name="TextBox 26">
                <a:extLst>
                  <a:ext uri="{FF2B5EF4-FFF2-40B4-BE49-F238E27FC236}">
                    <a16:creationId xmlns:a16="http://schemas.microsoft.com/office/drawing/2014/main" id="{A7750F16-D7B9-44BC-82E4-07589A601AFB}"/>
                  </a:ext>
                </a:extLst>
              </p:cNvPr>
              <p:cNvSpPr txBox="1">
                <a:spLocks noRot="1" noChangeAspect="1" noMove="1" noResize="1" noEditPoints="1" noAdjustHandles="1" noChangeArrowheads="1" noChangeShapeType="1" noTextEdit="1"/>
              </p:cNvSpPr>
              <p:nvPr/>
            </p:nvSpPr>
            <p:spPr>
              <a:xfrm>
                <a:off x="8299890" y="1514030"/>
                <a:ext cx="1769139" cy="577146"/>
              </a:xfrm>
              <a:prstGeom prst="rect">
                <a:avLst/>
              </a:prstGeom>
              <a:blipFill>
                <a:blip r:embed="rId4"/>
                <a:stretch>
                  <a:fillRect l="-10690" t="-3158" b="-84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9C93656D-2C30-45CC-A44C-13940B28188B}"/>
                  </a:ext>
                </a:extLst>
              </p:cNvPr>
              <p:cNvSpPr txBox="1"/>
              <p:nvPr/>
            </p:nvSpPr>
            <p:spPr>
              <a:xfrm>
                <a:off x="10663543" y="1486652"/>
                <a:ext cx="841577" cy="576889"/>
              </a:xfrm>
              <a:prstGeom prst="rect">
                <a:avLst/>
              </a:prstGeom>
              <a:noFill/>
            </p:spPr>
            <p:txBody>
              <a:bodyPr wrap="none" lIns="0" tIns="0" rIns="0" bIns="0" rtlCol="0">
                <a:spAutoFit/>
              </a:bodyPr>
              <a:lstStyle/>
              <a:p>
                <a:r>
                  <a:rPr lang="en-US" sz="2400" dirty="0">
                    <a:solidFill>
                      <a:srgbClr val="C00000"/>
                    </a:solidFill>
                    <a:latin typeface="Cambria Math" panose="02040503050406030204" pitchFamily="18" charset="0"/>
                  </a:rPr>
                  <a:t>R = </a:t>
                </a:r>
                <a14:m>
                  <m:oMath xmlns:m="http://schemas.openxmlformats.org/officeDocument/2006/math">
                    <m:f>
                      <m:fPr>
                        <m:ctrlPr>
                          <a:rPr lang="en-US" sz="2400" dirty="0" smtClean="0">
                            <a:solidFill>
                              <a:srgbClr val="C00000"/>
                            </a:solidFill>
                            <a:latin typeface="Cambria Math" panose="02040503050406030204" pitchFamily="18" charset="0"/>
                          </a:rPr>
                        </m:ctrlPr>
                      </m:fPr>
                      <m:num>
                        <m:r>
                          <m:rPr>
                            <m:sty m:val="p"/>
                          </m:rPr>
                          <a:rPr lang="en-US" sz="2400" b="0" i="0" dirty="0" smtClean="0">
                            <a:solidFill>
                              <a:srgbClr val="C00000"/>
                            </a:solidFill>
                            <a:latin typeface="Cambria Math" panose="02040503050406030204" pitchFamily="18" charset="0"/>
                          </a:rPr>
                          <m:t>cU</m:t>
                        </m:r>
                      </m:num>
                      <m:den>
                        <m:r>
                          <m:rPr>
                            <m:sty m:val="p"/>
                          </m:rPr>
                          <a:rPr lang="en-US" sz="2400" b="0" i="0" dirty="0" smtClean="0">
                            <a:solidFill>
                              <a:srgbClr val="C00000"/>
                            </a:solidFill>
                            <a:latin typeface="Cambria Math" panose="02040503050406030204" pitchFamily="18" charset="0"/>
                          </a:rPr>
                          <m:t>Tp</m:t>
                        </m:r>
                      </m:den>
                    </m:f>
                  </m:oMath>
                </a14:m>
                <a:endParaRPr lang="en-US" sz="2400" dirty="0"/>
              </a:p>
            </p:txBody>
          </p:sp>
        </mc:Choice>
        <mc:Fallback>
          <p:sp>
            <p:nvSpPr>
              <p:cNvPr id="28" name="TextBox 27">
                <a:extLst>
                  <a:ext uri="{FF2B5EF4-FFF2-40B4-BE49-F238E27FC236}">
                    <a16:creationId xmlns:a16="http://schemas.microsoft.com/office/drawing/2014/main" id="{9C93656D-2C30-45CC-A44C-13940B28188B}"/>
                  </a:ext>
                </a:extLst>
              </p:cNvPr>
              <p:cNvSpPr txBox="1">
                <a:spLocks noRot="1" noChangeAspect="1" noMove="1" noResize="1" noEditPoints="1" noAdjustHandles="1" noChangeArrowheads="1" noChangeShapeType="1" noTextEdit="1"/>
              </p:cNvSpPr>
              <p:nvPr/>
            </p:nvSpPr>
            <p:spPr>
              <a:xfrm>
                <a:off x="10663543" y="1486652"/>
                <a:ext cx="841577" cy="576889"/>
              </a:xfrm>
              <a:prstGeom prst="rect">
                <a:avLst/>
              </a:prstGeom>
              <a:blipFill>
                <a:blip r:embed="rId5"/>
                <a:stretch>
                  <a:fillRect l="-21739" t="-4211" b="-7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CE92BE9F-5DFC-4C5E-86DF-28ADE8F42991}"/>
                  </a:ext>
                </a:extLst>
              </p:cNvPr>
              <p:cNvSpPr txBox="1"/>
              <p:nvPr/>
            </p:nvSpPr>
            <p:spPr>
              <a:xfrm>
                <a:off x="8621288" y="2387233"/>
                <a:ext cx="2431283" cy="537776"/>
              </a:xfrm>
              <a:prstGeom prst="rect">
                <a:avLst/>
              </a:prstGeom>
              <a:noFill/>
            </p:spPr>
            <p:txBody>
              <a:bodyPr wrap="square" lIns="0" tIns="0" rIns="0" bIns="0" rtlCol="0">
                <a:spAutoFit/>
              </a:bodyPr>
              <a:lstStyle/>
              <a:p>
                <a:pPr algn="ctr"/>
                <a:r>
                  <a:rPr lang="en-US" sz="2400" dirty="0">
                    <a:solidFill>
                      <a:srgbClr val="C00000"/>
                    </a:solidFill>
                    <a:latin typeface="Cambria Math" panose="02040503050406030204" pitchFamily="18" charset="0"/>
                  </a:rPr>
                  <a:t>Ti =</a:t>
                </a:r>
                <a14:m>
                  <m:oMath xmlns:m="http://schemas.openxmlformats.org/officeDocument/2006/math">
                    <m:f>
                      <m:fPr>
                        <m:ctrlPr>
                          <a:rPr lang="en-US" sz="2400" smtClean="0">
                            <a:solidFill>
                              <a:srgbClr val="C00000"/>
                            </a:solidFill>
                            <a:latin typeface="Cambria Math" panose="02040503050406030204" pitchFamily="18" charset="0"/>
                          </a:rPr>
                        </m:ctrlPr>
                      </m:fPr>
                      <m:num>
                        <m:r>
                          <a:rPr lang="en-US" sz="2400" b="0" i="0" smtClean="0">
                            <a:solidFill>
                              <a:srgbClr val="C00000"/>
                            </a:solidFill>
                            <a:latin typeface="Cambria Math" panose="02040503050406030204" pitchFamily="18" charset="0"/>
                          </a:rPr>
                          <m:t> </m:t>
                        </m:r>
                        <m:r>
                          <m:rPr>
                            <m:sty m:val="p"/>
                          </m:rPr>
                          <a:rPr lang="en-US" sz="2400" b="0" i="0" smtClean="0">
                            <a:solidFill>
                              <a:srgbClr val="C00000"/>
                            </a:solidFill>
                            <a:latin typeface="Cambria Math" panose="02040503050406030204" pitchFamily="18" charset="0"/>
                          </a:rPr>
                          <m:t>Ii</m:t>
                        </m:r>
                        <m:r>
                          <a:rPr lang="en-US" sz="2400" b="0" i="0" smtClean="0">
                            <a:solidFill>
                              <a:srgbClr val="C00000"/>
                            </a:solidFill>
                            <a:latin typeface="Cambria Math" panose="02040503050406030204" pitchFamily="18" charset="0"/>
                          </a:rPr>
                          <m:t>  </m:t>
                        </m:r>
                      </m:num>
                      <m:den>
                        <m:r>
                          <m:rPr>
                            <m:sty m:val="p"/>
                          </m:rPr>
                          <a:rPr lang="en-US" sz="2400" b="0" i="0" smtClean="0">
                            <a:solidFill>
                              <a:srgbClr val="C00000"/>
                            </a:solidFill>
                            <a:latin typeface="Cambria Math" panose="02040503050406030204" pitchFamily="18" charset="0"/>
                          </a:rPr>
                          <m:t>R</m:t>
                        </m:r>
                        <m:r>
                          <a:rPr lang="en-US" sz="2400" b="0" i="0" smtClean="0">
                            <a:solidFill>
                              <a:srgbClr val="C00000"/>
                            </a:solidFill>
                            <a:latin typeface="Cambria Math" panose="02040503050406030204" pitchFamily="18" charset="0"/>
                          </a:rPr>
                          <m:t> </m:t>
                        </m:r>
                      </m:den>
                    </m:f>
                    <m:r>
                      <a:rPr lang="en-US" sz="2400" i="0" smtClean="0">
                        <a:solidFill>
                          <a:srgbClr val="C00000"/>
                        </a:solidFill>
                        <a:latin typeface="Cambria Math" panose="02040503050406030204" pitchFamily="18" charset="0"/>
                      </a:rPr>
                      <m:t>=</m:t>
                    </m:r>
                    <m:f>
                      <m:fPr>
                        <m:ctrlPr>
                          <a:rPr lang="en-US" sz="2400" smtClean="0">
                            <a:solidFill>
                              <a:srgbClr val="C00000"/>
                            </a:solidFill>
                            <a:latin typeface="Cambria Math" panose="02040503050406030204" pitchFamily="18" charset="0"/>
                          </a:rPr>
                        </m:ctrlPr>
                      </m:fPr>
                      <m:num>
                        <m:r>
                          <m:rPr>
                            <m:sty m:val="p"/>
                          </m:rPr>
                          <a:rPr lang="en-US" sz="2400" b="0" i="0" smtClean="0">
                            <a:solidFill>
                              <a:srgbClr val="C00000"/>
                            </a:solidFill>
                            <a:latin typeface="Cambria Math" panose="02040503050406030204" pitchFamily="18" charset="0"/>
                          </a:rPr>
                          <m:t>Ii</m:t>
                        </m:r>
                        <m:r>
                          <a:rPr lang="en-US" sz="2400" b="0" i="0" smtClean="0">
                            <a:solidFill>
                              <a:srgbClr val="C00000"/>
                            </a:solidFill>
                            <a:latin typeface="Cambria Math" panose="02040503050406030204" pitchFamily="18" charset="0"/>
                          </a:rPr>
                          <m:t>  </m:t>
                        </m:r>
                      </m:num>
                      <m:den>
                        <m:r>
                          <m:rPr>
                            <m:sty m:val="p"/>
                          </m:rPr>
                          <a:rPr lang="en-US" sz="2400" b="0" i="0" smtClean="0">
                            <a:solidFill>
                              <a:srgbClr val="C00000"/>
                            </a:solidFill>
                            <a:latin typeface="Cambria Math" panose="02040503050406030204" pitchFamily="18" charset="0"/>
                          </a:rPr>
                          <m:t>cU</m:t>
                        </m:r>
                      </m:den>
                    </m:f>
                    <m:r>
                      <a:rPr lang="en-US" sz="2400" i="0" smtClean="0">
                        <a:solidFill>
                          <a:srgbClr val="C00000"/>
                        </a:solidFill>
                        <a:latin typeface="Cambria Math" panose="02040503050406030204" pitchFamily="18" charset="0"/>
                        <a:ea typeface="Cambria Math" panose="02040503050406030204" pitchFamily="18" charset="0"/>
                      </a:rPr>
                      <m:t>×</m:t>
                    </m:r>
                    <m:r>
                      <m:rPr>
                        <m:sty m:val="p"/>
                      </m:rPr>
                      <a:rPr lang="en-US" sz="2400" b="0" i="0" smtClean="0">
                        <a:solidFill>
                          <a:srgbClr val="C00000"/>
                        </a:solidFill>
                        <a:latin typeface="Cambria Math" panose="02040503050406030204" pitchFamily="18" charset="0"/>
                        <a:ea typeface="Cambria Math" panose="02040503050406030204" pitchFamily="18" charset="0"/>
                      </a:rPr>
                      <m:t>Tp</m:t>
                    </m:r>
                  </m:oMath>
                </a14:m>
                <a:endParaRPr lang="en-US" sz="2400" dirty="0"/>
              </a:p>
            </p:txBody>
          </p:sp>
        </mc:Choice>
        <mc:Fallback>
          <p:sp>
            <p:nvSpPr>
              <p:cNvPr id="29" name="TextBox 28">
                <a:extLst>
                  <a:ext uri="{FF2B5EF4-FFF2-40B4-BE49-F238E27FC236}">
                    <a16:creationId xmlns:a16="http://schemas.microsoft.com/office/drawing/2014/main" id="{CE92BE9F-5DFC-4C5E-86DF-28ADE8F42991}"/>
                  </a:ext>
                </a:extLst>
              </p:cNvPr>
              <p:cNvSpPr txBox="1">
                <a:spLocks noRot="1" noChangeAspect="1" noMove="1" noResize="1" noEditPoints="1" noAdjustHandles="1" noChangeArrowheads="1" noChangeShapeType="1" noTextEdit="1"/>
              </p:cNvSpPr>
              <p:nvPr/>
            </p:nvSpPr>
            <p:spPr>
              <a:xfrm>
                <a:off x="8621288" y="2387233"/>
                <a:ext cx="2431283" cy="537776"/>
              </a:xfrm>
              <a:prstGeom prst="rect">
                <a:avLst/>
              </a:prstGeom>
              <a:blipFill>
                <a:blip r:embed="rId6"/>
                <a:stretch>
                  <a:fillRect l="-3258" t="-3409" b="-170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0F11B7C-E763-41A9-A50F-950E17D8FC6E}"/>
                  </a:ext>
                </a:extLst>
              </p:cNvPr>
              <p:cNvSpPr txBox="1"/>
              <p:nvPr/>
            </p:nvSpPr>
            <p:spPr>
              <a:xfrm>
                <a:off x="7383861" y="3025907"/>
                <a:ext cx="4550285" cy="656398"/>
              </a:xfrm>
              <a:prstGeom prst="rect">
                <a:avLst/>
              </a:prstGeom>
              <a:noFill/>
            </p:spPr>
            <p:txBody>
              <a:bodyPr wrap="none" lIns="0" tIns="0" rIns="0" bIns="0" rtlCol="0">
                <a:spAutoFit/>
              </a:bodyPr>
              <a:lstStyle/>
              <a:p>
                <a14:m>
                  <m:oMath xmlns:m="http://schemas.openxmlformats.org/officeDocument/2006/math">
                    <m:r>
                      <m:rPr>
                        <m:sty m:val="p"/>
                      </m:rPr>
                      <a:rPr lang="en-US" sz="2400" i="0" smtClean="0">
                        <a:solidFill>
                          <a:srgbClr val="C00000"/>
                        </a:solidFill>
                        <a:latin typeface="Cambria Math" panose="02040503050406030204" pitchFamily="18" charset="0"/>
                      </a:rPr>
                      <m:t>T</m:t>
                    </m:r>
                    <m:r>
                      <m:rPr>
                        <m:sty m:val="p"/>
                      </m:rPr>
                      <a:rPr lang="en-US" sz="2400" b="0" i="0" smtClean="0">
                        <a:solidFill>
                          <a:srgbClr val="C00000"/>
                        </a:solidFill>
                        <a:latin typeface="Cambria Math" panose="02040503050406030204" pitchFamily="18" charset="0"/>
                      </a:rPr>
                      <m:t>i</m:t>
                    </m:r>
                    <m:r>
                      <a:rPr lang="en-US" sz="2400" b="0" i="0" smtClean="0">
                        <a:solidFill>
                          <a:srgbClr val="C00000"/>
                        </a:solidFill>
                        <a:latin typeface="Cambria Math" panose="02040503050406030204" pitchFamily="18" charset="0"/>
                      </a:rPr>
                      <m:t>=</m:t>
                    </m:r>
                  </m:oMath>
                </a14:m>
                <a:r>
                  <a:rPr lang="en-US" sz="2400" dirty="0">
                    <a:solidFill>
                      <a:srgbClr val="C00000"/>
                    </a:solidFill>
                  </a:rPr>
                  <a:t> </a:t>
                </a:r>
                <a14:m>
                  <m:oMath xmlns:m="http://schemas.openxmlformats.org/officeDocument/2006/math">
                    <m:f>
                      <m:fPr>
                        <m:ctrlPr>
                          <a:rPr lang="en-US" sz="2400" dirty="0" smtClean="0">
                            <a:solidFill>
                              <a:srgbClr val="C00000"/>
                            </a:solidFill>
                            <a:latin typeface="Cambria Math" panose="02040503050406030204" pitchFamily="18" charset="0"/>
                          </a:rPr>
                        </m:ctrlPr>
                      </m:fPr>
                      <m:num>
                        <m:sSup>
                          <m:sSupPr>
                            <m:ctrlPr>
                              <a:rPr lang="en-US" sz="2400" dirty="0" smtClean="0">
                                <a:solidFill>
                                  <a:srgbClr val="C00000"/>
                                </a:solidFill>
                                <a:latin typeface="Cambria Math" panose="02040503050406030204" pitchFamily="18" charset="0"/>
                              </a:rPr>
                            </m:ctrlPr>
                          </m:sSupPr>
                          <m:e>
                            <m:r>
                              <m:rPr>
                                <m:sty m:val="p"/>
                              </m:rPr>
                              <a:rPr lang="en-US" sz="2400" b="0" i="0" dirty="0" smtClean="0">
                                <a:solidFill>
                                  <a:srgbClr val="C00000"/>
                                </a:solidFill>
                                <a:latin typeface="Cambria Math" panose="02040503050406030204" pitchFamily="18" charset="0"/>
                              </a:rPr>
                              <m:t>cU</m:t>
                            </m:r>
                          </m:e>
                          <m:sup>
                            <m:r>
                              <a:rPr lang="en-US" sz="2400" b="0" i="1" dirty="0" smtClean="0">
                                <a:solidFill>
                                  <a:srgbClr val="C00000"/>
                                </a:solidFill>
                                <a:latin typeface="Cambria Math" panose="02040503050406030204" pitchFamily="18" charset="0"/>
                              </a:rPr>
                              <m:t>(</m:t>
                            </m:r>
                            <m:rad>
                              <m:radPr>
                                <m:degHide m:val="on"/>
                                <m:ctrlPr>
                                  <a:rPr lang="en-US" sz="2400" i="1" dirty="0">
                                    <a:solidFill>
                                      <a:srgbClr val="C00000"/>
                                    </a:solidFill>
                                    <a:latin typeface="Cambria Math" panose="02040503050406030204" pitchFamily="18" charset="0"/>
                                  </a:rPr>
                                </m:ctrlPr>
                              </m:radPr>
                              <m:deg/>
                              <m:e>
                                <m:r>
                                  <a:rPr lang="en-US" sz="2400" dirty="0">
                                    <a:solidFill>
                                      <a:srgbClr val="C00000"/>
                                    </a:solidFill>
                                    <a:latin typeface="Cambria Math" panose="02040503050406030204" pitchFamily="18" charset="0"/>
                                  </a:rPr>
                                  <m:t>2</m:t>
                                </m:r>
                                <m:d>
                                  <m:dPr>
                                    <m:ctrlPr>
                                      <a:rPr lang="en-US" sz="2400" i="1" dirty="0">
                                        <a:solidFill>
                                          <a:srgbClr val="C00000"/>
                                        </a:solidFill>
                                        <a:latin typeface="Cambria Math" panose="02040503050406030204" pitchFamily="18" charset="0"/>
                                      </a:rPr>
                                    </m:ctrlPr>
                                  </m:dPr>
                                  <m:e>
                                    <m:r>
                                      <m:rPr>
                                        <m:sty m:val="p"/>
                                      </m:rPr>
                                      <a:rPr lang="en-US" sz="2400" dirty="0">
                                        <a:solidFill>
                                          <a:srgbClr val="C00000"/>
                                        </a:solidFill>
                                        <a:latin typeface="Cambria Math" panose="02040503050406030204" pitchFamily="18" charset="0"/>
                                      </a:rPr>
                                      <m:t>c</m:t>
                                    </m:r>
                                    <m:r>
                                      <a:rPr lang="en-US" sz="2400" dirty="0">
                                        <a:solidFill>
                                          <a:srgbClr val="C00000"/>
                                        </a:solidFill>
                                        <a:latin typeface="Cambria Math" panose="02040503050406030204" pitchFamily="18" charset="0"/>
                                      </a:rPr>
                                      <m:t>+1</m:t>
                                    </m:r>
                                  </m:e>
                                </m:d>
                              </m:e>
                            </m:rad>
                            <m:r>
                              <a:rPr lang="en-US" sz="2400" b="0" i="0" dirty="0" smtClean="0">
                                <a:solidFill>
                                  <a:srgbClr val="C00000"/>
                                </a:solidFill>
                                <a:latin typeface="Cambria Math" panose="02040503050406030204" pitchFamily="18" charset="0"/>
                              </a:rPr>
                              <m:t>−1)</m:t>
                            </m:r>
                          </m:sup>
                        </m:sSup>
                        <m:r>
                          <a:rPr lang="en-US" sz="2400" b="0" i="0" dirty="0" smtClean="0">
                            <a:solidFill>
                              <a:srgbClr val="C00000"/>
                            </a:solidFill>
                            <a:latin typeface="Cambria Math" panose="02040503050406030204" pitchFamily="18" charset="0"/>
                          </a:rPr>
                          <m:t>  </m:t>
                        </m:r>
                      </m:num>
                      <m:den>
                        <m:r>
                          <a:rPr lang="en-US" sz="2400" b="0" i="0" dirty="0" smtClean="0">
                            <a:solidFill>
                              <a:srgbClr val="C00000"/>
                            </a:solidFill>
                            <a:latin typeface="Cambria Math" panose="02040503050406030204" pitchFamily="18" charset="0"/>
                          </a:rPr>
                          <m:t>1−</m:t>
                        </m:r>
                        <m:r>
                          <m:rPr>
                            <m:sty m:val="p"/>
                          </m:rPr>
                          <a:rPr lang="en-US" sz="2400" b="0" i="0" dirty="0" smtClean="0">
                            <a:solidFill>
                              <a:srgbClr val="C00000"/>
                            </a:solidFill>
                            <a:latin typeface="Cambria Math" panose="02040503050406030204" pitchFamily="18" charset="0"/>
                          </a:rPr>
                          <m:t>U</m:t>
                        </m:r>
                      </m:den>
                    </m:f>
                    <m:r>
                      <a:rPr lang="en-US" sz="2400" i="0" dirty="0" smtClean="0">
                        <a:solidFill>
                          <a:srgbClr val="C00000"/>
                        </a:solidFill>
                        <a:latin typeface="Cambria Math" panose="02040503050406030204" pitchFamily="18" charset="0"/>
                        <a:ea typeface="Cambria Math" panose="02040503050406030204" pitchFamily="18" charset="0"/>
                      </a:rPr>
                      <m:t>×</m:t>
                    </m:r>
                    <m:f>
                      <m:fPr>
                        <m:ctrlPr>
                          <a:rPr lang="en-US" sz="2400" dirty="0" smtClean="0">
                            <a:solidFill>
                              <a:srgbClr val="C00000"/>
                            </a:solidFill>
                            <a:latin typeface="Cambria Math" panose="02040503050406030204" pitchFamily="18" charset="0"/>
                            <a:ea typeface="Cambria Math" panose="02040503050406030204" pitchFamily="18" charset="0"/>
                          </a:rPr>
                        </m:ctrlPr>
                      </m:fPr>
                      <m:num>
                        <m:sSup>
                          <m:sSupPr>
                            <m:ctrlPr>
                              <a:rPr lang="en-US" sz="2400" b="0" dirty="0" smtClean="0">
                                <a:solidFill>
                                  <a:srgbClr val="C00000"/>
                                </a:solidFill>
                                <a:latin typeface="Cambria Math" panose="02040503050406030204" pitchFamily="18" charset="0"/>
                                <a:ea typeface="Cambria Math" panose="02040503050406030204" pitchFamily="18" charset="0"/>
                              </a:rPr>
                            </m:ctrlPr>
                          </m:sSupPr>
                          <m:e>
                            <m:r>
                              <m:rPr>
                                <m:sty m:val="p"/>
                              </m:rPr>
                              <a:rPr lang="en-US" sz="2400" b="0" i="0" dirty="0" smtClean="0">
                                <a:solidFill>
                                  <a:srgbClr val="C00000"/>
                                </a:solidFill>
                                <a:latin typeface="Cambria Math" panose="02040503050406030204" pitchFamily="18" charset="0"/>
                                <a:ea typeface="Cambria Math" panose="02040503050406030204" pitchFamily="18" charset="0"/>
                              </a:rPr>
                              <m:t>CVa</m:t>
                            </m:r>
                          </m:e>
                          <m:sup>
                            <m:r>
                              <a:rPr lang="en-US" sz="2400" b="0" i="0" dirty="0" smtClean="0">
                                <a:solidFill>
                                  <a:srgbClr val="C00000"/>
                                </a:solidFill>
                                <a:latin typeface="Cambria Math" panose="02040503050406030204" pitchFamily="18" charset="0"/>
                                <a:ea typeface="Cambria Math" panose="02040503050406030204" pitchFamily="18" charset="0"/>
                              </a:rPr>
                              <m:t>2</m:t>
                            </m:r>
                          </m:sup>
                        </m:sSup>
                        <m:r>
                          <a:rPr lang="en-US" sz="2400" b="0" i="0" dirty="0" smtClean="0">
                            <a:solidFill>
                              <a:srgbClr val="C00000"/>
                            </a:solidFill>
                            <a:latin typeface="Cambria Math" panose="02040503050406030204" pitchFamily="18" charset="0"/>
                            <a:ea typeface="Cambria Math" panose="02040503050406030204" pitchFamily="18" charset="0"/>
                          </a:rPr>
                          <m:t>+</m:t>
                        </m:r>
                        <m:sSup>
                          <m:sSupPr>
                            <m:ctrlPr>
                              <a:rPr lang="en-US" sz="2400" dirty="0">
                                <a:solidFill>
                                  <a:srgbClr val="C00000"/>
                                </a:solidFill>
                                <a:latin typeface="Cambria Math" panose="02040503050406030204" pitchFamily="18" charset="0"/>
                                <a:ea typeface="Cambria Math" panose="02040503050406030204" pitchFamily="18" charset="0"/>
                              </a:rPr>
                            </m:ctrlPr>
                          </m:sSupPr>
                          <m:e>
                            <m:r>
                              <m:rPr>
                                <m:sty m:val="p"/>
                              </m:rPr>
                              <a:rPr lang="en-US" sz="2400" i="0" dirty="0">
                                <a:solidFill>
                                  <a:srgbClr val="C00000"/>
                                </a:solidFill>
                                <a:latin typeface="Cambria Math" panose="02040503050406030204" pitchFamily="18" charset="0"/>
                                <a:ea typeface="Cambria Math" panose="02040503050406030204" pitchFamily="18" charset="0"/>
                              </a:rPr>
                              <m:t>CV</m:t>
                            </m:r>
                            <m:r>
                              <m:rPr>
                                <m:sty m:val="p"/>
                              </m:rPr>
                              <a:rPr lang="en-US" sz="2400" b="0" i="0" dirty="0" smtClean="0">
                                <a:solidFill>
                                  <a:srgbClr val="C00000"/>
                                </a:solidFill>
                                <a:latin typeface="Cambria Math" panose="02040503050406030204" pitchFamily="18" charset="0"/>
                                <a:ea typeface="Cambria Math" panose="02040503050406030204" pitchFamily="18" charset="0"/>
                              </a:rPr>
                              <m:t>p</m:t>
                            </m:r>
                          </m:e>
                          <m:sup>
                            <m:r>
                              <a:rPr lang="en-US" sz="2400" i="0" dirty="0">
                                <a:solidFill>
                                  <a:srgbClr val="C00000"/>
                                </a:solidFill>
                                <a:latin typeface="Cambria Math" panose="02040503050406030204" pitchFamily="18" charset="0"/>
                                <a:ea typeface="Cambria Math" panose="02040503050406030204" pitchFamily="18" charset="0"/>
                              </a:rPr>
                              <m:t>2</m:t>
                            </m:r>
                          </m:sup>
                        </m:sSup>
                      </m:num>
                      <m:den>
                        <m:r>
                          <a:rPr lang="en-US" sz="2400" b="0" i="0" dirty="0" smtClean="0">
                            <a:solidFill>
                              <a:srgbClr val="C00000"/>
                            </a:solidFill>
                            <a:latin typeface="Cambria Math" panose="02040503050406030204" pitchFamily="18" charset="0"/>
                            <a:ea typeface="Cambria Math" panose="02040503050406030204" pitchFamily="18" charset="0"/>
                          </a:rPr>
                          <m:t>2</m:t>
                        </m:r>
                      </m:den>
                    </m:f>
                    <m:r>
                      <a:rPr lang="en-US" sz="2400" i="0">
                        <a:solidFill>
                          <a:srgbClr val="C00000"/>
                        </a:solidFill>
                        <a:latin typeface="Cambria Math" panose="02040503050406030204" pitchFamily="18" charset="0"/>
                        <a:ea typeface="Cambria Math" panose="02040503050406030204" pitchFamily="18" charset="0"/>
                      </a:rPr>
                      <m:t>×</m:t>
                    </m:r>
                    <m:r>
                      <m:rPr>
                        <m:sty m:val="p"/>
                      </m:rPr>
                      <a:rPr lang="en-US" sz="2400" i="0">
                        <a:solidFill>
                          <a:srgbClr val="C00000"/>
                        </a:solidFill>
                        <a:latin typeface="Cambria Math" panose="02040503050406030204" pitchFamily="18" charset="0"/>
                        <a:ea typeface="Cambria Math" panose="02040503050406030204" pitchFamily="18" charset="0"/>
                      </a:rPr>
                      <m:t>Tp</m:t>
                    </m:r>
                  </m:oMath>
                </a14:m>
                <a:endParaRPr lang="en-US" sz="2400" dirty="0"/>
              </a:p>
            </p:txBody>
          </p:sp>
        </mc:Choice>
        <mc:Fallback>
          <p:sp>
            <p:nvSpPr>
              <p:cNvPr id="30" name="TextBox 29">
                <a:extLst>
                  <a:ext uri="{FF2B5EF4-FFF2-40B4-BE49-F238E27FC236}">
                    <a16:creationId xmlns:a16="http://schemas.microsoft.com/office/drawing/2014/main" id="{E0F11B7C-E763-41A9-A50F-950E17D8FC6E}"/>
                  </a:ext>
                </a:extLst>
              </p:cNvPr>
              <p:cNvSpPr txBox="1">
                <a:spLocks noRot="1" noChangeAspect="1" noMove="1" noResize="1" noEditPoints="1" noAdjustHandles="1" noChangeArrowheads="1" noChangeShapeType="1" noTextEdit="1"/>
              </p:cNvSpPr>
              <p:nvPr/>
            </p:nvSpPr>
            <p:spPr>
              <a:xfrm>
                <a:off x="7383861" y="3025907"/>
                <a:ext cx="4550285" cy="6563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D2F7F9A-784F-4826-9713-992D50B3E9BF}"/>
                  </a:ext>
                </a:extLst>
              </p:cNvPr>
              <p:cNvSpPr txBox="1"/>
              <p:nvPr/>
            </p:nvSpPr>
            <p:spPr>
              <a:xfrm>
                <a:off x="7971711" y="4086377"/>
                <a:ext cx="1064907" cy="576633"/>
              </a:xfrm>
              <a:prstGeom prst="rect">
                <a:avLst/>
              </a:prstGeom>
              <a:noFill/>
            </p:spPr>
            <p:txBody>
              <a:bodyPr wrap="none" lIns="0" tIns="0" rIns="0" bIns="0" rtlCol="0">
                <a:spAutoFit/>
              </a:bodyPr>
              <a:lstStyle/>
              <a:p>
                <a14:m>
                  <m:oMath xmlns:m="http://schemas.openxmlformats.org/officeDocument/2006/math">
                    <m:r>
                      <m:rPr>
                        <m:sty m:val="p"/>
                      </m:rPr>
                      <a:rPr lang="en-US" sz="2400" b="0" i="0" smtClean="0">
                        <a:solidFill>
                          <a:srgbClr val="C00000"/>
                        </a:solidFill>
                        <a:latin typeface="Cambria Math" panose="02040503050406030204" pitchFamily="18" charset="0"/>
                      </a:rPr>
                      <m:t>Ii</m:t>
                    </m:r>
                    <m:r>
                      <a:rPr lang="en-US" sz="2400" b="0" i="0" smtClean="0">
                        <a:solidFill>
                          <a:srgbClr val="C00000"/>
                        </a:solidFill>
                        <a:latin typeface="Cambria Math" panose="02040503050406030204" pitchFamily="18" charset="0"/>
                      </a:rPr>
                      <m:t>=</m:t>
                    </m:r>
                  </m:oMath>
                </a14:m>
                <a:r>
                  <a:rPr lang="en-US" sz="2400" dirty="0">
                    <a:solidFill>
                      <a:srgbClr val="C00000"/>
                    </a:solidFill>
                  </a:rPr>
                  <a:t> </a:t>
                </a:r>
                <a14:m>
                  <m:oMath xmlns:m="http://schemas.openxmlformats.org/officeDocument/2006/math">
                    <m:f>
                      <m:fPr>
                        <m:ctrlPr>
                          <a:rPr lang="en-US" sz="2400" dirty="0" smtClean="0">
                            <a:solidFill>
                              <a:srgbClr val="C00000"/>
                            </a:solidFill>
                            <a:latin typeface="Cambria Math" panose="02040503050406030204" pitchFamily="18" charset="0"/>
                          </a:rPr>
                        </m:ctrlPr>
                      </m:fPr>
                      <m:num>
                        <m:sSup>
                          <m:sSupPr>
                            <m:ctrlPr>
                              <a:rPr lang="en-US" sz="2400" dirty="0" smtClean="0">
                                <a:solidFill>
                                  <a:srgbClr val="C00000"/>
                                </a:solidFill>
                                <a:latin typeface="Cambria Math" panose="02040503050406030204" pitchFamily="18" charset="0"/>
                              </a:rPr>
                            </m:ctrlPr>
                          </m:sSupPr>
                          <m:e>
                            <m:r>
                              <m:rPr>
                                <m:sty m:val="p"/>
                              </m:rPr>
                              <a:rPr lang="en-US" sz="2400" b="0" i="0" dirty="0" smtClean="0">
                                <a:solidFill>
                                  <a:srgbClr val="C00000"/>
                                </a:solidFill>
                                <a:latin typeface="Cambria Math" panose="02040503050406030204" pitchFamily="18" charset="0"/>
                              </a:rPr>
                              <m:t>U</m:t>
                            </m:r>
                          </m:e>
                          <m:sup>
                            <m:r>
                              <a:rPr lang="en-US" sz="2400" i="1" dirty="0" smtClean="0">
                                <a:solidFill>
                                  <a:srgbClr val="C00000"/>
                                </a:solidFill>
                                <a:latin typeface="Cambria Math" panose="02040503050406030204" pitchFamily="18" charset="0"/>
                              </a:rPr>
                              <m:t>2</m:t>
                            </m:r>
                          </m:sup>
                        </m:sSup>
                      </m:num>
                      <m:den>
                        <m:r>
                          <a:rPr lang="en-US" sz="2400" b="0" i="0" dirty="0" smtClean="0">
                            <a:solidFill>
                              <a:srgbClr val="C00000"/>
                            </a:solidFill>
                            <a:latin typeface="Cambria Math" panose="02040503050406030204" pitchFamily="18" charset="0"/>
                          </a:rPr>
                          <m:t>1−</m:t>
                        </m:r>
                        <m:r>
                          <m:rPr>
                            <m:sty m:val="p"/>
                          </m:rPr>
                          <a:rPr lang="en-US" sz="2400" b="0" i="0" dirty="0" smtClean="0">
                            <a:solidFill>
                              <a:srgbClr val="C00000"/>
                            </a:solidFill>
                            <a:latin typeface="Cambria Math" panose="02040503050406030204" pitchFamily="18" charset="0"/>
                          </a:rPr>
                          <m:t>U</m:t>
                        </m:r>
                      </m:den>
                    </m:f>
                  </m:oMath>
                </a14:m>
                <a:endParaRPr lang="en-US" sz="2400" dirty="0"/>
              </a:p>
            </p:txBody>
          </p:sp>
        </mc:Choice>
        <mc:Fallback>
          <p:sp>
            <p:nvSpPr>
              <p:cNvPr id="31" name="TextBox 30">
                <a:extLst>
                  <a:ext uri="{FF2B5EF4-FFF2-40B4-BE49-F238E27FC236}">
                    <a16:creationId xmlns:a16="http://schemas.microsoft.com/office/drawing/2014/main" id="{9D2F7F9A-784F-4826-9713-992D50B3E9BF}"/>
                  </a:ext>
                </a:extLst>
              </p:cNvPr>
              <p:cNvSpPr txBox="1">
                <a:spLocks noRot="1" noChangeAspect="1" noMove="1" noResize="1" noEditPoints="1" noAdjustHandles="1" noChangeArrowheads="1" noChangeShapeType="1" noTextEdit="1"/>
              </p:cNvSpPr>
              <p:nvPr/>
            </p:nvSpPr>
            <p:spPr>
              <a:xfrm>
                <a:off x="7971711" y="4086377"/>
                <a:ext cx="1064907" cy="5766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B8C939B0-5B9F-46FC-887F-BEAEA26F453B}"/>
                  </a:ext>
                </a:extLst>
              </p:cNvPr>
              <p:cNvSpPr txBox="1"/>
              <p:nvPr/>
            </p:nvSpPr>
            <p:spPr>
              <a:xfrm>
                <a:off x="9610232" y="4112153"/>
                <a:ext cx="1858970" cy="532518"/>
              </a:xfrm>
              <a:prstGeom prst="rect">
                <a:avLst/>
              </a:prstGeom>
              <a:noFill/>
            </p:spPr>
            <p:txBody>
              <a:bodyPr wrap="none" lIns="0" tIns="0" rIns="0" bIns="0" rtlCol="0">
                <a:spAutoFit/>
              </a:bodyPr>
              <a:lstStyle/>
              <a:p>
                <a14:m>
                  <m:oMath xmlns:m="http://schemas.openxmlformats.org/officeDocument/2006/math">
                    <m:r>
                      <m:rPr>
                        <m:sty m:val="p"/>
                      </m:rPr>
                      <a:rPr lang="en-US" sz="2400" i="0" smtClean="0">
                        <a:solidFill>
                          <a:srgbClr val="C00000"/>
                        </a:solidFill>
                        <a:latin typeface="Cambria Math" panose="02040503050406030204" pitchFamily="18" charset="0"/>
                      </a:rPr>
                      <m:t>T</m:t>
                    </m:r>
                    <m:r>
                      <m:rPr>
                        <m:sty m:val="p"/>
                      </m:rPr>
                      <a:rPr lang="en-US" sz="2400" b="0" i="0" smtClean="0">
                        <a:solidFill>
                          <a:srgbClr val="C00000"/>
                        </a:solidFill>
                        <a:latin typeface="Cambria Math" panose="02040503050406030204" pitchFamily="18" charset="0"/>
                      </a:rPr>
                      <m:t>i</m:t>
                    </m:r>
                    <m:r>
                      <a:rPr lang="en-US" sz="2400" b="0" i="0" smtClean="0">
                        <a:solidFill>
                          <a:srgbClr val="C00000"/>
                        </a:solidFill>
                        <a:latin typeface="Cambria Math" panose="02040503050406030204" pitchFamily="18" charset="0"/>
                      </a:rPr>
                      <m:t>=</m:t>
                    </m:r>
                  </m:oMath>
                </a14:m>
                <a:r>
                  <a:rPr lang="en-US" sz="2400" dirty="0">
                    <a:solidFill>
                      <a:srgbClr val="C00000"/>
                    </a:solidFill>
                  </a:rPr>
                  <a:t> </a:t>
                </a:r>
                <a14:m>
                  <m:oMath xmlns:m="http://schemas.openxmlformats.org/officeDocument/2006/math">
                    <m:f>
                      <m:fPr>
                        <m:ctrlPr>
                          <a:rPr lang="en-US" sz="2400" dirty="0" smtClean="0">
                            <a:solidFill>
                              <a:srgbClr val="C00000"/>
                            </a:solidFill>
                            <a:latin typeface="Cambria Math" panose="02040503050406030204" pitchFamily="18" charset="0"/>
                          </a:rPr>
                        </m:ctrlPr>
                      </m:fPr>
                      <m:num>
                        <m:r>
                          <m:rPr>
                            <m:sty m:val="p"/>
                          </m:rPr>
                          <a:rPr lang="en-US" sz="2400" i="0" dirty="0" smtClean="0">
                            <a:solidFill>
                              <a:srgbClr val="C00000"/>
                            </a:solidFill>
                            <a:latin typeface="Cambria Math" panose="02040503050406030204" pitchFamily="18" charset="0"/>
                          </a:rPr>
                          <m:t>U</m:t>
                        </m:r>
                        <m:r>
                          <a:rPr lang="en-US" sz="2400" b="0" i="0" dirty="0" smtClean="0">
                            <a:solidFill>
                              <a:srgbClr val="C00000"/>
                            </a:solidFill>
                            <a:latin typeface="Cambria Math" panose="02040503050406030204" pitchFamily="18" charset="0"/>
                          </a:rPr>
                          <m:t>  </m:t>
                        </m:r>
                      </m:num>
                      <m:den>
                        <m:r>
                          <a:rPr lang="en-US" sz="2400" b="0" i="0" dirty="0" smtClean="0">
                            <a:solidFill>
                              <a:srgbClr val="C00000"/>
                            </a:solidFill>
                            <a:latin typeface="Cambria Math" panose="02040503050406030204" pitchFamily="18" charset="0"/>
                          </a:rPr>
                          <m:t>1−</m:t>
                        </m:r>
                        <m:r>
                          <m:rPr>
                            <m:sty m:val="p"/>
                          </m:rPr>
                          <a:rPr lang="en-US" sz="2400" b="0" i="0" dirty="0" smtClean="0">
                            <a:solidFill>
                              <a:srgbClr val="C00000"/>
                            </a:solidFill>
                            <a:latin typeface="Cambria Math" panose="02040503050406030204" pitchFamily="18" charset="0"/>
                          </a:rPr>
                          <m:t>U</m:t>
                        </m:r>
                      </m:den>
                    </m:f>
                    <m:r>
                      <a:rPr lang="en-US" sz="2400" i="0" dirty="0" smtClean="0">
                        <a:solidFill>
                          <a:srgbClr val="C00000"/>
                        </a:solidFill>
                        <a:latin typeface="Cambria Math" panose="02040503050406030204" pitchFamily="18" charset="0"/>
                        <a:ea typeface="Cambria Math" panose="02040503050406030204" pitchFamily="18" charset="0"/>
                      </a:rPr>
                      <m:t>×</m:t>
                    </m:r>
                    <m:r>
                      <m:rPr>
                        <m:sty m:val="p"/>
                      </m:rPr>
                      <a:rPr lang="en-US" sz="2400" i="0">
                        <a:solidFill>
                          <a:srgbClr val="C00000"/>
                        </a:solidFill>
                        <a:latin typeface="Cambria Math" panose="02040503050406030204" pitchFamily="18" charset="0"/>
                        <a:ea typeface="Cambria Math" panose="02040503050406030204" pitchFamily="18" charset="0"/>
                      </a:rPr>
                      <m:t>Tp</m:t>
                    </m:r>
                  </m:oMath>
                </a14:m>
                <a:endParaRPr lang="en-US" sz="2400" dirty="0"/>
              </a:p>
            </p:txBody>
          </p:sp>
        </mc:Choice>
        <mc:Fallback>
          <p:sp>
            <p:nvSpPr>
              <p:cNvPr id="32" name="TextBox 31">
                <a:extLst>
                  <a:ext uri="{FF2B5EF4-FFF2-40B4-BE49-F238E27FC236}">
                    <a16:creationId xmlns:a16="http://schemas.microsoft.com/office/drawing/2014/main" id="{B8C939B0-5B9F-46FC-887F-BEAEA26F453B}"/>
                  </a:ext>
                </a:extLst>
              </p:cNvPr>
              <p:cNvSpPr txBox="1">
                <a:spLocks noRot="1" noChangeAspect="1" noMove="1" noResize="1" noEditPoints="1" noAdjustHandles="1" noChangeArrowheads="1" noChangeShapeType="1" noTextEdit="1"/>
              </p:cNvSpPr>
              <p:nvPr/>
            </p:nvSpPr>
            <p:spPr>
              <a:xfrm>
                <a:off x="9610232" y="4112153"/>
                <a:ext cx="1858970" cy="532518"/>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67" y="620687"/>
            <a:ext cx="11831961" cy="3888433"/>
          </a:xfrm>
        </p:spPr>
        <p:txBody>
          <a:bodyPr/>
          <a:lstStyle/>
          <a:p>
            <a:pPr>
              <a:spcAft>
                <a:spcPts val="600"/>
              </a:spcAft>
            </a:pPr>
            <a:r>
              <a:rPr lang="en-US" dirty="0">
                <a:solidFill>
                  <a:schemeClr val="tx1"/>
                </a:solidFill>
                <a:latin typeface="Book Antiqua" pitchFamily="18" charset="0"/>
              </a:rPr>
              <a:t>Our two measures of effectiveness (average number of flow units waiting and their average waiting time) are driven by </a:t>
            </a:r>
          </a:p>
          <a:p>
            <a:pPr lvl="1">
              <a:spcAft>
                <a:spcPts val="600"/>
              </a:spcAft>
            </a:pPr>
            <a:r>
              <a:rPr lang="en-US" sz="2400" b="1" dirty="0">
                <a:solidFill>
                  <a:srgbClr val="A50023"/>
                </a:solidFill>
                <a:ea typeface="ＭＳ Ｐゴシック" charset="-128"/>
                <a:cs typeface="+mn-cs"/>
              </a:rPr>
              <a:t>Utilization (</a:t>
            </a:r>
            <a:r>
              <a:rPr lang="en-US" sz="2400" b="1" dirty="0">
                <a:solidFill>
                  <a:srgbClr val="A50023"/>
                </a:solidFill>
                <a:ea typeface="ＭＳ Ｐゴシック" charset="-128"/>
              </a:rPr>
              <a:t>U-Part)</a:t>
            </a:r>
            <a:r>
              <a:rPr lang="en-US" sz="2400" b="1" dirty="0">
                <a:solidFill>
                  <a:srgbClr val="A50023"/>
                </a:solidFill>
                <a:ea typeface="ＭＳ Ｐゴシック" charset="-128"/>
                <a:cs typeface="+mn-cs"/>
              </a:rPr>
              <a:t>:</a:t>
            </a:r>
            <a:r>
              <a:rPr lang="en-US" sz="2400" dirty="0">
                <a:solidFill>
                  <a:srgbClr val="C00000"/>
                </a:solidFill>
              </a:rPr>
              <a:t> </a:t>
            </a:r>
            <a:r>
              <a:rPr lang="en-US" sz="2400" dirty="0"/>
              <a:t>The higher the utilization the longer the waiting line/time.</a:t>
            </a:r>
            <a:endParaRPr lang="en-US" sz="2400" dirty="0">
              <a:solidFill>
                <a:srgbClr val="C00000"/>
              </a:solidFill>
            </a:endParaRPr>
          </a:p>
          <a:p>
            <a:pPr lvl="1">
              <a:spcAft>
                <a:spcPts val="600"/>
              </a:spcAft>
            </a:pPr>
            <a:r>
              <a:rPr lang="en-US" sz="2400" b="1" dirty="0">
                <a:solidFill>
                  <a:srgbClr val="A50023"/>
                </a:solidFill>
                <a:ea typeface="ＭＳ Ｐゴシック" charset="-128"/>
                <a:cs typeface="+mn-cs"/>
              </a:rPr>
              <a:t>Variability (</a:t>
            </a:r>
            <a:r>
              <a:rPr lang="en-US" sz="2400" b="1" dirty="0">
                <a:solidFill>
                  <a:srgbClr val="A50023"/>
                </a:solidFill>
                <a:ea typeface="ＭＳ Ｐゴシック" charset="-128"/>
              </a:rPr>
              <a:t>V-Part)</a:t>
            </a:r>
            <a:r>
              <a:rPr lang="en-US" sz="2400" b="1" dirty="0">
                <a:solidFill>
                  <a:srgbClr val="A50023"/>
                </a:solidFill>
                <a:ea typeface="ＭＳ Ｐゴシック" charset="-128"/>
                <a:cs typeface="+mn-cs"/>
              </a:rPr>
              <a:t>: </a:t>
            </a:r>
            <a:r>
              <a:rPr lang="en-US" sz="2400" dirty="0"/>
              <a:t>The higher the variability, the longer the waiting line/time. </a:t>
            </a:r>
            <a:endParaRPr lang="el-GR" sz="2400" dirty="0">
              <a:cs typeface="Times New Roman" pitchFamily="18" charset="0"/>
            </a:endParaRPr>
          </a:p>
          <a:p>
            <a:pPr marL="457200" indent="-457200">
              <a:spcAft>
                <a:spcPts val="600"/>
              </a:spcAft>
            </a:pPr>
            <a:r>
              <a:rPr lang="en-US" dirty="0">
                <a:solidFill>
                  <a:schemeClr val="tx1"/>
                </a:solidFill>
                <a:latin typeface="Book Antiqua" pitchFamily="18" charset="0"/>
              </a:rPr>
              <a:t>High utilization U= R/</a:t>
            </a:r>
            <a:r>
              <a:rPr lang="en-US" dirty="0" err="1">
                <a:solidFill>
                  <a:schemeClr val="tx1"/>
                </a:solidFill>
                <a:latin typeface="Book Antiqua" pitchFamily="18" charset="0"/>
              </a:rPr>
              <a:t>Rp</a:t>
            </a:r>
            <a:r>
              <a:rPr lang="en-US" dirty="0">
                <a:solidFill>
                  <a:schemeClr val="tx1"/>
                </a:solidFill>
                <a:latin typeface="Book Antiqua" pitchFamily="18" charset="0"/>
              </a:rPr>
              <a:t> or low safety capacity </a:t>
            </a:r>
            <a:r>
              <a:rPr lang="en-US" dirty="0">
                <a:solidFill>
                  <a:schemeClr val="tx1"/>
                </a:solidFill>
                <a:latin typeface="Book Antiqua" pitchFamily="18" charset="0"/>
                <a:cs typeface="Times New Roman" pitchFamily="18" charset="0"/>
              </a:rPr>
              <a:t>Rs =</a:t>
            </a:r>
            <a:r>
              <a:rPr lang="en-US" dirty="0" err="1">
                <a:solidFill>
                  <a:schemeClr val="tx1"/>
                </a:solidFill>
                <a:latin typeface="Book Antiqua" pitchFamily="18" charset="0"/>
                <a:cs typeface="Times New Roman" pitchFamily="18" charset="0"/>
              </a:rPr>
              <a:t>Rp</a:t>
            </a:r>
            <a:r>
              <a:rPr lang="en-US" dirty="0">
                <a:solidFill>
                  <a:schemeClr val="tx1"/>
                </a:solidFill>
                <a:latin typeface="Book Antiqua" pitchFamily="18" charset="0"/>
                <a:cs typeface="Times New Roman" pitchFamily="18" charset="0"/>
              </a:rPr>
              <a:t> – R,  due to</a:t>
            </a:r>
          </a:p>
          <a:p>
            <a:pPr marL="857250" lvl="1" indent="-457200">
              <a:spcAft>
                <a:spcPts val="600"/>
              </a:spcAft>
            </a:pPr>
            <a:r>
              <a:rPr lang="en-US" sz="2400" b="1" dirty="0">
                <a:solidFill>
                  <a:srgbClr val="A50023"/>
                </a:solidFill>
                <a:ea typeface="ＭＳ Ｐゴシック" charset="-128"/>
                <a:cs typeface="+mn-cs"/>
              </a:rPr>
              <a:t>High inflow rate R</a:t>
            </a:r>
          </a:p>
          <a:p>
            <a:pPr marL="857250" lvl="1" indent="-457200">
              <a:spcAft>
                <a:spcPts val="600"/>
              </a:spcAft>
            </a:pPr>
            <a:r>
              <a:rPr lang="en-US" sz="2400" b="1" dirty="0">
                <a:solidFill>
                  <a:srgbClr val="A50023"/>
                </a:solidFill>
                <a:ea typeface="ＭＳ Ｐゴシック" charset="-128"/>
                <a:cs typeface="+mn-cs"/>
              </a:rPr>
              <a:t>Low</a:t>
            </a:r>
            <a:r>
              <a:rPr lang="en-US" sz="2400" dirty="0">
                <a:cs typeface="Times New Roman" pitchFamily="18" charset="0"/>
              </a:rPr>
              <a:t> processing rate </a:t>
            </a:r>
            <a:r>
              <a:rPr lang="en-US" sz="2400" b="1" dirty="0" err="1">
                <a:solidFill>
                  <a:srgbClr val="A50023"/>
                </a:solidFill>
                <a:ea typeface="ＭＳ Ｐゴシック" charset="-128"/>
                <a:cs typeface="+mn-cs"/>
              </a:rPr>
              <a:t>Rp</a:t>
            </a:r>
            <a:r>
              <a:rPr lang="en-US" sz="2400" b="1" dirty="0">
                <a:solidFill>
                  <a:srgbClr val="A50023"/>
                </a:solidFill>
                <a:ea typeface="ＭＳ Ｐゴシック" charset="-128"/>
                <a:cs typeface="+mn-cs"/>
              </a:rPr>
              <a:t> = c/</a:t>
            </a:r>
            <a:r>
              <a:rPr lang="en-US" sz="2400" b="1" dirty="0" err="1">
                <a:solidFill>
                  <a:srgbClr val="A50023"/>
                </a:solidFill>
                <a:ea typeface="ＭＳ Ｐゴシック" charset="-128"/>
                <a:cs typeface="+mn-cs"/>
              </a:rPr>
              <a:t>Tp</a:t>
            </a:r>
            <a:r>
              <a:rPr lang="en-US" sz="2400" dirty="0">
                <a:cs typeface="Times New Roman" pitchFamily="18" charset="0"/>
              </a:rPr>
              <a:t>, which may be due to small-scale </a:t>
            </a:r>
            <a:r>
              <a:rPr lang="en-US" sz="2400" b="1" dirty="0">
                <a:solidFill>
                  <a:srgbClr val="A50023"/>
                </a:solidFill>
                <a:ea typeface="ＭＳ Ｐゴシック" charset="-128"/>
                <a:cs typeface="+mn-cs"/>
              </a:rPr>
              <a:t>c</a:t>
            </a:r>
            <a:r>
              <a:rPr lang="en-US" sz="2400" dirty="0">
                <a:cs typeface="Times New Roman" pitchFamily="18" charset="0"/>
              </a:rPr>
              <a:t> and/or slow speed </a:t>
            </a:r>
            <a:r>
              <a:rPr lang="en-US" sz="2400" b="1" dirty="0">
                <a:solidFill>
                  <a:srgbClr val="A50023"/>
                </a:solidFill>
                <a:ea typeface="ＭＳ Ｐゴシック" charset="-128"/>
                <a:cs typeface="+mn-cs"/>
              </a:rPr>
              <a:t>1/</a:t>
            </a:r>
            <a:r>
              <a:rPr lang="en-US" sz="2400" b="1" dirty="0" err="1">
                <a:solidFill>
                  <a:srgbClr val="A50023"/>
                </a:solidFill>
                <a:ea typeface="ＭＳ Ｐゴシック" charset="-128"/>
                <a:cs typeface="+mn-cs"/>
              </a:rPr>
              <a:t>Tp</a:t>
            </a:r>
            <a:endParaRPr lang="en-US" sz="2400" b="1" dirty="0">
              <a:solidFill>
                <a:srgbClr val="A50023"/>
              </a:solidFill>
              <a:ea typeface="ＭＳ Ｐゴシック" charset="-128"/>
              <a:cs typeface="+mn-cs"/>
            </a:endParaRPr>
          </a:p>
          <a:p>
            <a:pPr marL="457200" indent="-457200"/>
            <a:endParaRPr lang="en-US" dirty="0">
              <a:solidFill>
                <a:schemeClr val="tx1"/>
              </a:solidFill>
            </a:endParaRPr>
          </a:p>
          <a:p>
            <a:pPr marL="457200" indent="-457200"/>
            <a:endParaRPr lang="en-US" sz="2600" i="1" dirty="0">
              <a:cs typeface="Times New Roman" pitchFamily="18" charset="0"/>
            </a:endParaRPr>
          </a:p>
          <a:p>
            <a:endParaRPr lang="en-US" dirty="0"/>
          </a:p>
        </p:txBody>
      </p:sp>
      <p:sp>
        <p:nvSpPr>
          <p:cNvPr id="3" name="Title 2"/>
          <p:cNvSpPr>
            <a:spLocks noGrp="1"/>
          </p:cNvSpPr>
          <p:nvPr>
            <p:ph type="title"/>
          </p:nvPr>
        </p:nvSpPr>
        <p:spPr/>
        <p:txBody>
          <a:bodyPr/>
          <a:lstStyle/>
          <a:p>
            <a:r>
              <a:rPr lang="en-US" dirty="0"/>
              <a:t>Utilization and Variability</a:t>
            </a:r>
          </a:p>
        </p:txBody>
      </p:sp>
      <p:sp>
        <p:nvSpPr>
          <p:cNvPr id="5" name="TextBox 4">
            <a:extLst>
              <a:ext uri="{FF2B5EF4-FFF2-40B4-BE49-F238E27FC236}">
                <a16:creationId xmlns:a16="http://schemas.microsoft.com/office/drawing/2014/main" id="{E59772BA-C1F4-4478-8E81-B8A630084D01}"/>
              </a:ext>
            </a:extLst>
          </p:cNvPr>
          <p:cNvSpPr txBox="1"/>
          <p:nvPr/>
        </p:nvSpPr>
        <p:spPr>
          <a:xfrm>
            <a:off x="119336" y="4509120"/>
            <a:ext cx="11697758" cy="2092881"/>
          </a:xfrm>
          <a:prstGeom prst="rect">
            <a:avLst/>
          </a:prstGeom>
          <a:noFill/>
        </p:spPr>
        <p:txBody>
          <a:bodyPr wrap="square">
            <a:spAutoFit/>
          </a:bodyPr>
          <a:lstStyle/>
          <a:p>
            <a:pPr marL="457200" indent="-457200">
              <a:spcAft>
                <a:spcPts val="1200"/>
              </a:spcAft>
            </a:pPr>
            <a:r>
              <a:rPr lang="en-US" sz="2400" dirty="0">
                <a:solidFill>
                  <a:schemeClr val="tx1"/>
                </a:solidFill>
                <a:latin typeface="Book Antiqua" pitchFamily="18" charset="0"/>
              </a:rPr>
              <a:t>Variability in the interarrival time and processing time is measured using standard deviation. Higher standard deviation means greater variability.</a:t>
            </a:r>
          </a:p>
          <a:p>
            <a:pPr marL="457200" indent="-457200">
              <a:spcAft>
                <a:spcPts val="1200"/>
              </a:spcAft>
            </a:pPr>
            <a:r>
              <a:rPr lang="en-US" sz="2400" dirty="0">
                <a:solidFill>
                  <a:schemeClr val="tx1"/>
                </a:solidFill>
                <a:latin typeface="Book Antiqua" pitchFamily="18" charset="0"/>
              </a:rPr>
              <a:t>Standard deviation is not enough to understand the extend of variability. Does a standard deviation of 20                        	      represents more variability or a standard deviation of 150                                       </a:t>
            </a:r>
          </a:p>
        </p:txBody>
      </p:sp>
      <p:sp>
        <p:nvSpPr>
          <p:cNvPr id="6" name="Content Placeholder 1">
            <a:extLst>
              <a:ext uri="{FF2B5EF4-FFF2-40B4-BE49-F238E27FC236}">
                <a16:creationId xmlns:a16="http://schemas.microsoft.com/office/drawing/2014/main" id="{EBA07C03-CDB3-402E-9C0B-0DA28390F150}"/>
              </a:ext>
            </a:extLst>
          </p:cNvPr>
          <p:cNvSpPr txBox="1">
            <a:spLocks/>
          </p:cNvSpPr>
          <p:nvPr/>
        </p:nvSpPr>
        <p:spPr bwMode="auto">
          <a:xfrm>
            <a:off x="4084783" y="5705190"/>
            <a:ext cx="376686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80</a:t>
            </a:r>
          </a:p>
        </p:txBody>
      </p:sp>
      <p:sp>
        <p:nvSpPr>
          <p:cNvPr id="7" name="Content Placeholder 1">
            <a:extLst>
              <a:ext uri="{FF2B5EF4-FFF2-40B4-BE49-F238E27FC236}">
                <a16:creationId xmlns:a16="http://schemas.microsoft.com/office/drawing/2014/main" id="{3AF24FF5-1686-4C0A-A4EC-A71482025D5C}"/>
              </a:ext>
            </a:extLst>
          </p:cNvPr>
          <p:cNvSpPr txBox="1">
            <a:spLocks/>
          </p:cNvSpPr>
          <p:nvPr/>
        </p:nvSpPr>
        <p:spPr bwMode="auto">
          <a:xfrm>
            <a:off x="4092260" y="6136007"/>
            <a:ext cx="3581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1000</a:t>
            </a:r>
            <a:r>
              <a:rPr lang="en-US" dirty="0">
                <a:solidFill>
                  <a:schemeClr val="tx1"/>
                </a:solidFill>
                <a:latin typeface="Book Antiqua"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ssolv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500"/>
                                        <p:tgtEl>
                                          <p:spTgt spid="2">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dissolve">
                                      <p:cBhvr>
                                        <p:cTn id="26" dur="500"/>
                                        <p:tgtEl>
                                          <p:spTgt spid="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9594" y="1580608"/>
                <a:ext cx="12192001" cy="1822203"/>
              </a:xfrm>
            </p:spPr>
            <p:txBody>
              <a:bodyPr/>
              <a:lstStyle/>
              <a:p>
                <a:pPr marL="0" indent="0" eaLnBrk="0" hangingPunct="0">
                  <a:spcBef>
                    <a:spcPts val="0"/>
                  </a:spcBef>
                  <a:spcAft>
                    <a:spcPts val="1200"/>
                  </a:spcAft>
                  <a:buNone/>
                </a:pPr>
                <a:r>
                  <a:rPr lang="en-US" dirty="0">
                    <a:solidFill>
                      <a:srgbClr val="A1274A"/>
                    </a:solidFill>
                    <a:latin typeface="Book Antiqua" pitchFamily="18" charset="0"/>
                  </a:rPr>
                  <a:t>Ca </a:t>
                </a:r>
                <a:r>
                  <a:rPr lang="en-US" dirty="0">
                    <a:solidFill>
                      <a:srgbClr val="A1274A"/>
                    </a:solidFill>
                  </a:rPr>
                  <a:t>inter-arrival </a:t>
                </a:r>
                <a:r>
                  <a:rPr lang="en-US" dirty="0">
                    <a:solidFill>
                      <a:srgbClr val="A1274A"/>
                    </a:solidFill>
                    <a:latin typeface="Book Antiqua" pitchFamily="18" charset="0"/>
                  </a:rPr>
                  <a:t>Coefficients of Variation. </a:t>
                </a:r>
                <a:r>
                  <a:rPr lang="en-US" dirty="0">
                    <a:solidFill>
                      <a:srgbClr val="A1274A"/>
                    </a:solidFill>
                  </a:rPr>
                  <a:t>CV=</a:t>
                </a:r>
                <a14:m>
                  <m:oMath xmlns:m="http://schemas.openxmlformats.org/officeDocument/2006/math">
                    <m:f>
                      <m:fPr>
                        <m:ctrlPr>
                          <a:rPr lang="en-US" i="1" smtClean="0">
                            <a:solidFill>
                              <a:srgbClr val="A1274A"/>
                            </a:solidFill>
                            <a:latin typeface="Cambria Math" panose="02040503050406030204" pitchFamily="18" charset="0"/>
                          </a:rPr>
                        </m:ctrlPr>
                      </m:fPr>
                      <m:num>
                        <m:r>
                          <m:rPr>
                            <m:sty m:val="p"/>
                          </m:rPr>
                          <a:rPr lang="en-US" b="0" i="0" smtClean="0">
                            <a:solidFill>
                              <a:srgbClr val="A1274A"/>
                            </a:solidFill>
                            <a:latin typeface="Cambria Math" panose="02040503050406030204" pitchFamily="18" charset="0"/>
                          </a:rPr>
                          <m:t>Standard</m:t>
                        </m:r>
                        <m:r>
                          <a:rPr lang="en-US" b="0" i="0" smtClean="0">
                            <a:solidFill>
                              <a:srgbClr val="A1274A"/>
                            </a:solidFill>
                            <a:latin typeface="Cambria Math" panose="02040503050406030204" pitchFamily="18" charset="0"/>
                          </a:rPr>
                          <m:t> </m:t>
                        </m:r>
                        <m:r>
                          <m:rPr>
                            <m:sty m:val="p"/>
                          </m:rPr>
                          <a:rPr lang="en-US" b="0" i="0" smtClean="0">
                            <a:solidFill>
                              <a:srgbClr val="A1274A"/>
                            </a:solidFill>
                            <a:latin typeface="Cambria Math" panose="02040503050406030204" pitchFamily="18" charset="0"/>
                          </a:rPr>
                          <m:t>Deviation</m:t>
                        </m:r>
                      </m:num>
                      <m:den>
                        <m:r>
                          <m:rPr>
                            <m:sty m:val="p"/>
                          </m:rPr>
                          <a:rPr lang="en-US" b="0" i="0" smtClean="0">
                            <a:solidFill>
                              <a:srgbClr val="A1274A"/>
                            </a:solidFill>
                            <a:latin typeface="Cambria Math" panose="02040503050406030204" pitchFamily="18" charset="0"/>
                          </a:rPr>
                          <m:t>Mean</m:t>
                        </m:r>
                      </m:den>
                    </m:f>
                  </m:oMath>
                </a14:m>
                <a:r>
                  <a:rPr lang="en-US" dirty="0">
                    <a:solidFill>
                      <a:srgbClr val="A1274A"/>
                    </a:solidFill>
                  </a:rPr>
                  <a:t>   </a:t>
                </a:r>
              </a:p>
              <a:p>
                <a:pPr marL="0" indent="0" eaLnBrk="0" hangingPunct="0">
                  <a:spcBef>
                    <a:spcPts val="0"/>
                  </a:spcBef>
                  <a:spcAft>
                    <a:spcPts val="1200"/>
                  </a:spcAft>
                  <a:buNone/>
                </a:pPr>
                <a:r>
                  <a:rPr lang="en-US" dirty="0">
                    <a:solidFill>
                      <a:srgbClr val="A1274A"/>
                    </a:solidFill>
                  </a:rPr>
                  <a:t>Cp processing times Coefficients of Variation   </a:t>
                </a:r>
              </a:p>
              <a:p>
                <a:pPr marL="0" indent="0" eaLnBrk="0" hangingPunct="0">
                  <a:spcBef>
                    <a:spcPts val="0"/>
                  </a:spcBef>
                  <a:spcAft>
                    <a:spcPts val="1200"/>
                  </a:spcAft>
                  <a:buNone/>
                </a:pPr>
                <a:r>
                  <a:rPr lang="en-US" dirty="0">
                    <a:solidFill>
                      <a:srgbClr val="A1274A"/>
                    </a:solidFill>
                    <a:latin typeface="Book Antiqua" pitchFamily="18" charset="0"/>
                  </a:rPr>
                  <a:t>It is assumed that inter-arrival time and processing times are independent.</a:t>
                </a:r>
                <a:endParaRPr lang="en-AU" b="1" dirty="0">
                  <a:solidFill>
                    <a:srgbClr val="A1274A"/>
                  </a:solidFill>
                  <a:latin typeface="Book Antiqua" pitchFamily="18" charset="0"/>
                </a:endParaRPr>
              </a:p>
              <a:p>
                <a:pPr>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9594" y="1580608"/>
                <a:ext cx="12192001" cy="1822203"/>
              </a:xfrm>
              <a:blipFill>
                <a:blip r:embed="rId4"/>
                <a:stretch>
                  <a:fillRect l="-75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The Queue Length Approximation Formula</a:t>
            </a:r>
          </a:p>
        </p:txBody>
      </p:sp>
      <mc:AlternateContent xmlns:mc="http://schemas.openxmlformats.org/markup-compatibility/2006" xmlns:a14="http://schemas.microsoft.com/office/drawing/2010/main">
        <mc:Choice Requires="a14">
          <p:sp>
            <p:nvSpPr>
              <p:cNvPr id="5" name="Object 3"/>
              <p:cNvSpPr txBox="1"/>
              <p:nvPr/>
            </p:nvSpPr>
            <p:spPr bwMode="auto">
              <a:xfrm>
                <a:off x="4094163" y="777875"/>
                <a:ext cx="1293812" cy="881063"/>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b="1" i="1" smtClean="0">
                              <a:solidFill>
                                <a:srgbClr val="7030A0"/>
                              </a:solidFill>
                              <a:latin typeface="Cambria Math" panose="02040503050406030204" pitchFamily="18" charset="0"/>
                            </a:rPr>
                          </m:ctrlPr>
                        </m:fPr>
                        <m:num>
                          <m:sSup>
                            <m:sSupPr>
                              <m:ctrlPr>
                                <a:rPr lang="en-US" b="1" i="1" smtClean="0">
                                  <a:solidFill>
                                    <a:srgbClr val="7030A0"/>
                                  </a:solidFill>
                                  <a:latin typeface="Cambria Math" panose="02040503050406030204" pitchFamily="18" charset="0"/>
                                </a:rPr>
                              </m:ctrlPr>
                            </m:sSupPr>
                            <m:e>
                              <m:r>
                                <a:rPr lang="en-US" b="1" i="0" smtClean="0">
                                  <a:solidFill>
                                    <a:srgbClr val="7030A0"/>
                                  </a:solidFill>
                                  <a:latin typeface="Cambria Math" panose="02040503050406030204" pitchFamily="18" charset="0"/>
                                </a:rPr>
                                <m:t>𝐔</m:t>
                              </m:r>
                            </m:e>
                            <m:sup>
                              <m:rad>
                                <m:radPr>
                                  <m:degHide m:val="on"/>
                                  <m:ctrlPr>
                                    <a:rPr lang="en-US" b="1" i="1" smtClean="0">
                                      <a:solidFill>
                                        <a:srgbClr val="7030A0"/>
                                      </a:solidFill>
                                      <a:latin typeface="Cambria Math" panose="02040503050406030204" pitchFamily="18" charset="0"/>
                                    </a:rPr>
                                  </m:ctrlPr>
                                </m:radPr>
                                <m:deg/>
                                <m:e>
                                  <m:r>
                                    <a:rPr lang="en-US" b="1" i="0" smtClean="0">
                                      <a:solidFill>
                                        <a:srgbClr val="7030A0"/>
                                      </a:solidFill>
                                      <a:latin typeface="Cambria Math" panose="02040503050406030204" pitchFamily="18" charset="0"/>
                                    </a:rPr>
                                    <m:t>𝟐</m:t>
                                  </m:r>
                                  <m:r>
                                    <a:rPr lang="en-US" b="1" i="0" smtClean="0">
                                      <a:solidFill>
                                        <a:srgbClr val="7030A0"/>
                                      </a:solidFill>
                                      <a:latin typeface="Cambria Math" panose="02040503050406030204" pitchFamily="18" charset="0"/>
                                    </a:rPr>
                                    <m:t>(</m:t>
                                  </m:r>
                                  <m:r>
                                    <a:rPr lang="en-US" b="1" i="0" smtClean="0">
                                      <a:solidFill>
                                        <a:srgbClr val="7030A0"/>
                                      </a:solidFill>
                                      <a:latin typeface="Cambria Math" panose="02040503050406030204" pitchFamily="18" charset="0"/>
                                    </a:rPr>
                                    <m:t>𝐜</m:t>
                                  </m:r>
                                  <m:r>
                                    <a:rPr lang="en-US" b="1" i="0" smtClean="0">
                                      <a:solidFill>
                                        <a:srgbClr val="7030A0"/>
                                      </a:solidFill>
                                      <a:latin typeface="Cambria Math" panose="02040503050406030204" pitchFamily="18" charset="0"/>
                                    </a:rPr>
                                    <m:t>+</m:t>
                                  </m:r>
                                  <m:r>
                                    <a:rPr lang="en-US" b="1" i="0" smtClean="0">
                                      <a:solidFill>
                                        <a:srgbClr val="7030A0"/>
                                      </a:solidFill>
                                      <a:latin typeface="Cambria Math" panose="02040503050406030204" pitchFamily="18" charset="0"/>
                                    </a:rPr>
                                    <m:t>𝟏</m:t>
                                  </m:r>
                                  <m:r>
                                    <a:rPr lang="en-US" b="1" i="0" smtClean="0">
                                      <a:solidFill>
                                        <a:srgbClr val="7030A0"/>
                                      </a:solidFill>
                                      <a:latin typeface="Cambria Math" panose="02040503050406030204" pitchFamily="18" charset="0"/>
                                    </a:rPr>
                                    <m:t>)</m:t>
                                  </m:r>
                                </m:e>
                              </m:rad>
                            </m:sup>
                          </m:sSup>
                        </m:num>
                        <m:den>
                          <m:r>
                            <a:rPr lang="en-US" b="1" i="0">
                              <a:solidFill>
                                <a:srgbClr val="7030A0"/>
                              </a:solidFill>
                              <a:latin typeface="Cambria Math" panose="02040503050406030204" pitchFamily="18" charset="0"/>
                            </a:rPr>
                            <m:t>𝟏</m:t>
                          </m:r>
                          <m:r>
                            <a:rPr lang="en-US" b="1" i="0">
                              <a:solidFill>
                                <a:srgbClr val="7030A0"/>
                              </a:solidFill>
                              <a:latin typeface="Cambria Math" panose="02040503050406030204" pitchFamily="18" charset="0"/>
                            </a:rPr>
                            <m:t>−</m:t>
                          </m:r>
                          <m:r>
                            <a:rPr lang="en-US" b="1" i="0">
                              <a:solidFill>
                                <a:srgbClr val="7030A0"/>
                              </a:solidFill>
                              <a:latin typeface="Cambria Math" panose="02040503050406030204" pitchFamily="18" charset="0"/>
                            </a:rPr>
                            <m:t>𝐔</m:t>
                          </m:r>
                        </m:den>
                      </m:f>
                    </m:oMath>
                  </m:oMathPara>
                </a14:m>
                <a:endParaRPr lang="en-US" b="1" dirty="0"/>
              </a:p>
            </p:txBody>
          </p:sp>
        </mc:Choice>
        <mc:Fallback xmlns="">
          <p:sp>
            <p:nvSpPr>
              <p:cNvPr id="5" name="Object 3"/>
              <p:cNvSpPr txBox="1">
                <a:spLocks noRot="1" noChangeAspect="1" noMove="1" noResize="1" noEditPoints="1" noAdjustHandles="1" noChangeArrowheads="1" noChangeShapeType="1" noTextEdit="1"/>
              </p:cNvSpPr>
              <p:nvPr/>
            </p:nvSpPr>
            <p:spPr bwMode="auto">
              <a:xfrm>
                <a:off x="4094163" y="777875"/>
                <a:ext cx="1293812" cy="881063"/>
              </a:xfrm>
              <a:prstGeom prst="rect">
                <a:avLst/>
              </a:prstGeom>
              <a:blipFill>
                <a:blip r:embed="rId10"/>
                <a:stretch>
                  <a:fillRect/>
                </a:stretch>
              </a:blipFill>
              <a:ln>
                <a:noFill/>
              </a:ln>
              <a:effectLst/>
            </p:spPr>
            <p:txBody>
              <a:bodyPr/>
              <a:lstStyle/>
              <a:p>
                <a:r>
                  <a:rPr lang="en-US">
                    <a:noFill/>
                  </a:rPr>
                  <a:t> </a:t>
                </a:r>
              </a:p>
            </p:txBody>
          </p:sp>
        </mc:Fallback>
      </mc:AlternateContent>
      <p:grpSp>
        <p:nvGrpSpPr>
          <p:cNvPr id="4" name="Group 11"/>
          <p:cNvGrpSpPr/>
          <p:nvPr/>
        </p:nvGrpSpPr>
        <p:grpSpPr>
          <a:xfrm>
            <a:off x="114660" y="649631"/>
            <a:ext cx="3659307" cy="831639"/>
            <a:chOff x="1524000" y="2943225"/>
            <a:chExt cx="3659307" cy="831639"/>
          </a:xfrm>
        </p:grpSpPr>
        <p:sp>
          <p:nvSpPr>
            <p:cNvPr id="6" name="Rectangle 4"/>
            <p:cNvSpPr>
              <a:spLocks noChangeArrowheads="1"/>
            </p:cNvSpPr>
            <p:nvPr/>
          </p:nvSpPr>
          <p:spPr bwMode="auto">
            <a:xfrm>
              <a:off x="1524000" y="2943225"/>
              <a:ext cx="2971800" cy="831639"/>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a:solidFill>
                    <a:srgbClr val="7030A0"/>
                  </a:solidFill>
                  <a:latin typeface="Book Antiqua" pitchFamily="18" charset="0"/>
                </a:rPr>
                <a:t>Utilization</a:t>
              </a:r>
              <a:r>
                <a:rPr lang="en-US" sz="2400" dirty="0">
                  <a:solidFill>
                    <a:srgbClr val="7030A0"/>
                  </a:solidFill>
                  <a:latin typeface="MS Reference Sans Serif" pitchFamily="34" charset="0"/>
                </a:rPr>
                <a:t> </a:t>
              </a:r>
              <a:r>
                <a:rPr lang="en-US" sz="2400" dirty="0">
                  <a:solidFill>
                    <a:srgbClr val="7030A0"/>
                  </a:solidFill>
                  <a:latin typeface="Book Antiqua" pitchFamily="18" charset="0"/>
                </a:rPr>
                <a:t>effect  </a:t>
              </a:r>
            </a:p>
            <a:p>
              <a:pPr algn="ctr" eaLnBrk="0" hangingPunct="0">
                <a:spcBef>
                  <a:spcPts val="0"/>
                </a:spcBef>
              </a:pPr>
              <a:r>
                <a:rPr lang="en-US" sz="2400" dirty="0">
                  <a:solidFill>
                    <a:srgbClr val="7030A0"/>
                  </a:solidFill>
                  <a:latin typeface="Book Antiqua" pitchFamily="18" charset="0"/>
                </a:rPr>
                <a:t>U-part</a:t>
              </a:r>
            </a:p>
          </p:txBody>
        </p:sp>
        <p:sp>
          <p:nvSpPr>
            <p:cNvPr id="8" name="Line 7"/>
            <p:cNvSpPr>
              <a:spLocks noChangeShapeType="1"/>
            </p:cNvSpPr>
            <p:nvPr/>
          </p:nvSpPr>
          <p:spPr bwMode="auto">
            <a:xfrm flipV="1">
              <a:off x="4336988" y="3491091"/>
              <a:ext cx="846319" cy="0"/>
            </a:xfrm>
            <a:prstGeom prst="line">
              <a:avLst/>
            </a:prstGeom>
            <a:noFill/>
            <a:ln w="28575">
              <a:solidFill>
                <a:srgbClr val="7E3791"/>
              </a:solidFill>
              <a:round/>
              <a:headEnd type="none" w="med" len="med"/>
              <a:tailEnd type="arrow" w="med" len="med"/>
            </a:ln>
          </p:spPr>
          <p:txBody>
            <a:bodyPr/>
            <a:lstStyle/>
            <a:p>
              <a:endParaRPr lang="en-US" dirty="0"/>
            </a:p>
          </p:txBody>
        </p:sp>
      </p:grpSp>
      <p:grpSp>
        <p:nvGrpSpPr>
          <p:cNvPr id="11" name="Group 13"/>
          <p:cNvGrpSpPr/>
          <p:nvPr/>
        </p:nvGrpSpPr>
        <p:grpSpPr>
          <a:xfrm>
            <a:off x="7248127" y="644748"/>
            <a:ext cx="3036345" cy="831639"/>
            <a:chOff x="5040855" y="2943225"/>
            <a:chExt cx="3036345" cy="831639"/>
          </a:xfrm>
        </p:grpSpPr>
        <p:sp>
          <p:nvSpPr>
            <p:cNvPr id="7" name="Rectangle 5"/>
            <p:cNvSpPr>
              <a:spLocks noChangeArrowheads="1"/>
            </p:cNvSpPr>
            <p:nvPr/>
          </p:nvSpPr>
          <p:spPr bwMode="auto">
            <a:xfrm>
              <a:off x="5181600" y="2943225"/>
              <a:ext cx="2895600" cy="831639"/>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a:solidFill>
                    <a:srgbClr val="C00000"/>
                  </a:solidFill>
                  <a:latin typeface="Book Antiqua" pitchFamily="18" charset="0"/>
                </a:rPr>
                <a:t>Variability effect</a:t>
              </a:r>
            </a:p>
            <a:p>
              <a:pPr algn="ctr" eaLnBrk="0" hangingPunct="0">
                <a:spcBef>
                  <a:spcPts val="0"/>
                </a:spcBef>
              </a:pPr>
              <a:r>
                <a:rPr lang="en-US" sz="2400" dirty="0">
                  <a:solidFill>
                    <a:srgbClr val="C00000"/>
                  </a:solidFill>
                  <a:latin typeface="Book Antiqua" pitchFamily="18" charset="0"/>
                </a:rPr>
                <a:t>V-part</a:t>
              </a:r>
            </a:p>
          </p:txBody>
        </p:sp>
        <p:sp>
          <p:nvSpPr>
            <p:cNvPr id="9" name="Line 8"/>
            <p:cNvSpPr>
              <a:spLocks noChangeShapeType="1"/>
            </p:cNvSpPr>
            <p:nvPr/>
          </p:nvSpPr>
          <p:spPr bwMode="auto">
            <a:xfrm flipH="1">
              <a:off x="5040855" y="3536949"/>
              <a:ext cx="1152128" cy="4950"/>
            </a:xfrm>
            <a:prstGeom prst="line">
              <a:avLst/>
            </a:prstGeom>
            <a:noFill/>
            <a:ln w="28575">
              <a:solidFill>
                <a:srgbClr val="C00000"/>
              </a:solidFill>
              <a:round/>
              <a:headEnd type="none" w="med" len="med"/>
              <a:tailEnd type="arrow" w="med" len="med"/>
            </a:ln>
          </p:spPr>
          <p:txBody>
            <a:bodyPr/>
            <a:lstStyle/>
            <a:p>
              <a:endParaRPr lang="en-US"/>
            </a:p>
          </p:txBody>
        </p:sp>
      </p:grpSp>
      <mc:AlternateContent xmlns:mc="http://schemas.openxmlformats.org/markup-compatibility/2006" xmlns:a14="http://schemas.microsoft.com/office/drawing/2010/main">
        <mc:Choice Requires="a14">
          <p:sp>
            <p:nvSpPr>
              <p:cNvPr id="10" name="Object 10"/>
              <p:cNvSpPr txBox="1">
                <a:spLocks noGrp="1"/>
              </p:cNvSpPr>
              <p:nvPr>
                <p:ph idx="1"/>
              </p:nvPr>
            </p:nvSpPr>
            <p:spPr bwMode="auto">
              <a:xfrm>
                <a:off x="5437292" y="764964"/>
                <a:ext cx="1406525" cy="844550"/>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f>
                        <m:fPr>
                          <m:ctrlPr>
                            <a:rPr lang="en-US" i="1" smtClean="0">
                              <a:solidFill>
                                <a:srgbClr val="C00000"/>
                              </a:solidFill>
                              <a:latin typeface="Cambria Math" panose="02040503050406030204" pitchFamily="18" charset="0"/>
                            </a:rPr>
                          </m:ctrlPr>
                        </m:fPr>
                        <m:num>
                          <m:r>
                            <m:rPr>
                              <m:sty m:val="p"/>
                            </m:rPr>
                            <a:rPr lang="en-US" i="0">
                              <a:solidFill>
                                <a:srgbClr val="C00000"/>
                              </a:solidFill>
                              <a:latin typeface="Cambria Math" panose="02040503050406030204" pitchFamily="18" charset="0"/>
                            </a:rPr>
                            <m:t>C</m:t>
                          </m:r>
                          <m:sSup>
                            <m:sSupPr>
                              <m:ctrlPr>
                                <a:rPr lang="en-US" i="1">
                                  <a:solidFill>
                                    <a:srgbClr val="C00000"/>
                                  </a:solidFill>
                                  <a:latin typeface="Cambria Math" panose="02040503050406030204" pitchFamily="18" charset="0"/>
                                </a:rPr>
                              </m:ctrlPr>
                            </m:sSupPr>
                            <m:e>
                              <m:r>
                                <m:rPr>
                                  <m:sty m:val="p"/>
                                </m:rPr>
                                <a:rPr lang="en-US" i="0">
                                  <a:solidFill>
                                    <a:srgbClr val="C00000"/>
                                  </a:solidFill>
                                  <a:latin typeface="Cambria Math" panose="02040503050406030204" pitchFamily="18" charset="0"/>
                                </a:rPr>
                                <m:t>a</m:t>
                              </m:r>
                            </m:e>
                            <m:sup>
                              <m:r>
                                <a:rPr lang="en-US" i="0">
                                  <a:solidFill>
                                    <a:srgbClr val="C00000"/>
                                  </a:solidFill>
                                  <a:latin typeface="Cambria Math" panose="02040503050406030204" pitchFamily="18" charset="0"/>
                                </a:rPr>
                                <m:t>2</m:t>
                              </m:r>
                            </m:sup>
                          </m:sSup>
                          <m:r>
                            <a:rPr lang="en-US" i="0">
                              <a:solidFill>
                                <a:srgbClr val="C00000"/>
                              </a:solidFill>
                              <a:latin typeface="Cambria Math" panose="02040503050406030204" pitchFamily="18" charset="0"/>
                            </a:rPr>
                            <m:t>+</m:t>
                          </m:r>
                          <m:r>
                            <m:rPr>
                              <m:sty m:val="p"/>
                            </m:rPr>
                            <a:rPr lang="en-US" i="0">
                              <a:solidFill>
                                <a:srgbClr val="C00000"/>
                              </a:solidFill>
                              <a:latin typeface="Cambria Math" panose="02040503050406030204" pitchFamily="18" charset="0"/>
                            </a:rPr>
                            <m:t>C</m:t>
                          </m:r>
                          <m:sSup>
                            <m:sSupPr>
                              <m:ctrlPr>
                                <a:rPr lang="en-US" i="1">
                                  <a:solidFill>
                                    <a:srgbClr val="C00000"/>
                                  </a:solidFill>
                                  <a:latin typeface="Cambria Math" panose="02040503050406030204" pitchFamily="18" charset="0"/>
                                </a:rPr>
                              </m:ctrlPr>
                            </m:sSupPr>
                            <m:e>
                              <m:r>
                                <m:rPr>
                                  <m:sty m:val="p"/>
                                </m:rPr>
                                <a:rPr lang="en-US" i="0">
                                  <a:solidFill>
                                    <a:srgbClr val="C00000"/>
                                  </a:solidFill>
                                  <a:latin typeface="Cambria Math" panose="02040503050406030204" pitchFamily="18" charset="0"/>
                                </a:rPr>
                                <m:t>p</m:t>
                              </m:r>
                            </m:e>
                            <m:sup>
                              <m:r>
                                <a:rPr lang="en-US" i="0">
                                  <a:solidFill>
                                    <a:srgbClr val="C00000"/>
                                  </a:solidFill>
                                  <a:latin typeface="Cambria Math" panose="02040503050406030204" pitchFamily="18" charset="0"/>
                                </a:rPr>
                                <m:t>2</m:t>
                              </m:r>
                            </m:sup>
                          </m:sSup>
                        </m:num>
                        <m:den>
                          <m:r>
                            <a:rPr lang="en-US" i="0">
                              <a:solidFill>
                                <a:srgbClr val="C00000"/>
                              </a:solidFill>
                              <a:latin typeface="Cambria Math" panose="02040503050406030204" pitchFamily="18" charset="0"/>
                            </a:rPr>
                            <m:t>2</m:t>
                          </m:r>
                        </m:den>
                      </m:f>
                    </m:oMath>
                  </m:oMathPara>
                </a14:m>
                <a:endParaRPr lang="en-US" dirty="0"/>
              </a:p>
            </p:txBody>
          </p:sp>
        </mc:Choice>
        <mc:Fallback xmlns="">
          <p:sp>
            <p:nvSpPr>
              <p:cNvPr id="10" name="Object 10"/>
              <p:cNvSpPr txBox="1">
                <a:spLocks noGrp="1" noRot="1" noChangeAspect="1" noMove="1" noResize="1" noEditPoints="1" noAdjustHandles="1" noChangeArrowheads="1" noChangeShapeType="1" noTextEdit="1"/>
              </p:cNvSpPr>
              <p:nvPr>
                <p:ph idx="1"/>
              </p:nvPr>
            </p:nvSpPr>
            <p:spPr bwMode="auto">
              <a:xfrm>
                <a:off x="5437292" y="764964"/>
                <a:ext cx="1406525" cy="844550"/>
              </a:xfrm>
              <a:prstGeom prst="rect">
                <a:avLst/>
              </a:prstGeom>
              <a:blipFill>
                <a:blip r:embed="rId11"/>
                <a:stretch>
                  <a:fillRect/>
                </a:stretch>
              </a:blipFill>
              <a:ln>
                <a:noFill/>
              </a:ln>
              <a:effectLst/>
            </p:spPr>
            <p:txBody>
              <a:bodyPr/>
              <a:lstStyle/>
              <a:p>
                <a:r>
                  <a:rPr lang="en-US">
                    <a:noFill/>
                  </a:rPr>
                  <a:t> </a:t>
                </a:r>
              </a:p>
            </p:txBody>
          </p:sp>
        </mc:Fallback>
      </mc:AlternateContent>
      <p:graphicFrame>
        <p:nvGraphicFramePr>
          <p:cNvPr id="105476" name="Object 3"/>
          <p:cNvGraphicFramePr>
            <a:graphicFrameLocks/>
          </p:cNvGraphicFramePr>
          <p:nvPr>
            <p:extLst>
              <p:ext uri="{D42A27DB-BD31-4B8C-83A1-F6EECF244321}">
                <p14:modId xmlns:p14="http://schemas.microsoft.com/office/powerpoint/2010/main" val="1604236558"/>
              </p:ext>
            </p:extLst>
          </p:nvPr>
        </p:nvGraphicFramePr>
        <p:xfrm>
          <a:off x="3601146" y="1355725"/>
          <a:ext cx="28575" cy="15875"/>
        </p:xfrm>
        <a:graphic>
          <a:graphicData uri="http://schemas.openxmlformats.org/presentationml/2006/ole">
            <mc:AlternateContent xmlns:mc="http://schemas.openxmlformats.org/markup-compatibility/2006">
              <mc:Choice xmlns:v="urn:schemas-microsoft-com:vml" Requires="v">
                <p:oleObj spid="_x0000_s30847" name="Equation" r:id="rId12" imgW="266400" imgH="177480" progId="Equation.3">
                  <p:embed/>
                </p:oleObj>
              </mc:Choice>
              <mc:Fallback>
                <p:oleObj name="Equation" r:id="rId12" imgW="266400" imgH="177480" progId="Equation.3">
                  <p:embed/>
                  <p:pic>
                    <p:nvPicPr>
                      <p:cNvPr id="105476" name="Object 3"/>
                      <p:cNvPicPr>
                        <a:picLocks noChangeArrowheads="1"/>
                      </p:cNvPicPr>
                      <p:nvPr/>
                    </p:nvPicPr>
                    <p:blipFill>
                      <a:blip r:embed="rId13"/>
                      <a:srcRect/>
                      <a:stretch>
                        <a:fillRect/>
                      </a:stretch>
                    </p:blipFill>
                    <p:spPr bwMode="auto">
                      <a:xfrm>
                        <a:off x="3601146" y="1355725"/>
                        <a:ext cx="28575" cy="15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7" name="Object 3"/>
          <p:cNvGraphicFramePr>
            <a:graphicFrameLocks/>
          </p:cNvGraphicFramePr>
          <p:nvPr>
            <p:extLst>
              <p:ext uri="{D42A27DB-BD31-4B8C-83A1-F6EECF244321}">
                <p14:modId xmlns:p14="http://schemas.microsoft.com/office/powerpoint/2010/main" val="4208806825"/>
              </p:ext>
            </p:extLst>
          </p:nvPr>
        </p:nvGraphicFramePr>
        <p:xfrm>
          <a:off x="5144421" y="1121767"/>
          <a:ext cx="292100" cy="260350"/>
        </p:xfrm>
        <a:graphic>
          <a:graphicData uri="http://schemas.openxmlformats.org/presentationml/2006/ole">
            <mc:AlternateContent xmlns:mc="http://schemas.openxmlformats.org/markup-compatibility/2006">
              <mc:Choice xmlns:v="urn:schemas-microsoft-com:vml" Requires="v">
                <p:oleObj spid="_x0000_s30848" name="Equation" r:id="rId14" imgW="2720160" imgH="3027960" progId="Equation.3">
                  <p:embed/>
                </p:oleObj>
              </mc:Choice>
              <mc:Fallback>
                <p:oleObj name="Equation" r:id="rId14" imgW="2720160" imgH="3027960" progId="Equation.3">
                  <p:embed/>
                  <p:pic>
                    <p:nvPicPr>
                      <p:cNvPr id="105477" name="Object 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4421" y="1121767"/>
                        <a:ext cx="292100" cy="260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Content Placeholder 1">
            <a:extLst>
              <a:ext uri="{FF2B5EF4-FFF2-40B4-BE49-F238E27FC236}">
                <a16:creationId xmlns:a16="http://schemas.microsoft.com/office/drawing/2014/main" id="{7E620180-4AC9-4975-8116-91B8E491A9A9}"/>
              </a:ext>
            </a:extLst>
          </p:cNvPr>
          <p:cNvSpPr txBox="1">
            <a:spLocks/>
          </p:cNvSpPr>
          <p:nvPr/>
        </p:nvSpPr>
        <p:spPr bwMode="auto">
          <a:xfrm>
            <a:off x="2110588" y="3455190"/>
            <a:ext cx="9959752" cy="482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Font typeface="Wingdings" pitchFamily="2" charset="2"/>
              <a:buNone/>
            </a:pPr>
            <a:r>
              <a:rPr lang="en-US" kern="0" dirty="0"/>
              <a:t>Utilization effect; the queue length increases rapidly as U</a:t>
            </a:r>
            <a:r>
              <a:rPr lang="en-US" kern="0" dirty="0">
                <a:sym typeface="Symbol"/>
              </a:rPr>
              <a:t> </a:t>
            </a:r>
            <a:r>
              <a:rPr lang="en-US" kern="0" dirty="0">
                <a:sym typeface="Wingdings" pitchFamily="2" charset="2"/>
              </a:rPr>
              <a:t>approaches  </a:t>
            </a:r>
            <a:r>
              <a:rPr lang="en-US" kern="0" dirty="0">
                <a:sym typeface="Symbol"/>
              </a:rPr>
              <a:t>1. </a:t>
            </a:r>
            <a:endParaRPr lang="en-US" kern="0" dirty="0"/>
          </a:p>
        </p:txBody>
      </p:sp>
      <mc:AlternateContent xmlns:mc="http://schemas.openxmlformats.org/markup-compatibility/2006">
        <mc:Choice xmlns:a14="http://schemas.microsoft.com/office/drawing/2010/main" Requires="a14">
          <p:sp>
            <p:nvSpPr>
              <p:cNvPr id="15" name="Object 6">
                <a:extLst>
                  <a:ext uri="{FF2B5EF4-FFF2-40B4-BE49-F238E27FC236}">
                    <a16:creationId xmlns:a16="http://schemas.microsoft.com/office/drawing/2014/main" id="{4EFF658B-726D-4478-ADFB-23FBFEED2B0F}"/>
                  </a:ext>
                </a:extLst>
              </p:cNvPr>
              <p:cNvSpPr txBox="1"/>
              <p:nvPr/>
            </p:nvSpPr>
            <p:spPr bwMode="auto">
              <a:xfrm>
                <a:off x="-2597" y="3288800"/>
                <a:ext cx="1728465" cy="864766"/>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0">
                              <a:solidFill>
                                <a:srgbClr val="7030A0"/>
                              </a:solidFill>
                              <a:latin typeface="Cambria Math" panose="02040503050406030204" pitchFamily="18" charset="0"/>
                            </a:rPr>
                            <m:t>𝐈</m:t>
                          </m:r>
                        </m:e>
                        <m:sub>
                          <m:r>
                            <a:rPr lang="en-US" b="1" i="0">
                              <a:solidFill>
                                <a:srgbClr val="7030A0"/>
                              </a:solidFill>
                              <a:latin typeface="Cambria Math" panose="02040503050406030204" pitchFamily="18" charset="0"/>
                            </a:rPr>
                            <m:t>𝐢</m:t>
                          </m:r>
                        </m:sub>
                      </m:sSub>
                      <m:r>
                        <a:rPr lang="en-US" b="1" i="0">
                          <a:solidFill>
                            <a:srgbClr val="7030A0"/>
                          </a:solidFill>
                          <a:latin typeface="Cambria Math" panose="02040503050406030204" pitchFamily="18" charset="0"/>
                        </a:rPr>
                        <m:t>=</m:t>
                      </m:r>
                      <m:f>
                        <m:fPr>
                          <m:ctrlPr>
                            <a:rPr lang="en-US" b="1" i="1">
                              <a:solidFill>
                                <a:srgbClr val="7030A0"/>
                              </a:solidFill>
                              <a:latin typeface="Cambria Math" panose="02040503050406030204" pitchFamily="18" charset="0"/>
                            </a:rPr>
                          </m:ctrlPr>
                        </m:fPr>
                        <m:num>
                          <m:sSup>
                            <m:sSupPr>
                              <m:ctrlPr>
                                <a:rPr lang="en-US" b="1" i="1" smtClean="0">
                                  <a:solidFill>
                                    <a:srgbClr val="7030A0"/>
                                  </a:solidFill>
                                  <a:latin typeface="Cambria Math" panose="02040503050406030204" pitchFamily="18" charset="0"/>
                                </a:rPr>
                              </m:ctrlPr>
                            </m:sSupPr>
                            <m:e>
                              <m:r>
                                <a:rPr lang="en-US" b="1" i="0" smtClean="0">
                                  <a:solidFill>
                                    <a:srgbClr val="7030A0"/>
                                  </a:solidFill>
                                  <a:latin typeface="Cambria Math" panose="02040503050406030204" pitchFamily="18" charset="0"/>
                                </a:rPr>
                                <m:t>𝐔</m:t>
                              </m:r>
                            </m:e>
                            <m:sup>
                              <m:rad>
                                <m:radPr>
                                  <m:degHide m:val="on"/>
                                  <m:ctrlPr>
                                    <a:rPr lang="en-US" b="1" i="1" smtClean="0">
                                      <a:solidFill>
                                        <a:srgbClr val="7030A0"/>
                                      </a:solidFill>
                                      <a:latin typeface="Cambria Math" panose="02040503050406030204" pitchFamily="18" charset="0"/>
                                    </a:rPr>
                                  </m:ctrlPr>
                                </m:radPr>
                                <m:deg/>
                                <m:e>
                                  <m:r>
                                    <a:rPr lang="en-US" b="1" i="0" smtClean="0">
                                      <a:solidFill>
                                        <a:srgbClr val="7030A0"/>
                                      </a:solidFill>
                                      <a:latin typeface="Cambria Math" panose="02040503050406030204" pitchFamily="18" charset="0"/>
                                    </a:rPr>
                                    <m:t>𝟐</m:t>
                                  </m:r>
                                  <m:r>
                                    <a:rPr lang="en-US" b="1" i="0" smtClean="0">
                                      <a:solidFill>
                                        <a:srgbClr val="7030A0"/>
                                      </a:solidFill>
                                      <a:latin typeface="Cambria Math" panose="02040503050406030204" pitchFamily="18" charset="0"/>
                                    </a:rPr>
                                    <m:t>(</m:t>
                                  </m:r>
                                  <m:r>
                                    <a:rPr lang="en-US" b="1" i="0" smtClean="0">
                                      <a:solidFill>
                                        <a:srgbClr val="7030A0"/>
                                      </a:solidFill>
                                      <a:latin typeface="Cambria Math" panose="02040503050406030204" pitchFamily="18" charset="0"/>
                                    </a:rPr>
                                    <m:t>𝐜</m:t>
                                  </m:r>
                                  <m:r>
                                    <a:rPr lang="en-US" b="1" i="0" smtClean="0">
                                      <a:solidFill>
                                        <a:srgbClr val="7030A0"/>
                                      </a:solidFill>
                                      <a:latin typeface="Cambria Math" panose="02040503050406030204" pitchFamily="18" charset="0"/>
                                    </a:rPr>
                                    <m:t>+</m:t>
                                  </m:r>
                                  <m:r>
                                    <a:rPr lang="en-US" b="1" i="0" smtClean="0">
                                      <a:solidFill>
                                        <a:srgbClr val="7030A0"/>
                                      </a:solidFill>
                                      <a:latin typeface="Cambria Math" panose="02040503050406030204" pitchFamily="18" charset="0"/>
                                    </a:rPr>
                                    <m:t>𝟏</m:t>
                                  </m:r>
                                  <m:r>
                                    <a:rPr lang="en-US" b="1" i="0" smtClean="0">
                                      <a:solidFill>
                                        <a:srgbClr val="7030A0"/>
                                      </a:solidFill>
                                      <a:latin typeface="Cambria Math" panose="02040503050406030204" pitchFamily="18" charset="0"/>
                                    </a:rPr>
                                    <m:t>)</m:t>
                                  </m:r>
                                </m:e>
                              </m:rad>
                            </m:sup>
                          </m:sSup>
                        </m:num>
                        <m:den>
                          <m:r>
                            <a:rPr lang="en-US" b="1" i="0">
                              <a:solidFill>
                                <a:srgbClr val="7030A0"/>
                              </a:solidFill>
                              <a:latin typeface="Cambria Math" panose="02040503050406030204" pitchFamily="18" charset="0"/>
                            </a:rPr>
                            <m:t>𝟏</m:t>
                          </m:r>
                          <m:r>
                            <a:rPr lang="en-US" b="1" i="0">
                              <a:solidFill>
                                <a:srgbClr val="7030A0"/>
                              </a:solidFill>
                              <a:latin typeface="Cambria Math" panose="02040503050406030204" pitchFamily="18" charset="0"/>
                            </a:rPr>
                            <m:t>−</m:t>
                          </m:r>
                          <m:r>
                            <a:rPr lang="en-US" b="1" i="0">
                              <a:solidFill>
                                <a:srgbClr val="7030A0"/>
                              </a:solidFill>
                              <a:latin typeface="Cambria Math" panose="02040503050406030204" pitchFamily="18" charset="0"/>
                            </a:rPr>
                            <m:t>𝐔</m:t>
                          </m:r>
                        </m:den>
                      </m:f>
                    </m:oMath>
                  </m:oMathPara>
                </a14:m>
                <a:endParaRPr lang="en-US" b="1" dirty="0">
                  <a:solidFill>
                    <a:srgbClr val="7030A0"/>
                  </a:solidFill>
                </a:endParaRPr>
              </a:p>
            </p:txBody>
          </p:sp>
        </mc:Choice>
        <mc:Fallback>
          <p:sp>
            <p:nvSpPr>
              <p:cNvPr id="15" name="Object 6">
                <a:extLst>
                  <a:ext uri="{FF2B5EF4-FFF2-40B4-BE49-F238E27FC236}">
                    <a16:creationId xmlns:a16="http://schemas.microsoft.com/office/drawing/2014/main" id="{4EFF658B-726D-4478-ADFB-23FBFEED2B0F}"/>
                  </a:ext>
                </a:extLst>
              </p:cNvPr>
              <p:cNvSpPr txBox="1">
                <a:spLocks noRot="1" noChangeAspect="1" noMove="1" noResize="1" noEditPoints="1" noAdjustHandles="1" noChangeArrowheads="1" noChangeShapeType="1" noTextEdit="1"/>
              </p:cNvSpPr>
              <p:nvPr/>
            </p:nvSpPr>
            <p:spPr bwMode="auto">
              <a:xfrm>
                <a:off x="-2597" y="3288800"/>
                <a:ext cx="1728465" cy="864766"/>
              </a:xfrm>
              <a:prstGeom prst="rect">
                <a:avLst/>
              </a:prstGeom>
              <a:blipFill>
                <a:blip r:embed="rId16"/>
                <a:stretch>
                  <a:fillRect/>
                </a:stretch>
              </a:blipFill>
              <a:ln>
                <a:noFill/>
              </a:ln>
              <a:effectLst/>
            </p:spPr>
            <p:txBody>
              <a:bodyPr/>
              <a:lstStyle/>
              <a:p>
                <a:r>
                  <a:rPr lang="en-US">
                    <a:noFill/>
                  </a:rPr>
                  <a:t> </a:t>
                </a:r>
              </a:p>
            </p:txBody>
          </p:sp>
        </mc:Fallback>
      </mc:AlternateContent>
      <p:sp>
        <p:nvSpPr>
          <p:cNvPr id="16" name="Content Placeholder 1">
            <a:extLst>
              <a:ext uri="{FF2B5EF4-FFF2-40B4-BE49-F238E27FC236}">
                <a16:creationId xmlns:a16="http://schemas.microsoft.com/office/drawing/2014/main" id="{A9085872-26CB-43B8-BA27-96898457DFA4}"/>
              </a:ext>
            </a:extLst>
          </p:cNvPr>
          <p:cNvSpPr txBox="1">
            <a:spLocks/>
          </p:cNvSpPr>
          <p:nvPr/>
        </p:nvSpPr>
        <p:spPr bwMode="auto">
          <a:xfrm>
            <a:off x="2181580" y="4120894"/>
            <a:ext cx="9840416" cy="921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Variability effect; the queue length increases as the variability in interarrival and processing times increases.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mc:AlternateContent xmlns:mc="http://schemas.openxmlformats.org/markup-compatibility/2006">
        <mc:Choice xmlns:a14="http://schemas.microsoft.com/office/drawing/2010/main" Requires="a14">
          <p:sp>
            <p:nvSpPr>
              <p:cNvPr id="17" name="Object 8">
                <a:extLst>
                  <a:ext uri="{FF2B5EF4-FFF2-40B4-BE49-F238E27FC236}">
                    <a16:creationId xmlns:a16="http://schemas.microsoft.com/office/drawing/2014/main" id="{F363FEBF-86E3-4724-AC5B-107624C88892}"/>
                  </a:ext>
                </a:extLst>
              </p:cNvPr>
              <p:cNvSpPr txBox="1"/>
              <p:nvPr/>
            </p:nvSpPr>
            <p:spPr bwMode="auto">
              <a:xfrm>
                <a:off x="69411" y="4207242"/>
                <a:ext cx="1395561" cy="648692"/>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b="1" i="1" smtClean="0">
                              <a:solidFill>
                                <a:srgbClr val="C00000"/>
                              </a:solidFill>
                              <a:latin typeface="Cambria Math" panose="02040503050406030204" pitchFamily="18" charset="0"/>
                            </a:rPr>
                          </m:ctrlPr>
                        </m:fPr>
                        <m:num>
                          <m:r>
                            <a:rPr lang="en-US" b="1" i="0">
                              <a:solidFill>
                                <a:srgbClr val="C00000"/>
                              </a:solidFill>
                              <a:latin typeface="Cambria Math" panose="02040503050406030204" pitchFamily="18" charset="0"/>
                            </a:rPr>
                            <m:t>𝐂</m:t>
                          </m:r>
                          <m:sSup>
                            <m:sSupPr>
                              <m:ctrlPr>
                                <a:rPr lang="en-US" b="1" i="1">
                                  <a:solidFill>
                                    <a:srgbClr val="C00000"/>
                                  </a:solidFill>
                                  <a:latin typeface="Cambria Math" panose="02040503050406030204" pitchFamily="18" charset="0"/>
                                </a:rPr>
                              </m:ctrlPr>
                            </m:sSupPr>
                            <m:e>
                              <m:r>
                                <a:rPr lang="en-US" b="1" i="0">
                                  <a:solidFill>
                                    <a:srgbClr val="C00000"/>
                                  </a:solidFill>
                                  <a:latin typeface="Cambria Math" panose="02040503050406030204" pitchFamily="18" charset="0"/>
                                </a:rPr>
                                <m:t>𝐚</m:t>
                              </m:r>
                            </m:e>
                            <m:sup>
                              <m:r>
                                <a:rPr lang="en-US" b="1" i="0">
                                  <a:solidFill>
                                    <a:srgbClr val="C00000"/>
                                  </a:solidFill>
                                  <a:latin typeface="Cambria Math" panose="02040503050406030204" pitchFamily="18" charset="0"/>
                                </a:rPr>
                                <m:t>𝟐</m:t>
                              </m:r>
                            </m:sup>
                          </m:sSup>
                          <m:r>
                            <a:rPr lang="en-US" b="1" i="0">
                              <a:solidFill>
                                <a:srgbClr val="C00000"/>
                              </a:solidFill>
                              <a:latin typeface="Cambria Math" panose="02040503050406030204" pitchFamily="18" charset="0"/>
                            </a:rPr>
                            <m:t>+</m:t>
                          </m:r>
                          <m:r>
                            <a:rPr lang="en-US" b="1" i="0">
                              <a:solidFill>
                                <a:srgbClr val="C00000"/>
                              </a:solidFill>
                              <a:latin typeface="Cambria Math" panose="02040503050406030204" pitchFamily="18" charset="0"/>
                            </a:rPr>
                            <m:t>𝐂</m:t>
                          </m:r>
                          <m:sSup>
                            <m:sSupPr>
                              <m:ctrlPr>
                                <a:rPr lang="en-US" b="1" i="1">
                                  <a:solidFill>
                                    <a:srgbClr val="C00000"/>
                                  </a:solidFill>
                                  <a:latin typeface="Cambria Math" panose="02040503050406030204" pitchFamily="18" charset="0"/>
                                </a:rPr>
                              </m:ctrlPr>
                            </m:sSupPr>
                            <m:e>
                              <m:r>
                                <a:rPr lang="en-US" b="1" i="0">
                                  <a:solidFill>
                                    <a:srgbClr val="C00000"/>
                                  </a:solidFill>
                                  <a:latin typeface="Cambria Math" panose="02040503050406030204" pitchFamily="18" charset="0"/>
                                </a:rPr>
                                <m:t>𝐩</m:t>
                              </m:r>
                            </m:e>
                            <m:sup>
                              <m:r>
                                <a:rPr lang="en-US" b="1" i="0">
                                  <a:solidFill>
                                    <a:srgbClr val="C00000"/>
                                  </a:solidFill>
                                  <a:latin typeface="Cambria Math" panose="02040503050406030204" pitchFamily="18" charset="0"/>
                                </a:rPr>
                                <m:t>𝟐</m:t>
                              </m:r>
                            </m:sup>
                          </m:sSup>
                        </m:num>
                        <m:den>
                          <m:r>
                            <a:rPr lang="en-US" b="1" i="0">
                              <a:solidFill>
                                <a:srgbClr val="C00000"/>
                              </a:solidFill>
                              <a:latin typeface="Cambria Math" panose="02040503050406030204" pitchFamily="18" charset="0"/>
                            </a:rPr>
                            <m:t>𝟐</m:t>
                          </m:r>
                        </m:den>
                      </m:f>
                    </m:oMath>
                  </m:oMathPara>
                </a14:m>
                <a:endParaRPr lang="en-US" b="1" dirty="0"/>
              </a:p>
            </p:txBody>
          </p:sp>
        </mc:Choice>
        <mc:Fallback>
          <p:sp>
            <p:nvSpPr>
              <p:cNvPr id="17" name="Object 8">
                <a:extLst>
                  <a:ext uri="{FF2B5EF4-FFF2-40B4-BE49-F238E27FC236}">
                    <a16:creationId xmlns:a16="http://schemas.microsoft.com/office/drawing/2014/main" id="{F363FEBF-86E3-4724-AC5B-107624C88892}"/>
                  </a:ext>
                </a:extLst>
              </p:cNvPr>
              <p:cNvSpPr txBox="1">
                <a:spLocks noRot="1" noChangeAspect="1" noMove="1" noResize="1" noEditPoints="1" noAdjustHandles="1" noChangeArrowheads="1" noChangeShapeType="1" noTextEdit="1"/>
              </p:cNvSpPr>
              <p:nvPr/>
            </p:nvSpPr>
            <p:spPr bwMode="auto">
              <a:xfrm>
                <a:off x="69411" y="4207242"/>
                <a:ext cx="1395561" cy="648692"/>
              </a:xfrm>
              <a:prstGeom prst="rect">
                <a:avLst/>
              </a:prstGeom>
              <a:blipFill>
                <a:blip r:embed="rId17"/>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Object 18">
                <a:extLst>
                  <a:ext uri="{FF2B5EF4-FFF2-40B4-BE49-F238E27FC236}">
                    <a16:creationId xmlns:a16="http://schemas.microsoft.com/office/drawing/2014/main" id="{AE745D0E-E59E-4BF7-A052-E51F4E2D95C1}"/>
                  </a:ext>
                </a:extLst>
              </p:cNvPr>
              <p:cNvSpPr txBox="1"/>
              <p:nvPr/>
            </p:nvSpPr>
            <p:spPr bwMode="auto">
              <a:xfrm>
                <a:off x="266138" y="4978694"/>
                <a:ext cx="4749742" cy="798576"/>
              </a:xfrm>
              <a:prstGeom prst="rect">
                <a:avLst/>
              </a:prstGeom>
              <a:noFill/>
              <a:ln>
                <a:noFill/>
              </a:ln>
            </p:spPr>
            <p:txBody>
              <a:bodyPr>
                <a:noAutofit/>
              </a:bodyPr>
              <a:lstStyle/>
              <a:p>
                <a:r>
                  <a:rPr lang="en-US" sz="2400" dirty="0">
                    <a:solidFill>
                      <a:srgbClr val="000000"/>
                    </a:solidFill>
                    <a:latin typeface="Book Antiqua" panose="02040602050305030304" pitchFamily="18" charset="0"/>
                  </a:rPr>
                  <a:t>T</a:t>
                </a:r>
                <a14:m>
                  <m:oMath xmlns:m="http://schemas.openxmlformats.org/officeDocument/2006/math">
                    <m:r>
                      <m:rPr>
                        <m:sty m:val="p"/>
                      </m:rPr>
                      <a:rPr lang="en-US" sz="2400" i="0">
                        <a:solidFill>
                          <a:srgbClr val="000000"/>
                        </a:solidFill>
                        <a:latin typeface="Cambria Math" panose="02040503050406030204" pitchFamily="18" charset="0"/>
                      </a:rPr>
                      <m:t>i</m:t>
                    </m:r>
                    <m:r>
                      <a:rPr lang="en-US" sz="2400" i="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𝑈</m:t>
                            </m:r>
                          </m:e>
                          <m:sup>
                            <m:rad>
                              <m:radPr>
                                <m:degHide m:val="on"/>
                                <m:ctrlPr>
                                  <a:rPr lang="en-US" sz="2400" i="1" smtClean="0">
                                    <a:solidFill>
                                      <a:srgbClr val="000000"/>
                                    </a:solidFill>
                                    <a:latin typeface="Cambria Math" panose="02040503050406030204" pitchFamily="18" charset="0"/>
                                  </a:rPr>
                                </m:ctrlPr>
                              </m:radPr>
                              <m:deg/>
                              <m:e>
                                <m:r>
                                  <a:rPr lang="en-US" sz="2400" b="0" i="1" smtClean="0">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+1)</m:t>
                                </m:r>
                              </m:e>
                            </m:rad>
                            <m:r>
                              <a:rPr lang="en-US" sz="2400" b="0" i="1" smtClean="0">
                                <a:solidFill>
                                  <a:srgbClr val="000000"/>
                                </a:solidFill>
                                <a:latin typeface="Cambria Math" panose="02040503050406030204" pitchFamily="18" charset="0"/>
                              </a:rPr>
                              <m:t>−1</m:t>
                            </m:r>
                          </m:sup>
                        </m:sSup>
                      </m:num>
                      <m:den>
                        <m:r>
                          <m:rPr>
                            <m:sty m:val="p"/>
                          </m:rPr>
                          <a:rPr lang="en-US" sz="2400" b="0" i="0" smtClean="0">
                            <a:solidFill>
                              <a:srgbClr val="000000"/>
                            </a:solidFill>
                            <a:latin typeface="Cambria Math" panose="02040503050406030204" pitchFamily="18" charset="0"/>
                          </a:rPr>
                          <m:t>c</m:t>
                        </m:r>
                        <m:r>
                          <a:rPr lang="en-US" sz="2400" b="0" i="0" smtClean="0">
                            <a:solidFill>
                              <a:srgbClr val="000000"/>
                            </a:solidFill>
                            <a:latin typeface="Cambria Math" panose="02040503050406030204" pitchFamily="18" charset="0"/>
                          </a:rPr>
                          <m:t>(1−</m:t>
                        </m:r>
                        <m:r>
                          <m:rPr>
                            <m:sty m:val="p"/>
                          </m:rPr>
                          <a:rPr lang="en-US" sz="2400" i="0">
                            <a:solidFill>
                              <a:srgbClr val="000000"/>
                            </a:solidFill>
                            <a:latin typeface="Cambria Math" panose="02040503050406030204" pitchFamily="18" charset="0"/>
                          </a:rPr>
                          <m:t>U</m:t>
                        </m:r>
                        <m:r>
                          <a:rPr lang="en-US" sz="2400" b="0" i="0" smtClean="0">
                            <a:solidFill>
                              <a:srgbClr val="000000"/>
                            </a:solidFill>
                            <a:latin typeface="Cambria Math" panose="02040503050406030204" pitchFamily="18" charset="0"/>
                          </a:rPr>
                          <m:t>)</m:t>
                        </m:r>
                      </m:den>
                    </m:f>
                    <m:r>
                      <a:rPr lang="en-US" sz="2400" i="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m:rPr>
                            <m:sty m:val="p"/>
                          </m:rPr>
                          <a:rPr lang="en-US" sz="2400" i="0">
                            <a:solidFill>
                              <a:srgbClr val="000000"/>
                            </a:solidFill>
                            <a:latin typeface="Cambria Math" panose="02040503050406030204" pitchFamily="18" charset="0"/>
                          </a:rPr>
                          <m:t>C</m:t>
                        </m:r>
                        <m:sSup>
                          <m:sSupPr>
                            <m:ctrlPr>
                              <a:rPr lang="en-US" sz="2400" i="1">
                                <a:solidFill>
                                  <a:srgbClr val="000000"/>
                                </a:solidFill>
                                <a:latin typeface="Cambria Math" panose="02040503050406030204" pitchFamily="18" charset="0"/>
                              </a:rPr>
                            </m:ctrlPr>
                          </m:sSupPr>
                          <m:e>
                            <m:r>
                              <m:rPr>
                                <m:sty m:val="p"/>
                              </m:rPr>
                              <a:rPr lang="en-US" sz="2400" i="0">
                                <a:solidFill>
                                  <a:srgbClr val="000000"/>
                                </a:solidFill>
                                <a:latin typeface="Cambria Math" panose="02040503050406030204" pitchFamily="18" charset="0"/>
                              </a:rPr>
                              <m:t>a</m:t>
                            </m:r>
                          </m:e>
                          <m:sup>
                            <m:r>
                              <a:rPr lang="en-US" sz="2400" i="0">
                                <a:solidFill>
                                  <a:srgbClr val="000000"/>
                                </a:solidFill>
                                <a:latin typeface="Cambria Math" panose="02040503050406030204" pitchFamily="18" charset="0"/>
                              </a:rPr>
                              <m:t>2</m:t>
                            </m:r>
                          </m:sup>
                        </m:sSup>
                        <m:r>
                          <a:rPr lang="en-US" sz="2400" i="0">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C</m:t>
                        </m:r>
                        <m:sSup>
                          <m:sSupPr>
                            <m:ctrlPr>
                              <a:rPr lang="en-US" sz="2400" i="1">
                                <a:solidFill>
                                  <a:srgbClr val="000000"/>
                                </a:solidFill>
                                <a:latin typeface="Cambria Math" panose="02040503050406030204" pitchFamily="18" charset="0"/>
                              </a:rPr>
                            </m:ctrlPr>
                          </m:sSupPr>
                          <m:e>
                            <m:r>
                              <m:rPr>
                                <m:sty m:val="p"/>
                              </m:rPr>
                              <a:rPr lang="en-US" sz="2400" i="0">
                                <a:solidFill>
                                  <a:srgbClr val="000000"/>
                                </a:solidFill>
                                <a:latin typeface="Cambria Math" panose="02040503050406030204" pitchFamily="18" charset="0"/>
                              </a:rPr>
                              <m:t>p</m:t>
                            </m:r>
                          </m:e>
                          <m:sup>
                            <m:r>
                              <a:rPr lang="en-US" sz="2400" i="0">
                                <a:solidFill>
                                  <a:srgbClr val="000000"/>
                                </a:solidFill>
                                <a:latin typeface="Cambria Math" panose="02040503050406030204" pitchFamily="18" charset="0"/>
                              </a:rPr>
                              <m:t>2</m:t>
                            </m:r>
                          </m:sup>
                        </m:sSup>
                      </m:num>
                      <m:den>
                        <m:r>
                          <a:rPr lang="en-US" sz="2400" i="0">
                            <a:solidFill>
                              <a:srgbClr val="000000"/>
                            </a:solidFill>
                            <a:latin typeface="Cambria Math" panose="02040503050406030204" pitchFamily="18" charset="0"/>
                          </a:rPr>
                          <m:t>2</m:t>
                        </m:r>
                      </m:den>
                    </m:f>
                  </m:oMath>
                </a14:m>
                <a:r>
                  <a:rPr lang="en-US" sz="2400" dirty="0">
                    <a:solidFill>
                      <a:srgbClr val="000000"/>
                    </a:solidFill>
                    <a:latin typeface="Book Antiqua" panose="02040602050305030304" pitchFamily="18" charset="0"/>
                  </a:rPr>
                  <a:t> </a:t>
                </a:r>
                <a14:m>
                  <m:oMath xmlns:m="http://schemas.openxmlformats.org/officeDocument/2006/math">
                    <m:r>
                      <a:rPr lang="en-US" sz="2400" i="0">
                        <a:solidFill>
                          <a:srgbClr val="000000"/>
                        </a:solidFill>
                        <a:latin typeface="Cambria Math" panose="02040503050406030204" pitchFamily="18" charset="0"/>
                      </a:rPr>
                      <m:t>×</m:t>
                    </m:r>
                  </m:oMath>
                </a14:m>
                <a:r>
                  <a:rPr lang="en-US" sz="2400" dirty="0">
                    <a:latin typeface="Book Antiqua" panose="02040602050305030304" pitchFamily="18" charset="0"/>
                  </a:rPr>
                  <a:t>Tp</a:t>
                </a:r>
              </a:p>
            </p:txBody>
          </p:sp>
        </mc:Choice>
        <mc:Fallback>
          <p:sp>
            <p:nvSpPr>
              <p:cNvPr id="19" name="Object 18">
                <a:extLst>
                  <a:ext uri="{FF2B5EF4-FFF2-40B4-BE49-F238E27FC236}">
                    <a16:creationId xmlns:a16="http://schemas.microsoft.com/office/drawing/2014/main" id="{AE745D0E-E59E-4BF7-A052-E51F4E2D95C1}"/>
                  </a:ext>
                </a:extLst>
              </p:cNvPr>
              <p:cNvSpPr txBox="1">
                <a:spLocks noRot="1" noChangeAspect="1" noMove="1" noResize="1" noEditPoints="1" noAdjustHandles="1" noChangeArrowheads="1" noChangeShapeType="1" noTextEdit="1"/>
              </p:cNvSpPr>
              <p:nvPr/>
            </p:nvSpPr>
            <p:spPr bwMode="auto">
              <a:xfrm>
                <a:off x="266138" y="4978694"/>
                <a:ext cx="4749742" cy="798576"/>
              </a:xfrm>
              <a:prstGeom prst="rect">
                <a:avLst/>
              </a:prstGeom>
              <a:blipFill>
                <a:blip r:embed="rId18"/>
                <a:stretch>
                  <a:fillRect l="-2054" b="-763"/>
                </a:stretch>
              </a:blipFill>
              <a:ln>
                <a:noFill/>
              </a:ln>
            </p:spPr>
            <p:txBody>
              <a:bodyPr/>
              <a:lstStyle/>
              <a:p>
                <a:r>
                  <a:rPr lang="en-US">
                    <a:noFill/>
                  </a:rPr>
                  <a:t> </a:t>
                </a:r>
              </a:p>
            </p:txBody>
          </p:sp>
        </mc:Fallback>
      </mc:AlternateContent>
      <p:sp>
        <p:nvSpPr>
          <p:cNvPr id="22" name="Content Placeholder 1">
            <a:extLst>
              <a:ext uri="{FF2B5EF4-FFF2-40B4-BE49-F238E27FC236}">
                <a16:creationId xmlns:a16="http://schemas.microsoft.com/office/drawing/2014/main" id="{524833FC-2C2F-4CF8-8D16-1CAEE351F5BE}"/>
              </a:ext>
            </a:extLst>
          </p:cNvPr>
          <p:cNvSpPr txBox="1">
            <a:spLocks/>
          </p:cNvSpPr>
          <p:nvPr/>
        </p:nvSpPr>
        <p:spPr bwMode="auto">
          <a:xfrm>
            <a:off x="69411" y="5862743"/>
            <a:ext cx="6967542" cy="460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Waiting Time in the Line = </a:t>
            </a:r>
            <a:r>
              <a:rPr lang="en-US" sz="2400" dirty="0" err="1">
                <a:latin typeface="Book Antiqua" pitchFamily="18" charset="0"/>
                <a:ea typeface="ＭＳ Ｐゴシック" pitchFamily="-65" charset="-128"/>
                <a:cs typeface="MS Reference Sans Serif" pitchFamily="34" charset="0"/>
              </a:rPr>
              <a:t>U-part</a:t>
            </a:r>
            <a:r>
              <a:rPr lang="en-US" sz="2400" dirty="0" err="1">
                <a:latin typeface="Book Antiqua" pitchFamily="18" charset="0"/>
                <a:ea typeface="ＭＳ Ｐゴシック" pitchFamily="-65" charset="-128"/>
                <a:cs typeface="MS Reference Sans Serif" pitchFamily="34" charset="0"/>
                <a:sym typeface="Symbol" panose="05050102010706020507" pitchFamily="18" charset="2"/>
              </a:rPr>
              <a:t>V-partT-part</a:t>
            </a:r>
            <a:endParaRPr lang="en-US" sz="2400" dirty="0">
              <a:latin typeface="Book Antiqua" pitchFamily="18" charset="0"/>
              <a:ea typeface="ＭＳ Ｐゴシック" pitchFamily="-65" charset="-128"/>
              <a:cs typeface="MS Reference Sans Serif" pitchFamily="34" charset="0"/>
              <a:sym typeface="Wingdings" panose="05000000000000000000" pitchFamily="2" charset="2"/>
            </a:endParaRPr>
          </a:p>
          <a:p>
            <a:pPr marL="342900" indent="-342900" eaLnBrk="1" hangingPunct="1">
              <a:spcBef>
                <a:spcPct val="20000"/>
              </a:spcBef>
              <a:spcAft>
                <a:spcPts val="1200"/>
              </a:spcAft>
              <a:buSzPct val="75000"/>
            </a:pPr>
            <a:endParaRPr lang="en-US" sz="2400" dirty="0">
              <a:latin typeface="Book Antiqua" pitchFamily="18" charset="0"/>
              <a:ea typeface="ＭＳ Ｐゴシック" pitchFamily="-65" charset="-128"/>
              <a:cs typeface="MS Reference Sans Serif" pitchFamily="34" charset="0"/>
              <a:sym typeface="Wingdings" panose="05000000000000000000" pitchFamily="2" charset="2"/>
            </a:endParaRPr>
          </a:p>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dissolve">
                                      <p:cBhvr>
                                        <p:cTn id="12" dur="500"/>
                                        <p:tgtEl>
                                          <p:spTgt spid="1054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dissolv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dissolv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dissolv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dissolve">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dissolve">
                                      <p:cBhvr>
                                        <p:cTn id="47" dur="5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
                                            <p:txEl>
                                              <p:pRg st="2" end="2"/>
                                            </p:txEl>
                                          </p:spTgt>
                                        </p:tgtEl>
                                        <p:attrNameLst>
                                          <p:attrName>style.visibility</p:attrName>
                                        </p:attrNameLst>
                                      </p:cBhvr>
                                      <p:to>
                                        <p:strVal val="visible"/>
                                      </p:to>
                                    </p:set>
                                    <p:animEffect transition="in" filter="dissolve">
                                      <p:cBhvr>
                                        <p:cTn id="5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build="p"/>
      <p:bldP spid="16" grpId="0" build="p"/>
      <p:bldP spid="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7816515" y="5757689"/>
            <a:ext cx="914400"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2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pPr>
            <a:endParaRPr lang="en-US" altLang="en-US" sz="2400" b="0"/>
          </a:p>
        </p:txBody>
      </p:sp>
      <p:sp>
        <p:nvSpPr>
          <p:cNvPr id="5" name="Rectangle 3"/>
          <p:cNvSpPr txBox="1">
            <a:spLocks noChangeArrowheads="1"/>
          </p:cNvSpPr>
          <p:nvPr/>
        </p:nvSpPr>
        <p:spPr bwMode="auto">
          <a:xfrm>
            <a:off x="199426" y="1320370"/>
            <a:ext cx="11504308" cy="4808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u="sng" dirty="0">
                <a:latin typeface="Adobe Caslon Pro" panose="0205050205050A020403" pitchFamily="18" charset="0"/>
              </a:rPr>
              <a:t>Example: </a:t>
            </a:r>
            <a:r>
              <a:rPr lang="en-US" altLang="en-US" sz="2400" i="1" u="sng" dirty="0">
                <a:latin typeface="Adobe Caslon Pro" panose="0205050205050A020403" pitchFamily="18" charset="0"/>
              </a:rPr>
              <a:t>Michigan Yacht Club Example</a:t>
            </a:r>
            <a:endParaRPr lang="en-US" altLang="en-US" sz="2400" b="0" u="none" dirty="0"/>
          </a:p>
        </p:txBody>
      </p:sp>
      <p:grpSp>
        <p:nvGrpSpPr>
          <p:cNvPr id="6" name="Group 5"/>
          <p:cNvGrpSpPr/>
          <p:nvPr/>
        </p:nvGrpSpPr>
        <p:grpSpPr>
          <a:xfrm flipH="1">
            <a:off x="6791759" y="3654479"/>
            <a:ext cx="1594653" cy="354138"/>
            <a:chOff x="6455411" y="4764520"/>
            <a:chExt cx="1601126" cy="354138"/>
          </a:xfrm>
        </p:grpSpPr>
        <p:pic>
          <p:nvPicPr>
            <p:cNvPr id="7" name="Picture 6"/>
            <p:cNvPicPr>
              <a:picLocks noChangeAspect="1"/>
            </p:cNvPicPr>
            <p:nvPr/>
          </p:nvPicPr>
          <p:blipFill>
            <a:blip r:embed="rId2"/>
            <a:stretch>
              <a:fillRect/>
            </a:stretch>
          </p:blipFill>
          <p:spPr>
            <a:xfrm>
              <a:off x="7621521" y="4962152"/>
              <a:ext cx="435016" cy="156411"/>
            </a:xfrm>
            <a:prstGeom prst="rect">
              <a:avLst/>
            </a:prstGeom>
          </p:spPr>
        </p:pic>
        <p:pic>
          <p:nvPicPr>
            <p:cNvPr id="8" name="Picture 7"/>
            <p:cNvPicPr>
              <a:picLocks noChangeAspect="1"/>
            </p:cNvPicPr>
            <p:nvPr/>
          </p:nvPicPr>
          <p:blipFill>
            <a:blip r:embed="rId2"/>
            <a:stretch>
              <a:fillRect/>
            </a:stretch>
          </p:blipFill>
          <p:spPr>
            <a:xfrm>
              <a:off x="7282057" y="4962152"/>
              <a:ext cx="435016" cy="156411"/>
            </a:xfrm>
            <a:prstGeom prst="rect">
              <a:avLst/>
            </a:prstGeom>
          </p:spPr>
        </p:pic>
        <p:sp>
          <p:nvSpPr>
            <p:cNvPr id="9" name="Rectangle 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131025" y="4764520"/>
              <a:ext cx="894812" cy="197632"/>
              <a:chOff x="6353639" y="4482650"/>
              <a:chExt cx="804358" cy="269430"/>
            </a:xfrm>
          </p:grpSpPr>
          <p:sp>
            <p:nvSpPr>
              <p:cNvPr id="13" name="Freeform 1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flipH="1">
              <a:off x="6455411" y="4802317"/>
              <a:ext cx="677403" cy="316341"/>
            </a:xfrm>
            <a:prstGeom prst="rect">
              <a:avLst/>
            </a:prstGeom>
          </p:spPr>
        </p:pic>
        <p:sp>
          <p:nvSpPr>
            <p:cNvPr id="12" name="Rectangle 1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8699111" y="2660189"/>
            <a:ext cx="2701586" cy="1954678"/>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Michigan Yacht Club</a:t>
            </a:r>
          </a:p>
          <a:p>
            <a:pPr algn="ctr"/>
            <a:r>
              <a:rPr lang="en-US" dirty="0">
                <a:solidFill>
                  <a:schemeClr val="tx1"/>
                </a:solidFill>
              </a:rPr>
              <a:t>(2 launch ramps)</a:t>
            </a:r>
          </a:p>
          <a:p>
            <a:pPr algn="ctr"/>
            <a:endParaRPr lang="en-US" dirty="0">
              <a:solidFill>
                <a:schemeClr val="tx1"/>
              </a:solidFill>
            </a:endParaRPr>
          </a:p>
          <a:p>
            <a:pPr algn="ctr"/>
            <a:endParaRPr lang="en-US" dirty="0">
              <a:solidFill>
                <a:schemeClr val="tx1"/>
              </a:solidFill>
            </a:endParaRPr>
          </a:p>
          <a:p>
            <a:pPr algn="ctr"/>
            <a:endParaRPr lang="en-US" dirty="0"/>
          </a:p>
          <a:p>
            <a:pPr algn="ctr"/>
            <a:endParaRPr lang="en-US" dirty="0"/>
          </a:p>
        </p:txBody>
      </p:sp>
      <p:sp>
        <p:nvSpPr>
          <p:cNvPr id="16" name="Rectangle 3"/>
          <p:cNvSpPr txBox="1">
            <a:spLocks noChangeArrowheads="1"/>
          </p:cNvSpPr>
          <p:nvPr/>
        </p:nvSpPr>
        <p:spPr bwMode="auto">
          <a:xfrm>
            <a:off x="96533" y="3462245"/>
            <a:ext cx="2597384" cy="29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0375" indent="-460375" algn="l" rtl="0" eaLnBrk="0" fontAlgn="base" hangingPunct="0">
              <a:spcBef>
                <a:spcPct val="20000"/>
              </a:spcBef>
              <a:spcAft>
                <a:spcPct val="0"/>
              </a:spcAft>
              <a:defRPr sz="2400" b="1">
                <a:solidFill>
                  <a:schemeClr val="tx1"/>
                </a:solidFill>
                <a:latin typeface="+mn-lt"/>
                <a:ea typeface="+mn-ea"/>
                <a:cs typeface="+mn-cs"/>
              </a:defRPr>
            </a:lvl1pPr>
            <a:lvl2pPr marL="742950" indent="-168275"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Symbol" panose="05050102010706020507" pitchFamily="18" charset="2"/>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defRPr/>
            </a:pPr>
            <a:r>
              <a:rPr lang="en-US" altLang="en-US" sz="2000" b="0" kern="0" dirty="0">
                <a:latin typeface="Adobe Caslon Pro" panose="0205050205050A020403" pitchFamily="18" charset="0"/>
              </a:rPr>
              <a:t>Demand  = 12/hour</a:t>
            </a:r>
          </a:p>
        </p:txBody>
      </p:sp>
      <p:grpSp>
        <p:nvGrpSpPr>
          <p:cNvPr id="17" name="Group 16"/>
          <p:cNvGrpSpPr/>
          <p:nvPr/>
        </p:nvGrpSpPr>
        <p:grpSpPr>
          <a:xfrm flipH="1">
            <a:off x="5001019" y="3638736"/>
            <a:ext cx="1594653" cy="354138"/>
            <a:chOff x="6455411" y="4764520"/>
            <a:chExt cx="1601126" cy="354138"/>
          </a:xfrm>
        </p:grpSpPr>
        <p:pic>
          <p:nvPicPr>
            <p:cNvPr id="18" name="Picture 17"/>
            <p:cNvPicPr>
              <a:picLocks noChangeAspect="1"/>
            </p:cNvPicPr>
            <p:nvPr/>
          </p:nvPicPr>
          <p:blipFill>
            <a:blip r:embed="rId2"/>
            <a:stretch>
              <a:fillRect/>
            </a:stretch>
          </p:blipFill>
          <p:spPr>
            <a:xfrm>
              <a:off x="7621521" y="4962152"/>
              <a:ext cx="435016" cy="156411"/>
            </a:xfrm>
            <a:prstGeom prst="rect">
              <a:avLst/>
            </a:prstGeom>
          </p:spPr>
        </p:pic>
        <p:pic>
          <p:nvPicPr>
            <p:cNvPr id="19" name="Picture 18"/>
            <p:cNvPicPr>
              <a:picLocks noChangeAspect="1"/>
            </p:cNvPicPr>
            <p:nvPr/>
          </p:nvPicPr>
          <p:blipFill>
            <a:blip r:embed="rId2"/>
            <a:stretch>
              <a:fillRect/>
            </a:stretch>
          </p:blipFill>
          <p:spPr>
            <a:xfrm>
              <a:off x="7282057" y="4962152"/>
              <a:ext cx="435016" cy="156411"/>
            </a:xfrm>
            <a:prstGeom prst="rect">
              <a:avLst/>
            </a:prstGeom>
          </p:spPr>
        </p:pic>
        <p:sp>
          <p:nvSpPr>
            <p:cNvPr id="20" name="Rectangle 19"/>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131025" y="4764520"/>
              <a:ext cx="894812" cy="197632"/>
              <a:chOff x="6353639" y="4482650"/>
              <a:chExt cx="804358" cy="269430"/>
            </a:xfrm>
          </p:grpSpPr>
          <p:sp>
            <p:nvSpPr>
              <p:cNvPr id="24" name="Freeform 23"/>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a:stretch>
              <a:fillRect/>
            </a:stretch>
          </p:blipFill>
          <p:spPr>
            <a:xfrm flipH="1">
              <a:off x="6455411" y="4802317"/>
              <a:ext cx="677403" cy="316341"/>
            </a:xfrm>
            <a:prstGeom prst="rect">
              <a:avLst/>
            </a:prstGeom>
          </p:spPr>
        </p:pic>
        <p:sp>
          <p:nvSpPr>
            <p:cNvPr id="23" name="Rectangle 22"/>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flipH="1">
            <a:off x="6765781" y="4164409"/>
            <a:ext cx="1594653" cy="354138"/>
            <a:chOff x="6455411" y="4764520"/>
            <a:chExt cx="1601126" cy="354138"/>
          </a:xfrm>
        </p:grpSpPr>
        <p:pic>
          <p:nvPicPr>
            <p:cNvPr id="27" name="Picture 26"/>
            <p:cNvPicPr>
              <a:picLocks noChangeAspect="1"/>
            </p:cNvPicPr>
            <p:nvPr/>
          </p:nvPicPr>
          <p:blipFill>
            <a:blip r:embed="rId2"/>
            <a:stretch>
              <a:fillRect/>
            </a:stretch>
          </p:blipFill>
          <p:spPr>
            <a:xfrm>
              <a:off x="7621521" y="4962152"/>
              <a:ext cx="435016" cy="156411"/>
            </a:xfrm>
            <a:prstGeom prst="rect">
              <a:avLst/>
            </a:prstGeom>
          </p:spPr>
        </p:pic>
        <p:pic>
          <p:nvPicPr>
            <p:cNvPr id="28" name="Picture 27"/>
            <p:cNvPicPr>
              <a:picLocks noChangeAspect="1"/>
            </p:cNvPicPr>
            <p:nvPr/>
          </p:nvPicPr>
          <p:blipFill>
            <a:blip r:embed="rId2"/>
            <a:stretch>
              <a:fillRect/>
            </a:stretch>
          </p:blipFill>
          <p:spPr>
            <a:xfrm>
              <a:off x="7282057" y="4962152"/>
              <a:ext cx="435016" cy="156411"/>
            </a:xfrm>
            <a:prstGeom prst="rect">
              <a:avLst/>
            </a:prstGeom>
          </p:spPr>
        </p:pic>
        <p:sp>
          <p:nvSpPr>
            <p:cNvPr id="29" name="Rectangle 2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131025" y="4764520"/>
              <a:ext cx="894812" cy="197632"/>
              <a:chOff x="6353639" y="4482650"/>
              <a:chExt cx="804358" cy="269430"/>
            </a:xfrm>
          </p:grpSpPr>
          <p:sp>
            <p:nvSpPr>
              <p:cNvPr id="33" name="Freeform 3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a:blip r:embed="rId3"/>
            <a:stretch>
              <a:fillRect/>
            </a:stretch>
          </p:blipFill>
          <p:spPr>
            <a:xfrm flipH="1">
              <a:off x="6455411" y="4802317"/>
              <a:ext cx="677403" cy="316341"/>
            </a:xfrm>
            <a:prstGeom prst="rect">
              <a:avLst/>
            </a:prstGeom>
          </p:spPr>
        </p:pic>
        <p:sp>
          <p:nvSpPr>
            <p:cNvPr id="32" name="Rectangle 3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flipH="1">
            <a:off x="4946044" y="4155107"/>
            <a:ext cx="1594653" cy="354138"/>
            <a:chOff x="6455411" y="4764520"/>
            <a:chExt cx="1601126" cy="354138"/>
          </a:xfrm>
        </p:grpSpPr>
        <p:pic>
          <p:nvPicPr>
            <p:cNvPr id="36" name="Picture 35"/>
            <p:cNvPicPr>
              <a:picLocks noChangeAspect="1"/>
            </p:cNvPicPr>
            <p:nvPr/>
          </p:nvPicPr>
          <p:blipFill>
            <a:blip r:embed="rId2"/>
            <a:stretch>
              <a:fillRect/>
            </a:stretch>
          </p:blipFill>
          <p:spPr>
            <a:xfrm>
              <a:off x="7621521" y="4962152"/>
              <a:ext cx="435016" cy="156411"/>
            </a:xfrm>
            <a:prstGeom prst="rect">
              <a:avLst/>
            </a:prstGeom>
          </p:spPr>
        </p:pic>
        <p:pic>
          <p:nvPicPr>
            <p:cNvPr id="37" name="Picture 36"/>
            <p:cNvPicPr>
              <a:picLocks noChangeAspect="1"/>
            </p:cNvPicPr>
            <p:nvPr/>
          </p:nvPicPr>
          <p:blipFill>
            <a:blip r:embed="rId2"/>
            <a:stretch>
              <a:fillRect/>
            </a:stretch>
          </p:blipFill>
          <p:spPr>
            <a:xfrm>
              <a:off x="7282057" y="4962152"/>
              <a:ext cx="435016" cy="156411"/>
            </a:xfrm>
            <a:prstGeom prst="rect">
              <a:avLst/>
            </a:prstGeom>
          </p:spPr>
        </p:pic>
        <p:sp>
          <p:nvSpPr>
            <p:cNvPr id="38" name="Rectangle 37"/>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7131025" y="4764520"/>
              <a:ext cx="894812" cy="197632"/>
              <a:chOff x="6353639" y="4482650"/>
              <a:chExt cx="804358" cy="269430"/>
            </a:xfrm>
          </p:grpSpPr>
          <p:sp>
            <p:nvSpPr>
              <p:cNvPr id="42" name="Freeform 41"/>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3"/>
            <a:stretch>
              <a:fillRect/>
            </a:stretch>
          </p:blipFill>
          <p:spPr>
            <a:xfrm flipH="1">
              <a:off x="6455411" y="4802317"/>
              <a:ext cx="677403" cy="316341"/>
            </a:xfrm>
            <a:prstGeom prst="rect">
              <a:avLst/>
            </a:prstGeom>
          </p:spPr>
        </p:pic>
        <p:sp>
          <p:nvSpPr>
            <p:cNvPr id="41" name="Rectangle 40"/>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9207794" y="4107137"/>
            <a:ext cx="1799327" cy="354138"/>
            <a:chOff x="6455411" y="4764520"/>
            <a:chExt cx="1601126" cy="354138"/>
          </a:xfrm>
        </p:grpSpPr>
        <p:pic>
          <p:nvPicPr>
            <p:cNvPr id="45" name="Picture 44"/>
            <p:cNvPicPr>
              <a:picLocks noChangeAspect="1"/>
            </p:cNvPicPr>
            <p:nvPr/>
          </p:nvPicPr>
          <p:blipFill>
            <a:blip r:embed="rId2"/>
            <a:stretch>
              <a:fillRect/>
            </a:stretch>
          </p:blipFill>
          <p:spPr>
            <a:xfrm>
              <a:off x="7621521" y="4962152"/>
              <a:ext cx="435016" cy="156411"/>
            </a:xfrm>
            <a:prstGeom prst="rect">
              <a:avLst/>
            </a:prstGeom>
          </p:spPr>
        </p:pic>
        <p:pic>
          <p:nvPicPr>
            <p:cNvPr id="46" name="Picture 45"/>
            <p:cNvPicPr>
              <a:picLocks noChangeAspect="1"/>
            </p:cNvPicPr>
            <p:nvPr/>
          </p:nvPicPr>
          <p:blipFill>
            <a:blip r:embed="rId2"/>
            <a:stretch>
              <a:fillRect/>
            </a:stretch>
          </p:blipFill>
          <p:spPr>
            <a:xfrm>
              <a:off x="7282057" y="4962152"/>
              <a:ext cx="435016" cy="156411"/>
            </a:xfrm>
            <a:prstGeom prst="rect">
              <a:avLst/>
            </a:prstGeom>
          </p:spPr>
        </p:pic>
        <p:sp>
          <p:nvSpPr>
            <p:cNvPr id="47" name="Rectangle 46"/>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131025" y="4764520"/>
              <a:ext cx="894812" cy="197632"/>
              <a:chOff x="6353639" y="4482650"/>
              <a:chExt cx="804358" cy="269430"/>
            </a:xfrm>
          </p:grpSpPr>
          <p:sp>
            <p:nvSpPr>
              <p:cNvPr id="51" name="Freeform 50"/>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p:cNvPicPr>
              <a:picLocks noChangeAspect="1"/>
            </p:cNvPicPr>
            <p:nvPr/>
          </p:nvPicPr>
          <p:blipFill>
            <a:blip r:embed="rId3"/>
            <a:stretch>
              <a:fillRect/>
            </a:stretch>
          </p:blipFill>
          <p:spPr>
            <a:xfrm flipH="1">
              <a:off x="6455411" y="4802317"/>
              <a:ext cx="677403" cy="316341"/>
            </a:xfrm>
            <a:prstGeom prst="rect">
              <a:avLst/>
            </a:prstGeom>
          </p:spPr>
        </p:pic>
        <p:sp>
          <p:nvSpPr>
            <p:cNvPr id="50" name="Rectangle 49"/>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p:nvPr/>
        </p:nvCxnSpPr>
        <p:spPr>
          <a:xfrm>
            <a:off x="4834999" y="3119596"/>
            <a:ext cx="3793405" cy="10699"/>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291759" y="2887064"/>
            <a:ext cx="2948043" cy="3653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Limited space for 4 trailers</a:t>
            </a:r>
          </a:p>
        </p:txBody>
      </p:sp>
      <p:grpSp>
        <p:nvGrpSpPr>
          <p:cNvPr id="55" name="Group 54"/>
          <p:cNvGrpSpPr/>
          <p:nvPr/>
        </p:nvGrpSpPr>
        <p:grpSpPr>
          <a:xfrm flipH="1">
            <a:off x="2028049" y="3764937"/>
            <a:ext cx="1594653" cy="354138"/>
            <a:chOff x="6455411" y="4764520"/>
            <a:chExt cx="1601126" cy="354138"/>
          </a:xfrm>
        </p:grpSpPr>
        <p:pic>
          <p:nvPicPr>
            <p:cNvPr id="56" name="Picture 55"/>
            <p:cNvPicPr>
              <a:picLocks noChangeAspect="1"/>
            </p:cNvPicPr>
            <p:nvPr/>
          </p:nvPicPr>
          <p:blipFill>
            <a:blip r:embed="rId2"/>
            <a:stretch>
              <a:fillRect/>
            </a:stretch>
          </p:blipFill>
          <p:spPr>
            <a:xfrm>
              <a:off x="7621521" y="4962152"/>
              <a:ext cx="435016" cy="156411"/>
            </a:xfrm>
            <a:prstGeom prst="rect">
              <a:avLst/>
            </a:prstGeom>
          </p:spPr>
        </p:pic>
        <p:pic>
          <p:nvPicPr>
            <p:cNvPr id="57" name="Picture 56"/>
            <p:cNvPicPr>
              <a:picLocks noChangeAspect="1"/>
            </p:cNvPicPr>
            <p:nvPr/>
          </p:nvPicPr>
          <p:blipFill>
            <a:blip r:embed="rId2"/>
            <a:stretch>
              <a:fillRect/>
            </a:stretch>
          </p:blipFill>
          <p:spPr>
            <a:xfrm>
              <a:off x="7282057" y="4962152"/>
              <a:ext cx="435016" cy="156411"/>
            </a:xfrm>
            <a:prstGeom prst="rect">
              <a:avLst/>
            </a:prstGeom>
          </p:spPr>
        </p:pic>
        <p:sp>
          <p:nvSpPr>
            <p:cNvPr id="58" name="Rectangle 57"/>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131025" y="4764520"/>
              <a:ext cx="894812" cy="197632"/>
              <a:chOff x="6353639" y="4482650"/>
              <a:chExt cx="804358" cy="269430"/>
            </a:xfrm>
          </p:grpSpPr>
          <p:sp>
            <p:nvSpPr>
              <p:cNvPr id="62" name="Freeform 61"/>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p:cNvPicPr>
              <a:picLocks noChangeAspect="1"/>
            </p:cNvPicPr>
            <p:nvPr/>
          </p:nvPicPr>
          <p:blipFill>
            <a:blip r:embed="rId3"/>
            <a:stretch>
              <a:fillRect/>
            </a:stretch>
          </p:blipFill>
          <p:spPr>
            <a:xfrm flipH="1">
              <a:off x="6455411" y="4802317"/>
              <a:ext cx="677403" cy="316341"/>
            </a:xfrm>
            <a:prstGeom prst="rect">
              <a:avLst/>
            </a:prstGeom>
          </p:spPr>
        </p:pic>
        <p:sp>
          <p:nvSpPr>
            <p:cNvPr id="61" name="Rectangle 60"/>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p:nvPr/>
        </p:nvCxnSpPr>
        <p:spPr>
          <a:xfrm>
            <a:off x="823527" y="3962565"/>
            <a:ext cx="934949"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827606" y="3985610"/>
            <a:ext cx="934949"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433865" y="4316712"/>
            <a:ext cx="1785407" cy="87042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Rectangle 3"/>
          <p:cNvSpPr txBox="1">
            <a:spLocks noChangeArrowheads="1"/>
          </p:cNvSpPr>
          <p:nvPr/>
        </p:nvSpPr>
        <p:spPr bwMode="auto">
          <a:xfrm>
            <a:off x="448149" y="5271155"/>
            <a:ext cx="1685703" cy="75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0375" indent="-460375" algn="l" rtl="0" eaLnBrk="0" fontAlgn="base" hangingPunct="0">
              <a:spcBef>
                <a:spcPct val="20000"/>
              </a:spcBef>
              <a:spcAft>
                <a:spcPct val="0"/>
              </a:spcAft>
              <a:defRPr sz="2400" b="1">
                <a:solidFill>
                  <a:schemeClr val="tx1"/>
                </a:solidFill>
                <a:latin typeface="+mn-lt"/>
                <a:ea typeface="+mn-ea"/>
                <a:cs typeface="+mn-cs"/>
              </a:defRPr>
            </a:lvl1pPr>
            <a:lvl2pPr marL="742950" indent="-168275"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Symbol" panose="05050102010706020507" pitchFamily="18" charset="2"/>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defRPr/>
            </a:pPr>
            <a:r>
              <a:rPr lang="en-US" altLang="en-US" sz="2000" b="0" kern="0" dirty="0">
                <a:solidFill>
                  <a:srgbClr val="FF0000"/>
                </a:solidFill>
                <a:latin typeface="Adobe Caslon Pro" panose="0205050205050A020403" pitchFamily="18" charset="0"/>
              </a:rPr>
              <a:t>Leaves if no space available</a:t>
            </a:r>
          </a:p>
        </p:txBody>
      </p:sp>
      <p:cxnSp>
        <p:nvCxnSpPr>
          <p:cNvPr id="69" name="Straight Arrow Connector 68"/>
          <p:cNvCxnSpPr/>
          <p:nvPr/>
        </p:nvCxnSpPr>
        <p:spPr>
          <a:xfrm>
            <a:off x="11445490" y="3985322"/>
            <a:ext cx="479777"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907366" y="3370690"/>
            <a:ext cx="3686264" cy="1244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509001" y="3300970"/>
            <a:ext cx="154219" cy="13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834999" y="3266978"/>
            <a:ext cx="154219" cy="13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1"/>
          <p:cNvSpPr>
            <a:spLocks noGrp="1"/>
          </p:cNvSpPr>
          <p:nvPr>
            <p:ph type="title"/>
          </p:nvPr>
        </p:nvSpPr>
        <p:spPr>
          <a:xfrm>
            <a:off x="7675" y="29487"/>
            <a:ext cx="12184325" cy="572306"/>
          </a:xfrm>
        </p:spPr>
        <p:txBody>
          <a:bodyPr/>
          <a:lstStyle/>
          <a:p>
            <a:r>
              <a:rPr lang="en-US" dirty="0"/>
              <a:t>Elements of Queueing Theory—An Example </a:t>
            </a:r>
          </a:p>
        </p:txBody>
      </p:sp>
      <p:grpSp>
        <p:nvGrpSpPr>
          <p:cNvPr id="76" name="Group 75"/>
          <p:cNvGrpSpPr/>
          <p:nvPr/>
        </p:nvGrpSpPr>
        <p:grpSpPr>
          <a:xfrm flipH="1">
            <a:off x="9181884" y="3541080"/>
            <a:ext cx="1799327" cy="354138"/>
            <a:chOff x="6455411" y="4764520"/>
            <a:chExt cx="1601126" cy="354138"/>
          </a:xfrm>
        </p:grpSpPr>
        <p:pic>
          <p:nvPicPr>
            <p:cNvPr id="77" name="Picture 76"/>
            <p:cNvPicPr>
              <a:picLocks noChangeAspect="1"/>
            </p:cNvPicPr>
            <p:nvPr/>
          </p:nvPicPr>
          <p:blipFill>
            <a:blip r:embed="rId2"/>
            <a:stretch>
              <a:fillRect/>
            </a:stretch>
          </p:blipFill>
          <p:spPr>
            <a:xfrm>
              <a:off x="7621521" y="4962152"/>
              <a:ext cx="435016" cy="156411"/>
            </a:xfrm>
            <a:prstGeom prst="rect">
              <a:avLst/>
            </a:prstGeom>
          </p:spPr>
        </p:pic>
        <p:pic>
          <p:nvPicPr>
            <p:cNvPr id="78" name="Picture 77"/>
            <p:cNvPicPr>
              <a:picLocks noChangeAspect="1"/>
            </p:cNvPicPr>
            <p:nvPr/>
          </p:nvPicPr>
          <p:blipFill>
            <a:blip r:embed="rId2"/>
            <a:stretch>
              <a:fillRect/>
            </a:stretch>
          </p:blipFill>
          <p:spPr>
            <a:xfrm>
              <a:off x="7282057" y="4962152"/>
              <a:ext cx="435016" cy="156411"/>
            </a:xfrm>
            <a:prstGeom prst="rect">
              <a:avLst/>
            </a:prstGeom>
          </p:spPr>
        </p:pic>
        <p:sp>
          <p:nvSpPr>
            <p:cNvPr id="79" name="Rectangle 7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7131025" y="4764520"/>
              <a:ext cx="894812" cy="197632"/>
              <a:chOff x="6353639" y="4482650"/>
              <a:chExt cx="804358" cy="269430"/>
            </a:xfrm>
          </p:grpSpPr>
          <p:sp>
            <p:nvSpPr>
              <p:cNvPr id="83" name="Freeform 8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80"/>
            <p:cNvPicPr>
              <a:picLocks noChangeAspect="1"/>
            </p:cNvPicPr>
            <p:nvPr/>
          </p:nvPicPr>
          <p:blipFill>
            <a:blip r:embed="rId3"/>
            <a:stretch>
              <a:fillRect/>
            </a:stretch>
          </p:blipFill>
          <p:spPr>
            <a:xfrm flipH="1">
              <a:off x="6455411" y="4802317"/>
              <a:ext cx="677403" cy="316341"/>
            </a:xfrm>
            <a:prstGeom prst="rect">
              <a:avLst/>
            </a:prstGeom>
          </p:spPr>
        </p:pic>
        <p:sp>
          <p:nvSpPr>
            <p:cNvPr id="82" name="Rectangle 8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3"/>
          <p:cNvSpPr txBox="1">
            <a:spLocks noChangeArrowheads="1"/>
          </p:cNvSpPr>
          <p:nvPr/>
        </p:nvSpPr>
        <p:spPr bwMode="auto">
          <a:xfrm>
            <a:off x="4907366" y="5318996"/>
            <a:ext cx="6543792" cy="1002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2400" i="1" dirty="0">
                <a:latin typeface="Adobe Caslon Pro" panose="0205050205050A020403" pitchFamily="18" charset="0"/>
              </a:rPr>
              <a:t>Customers: </a:t>
            </a:r>
            <a:r>
              <a:rPr lang="en-US" altLang="en-US" sz="2400" b="0" dirty="0">
                <a:latin typeface="Adobe Caslon Pro" panose="0205050205050A020403" pitchFamily="18" charset="0"/>
              </a:rPr>
              <a:t>Cars with boat trailers</a:t>
            </a:r>
          </a:p>
          <a:p>
            <a:pPr marL="342900" indent="-342900">
              <a:buFont typeface="Arial" panose="020B0604020202020204" pitchFamily="34" charset="0"/>
              <a:buChar char="•"/>
            </a:pPr>
            <a:r>
              <a:rPr lang="en-US" altLang="en-US" sz="2400" i="1" dirty="0">
                <a:latin typeface="Adobe Caslon Pro" panose="0205050205050A020403" pitchFamily="18" charset="0"/>
              </a:rPr>
              <a:t>Servers: </a:t>
            </a:r>
            <a:r>
              <a:rPr lang="en-US" altLang="en-US" sz="2400" b="0" dirty="0">
                <a:latin typeface="Adobe Caslon Pro" panose="0205050205050A020403" pitchFamily="18" charset="0"/>
              </a:rPr>
              <a:t>Two launch ramps  </a:t>
            </a:r>
            <a:endParaRPr lang="en-US" altLang="en-US" sz="2400" b="0" u="none" dirty="0"/>
          </a:p>
        </p:txBody>
      </p:sp>
      <p:sp>
        <p:nvSpPr>
          <p:cNvPr id="2" name="Cloud Callout 1"/>
          <p:cNvSpPr/>
          <p:nvPr/>
        </p:nvSpPr>
        <p:spPr>
          <a:xfrm>
            <a:off x="1559315" y="2102430"/>
            <a:ext cx="2669536" cy="1210746"/>
          </a:xfrm>
          <a:prstGeom prst="cloudCallout">
            <a:avLst>
              <a:gd name="adj1" fmla="val 11673"/>
              <a:gd name="adj2" fmla="val 81764"/>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place to park, I am going to another club!</a:t>
            </a:r>
          </a:p>
        </p:txBody>
      </p:sp>
    </p:spTree>
    <p:extLst>
      <p:ext uri="{BB962C8B-B14F-4D97-AF65-F5344CB8AC3E}">
        <p14:creationId xmlns:p14="http://schemas.microsoft.com/office/powerpoint/2010/main" val="3005135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
                                            <p:txEl>
                                              <p:pRg st="1" end="1"/>
                                            </p:txEl>
                                          </p:spTgt>
                                        </p:tgtEl>
                                        <p:attrNameLst>
                                          <p:attrName>style.visibility</p:attrName>
                                        </p:attrNameLst>
                                      </p:cBhvr>
                                      <p:to>
                                        <p:strVal val="visible"/>
                                      </p:to>
                                    </p:set>
                                    <p:anim calcmode="lin" valueType="num">
                                      <p:cBhvr additive="base">
                                        <p:cTn id="13"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Arrivals—General Arrival Models</a:t>
            </a:r>
          </a:p>
        </p:txBody>
      </p:sp>
      <p:sp>
        <p:nvSpPr>
          <p:cNvPr id="11" name="Rectangle 3"/>
          <p:cNvSpPr txBox="1">
            <a:spLocks noChangeArrowheads="1"/>
          </p:cNvSpPr>
          <p:nvPr/>
        </p:nvSpPr>
        <p:spPr bwMode="auto">
          <a:xfrm>
            <a:off x="0" y="733753"/>
            <a:ext cx="12191999" cy="1002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u="none" dirty="0">
                <a:latin typeface="Adobe Caslon Pro" panose="0205050205050A020403" pitchFamily="18" charset="0"/>
              </a:rPr>
              <a:t>General Arrival Models </a:t>
            </a:r>
            <a:r>
              <a:rPr lang="en-US" altLang="en-US" sz="2400" b="0" u="none" dirty="0">
                <a:latin typeface="Adobe Caslon Pro" panose="0205050205050A020403" pitchFamily="18" charset="0"/>
              </a:rPr>
              <a:t>only require mean, standard deviation and coefficient of variation of </a:t>
            </a:r>
            <a:r>
              <a:rPr lang="en-US" altLang="en-US" sz="2400" b="0" u="none" dirty="0" err="1">
                <a:latin typeface="Adobe Caslon Pro" panose="0205050205050A020403" pitchFamily="18" charset="0"/>
              </a:rPr>
              <a:t>interarrival</a:t>
            </a:r>
            <a:r>
              <a:rPr lang="en-US" altLang="en-US" sz="2400" b="0" u="none" dirty="0">
                <a:latin typeface="Adobe Caslon Pro" panose="0205050205050A020403" pitchFamily="18" charset="0"/>
              </a:rPr>
              <a:t> times. </a:t>
            </a:r>
          </a:p>
        </p:txBody>
      </p:sp>
      <p:graphicFrame>
        <p:nvGraphicFramePr>
          <p:cNvPr id="13" name="Object 12">
            <a:extLst>
              <a:ext uri="{FF2B5EF4-FFF2-40B4-BE49-F238E27FC236}">
                <a16:creationId xmlns:a16="http://schemas.microsoft.com/office/drawing/2014/main" id="{D17618C1-A94A-40AF-A1F9-69E80C0D8D35}"/>
              </a:ext>
            </a:extLst>
          </p:cNvPr>
          <p:cNvGraphicFramePr>
            <a:graphicFrameLocks noChangeAspect="1"/>
          </p:cNvGraphicFramePr>
          <p:nvPr>
            <p:extLst>
              <p:ext uri="{D42A27DB-BD31-4B8C-83A1-F6EECF244321}">
                <p14:modId xmlns:p14="http://schemas.microsoft.com/office/powerpoint/2010/main" val="2726553870"/>
              </p:ext>
            </p:extLst>
          </p:nvPr>
        </p:nvGraphicFramePr>
        <p:xfrm>
          <a:off x="623392" y="1687686"/>
          <a:ext cx="10631109" cy="3997032"/>
        </p:xfrm>
        <a:graphic>
          <a:graphicData uri="http://schemas.openxmlformats.org/presentationml/2006/ole">
            <mc:AlternateContent xmlns:mc="http://schemas.openxmlformats.org/markup-compatibility/2006">
              <mc:Choice xmlns:v="urn:schemas-microsoft-com:vml" Requires="v">
                <p:oleObj spid="_x0000_s130077" name="Worksheet" r:id="rId3" imgW="6105747" imgH="2295486" progId="Excel.Sheet.12">
                  <p:embed/>
                </p:oleObj>
              </mc:Choice>
              <mc:Fallback>
                <p:oleObj name="Worksheet" r:id="rId3" imgW="6105747" imgH="2295486" progId="Excel.Sheet.12">
                  <p:embed/>
                  <p:pic>
                    <p:nvPicPr>
                      <p:cNvPr id="0" name=""/>
                      <p:cNvPicPr/>
                      <p:nvPr/>
                    </p:nvPicPr>
                    <p:blipFill>
                      <a:blip r:embed="rId4"/>
                      <a:stretch>
                        <a:fillRect/>
                      </a:stretch>
                    </p:blipFill>
                    <p:spPr>
                      <a:xfrm>
                        <a:off x="623392" y="1687686"/>
                        <a:ext cx="10631109" cy="3997032"/>
                      </a:xfrm>
                      <a:prstGeom prst="rect">
                        <a:avLst/>
                      </a:prstGeom>
                    </p:spPr>
                  </p:pic>
                </p:oleObj>
              </mc:Fallback>
            </mc:AlternateContent>
          </a:graphicData>
        </a:graphic>
      </p:graphicFrame>
    </p:spTree>
    <p:extLst>
      <p:ext uri="{BB962C8B-B14F-4D97-AF65-F5344CB8AC3E}">
        <p14:creationId xmlns:p14="http://schemas.microsoft.com/office/powerpoint/2010/main" val="16552331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Arrivals—Markovian Models</a:t>
            </a:r>
          </a:p>
        </p:txBody>
      </p:sp>
      <p:pic>
        <p:nvPicPr>
          <p:cNvPr id="4" name="Picture 3"/>
          <p:cNvPicPr>
            <a:picLocks noChangeAspect="1"/>
          </p:cNvPicPr>
          <p:nvPr/>
        </p:nvPicPr>
        <p:blipFill>
          <a:blip r:embed="rId2"/>
          <a:stretch>
            <a:fillRect/>
          </a:stretch>
        </p:blipFill>
        <p:spPr>
          <a:xfrm>
            <a:off x="4491016" y="1644803"/>
            <a:ext cx="7404340" cy="4204049"/>
          </a:xfrm>
          <a:prstGeom prst="rect">
            <a:avLst/>
          </a:prstGeom>
        </p:spPr>
      </p:pic>
      <p:pic>
        <p:nvPicPr>
          <p:cNvPr id="5" name="Picture 4"/>
          <p:cNvPicPr>
            <a:picLocks noChangeAspect="1"/>
          </p:cNvPicPr>
          <p:nvPr/>
        </p:nvPicPr>
        <p:blipFill>
          <a:blip r:embed="rId3"/>
          <a:stretch>
            <a:fillRect/>
          </a:stretch>
        </p:blipFill>
        <p:spPr>
          <a:xfrm>
            <a:off x="6152458" y="2342632"/>
            <a:ext cx="3894066" cy="496494"/>
          </a:xfrm>
          <a:prstGeom prst="rect">
            <a:avLst/>
          </a:prstGeom>
        </p:spPr>
      </p:pic>
      <p:pic>
        <p:nvPicPr>
          <p:cNvPr id="6" name="Picture 5"/>
          <p:cNvPicPr>
            <a:picLocks noChangeAspect="1"/>
          </p:cNvPicPr>
          <p:nvPr/>
        </p:nvPicPr>
        <p:blipFill>
          <a:blip r:embed="rId4"/>
          <a:stretch>
            <a:fillRect/>
          </a:stretch>
        </p:blipFill>
        <p:spPr>
          <a:xfrm>
            <a:off x="916190" y="3200067"/>
            <a:ext cx="2448383" cy="445161"/>
          </a:xfrm>
          <a:prstGeom prst="rect">
            <a:avLst/>
          </a:prstGeom>
        </p:spPr>
      </p:pic>
      <p:sp>
        <p:nvSpPr>
          <p:cNvPr id="8" name="Rectangle 3"/>
          <p:cNvSpPr txBox="1">
            <a:spLocks noChangeArrowheads="1"/>
          </p:cNvSpPr>
          <p:nvPr/>
        </p:nvSpPr>
        <p:spPr bwMode="auto">
          <a:xfrm>
            <a:off x="71982" y="751920"/>
            <a:ext cx="11444020" cy="1002471"/>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dirty="0">
                <a:latin typeface="Adobe Caslon Pro" panose="0205050205050A020403" pitchFamily="18" charset="0"/>
              </a:rPr>
              <a:t>Markovian</a:t>
            </a:r>
            <a:r>
              <a:rPr lang="en-US" altLang="en-US" sz="2400" u="none" dirty="0">
                <a:latin typeface="Adobe Caslon Pro" panose="0205050205050A020403" pitchFamily="18" charset="0"/>
              </a:rPr>
              <a:t> Arrival Models:  </a:t>
            </a:r>
            <a:r>
              <a:rPr lang="en-US" altLang="en-US" sz="2400" b="0" u="none" dirty="0">
                <a:latin typeface="Adobe Caslon Pro" panose="0205050205050A020403" pitchFamily="18" charset="0"/>
              </a:rPr>
              <a:t>If the </a:t>
            </a:r>
            <a:r>
              <a:rPr lang="en-US" altLang="en-US" sz="2400" b="0" u="none" dirty="0" err="1">
                <a:latin typeface="Adobe Caslon Pro" panose="0205050205050A020403" pitchFamily="18" charset="0"/>
              </a:rPr>
              <a:t>interarrival</a:t>
            </a:r>
            <a:r>
              <a:rPr lang="en-US" altLang="en-US" sz="2400" b="0" u="none" dirty="0">
                <a:latin typeface="Adobe Caslon Pro" panose="0205050205050A020403" pitchFamily="18" charset="0"/>
              </a:rPr>
              <a:t> times follow exponential distribution, then the arrivals are called </a:t>
            </a:r>
            <a:r>
              <a:rPr lang="en-US" altLang="en-US" sz="2400" i="1" u="none" dirty="0">
                <a:latin typeface="Adobe Caslon Pro" panose="0205050205050A020403" pitchFamily="18" charset="0"/>
              </a:rPr>
              <a:t>Markovian</a:t>
            </a:r>
            <a:r>
              <a:rPr lang="en-US" altLang="en-US" sz="2400" b="0" u="none" dirty="0">
                <a:latin typeface="Adobe Caslon Pro" panose="0205050205050A020403" pitchFamily="18" charset="0"/>
              </a:rPr>
              <a:t> arrivals. </a:t>
            </a:r>
          </a:p>
        </p:txBody>
      </p:sp>
      <p:pic>
        <p:nvPicPr>
          <p:cNvPr id="9" name="Picture 8"/>
          <p:cNvPicPr>
            <a:picLocks noChangeAspect="1"/>
          </p:cNvPicPr>
          <p:nvPr/>
        </p:nvPicPr>
        <p:blipFill>
          <a:blip r:embed="rId5"/>
          <a:stretch>
            <a:fillRect/>
          </a:stretch>
        </p:blipFill>
        <p:spPr>
          <a:xfrm>
            <a:off x="10424429" y="2080648"/>
            <a:ext cx="1040235" cy="620785"/>
          </a:xfrm>
          <a:prstGeom prst="rect">
            <a:avLst/>
          </a:prstGeom>
        </p:spPr>
      </p:pic>
      <p:pic>
        <p:nvPicPr>
          <p:cNvPr id="10" name="Picture 9"/>
          <p:cNvPicPr>
            <a:picLocks noChangeAspect="1"/>
          </p:cNvPicPr>
          <p:nvPr/>
        </p:nvPicPr>
        <p:blipFill>
          <a:blip r:embed="rId6"/>
          <a:stretch>
            <a:fillRect/>
          </a:stretch>
        </p:blipFill>
        <p:spPr>
          <a:xfrm>
            <a:off x="10457984" y="2659779"/>
            <a:ext cx="973123" cy="645952"/>
          </a:xfrm>
          <a:prstGeom prst="rect">
            <a:avLst/>
          </a:prstGeom>
        </p:spPr>
      </p:pic>
      <p:pic>
        <p:nvPicPr>
          <p:cNvPr id="11" name="Picture 10"/>
          <p:cNvPicPr>
            <a:picLocks noChangeAspect="1"/>
          </p:cNvPicPr>
          <p:nvPr/>
        </p:nvPicPr>
        <p:blipFill>
          <a:blip r:embed="rId7"/>
          <a:stretch>
            <a:fillRect/>
          </a:stretch>
        </p:blipFill>
        <p:spPr>
          <a:xfrm>
            <a:off x="10301448" y="3305731"/>
            <a:ext cx="1073791" cy="369116"/>
          </a:xfrm>
          <a:prstGeom prst="rect">
            <a:avLst/>
          </a:prstGeom>
        </p:spPr>
      </p:pic>
      <p:sp>
        <p:nvSpPr>
          <p:cNvPr id="12" name="Rectangle 3"/>
          <p:cNvSpPr txBox="1">
            <a:spLocks noChangeArrowheads="1"/>
          </p:cNvSpPr>
          <p:nvPr/>
        </p:nvSpPr>
        <p:spPr bwMode="auto">
          <a:xfrm>
            <a:off x="71982" y="1748317"/>
            <a:ext cx="4336636" cy="1451750"/>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dirty="0">
                <a:latin typeface="Adobe Caslon Pro" panose="0205050205050A020403" pitchFamily="18" charset="0"/>
              </a:rPr>
              <a:t>Markovian</a:t>
            </a:r>
            <a:r>
              <a:rPr lang="en-US" altLang="en-US" sz="2400" u="none" dirty="0">
                <a:latin typeface="Adobe Caslon Pro" panose="0205050205050A020403" pitchFamily="18" charset="0"/>
              </a:rPr>
              <a:t> Arrival Models:  </a:t>
            </a:r>
          </a:p>
          <a:p>
            <a:pPr marL="342900" indent="-342900">
              <a:buFont typeface="Arial" panose="020B0604020202020204" pitchFamily="34" charset="0"/>
              <a:buChar char="•"/>
            </a:pPr>
            <a:r>
              <a:rPr lang="en-US" altLang="en-US" sz="2400" b="0" dirty="0">
                <a:latin typeface="Adobe Caslon Pro" panose="0205050205050A020403" pitchFamily="18" charset="0"/>
              </a:rPr>
              <a:t>Probability of next arrival arrives in the next </a:t>
            </a:r>
            <a:r>
              <a:rPr lang="en-US" altLang="en-US" sz="2400" b="0" i="1" dirty="0">
                <a:latin typeface="Adobe Caslon Pro" panose="0205050205050A020403" pitchFamily="18" charset="0"/>
              </a:rPr>
              <a:t>x</a:t>
            </a:r>
            <a:r>
              <a:rPr lang="en-US" altLang="en-US" sz="2400" b="0" dirty="0">
                <a:latin typeface="Adobe Caslon Pro" panose="0205050205050A020403" pitchFamily="18" charset="0"/>
              </a:rPr>
              <a:t> time units:</a:t>
            </a:r>
          </a:p>
        </p:txBody>
      </p:sp>
      <p:sp>
        <p:nvSpPr>
          <p:cNvPr id="13" name="Rectangle 3"/>
          <p:cNvSpPr txBox="1">
            <a:spLocks noChangeArrowheads="1"/>
          </p:cNvSpPr>
          <p:nvPr/>
        </p:nvSpPr>
        <p:spPr bwMode="auto">
          <a:xfrm>
            <a:off x="0" y="3919868"/>
            <a:ext cx="4491016" cy="1451750"/>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2400" dirty="0"/>
              <a:t> </a:t>
            </a:r>
            <a:r>
              <a:rPr lang="en-US" altLang="en-US" sz="2400" b="0" dirty="0">
                <a:latin typeface="Adobe Caslon Pro" panose="0205050205050A020403" pitchFamily="18" charset="0"/>
              </a:rPr>
              <a:t>Probability of having </a:t>
            </a:r>
            <a:r>
              <a:rPr lang="en-US" altLang="en-US" sz="2400" b="0" i="1" dirty="0"/>
              <a:t>D</a:t>
            </a:r>
            <a:r>
              <a:rPr lang="en-US" altLang="en-US" sz="2400" b="0" dirty="0"/>
              <a:t> = </a:t>
            </a:r>
            <a:r>
              <a:rPr lang="en-US" altLang="en-US" sz="2400" b="0" i="1" dirty="0"/>
              <a:t>x</a:t>
            </a:r>
            <a:r>
              <a:rPr lang="en-US" altLang="en-US" sz="2400" b="0" dirty="0"/>
              <a:t> </a:t>
            </a:r>
            <a:r>
              <a:rPr lang="en-US" altLang="en-US" sz="2400" b="0" dirty="0">
                <a:latin typeface="Adobe Caslon Pro" panose="0205050205050A020403" pitchFamily="18" charset="0"/>
              </a:rPr>
              <a:t>arrivals in the next time unit (e.g., next hour)</a:t>
            </a:r>
          </a:p>
        </p:txBody>
      </p:sp>
      <p:pic>
        <p:nvPicPr>
          <p:cNvPr id="14" name="Picture 13"/>
          <p:cNvPicPr>
            <a:picLocks noChangeAspect="1"/>
          </p:cNvPicPr>
          <p:nvPr/>
        </p:nvPicPr>
        <p:blipFill>
          <a:blip r:embed="rId8"/>
          <a:stretch>
            <a:fillRect/>
          </a:stretch>
        </p:blipFill>
        <p:spPr>
          <a:xfrm>
            <a:off x="641745" y="5192989"/>
            <a:ext cx="2543949" cy="738867"/>
          </a:xfrm>
          <a:prstGeom prst="rect">
            <a:avLst/>
          </a:prstGeom>
        </p:spPr>
      </p:pic>
      <p:pic>
        <p:nvPicPr>
          <p:cNvPr id="15" name="Picture 14"/>
          <p:cNvPicPr>
            <a:picLocks noChangeAspect="1"/>
          </p:cNvPicPr>
          <p:nvPr/>
        </p:nvPicPr>
        <p:blipFill>
          <a:blip r:embed="rId9"/>
          <a:stretch>
            <a:fillRect/>
          </a:stretch>
        </p:blipFill>
        <p:spPr>
          <a:xfrm>
            <a:off x="1423015" y="5431559"/>
            <a:ext cx="297233" cy="312095"/>
          </a:xfrm>
          <a:prstGeom prst="rect">
            <a:avLst/>
          </a:prstGeom>
        </p:spPr>
      </p:pic>
      <p:pic>
        <p:nvPicPr>
          <p:cNvPr id="16" name="Picture 15"/>
          <p:cNvPicPr>
            <a:picLocks noChangeAspect="1"/>
          </p:cNvPicPr>
          <p:nvPr/>
        </p:nvPicPr>
        <p:blipFill>
          <a:blip r:embed="rId10"/>
          <a:stretch>
            <a:fillRect/>
          </a:stretch>
        </p:blipFill>
        <p:spPr>
          <a:xfrm>
            <a:off x="6166167" y="1105395"/>
            <a:ext cx="4258262" cy="1185966"/>
          </a:xfrm>
          <a:prstGeom prst="rect">
            <a:avLst/>
          </a:prstGeom>
        </p:spPr>
      </p:pic>
      <p:sp>
        <p:nvSpPr>
          <p:cNvPr id="17" name="Content Placeholder 2"/>
          <p:cNvSpPr txBox="1">
            <a:spLocks/>
          </p:cNvSpPr>
          <p:nvPr/>
        </p:nvSpPr>
        <p:spPr>
          <a:xfrm>
            <a:off x="7126315" y="3815776"/>
            <a:ext cx="4769041" cy="378718"/>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0000"/>
                </a:solidFill>
              </a:rPr>
              <a:t>Arrivals at the yacht club is Markovian </a:t>
            </a:r>
          </a:p>
        </p:txBody>
      </p:sp>
    </p:spTree>
    <p:extLst>
      <p:ext uri="{BB962C8B-B14F-4D97-AF65-F5344CB8AC3E}">
        <p14:creationId xmlns:p14="http://schemas.microsoft.com/office/powerpoint/2010/main" val="550008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75780"/>
            <a:ext cx="12192000" cy="5805547"/>
          </a:xfrm>
        </p:spPr>
        <p:txBody>
          <a:bodyPr/>
          <a:lstStyle/>
          <a:p>
            <a:r>
              <a:rPr lang="en-US" b="1" dirty="0">
                <a:solidFill>
                  <a:schemeClr val="tx1"/>
                </a:solidFill>
                <a:latin typeface="Book Antiqua" panose="02040602050305030304" pitchFamily="18" charset="0"/>
              </a:rPr>
              <a:t>Made-to-stock (MTS) operations. </a:t>
            </a:r>
            <a:r>
              <a:rPr lang="en-US" dirty="0">
                <a:solidFill>
                  <a:schemeClr val="tx1"/>
                </a:solidFill>
                <a:latin typeface="Book Antiqua" panose="02040602050305030304" pitchFamily="18" charset="0"/>
              </a:rPr>
              <a:t>Product is manufactured and stocked in advance. Safety inventory protects against stockouts due to variability of arrival time and processing time. Inventory also permits economies of scale.  </a:t>
            </a:r>
          </a:p>
          <a:p>
            <a:pPr marL="342900" lvl="1" indent="-342900">
              <a:buSzPct val="88000"/>
              <a:buFont typeface="Wingdings" panose="05000000000000000000" pitchFamily="2" charset="2"/>
              <a:buChar char="p"/>
            </a:pPr>
            <a:r>
              <a:rPr lang="en-US" sz="2400" b="1" dirty="0"/>
              <a:t>Make-to-order (MTO) operations. </a:t>
            </a:r>
            <a:r>
              <a:rPr lang="en-US" sz="2400" dirty="0"/>
              <a:t>Each order is specific, cannot be stored in advance. Ex. </a:t>
            </a:r>
            <a:r>
              <a:rPr lang="en-AU" sz="2400" dirty="0"/>
              <a:t>banks, restaurants, retail checkout counters, airline reservation, hospitals , repair shops, call centres. Production systems also try to follow Dell Computer model. </a:t>
            </a:r>
            <a:r>
              <a:rPr lang="en-US" sz="2400" dirty="0"/>
              <a:t>We needs to maintain sufficient capacity to deal with uncertainty in both arrival and processing time. Safety Capacity vs. Safety Inventory.</a:t>
            </a:r>
          </a:p>
          <a:p>
            <a:pPr marL="342900" lvl="1" indent="-342900">
              <a:buSzPct val="88000"/>
              <a:buFont typeface="Wingdings" panose="05000000000000000000" pitchFamily="2" charset="2"/>
              <a:buChar char="p"/>
            </a:pPr>
            <a:r>
              <a:rPr lang="en-US" sz="2400" b="1" dirty="0"/>
              <a:t>The Psychology of Waiting Lines</a:t>
            </a:r>
          </a:p>
          <a:p>
            <a:pPr lvl="1"/>
            <a:r>
              <a:rPr lang="en-US" sz="2200" dirty="0">
                <a:solidFill>
                  <a:schemeClr val="tx1"/>
                </a:solidFill>
                <a:latin typeface="Book Antiqua" panose="02040602050305030304" pitchFamily="18" charset="0"/>
              </a:rPr>
              <a:t>Pre-process waits feels longer than in-process waits.</a:t>
            </a:r>
          </a:p>
          <a:p>
            <a:pPr lvl="1"/>
            <a:r>
              <a:rPr lang="en-US" sz="2200" dirty="0"/>
              <a:t>Uncertain waits are longer than known, finite waits.</a:t>
            </a:r>
          </a:p>
          <a:p>
            <a:pPr lvl="1"/>
            <a:r>
              <a:rPr lang="en-US" sz="2200" dirty="0"/>
              <a:t>Unexplained waits are longer than explained waits.</a:t>
            </a:r>
          </a:p>
          <a:p>
            <a:pPr lvl="1"/>
            <a:r>
              <a:rPr lang="en-US" sz="2200" dirty="0"/>
              <a:t>Long waits </a:t>
            </a:r>
            <a:r>
              <a:rPr lang="en-US" sz="2200"/>
              <a:t>feel shorter </a:t>
            </a:r>
            <a:r>
              <a:rPr lang="en-US" sz="2200" dirty="0"/>
              <a:t>for more valuable services.</a:t>
            </a:r>
          </a:p>
          <a:p>
            <a:pPr lvl="1"/>
            <a:r>
              <a:rPr lang="en-US" sz="2200" dirty="0"/>
              <a:t>Unfair waits are longer than equitable waits.</a:t>
            </a:r>
          </a:p>
          <a:p>
            <a:pPr lvl="1"/>
            <a:r>
              <a:rPr lang="en-US" sz="2200" dirty="0"/>
              <a:t>Solo waiting feels longer than group waiting.</a:t>
            </a:r>
            <a:endParaRPr lang="en-US" sz="2400" dirty="0"/>
          </a:p>
          <a:p>
            <a:endParaRPr lang="en-US" dirty="0"/>
          </a:p>
          <a:p>
            <a:pPr>
              <a:buNone/>
            </a:pPr>
            <a:endParaRPr lang="en-US" dirty="0"/>
          </a:p>
          <a:p>
            <a:endParaRPr lang="en-US" dirty="0"/>
          </a:p>
        </p:txBody>
      </p:sp>
      <p:sp>
        <p:nvSpPr>
          <p:cNvPr id="4" name="Title 3"/>
          <p:cNvSpPr>
            <a:spLocks noGrp="1"/>
          </p:cNvSpPr>
          <p:nvPr>
            <p:ph type="title"/>
          </p:nvPr>
        </p:nvSpPr>
        <p:spPr/>
        <p:txBody>
          <a:bodyPr/>
          <a:lstStyle/>
          <a:p>
            <a:r>
              <a:rPr lang="en-US" dirty="0"/>
              <a:t>Make to Stock (MTS) vs. Make to Order (MTO)</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Theory—Modeling Process Times</a:t>
            </a:r>
          </a:p>
        </p:txBody>
      </p:sp>
      <p:sp>
        <p:nvSpPr>
          <p:cNvPr id="8" name="Content Placeholder 2"/>
          <p:cNvSpPr txBox="1">
            <a:spLocks/>
          </p:cNvSpPr>
          <p:nvPr/>
        </p:nvSpPr>
        <p:spPr>
          <a:xfrm>
            <a:off x="0" y="4149080"/>
            <a:ext cx="11208568" cy="2160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Markovian Model:</a:t>
            </a:r>
          </a:p>
          <a:p>
            <a:r>
              <a:rPr lang="en-US" sz="2400" dirty="0"/>
              <a:t>If process times follow exponential distribution, then processing times are called </a:t>
            </a:r>
            <a:r>
              <a:rPr lang="en-US" sz="2400" i="1" dirty="0"/>
              <a:t>Markovian</a:t>
            </a:r>
            <a:r>
              <a:rPr lang="en-US" sz="2400" dirty="0"/>
              <a:t>.</a:t>
            </a:r>
          </a:p>
          <a:p>
            <a:r>
              <a:rPr lang="en-US" sz="2400" dirty="0">
                <a:solidFill>
                  <a:srgbClr val="FF0000"/>
                </a:solidFill>
              </a:rPr>
              <a:t>The process times at the Yacht club is </a:t>
            </a:r>
            <a:r>
              <a:rPr lang="en-US" sz="2400" i="1" dirty="0">
                <a:solidFill>
                  <a:srgbClr val="FF0000"/>
                </a:solidFill>
              </a:rPr>
              <a:t>Markovian</a:t>
            </a:r>
            <a:r>
              <a:rPr lang="en-US" sz="2400" dirty="0">
                <a:solidFill>
                  <a:srgbClr val="FF0000"/>
                </a:solidFill>
              </a:rPr>
              <a:t> (Check the histogram) </a:t>
            </a:r>
          </a:p>
          <a:p>
            <a:pPr marL="0" indent="0">
              <a:buFont typeface="Arial" panose="020B0604020202020204" pitchFamily="34" charset="0"/>
              <a:buNone/>
            </a:pPr>
            <a:endParaRPr lang="en-US" sz="2400" dirty="0"/>
          </a:p>
        </p:txBody>
      </p:sp>
      <p:graphicFrame>
        <p:nvGraphicFramePr>
          <p:cNvPr id="10" name="Object 9">
            <a:extLst>
              <a:ext uri="{FF2B5EF4-FFF2-40B4-BE49-F238E27FC236}">
                <a16:creationId xmlns:a16="http://schemas.microsoft.com/office/drawing/2014/main" id="{A3D56720-5339-48BB-BDE3-C0BD1C8EE19F}"/>
              </a:ext>
            </a:extLst>
          </p:cNvPr>
          <p:cNvGraphicFramePr>
            <a:graphicFrameLocks noChangeAspect="1"/>
          </p:cNvGraphicFramePr>
          <p:nvPr>
            <p:extLst>
              <p:ext uri="{D42A27DB-BD31-4B8C-83A1-F6EECF244321}">
                <p14:modId xmlns:p14="http://schemas.microsoft.com/office/powerpoint/2010/main" val="2370572148"/>
              </p:ext>
            </p:extLst>
          </p:nvPr>
        </p:nvGraphicFramePr>
        <p:xfrm>
          <a:off x="119336" y="649956"/>
          <a:ext cx="8410438" cy="2923059"/>
        </p:xfrm>
        <a:graphic>
          <a:graphicData uri="http://schemas.openxmlformats.org/presentationml/2006/ole">
            <mc:AlternateContent xmlns:mc="http://schemas.openxmlformats.org/markup-compatibility/2006">
              <mc:Choice xmlns:v="urn:schemas-microsoft-com:vml" Requires="v">
                <p:oleObj spid="_x0000_s131094" name="Worksheet" r:id="rId3" imgW="6029192" imgH="2095579" progId="Excel.Sheet.12">
                  <p:embed/>
                </p:oleObj>
              </mc:Choice>
              <mc:Fallback>
                <p:oleObj name="Worksheet" r:id="rId3" imgW="6029192" imgH="2095579" progId="Excel.Sheet.12">
                  <p:embed/>
                  <p:pic>
                    <p:nvPicPr>
                      <p:cNvPr id="0" name=""/>
                      <p:cNvPicPr/>
                      <p:nvPr/>
                    </p:nvPicPr>
                    <p:blipFill>
                      <a:blip r:embed="rId4"/>
                      <a:stretch>
                        <a:fillRect/>
                      </a:stretch>
                    </p:blipFill>
                    <p:spPr>
                      <a:xfrm>
                        <a:off x="119336" y="649956"/>
                        <a:ext cx="8410438" cy="2923059"/>
                      </a:xfrm>
                      <a:prstGeom prst="rect">
                        <a:avLst/>
                      </a:prstGeom>
                    </p:spPr>
                  </p:pic>
                </p:oleObj>
              </mc:Fallback>
            </mc:AlternateContent>
          </a:graphicData>
        </a:graphic>
      </p:graphicFrame>
    </p:spTree>
    <p:extLst>
      <p:ext uri="{BB962C8B-B14F-4D97-AF65-F5344CB8AC3E}">
        <p14:creationId xmlns:p14="http://schemas.microsoft.com/office/powerpoint/2010/main" val="1932171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Queueing Theory</a:t>
            </a:r>
          </a:p>
        </p:txBody>
      </p:sp>
      <p:sp>
        <p:nvSpPr>
          <p:cNvPr id="4" name="Rectangle 4"/>
          <p:cNvSpPr txBox="1">
            <a:spLocks noChangeArrowheads="1"/>
          </p:cNvSpPr>
          <p:nvPr/>
        </p:nvSpPr>
        <p:spPr>
          <a:xfrm>
            <a:off x="0" y="693874"/>
            <a:ext cx="12191998" cy="51466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b="1" i="1" dirty="0"/>
              <a:t>Service Process</a:t>
            </a:r>
          </a:p>
          <a:p>
            <a:pPr lvl="1">
              <a:lnSpc>
                <a:spcPct val="80000"/>
              </a:lnSpc>
            </a:pPr>
            <a:r>
              <a:rPr lang="en-US" altLang="en-US" dirty="0"/>
              <a:t>Number of servers (Michigan Yacht Club has two servers, i.e., two launching ramps)</a:t>
            </a:r>
          </a:p>
          <a:p>
            <a:pPr lvl="1">
              <a:lnSpc>
                <a:spcPct val="80000"/>
              </a:lnSpc>
            </a:pPr>
            <a:r>
              <a:rPr lang="en-US" altLang="en-US" dirty="0"/>
              <a:t>Batch or single customer service (Each ramp can serve a single boat each time)</a:t>
            </a:r>
          </a:p>
          <a:p>
            <a:pPr>
              <a:lnSpc>
                <a:spcPct val="80000"/>
              </a:lnSpc>
            </a:pPr>
            <a:r>
              <a:rPr lang="en-US" altLang="en-US" sz="2400" b="1" i="1" dirty="0"/>
              <a:t>System Size</a:t>
            </a:r>
          </a:p>
          <a:p>
            <a:pPr lvl="1">
              <a:lnSpc>
                <a:spcPct val="80000"/>
              </a:lnSpc>
            </a:pPr>
            <a:r>
              <a:rPr lang="en-US" altLang="en-US" dirty="0"/>
              <a:t>Maximum queue size (Michigan Yacht club has maximum queue size of 4</a:t>
            </a:r>
          </a:p>
          <a:p>
            <a:pPr lvl="1">
              <a:lnSpc>
                <a:spcPct val="80000"/>
              </a:lnSpc>
            </a:pPr>
            <a:r>
              <a:rPr lang="en-US" altLang="en-US" dirty="0"/>
              <a:t>Maximum system size (With two ramps, the maximum system size is 6)</a:t>
            </a:r>
          </a:p>
          <a:p>
            <a:pPr>
              <a:lnSpc>
                <a:spcPct val="80000"/>
              </a:lnSpc>
            </a:pPr>
            <a:r>
              <a:rPr lang="en-US" altLang="en-US" sz="2400" b="1" i="1" dirty="0"/>
              <a:t>Service Discipline</a:t>
            </a:r>
          </a:p>
          <a:p>
            <a:pPr lvl="1">
              <a:lnSpc>
                <a:spcPct val="80000"/>
              </a:lnSpc>
            </a:pPr>
            <a:r>
              <a:rPr lang="en-US" altLang="en-US" dirty="0"/>
              <a:t>First Come First Served (FCFS), or Last Come First serve (LCFS), or Service in Random Order (SIRO), or Priority (Michigan yacht club follows FCFS)</a:t>
            </a:r>
          </a:p>
          <a:p>
            <a:pPr>
              <a:lnSpc>
                <a:spcPct val="80000"/>
              </a:lnSpc>
            </a:pPr>
            <a:r>
              <a:rPr lang="en-US" altLang="en-US" sz="2400" b="1" i="1" dirty="0"/>
              <a:t>Customer Population</a:t>
            </a:r>
          </a:p>
          <a:p>
            <a:pPr>
              <a:lnSpc>
                <a:spcPct val="80000"/>
              </a:lnSpc>
              <a:buFontTx/>
              <a:buNone/>
            </a:pPr>
            <a:r>
              <a:rPr lang="en-US" altLang="en-US" sz="2400" dirty="0"/>
              <a:t>      – Finite or infinite (Michigan yacht club has infinite customer population)</a:t>
            </a:r>
          </a:p>
        </p:txBody>
      </p:sp>
    </p:spTree>
    <p:extLst>
      <p:ext uri="{BB962C8B-B14F-4D97-AF65-F5344CB8AC3E}">
        <p14:creationId xmlns:p14="http://schemas.microsoft.com/office/powerpoint/2010/main" val="3297109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Theory—Kendall’s Notation</a:t>
            </a:r>
          </a:p>
        </p:txBody>
      </p:sp>
      <p:sp>
        <p:nvSpPr>
          <p:cNvPr id="5" name="Rectangle 9"/>
          <p:cNvSpPr>
            <a:spLocks noChangeArrowheads="1"/>
          </p:cNvSpPr>
          <p:nvPr/>
        </p:nvSpPr>
        <p:spPr bwMode="auto">
          <a:xfrm>
            <a:off x="252458" y="1492205"/>
            <a:ext cx="11476648" cy="44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defRPr/>
            </a:pPr>
            <a:r>
              <a:rPr lang="en-US" sz="2200" u="sng" dirty="0">
                <a:solidFill>
                  <a:schemeClr val="bg2"/>
                </a:solidFill>
                <a:effectLst>
                  <a:outerShdw blurRad="38100" dist="38100" dir="2700000" algn="tl">
                    <a:srgbClr val="C0C0C0"/>
                  </a:outerShdw>
                </a:effectLst>
                <a:latin typeface="Times New Roman" pitchFamily="18" charset="0"/>
              </a:rPr>
              <a:t>     </a:t>
            </a:r>
            <a:r>
              <a:rPr lang="en-US" sz="2200" u="sng" dirty="0">
                <a:effectLst>
                  <a:outerShdw blurRad="38100" dist="38100" dir="2700000" algn="tl">
                    <a:srgbClr val="C0C0C0"/>
                  </a:outerShdw>
                </a:effectLst>
                <a:latin typeface="Times New Roman" pitchFamily="18" charset="0"/>
              </a:rPr>
              <a:t>: C</a:t>
            </a:r>
            <a:r>
              <a:rPr lang="en-US" sz="2200" u="sng" dirty="0">
                <a:latin typeface="Times New Roman" pitchFamily="18" charset="0"/>
              </a:rPr>
              <a:t>orrespond to the distribution of inter-arrival times</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effectLst>
                  <a:outerShdw blurRad="38100" dist="38100" dir="2700000" algn="tl">
                    <a:srgbClr val="C0C0C0"/>
                  </a:outerShdw>
                </a:effectLst>
                <a:latin typeface="Times New Roman" pitchFamily="18" charset="0"/>
              </a:rPr>
              <a:t>M</a:t>
            </a:r>
            <a:r>
              <a:rPr lang="en-US" sz="2200" dirty="0">
                <a:latin typeface="Times New Roman" pitchFamily="18" charset="0"/>
              </a:rPr>
              <a:t> if the inter-arrival times are </a:t>
            </a:r>
            <a:r>
              <a:rPr lang="en-US" sz="2200" b="1" i="1" dirty="0">
                <a:effectLst>
                  <a:outerShdw blurRad="38100" dist="38100" dir="2700000" algn="tl">
                    <a:srgbClr val="C0C0C0"/>
                  </a:outerShdw>
                </a:effectLst>
                <a:latin typeface="Times New Roman" pitchFamily="18" charset="0"/>
              </a:rPr>
              <a:t>Markovian</a:t>
            </a:r>
            <a:r>
              <a:rPr lang="en-US" sz="2200" dirty="0">
                <a:latin typeface="Times New Roman" pitchFamily="18" charset="0"/>
              </a:rPr>
              <a:t> (i.e., exponential distribution)</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effectLst>
                  <a:outerShdw blurRad="38100" dist="38100" dir="2700000" algn="tl">
                    <a:srgbClr val="C0C0C0"/>
                  </a:outerShdw>
                </a:effectLst>
                <a:latin typeface="Times New Roman" pitchFamily="18" charset="0"/>
              </a:rPr>
              <a:t>D</a:t>
            </a:r>
            <a:r>
              <a:rPr lang="en-US" sz="2200" dirty="0">
                <a:latin typeface="Times New Roman" pitchFamily="18" charset="0"/>
              </a:rPr>
              <a:t> if the inter-arrival times are </a:t>
            </a:r>
            <a:r>
              <a:rPr lang="en-US" sz="2200" b="1" i="1" dirty="0">
                <a:effectLst>
                  <a:outerShdw blurRad="38100" dist="38100" dir="2700000" algn="tl">
                    <a:srgbClr val="C0C0C0"/>
                  </a:outerShdw>
                </a:effectLst>
                <a:latin typeface="Times New Roman" pitchFamily="18" charset="0"/>
              </a:rPr>
              <a:t>Deterministic</a:t>
            </a:r>
            <a:r>
              <a:rPr lang="en-US" sz="2200" dirty="0">
                <a:latin typeface="Times New Roman" pitchFamily="18" charset="0"/>
              </a:rPr>
              <a:t> (i.e., no variability)</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effectLst>
                  <a:outerShdw blurRad="38100" dist="38100" dir="2700000" algn="tl">
                    <a:srgbClr val="C0C0C0"/>
                  </a:outerShdw>
                </a:effectLst>
                <a:latin typeface="Times New Roman" pitchFamily="18" charset="0"/>
              </a:rPr>
              <a:t>G</a:t>
            </a:r>
            <a:r>
              <a:rPr lang="en-US" sz="2200" dirty="0">
                <a:latin typeface="Times New Roman" pitchFamily="18" charset="0"/>
              </a:rPr>
              <a:t> if the inter-arrival times has completely </a:t>
            </a:r>
            <a:r>
              <a:rPr lang="en-US" sz="2200" b="1" i="1" dirty="0">
                <a:effectLst>
                  <a:outerShdw blurRad="38100" dist="38100" dir="2700000" algn="tl">
                    <a:srgbClr val="C0C0C0"/>
                  </a:outerShdw>
                </a:effectLst>
                <a:latin typeface="Times New Roman" pitchFamily="18" charset="0"/>
              </a:rPr>
              <a:t>General</a:t>
            </a:r>
            <a:r>
              <a:rPr lang="en-US" sz="2200" dirty="0">
                <a:latin typeface="Times New Roman" pitchFamily="18" charset="0"/>
              </a:rPr>
              <a:t> Distribution.</a:t>
            </a:r>
          </a:p>
          <a:p>
            <a:pPr lvl="1" eaLnBrk="1" hangingPunct="1">
              <a:lnSpc>
                <a:spcPct val="80000"/>
              </a:lnSpc>
              <a:spcBef>
                <a:spcPct val="20000"/>
              </a:spcBef>
              <a:defRPr/>
            </a:pPr>
            <a:r>
              <a:rPr lang="en-US" sz="2200" u="sng" dirty="0">
                <a:latin typeface="Times New Roman" pitchFamily="18" charset="0"/>
              </a:rPr>
              <a:t>: Corresponds to the distribution of service times</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effectLst>
                  <a:outerShdw blurRad="38100" dist="38100" dir="2700000" algn="tl">
                    <a:srgbClr val="C0C0C0"/>
                  </a:outerShdw>
                </a:effectLst>
                <a:latin typeface="Times New Roman" pitchFamily="18" charset="0"/>
              </a:rPr>
              <a:t>M</a:t>
            </a:r>
            <a:r>
              <a:rPr lang="en-US" sz="2200" dirty="0">
                <a:latin typeface="Times New Roman" pitchFamily="18" charset="0"/>
              </a:rPr>
              <a:t> if the processing times are </a:t>
            </a:r>
            <a:r>
              <a:rPr lang="en-US" sz="2200" b="1" i="1" dirty="0">
                <a:effectLst>
                  <a:outerShdw blurRad="38100" dist="38100" dir="2700000" algn="tl">
                    <a:srgbClr val="C0C0C0"/>
                  </a:outerShdw>
                </a:effectLst>
                <a:latin typeface="Times New Roman" pitchFamily="18" charset="0"/>
              </a:rPr>
              <a:t>Markovian</a:t>
            </a:r>
            <a:r>
              <a:rPr lang="en-US" sz="2200" dirty="0">
                <a:latin typeface="Times New Roman" pitchFamily="18" charset="0"/>
              </a:rPr>
              <a:t> (i.e., exponential distribution)</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effectLst>
                  <a:outerShdw blurRad="38100" dist="38100" dir="2700000" algn="tl">
                    <a:srgbClr val="C0C0C0"/>
                  </a:outerShdw>
                </a:effectLst>
                <a:latin typeface="Times New Roman" pitchFamily="18" charset="0"/>
              </a:rPr>
              <a:t>D</a:t>
            </a:r>
            <a:r>
              <a:rPr lang="en-US" sz="2200" dirty="0">
                <a:latin typeface="Times New Roman" pitchFamily="18" charset="0"/>
              </a:rPr>
              <a:t> if the processing times are </a:t>
            </a:r>
            <a:r>
              <a:rPr lang="en-US" sz="2200" b="1" i="1" dirty="0">
                <a:effectLst>
                  <a:outerShdw blurRad="38100" dist="38100" dir="2700000" algn="tl">
                    <a:srgbClr val="C0C0C0"/>
                  </a:outerShdw>
                </a:effectLst>
                <a:latin typeface="Times New Roman" pitchFamily="18" charset="0"/>
              </a:rPr>
              <a:t>Deterministic</a:t>
            </a:r>
            <a:r>
              <a:rPr lang="en-US" sz="2200" dirty="0">
                <a:latin typeface="Times New Roman" pitchFamily="18" charset="0"/>
              </a:rPr>
              <a:t> (i.e., no variability)</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effectLst>
                  <a:outerShdw blurRad="38100" dist="38100" dir="2700000" algn="tl">
                    <a:srgbClr val="C0C0C0"/>
                  </a:outerShdw>
                </a:effectLst>
                <a:latin typeface="Times New Roman" pitchFamily="18" charset="0"/>
              </a:rPr>
              <a:t>G</a:t>
            </a:r>
            <a:r>
              <a:rPr lang="en-US" sz="2200" dirty="0">
                <a:latin typeface="Times New Roman" pitchFamily="18" charset="0"/>
              </a:rPr>
              <a:t> if the processing times has completely </a:t>
            </a:r>
            <a:r>
              <a:rPr lang="en-US" sz="2200" b="1" i="1" dirty="0">
                <a:effectLst>
                  <a:outerShdw blurRad="38100" dist="38100" dir="2700000" algn="tl">
                    <a:srgbClr val="C0C0C0"/>
                  </a:outerShdw>
                </a:effectLst>
                <a:latin typeface="Times New Roman" pitchFamily="18" charset="0"/>
              </a:rPr>
              <a:t>General</a:t>
            </a:r>
            <a:r>
              <a:rPr lang="en-US" sz="2200" dirty="0">
                <a:latin typeface="Times New Roman" pitchFamily="18" charset="0"/>
              </a:rPr>
              <a:t> Distribution.</a:t>
            </a:r>
          </a:p>
        </p:txBody>
      </p:sp>
      <p:pic>
        <p:nvPicPr>
          <p:cNvPr id="6" name="Picture 5"/>
          <p:cNvPicPr>
            <a:picLocks noChangeAspect="1"/>
          </p:cNvPicPr>
          <p:nvPr/>
        </p:nvPicPr>
        <p:blipFill>
          <a:blip r:embed="rId2"/>
          <a:stretch>
            <a:fillRect/>
          </a:stretch>
        </p:blipFill>
        <p:spPr>
          <a:xfrm>
            <a:off x="1036376" y="802796"/>
            <a:ext cx="5402510" cy="620785"/>
          </a:xfrm>
          <a:prstGeom prst="rect">
            <a:avLst/>
          </a:prstGeom>
        </p:spPr>
      </p:pic>
      <p:pic>
        <p:nvPicPr>
          <p:cNvPr id="7" name="Picture 6"/>
          <p:cNvPicPr>
            <a:picLocks noChangeAspect="1"/>
          </p:cNvPicPr>
          <p:nvPr/>
        </p:nvPicPr>
        <p:blipFill>
          <a:blip r:embed="rId3"/>
          <a:stretch>
            <a:fillRect/>
          </a:stretch>
        </p:blipFill>
        <p:spPr>
          <a:xfrm>
            <a:off x="183897" y="1568669"/>
            <a:ext cx="441436" cy="282795"/>
          </a:xfrm>
          <a:prstGeom prst="rect">
            <a:avLst/>
          </a:prstGeom>
        </p:spPr>
      </p:pic>
      <p:pic>
        <p:nvPicPr>
          <p:cNvPr id="8" name="Picture 7"/>
          <p:cNvPicPr>
            <a:picLocks noChangeAspect="1"/>
          </p:cNvPicPr>
          <p:nvPr/>
        </p:nvPicPr>
        <p:blipFill>
          <a:blip r:embed="rId4"/>
          <a:stretch>
            <a:fillRect/>
          </a:stretch>
        </p:blipFill>
        <p:spPr>
          <a:xfrm>
            <a:off x="256011" y="2972025"/>
            <a:ext cx="427478" cy="260495"/>
          </a:xfrm>
          <a:prstGeom prst="rect">
            <a:avLst/>
          </a:prstGeom>
        </p:spPr>
      </p:pic>
      <p:pic>
        <p:nvPicPr>
          <p:cNvPr id="10" name="Picture 9"/>
          <p:cNvPicPr>
            <a:picLocks noChangeAspect="1"/>
          </p:cNvPicPr>
          <p:nvPr/>
        </p:nvPicPr>
        <p:blipFill>
          <a:blip r:embed="rId5"/>
          <a:stretch>
            <a:fillRect/>
          </a:stretch>
        </p:blipFill>
        <p:spPr>
          <a:xfrm>
            <a:off x="252431" y="4727948"/>
            <a:ext cx="403377" cy="271020"/>
          </a:xfrm>
          <a:prstGeom prst="rect">
            <a:avLst/>
          </a:prstGeom>
        </p:spPr>
      </p:pic>
      <p:pic>
        <p:nvPicPr>
          <p:cNvPr id="11" name="Picture 10"/>
          <p:cNvPicPr>
            <a:picLocks noChangeAspect="1"/>
          </p:cNvPicPr>
          <p:nvPr/>
        </p:nvPicPr>
        <p:blipFill>
          <a:blip r:embed="rId6"/>
          <a:stretch>
            <a:fillRect/>
          </a:stretch>
        </p:blipFill>
        <p:spPr>
          <a:xfrm>
            <a:off x="252431" y="5047923"/>
            <a:ext cx="403377" cy="271020"/>
          </a:xfrm>
          <a:prstGeom prst="rect">
            <a:avLst/>
          </a:prstGeom>
        </p:spPr>
      </p:pic>
      <p:pic>
        <p:nvPicPr>
          <p:cNvPr id="12" name="Picture 11"/>
          <p:cNvPicPr>
            <a:picLocks noChangeAspect="1"/>
          </p:cNvPicPr>
          <p:nvPr/>
        </p:nvPicPr>
        <p:blipFill>
          <a:blip r:embed="rId7"/>
          <a:stretch>
            <a:fillRect/>
          </a:stretch>
        </p:blipFill>
        <p:spPr>
          <a:xfrm>
            <a:off x="214683" y="5393885"/>
            <a:ext cx="428588" cy="289928"/>
          </a:xfrm>
          <a:prstGeom prst="rect">
            <a:avLst/>
          </a:prstGeom>
        </p:spPr>
      </p:pic>
      <p:sp>
        <p:nvSpPr>
          <p:cNvPr id="13" name="Rectangle 12"/>
          <p:cNvSpPr/>
          <p:nvPr/>
        </p:nvSpPr>
        <p:spPr>
          <a:xfrm>
            <a:off x="334164" y="4339740"/>
            <a:ext cx="11570544" cy="1378839"/>
          </a:xfrm>
          <a:prstGeom prst="rect">
            <a:avLst/>
          </a:prstGeom>
        </p:spPr>
        <p:txBody>
          <a:bodyPr wrap="square">
            <a:spAutoFit/>
          </a:bodyPr>
          <a:lstStyle/>
          <a:p>
            <a:pPr marL="342900" indent="-342900">
              <a:lnSpc>
                <a:spcPct val="80000"/>
              </a:lnSpc>
              <a:spcBef>
                <a:spcPct val="20000"/>
              </a:spcBef>
              <a:defRPr/>
            </a:pPr>
            <a:r>
              <a:rPr lang="en-US" sz="2200" dirty="0">
                <a:solidFill>
                  <a:srgbClr val="FF3300"/>
                </a:solidFill>
                <a:latin typeface="Times New Roman" pitchFamily="18" charset="0"/>
              </a:rPr>
              <a:t>    </a:t>
            </a:r>
            <a:r>
              <a:rPr lang="en-US" sz="2200" u="sng" dirty="0">
                <a:latin typeface="Times New Roman" pitchFamily="18" charset="0"/>
              </a:rPr>
              <a:t>: Corresponds to the number of servers </a:t>
            </a:r>
            <a:r>
              <a:rPr lang="en-US" sz="2200" dirty="0">
                <a:latin typeface="Times New Roman" pitchFamily="18" charset="0"/>
              </a:rPr>
              <a:t>(can be any number between 1 to infinity) </a:t>
            </a:r>
            <a:endParaRPr lang="en-US" sz="2200" u="sng" dirty="0">
              <a:solidFill>
                <a:schemeClr val="accent2"/>
              </a:solidFill>
              <a:effectLst>
                <a:outerShdw blurRad="38100" dist="38100" dir="2700000" algn="tl">
                  <a:srgbClr val="C0C0C0"/>
                </a:outerShdw>
              </a:effectLst>
              <a:latin typeface="Times New Roman" pitchFamily="18" charset="0"/>
            </a:endParaRPr>
          </a:p>
          <a:p>
            <a:pPr marL="342900" indent="-342900">
              <a:lnSpc>
                <a:spcPct val="80000"/>
              </a:lnSpc>
              <a:spcBef>
                <a:spcPct val="20000"/>
              </a:spcBef>
              <a:defRPr/>
            </a:pPr>
            <a:r>
              <a:rPr lang="en-US" sz="2200" dirty="0">
                <a:solidFill>
                  <a:schemeClr val="accent2"/>
                </a:solidFill>
                <a:latin typeface="Times New Roman" pitchFamily="18" charset="0"/>
              </a:rPr>
              <a:t>    </a:t>
            </a:r>
            <a:r>
              <a:rPr lang="en-US" sz="2200" u="sng" dirty="0">
                <a:latin typeface="Times New Roman" pitchFamily="18" charset="0"/>
              </a:rPr>
              <a:t>: Corresponds to the system size </a:t>
            </a:r>
            <a:r>
              <a:rPr lang="en-US" sz="2200" dirty="0">
                <a:latin typeface="Times New Roman" pitchFamily="18" charset="0"/>
              </a:rPr>
              <a:t>(can be any number between 1 to infinity. Omit it if no limit. </a:t>
            </a:r>
            <a:endParaRPr lang="en-US" sz="2200" u="sng" dirty="0">
              <a:solidFill>
                <a:schemeClr val="bg2"/>
              </a:solidFill>
              <a:effectLst>
                <a:outerShdw blurRad="38100" dist="38100" dir="2700000" algn="tl">
                  <a:srgbClr val="C0C0C0"/>
                </a:outerShdw>
              </a:effectLst>
              <a:latin typeface="Times New Roman" pitchFamily="18" charset="0"/>
            </a:endParaRPr>
          </a:p>
          <a:p>
            <a:pPr marL="342900" indent="-342900">
              <a:lnSpc>
                <a:spcPct val="80000"/>
              </a:lnSpc>
              <a:spcBef>
                <a:spcPct val="20000"/>
              </a:spcBef>
              <a:defRPr/>
            </a:pPr>
            <a:r>
              <a:rPr lang="en-US" sz="2200" dirty="0">
                <a:solidFill>
                  <a:schemeClr val="bg2"/>
                </a:solidFill>
                <a:latin typeface="Times New Roman" pitchFamily="18" charset="0"/>
              </a:rPr>
              <a:t>    </a:t>
            </a:r>
            <a:r>
              <a:rPr lang="en-US" sz="2200" u="sng" dirty="0">
                <a:latin typeface="Times New Roman" pitchFamily="18" charset="0"/>
              </a:rPr>
              <a:t>: Corresponds to the size of customer population</a:t>
            </a:r>
            <a:r>
              <a:rPr lang="en-US" sz="2200" dirty="0">
                <a:latin typeface="Times New Roman" pitchFamily="18" charset="0"/>
              </a:rPr>
              <a:t> (can be any number between 1 to infinity)  </a:t>
            </a:r>
          </a:p>
          <a:p>
            <a:pPr marL="342900" indent="-342900">
              <a:lnSpc>
                <a:spcPct val="80000"/>
              </a:lnSpc>
              <a:spcBef>
                <a:spcPct val="20000"/>
              </a:spcBef>
              <a:defRPr/>
            </a:pPr>
            <a:r>
              <a:rPr lang="en-US" sz="2200" dirty="0">
                <a:solidFill>
                  <a:schemeClr val="accent2"/>
                </a:solidFill>
                <a:latin typeface="Times New Roman" pitchFamily="18" charset="0"/>
              </a:rPr>
              <a:t>    </a:t>
            </a:r>
            <a:r>
              <a:rPr lang="en-US" sz="2200" u="sng" dirty="0">
                <a:latin typeface="Times New Roman" pitchFamily="18" charset="0"/>
              </a:rPr>
              <a:t>: Corresponds to service discipline </a:t>
            </a:r>
            <a:r>
              <a:rPr lang="en-US" sz="2200" dirty="0">
                <a:latin typeface="Times New Roman" pitchFamily="18" charset="0"/>
              </a:rPr>
              <a:t>(can be any of the following: FCFS, LCFS, SIRO, PRIO) </a:t>
            </a:r>
          </a:p>
        </p:txBody>
      </p:sp>
      <p:pic>
        <p:nvPicPr>
          <p:cNvPr id="9" name="Picture 8"/>
          <p:cNvPicPr>
            <a:picLocks noChangeAspect="1"/>
          </p:cNvPicPr>
          <p:nvPr/>
        </p:nvPicPr>
        <p:blipFill>
          <a:blip r:embed="rId8"/>
          <a:stretch>
            <a:fillRect/>
          </a:stretch>
        </p:blipFill>
        <p:spPr>
          <a:xfrm>
            <a:off x="260244" y="4367892"/>
            <a:ext cx="383027" cy="268120"/>
          </a:xfrm>
          <a:prstGeom prst="rect">
            <a:avLst/>
          </a:prstGeom>
        </p:spPr>
      </p:pic>
      <p:sp>
        <p:nvSpPr>
          <p:cNvPr id="14" name="Rectangle 13"/>
          <p:cNvSpPr/>
          <p:nvPr/>
        </p:nvSpPr>
        <p:spPr>
          <a:xfrm>
            <a:off x="7867914" y="882355"/>
            <a:ext cx="3387466" cy="461665"/>
          </a:xfrm>
          <a:prstGeom prst="rect">
            <a:avLst/>
          </a:prstGeom>
        </p:spPr>
        <p:txBody>
          <a:bodyPr wrap="none">
            <a:spAutoFit/>
          </a:bodyPr>
          <a:lstStyle/>
          <a:p>
            <a:r>
              <a:rPr lang="en-US" sz="2400" dirty="0">
                <a:solidFill>
                  <a:srgbClr val="FF0000"/>
                </a:solidFill>
                <a:latin typeface="Times New Roman" pitchFamily="18" charset="0"/>
              </a:rPr>
              <a:t>Michigan Club : </a:t>
            </a:r>
            <a:r>
              <a:rPr lang="en-US" sz="2400" i="1" dirty="0">
                <a:solidFill>
                  <a:srgbClr val="FF0000"/>
                </a:solidFill>
                <a:latin typeface="Times New Roman" pitchFamily="18" charset="0"/>
              </a:rPr>
              <a:t>M</a:t>
            </a:r>
            <a:r>
              <a:rPr lang="en-US" sz="2400" dirty="0">
                <a:solidFill>
                  <a:srgbClr val="FF0000"/>
                </a:solidFill>
                <a:latin typeface="Times New Roman" pitchFamily="18" charset="0"/>
              </a:rPr>
              <a:t>/</a:t>
            </a:r>
            <a:r>
              <a:rPr lang="en-US" sz="2400" i="1" dirty="0">
                <a:solidFill>
                  <a:srgbClr val="FF0000"/>
                </a:solidFill>
                <a:latin typeface="Times New Roman" pitchFamily="18" charset="0"/>
              </a:rPr>
              <a:t>M</a:t>
            </a:r>
            <a:r>
              <a:rPr lang="en-US" sz="2400" dirty="0">
                <a:solidFill>
                  <a:srgbClr val="FF0000"/>
                </a:solidFill>
                <a:latin typeface="Times New Roman" pitchFamily="18" charset="0"/>
              </a:rPr>
              <a:t>/2/6</a:t>
            </a:r>
            <a:endParaRPr lang="en-US" sz="2400" dirty="0">
              <a:solidFill>
                <a:srgbClr val="FF0000"/>
              </a:solidFill>
            </a:endParaRPr>
          </a:p>
        </p:txBody>
      </p:sp>
    </p:spTree>
    <p:extLst>
      <p:ext uri="{BB962C8B-B14F-4D97-AF65-F5344CB8AC3E}">
        <p14:creationId xmlns:p14="http://schemas.microsoft.com/office/powerpoint/2010/main" val="3717585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 calcmode="lin" valueType="num">
                                      <p:cBhvr additive="base">
                                        <p:cTn id="5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 calcmode="lin" valueType="num">
                                      <p:cBhvr additive="base">
                                        <p:cTn id="6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2" end="2"/>
                                            </p:txEl>
                                          </p:spTgt>
                                        </p:tgtEl>
                                        <p:attrNameLst>
                                          <p:attrName>style.visibility</p:attrName>
                                        </p:attrNameLst>
                                      </p:cBhvr>
                                      <p:to>
                                        <p:strVal val="visible"/>
                                      </p:to>
                                    </p:set>
                                    <p:anim calcmode="lin" valueType="num">
                                      <p:cBhvr additive="base">
                                        <p:cTn id="7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3" end="3"/>
                                            </p:txEl>
                                          </p:spTgt>
                                        </p:tgtEl>
                                        <p:attrNameLst>
                                          <p:attrName>style.visibility</p:attrName>
                                        </p:attrNameLst>
                                      </p:cBhvr>
                                      <p:to>
                                        <p:strVal val="visible"/>
                                      </p:to>
                                    </p:set>
                                    <p:anim calcmode="lin" valueType="num">
                                      <p:cBhvr additive="base">
                                        <p:cTn id="8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Coefficient of Variations for Alternative  Distributions </a:t>
            </a:r>
          </a:p>
        </p:txBody>
      </p:sp>
      <p:sp>
        <p:nvSpPr>
          <p:cNvPr id="4" name="Content Placeholder 1"/>
          <p:cNvSpPr>
            <a:spLocks noGrp="1"/>
          </p:cNvSpPr>
          <p:nvPr>
            <p:ph idx="1"/>
          </p:nvPr>
        </p:nvSpPr>
        <p:spPr>
          <a:xfrm>
            <a:off x="-29249" y="1556792"/>
            <a:ext cx="6557297" cy="1828800"/>
          </a:xfrm>
        </p:spPr>
        <p:txBody>
          <a:bodyPr/>
          <a:lstStyle/>
          <a:p>
            <a:pPr marL="457200" indent="-457200">
              <a:spcAft>
                <a:spcPts val="600"/>
              </a:spcAft>
              <a:buNone/>
            </a:pPr>
            <a:r>
              <a:rPr lang="en-US" dirty="0" err="1">
                <a:solidFill>
                  <a:schemeClr val="tx1"/>
                </a:solidFill>
                <a:latin typeface="Book Antiqua" pitchFamily="18" charset="0"/>
              </a:rPr>
              <a:t>Tp</a:t>
            </a:r>
            <a:r>
              <a:rPr lang="en-US" dirty="0">
                <a:solidFill>
                  <a:schemeClr val="tx1"/>
                </a:solidFill>
                <a:latin typeface="Book Antiqua" pitchFamily="18" charset="0"/>
              </a:rPr>
              <a:t>: average processing time </a:t>
            </a:r>
            <a:r>
              <a:rPr lang="en-US" dirty="0">
                <a:solidFill>
                  <a:schemeClr val="tx1"/>
                </a:solidFill>
                <a:latin typeface="Book Antiqua" pitchFamily="18" charset="0"/>
                <a:sym typeface="Wingdings" pitchFamily="2" charset="2"/>
              </a:rPr>
              <a:t> </a:t>
            </a:r>
            <a:r>
              <a:rPr lang="en-US" dirty="0" err="1">
                <a:solidFill>
                  <a:schemeClr val="tx1"/>
                </a:solidFill>
                <a:latin typeface="Book Antiqua" pitchFamily="18" charset="0"/>
                <a:sym typeface="Wingdings" pitchFamily="2" charset="2"/>
              </a:rPr>
              <a:t>Rp</a:t>
            </a:r>
            <a:r>
              <a:rPr lang="en-US" dirty="0">
                <a:solidFill>
                  <a:schemeClr val="tx1"/>
                </a:solidFill>
                <a:latin typeface="Book Antiqua" pitchFamily="18" charset="0"/>
                <a:sym typeface="Wingdings" pitchFamily="2" charset="2"/>
              </a:rPr>
              <a:t> =c/</a:t>
            </a:r>
            <a:r>
              <a:rPr lang="en-US" dirty="0" err="1">
                <a:solidFill>
                  <a:schemeClr val="tx1"/>
                </a:solidFill>
                <a:latin typeface="Book Antiqua" pitchFamily="18" charset="0"/>
                <a:sym typeface="Wingdings" pitchFamily="2" charset="2"/>
              </a:rPr>
              <a:t>Tp</a:t>
            </a:r>
            <a:endParaRPr lang="en-US" dirty="0">
              <a:solidFill>
                <a:schemeClr val="tx1"/>
              </a:solidFill>
              <a:latin typeface="Book Antiqua" pitchFamily="18" charset="0"/>
            </a:endParaRPr>
          </a:p>
          <a:p>
            <a:pPr marL="457200" indent="-457200">
              <a:spcAft>
                <a:spcPts val="600"/>
              </a:spcAft>
              <a:buNone/>
            </a:pPr>
            <a:r>
              <a:rPr lang="en-US" dirty="0">
                <a:solidFill>
                  <a:schemeClr val="tx1"/>
                </a:solidFill>
                <a:latin typeface="Book Antiqua" pitchFamily="18" charset="0"/>
              </a:rPr>
              <a:t>Ta: average </a:t>
            </a:r>
            <a:r>
              <a:rPr lang="en-US" dirty="0" err="1">
                <a:solidFill>
                  <a:schemeClr val="tx1"/>
                </a:solidFill>
                <a:latin typeface="Book Antiqua" pitchFamily="18" charset="0"/>
              </a:rPr>
              <a:t>interarrival</a:t>
            </a:r>
            <a:r>
              <a:rPr lang="en-US" dirty="0">
                <a:solidFill>
                  <a:schemeClr val="tx1"/>
                </a:solidFill>
                <a:latin typeface="Book Antiqua" pitchFamily="18" charset="0"/>
              </a:rPr>
              <a:t> time </a:t>
            </a:r>
            <a:r>
              <a:rPr lang="en-US" dirty="0">
                <a:solidFill>
                  <a:schemeClr val="tx1"/>
                </a:solidFill>
                <a:latin typeface="Book Antiqua" pitchFamily="18" charset="0"/>
                <a:sym typeface="Wingdings" pitchFamily="2" charset="2"/>
              </a:rPr>
              <a:t> Ra = 1/Ta</a:t>
            </a:r>
          </a:p>
          <a:p>
            <a:pPr marL="457200" indent="-457200">
              <a:spcAft>
                <a:spcPts val="600"/>
              </a:spcAft>
              <a:buNone/>
            </a:pPr>
            <a:r>
              <a:rPr lang="en-US" dirty="0">
                <a:solidFill>
                  <a:schemeClr val="tx1"/>
                </a:solidFill>
                <a:latin typeface="Book Antiqua" pitchFamily="18" charset="0"/>
                <a:sym typeface="Wingdings" pitchFamily="2" charset="2"/>
              </a:rPr>
              <a:t>Sp: Standard deviation of the processing time</a:t>
            </a:r>
          </a:p>
          <a:p>
            <a:pPr marL="457200" indent="-457200">
              <a:spcAft>
                <a:spcPts val="600"/>
              </a:spcAft>
              <a:buNone/>
            </a:pPr>
            <a:r>
              <a:rPr lang="en-US" dirty="0">
                <a:solidFill>
                  <a:schemeClr val="tx1"/>
                </a:solidFill>
                <a:latin typeface="Book Antiqua" pitchFamily="18" charset="0"/>
                <a:sym typeface="Wingdings" pitchFamily="2" charset="2"/>
              </a:rPr>
              <a:t>Sa: Standard deviation of the </a:t>
            </a:r>
            <a:r>
              <a:rPr lang="en-US" dirty="0" err="1">
                <a:solidFill>
                  <a:schemeClr val="tx1"/>
                </a:solidFill>
                <a:latin typeface="Book Antiqua" pitchFamily="18" charset="0"/>
                <a:sym typeface="Wingdings" pitchFamily="2" charset="2"/>
              </a:rPr>
              <a:t>interarrival</a:t>
            </a:r>
            <a:r>
              <a:rPr lang="en-US" dirty="0">
                <a:solidFill>
                  <a:schemeClr val="tx1"/>
                </a:solidFill>
                <a:latin typeface="Book Antiqua" pitchFamily="18" charset="0"/>
                <a:sym typeface="Wingdings" pitchFamily="2" charset="2"/>
              </a:rPr>
              <a:t> time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70062526"/>
              </p:ext>
            </p:extLst>
          </p:nvPr>
        </p:nvGraphicFramePr>
        <p:xfrm>
          <a:off x="1375427" y="3717032"/>
          <a:ext cx="3511826" cy="2667000"/>
        </p:xfrm>
        <a:graphic>
          <a:graphicData uri="http://schemas.openxmlformats.org/presentationml/2006/ole">
            <mc:AlternateContent xmlns:mc="http://schemas.openxmlformats.org/markup-compatibility/2006">
              <mc:Choice xmlns:v="urn:schemas-microsoft-com:vml" Requires="v">
                <p:oleObj spid="_x0000_s33038" name="Worksheet" r:id="rId4" imgW="2019428" imgH="1533493" progId="Excel.Sheet.12">
                  <p:embed/>
                </p:oleObj>
              </mc:Choice>
              <mc:Fallback>
                <p:oleObj name="Worksheet" r:id="rId4" imgW="2019428" imgH="1533493" progId="Excel.Sheet.12">
                  <p:embed/>
                  <p:pic>
                    <p:nvPicPr>
                      <p:cNvPr id="5" name="Object 4"/>
                      <p:cNvPicPr/>
                      <p:nvPr/>
                    </p:nvPicPr>
                    <p:blipFill>
                      <a:blip r:embed="rId5"/>
                      <a:stretch>
                        <a:fillRect/>
                      </a:stretch>
                    </p:blipFill>
                    <p:spPr>
                      <a:xfrm>
                        <a:off x="1375427" y="3717032"/>
                        <a:ext cx="3511826" cy="2667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6866840"/>
              </p:ext>
            </p:extLst>
          </p:nvPr>
        </p:nvGraphicFramePr>
        <p:xfrm>
          <a:off x="4914623" y="3717032"/>
          <a:ext cx="1888435" cy="2667000"/>
        </p:xfrm>
        <a:graphic>
          <a:graphicData uri="http://schemas.openxmlformats.org/presentationml/2006/ole">
            <mc:AlternateContent xmlns:mc="http://schemas.openxmlformats.org/markup-compatibility/2006">
              <mc:Choice xmlns:v="urn:schemas-microsoft-com:vml" Requires="v">
                <p:oleObj spid="_x0000_s33039" name="Worksheet" r:id="rId6" imgW="1085972" imgH="1533493" progId="Excel.Sheet.12">
                  <p:embed/>
                </p:oleObj>
              </mc:Choice>
              <mc:Fallback>
                <p:oleObj name="Worksheet" r:id="rId6" imgW="1085972" imgH="1533493" progId="Excel.Sheet.12">
                  <p:embed/>
                  <p:pic>
                    <p:nvPicPr>
                      <p:cNvPr id="6" name="Object 5"/>
                      <p:cNvPicPr/>
                      <p:nvPr/>
                    </p:nvPicPr>
                    <p:blipFill>
                      <a:blip r:embed="rId7"/>
                      <a:stretch>
                        <a:fillRect/>
                      </a:stretch>
                    </p:blipFill>
                    <p:spPr>
                      <a:xfrm>
                        <a:off x="4914623" y="3717032"/>
                        <a:ext cx="1888435" cy="2667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4801603"/>
              </p:ext>
            </p:extLst>
          </p:nvPr>
        </p:nvGraphicFramePr>
        <p:xfrm>
          <a:off x="6823753" y="3717032"/>
          <a:ext cx="1076739" cy="2667000"/>
        </p:xfrm>
        <a:graphic>
          <a:graphicData uri="http://schemas.openxmlformats.org/presentationml/2006/ole">
            <mc:AlternateContent xmlns:mc="http://schemas.openxmlformats.org/markup-compatibility/2006">
              <mc:Choice xmlns:v="urn:schemas-microsoft-com:vml" Requires="v">
                <p:oleObj spid="_x0000_s33040" name="Worksheet" r:id="rId8" imgW="619244" imgH="1533493" progId="Excel.Sheet.12">
                  <p:embed/>
                </p:oleObj>
              </mc:Choice>
              <mc:Fallback>
                <p:oleObj name="Worksheet" r:id="rId8" imgW="619244" imgH="1533493" progId="Excel.Sheet.12">
                  <p:embed/>
                  <p:pic>
                    <p:nvPicPr>
                      <p:cNvPr id="7" name="Object 6"/>
                      <p:cNvPicPr/>
                      <p:nvPr/>
                    </p:nvPicPr>
                    <p:blipFill>
                      <a:blip r:embed="rId9"/>
                      <a:stretch>
                        <a:fillRect/>
                      </a:stretch>
                    </p:blipFill>
                    <p:spPr>
                      <a:xfrm>
                        <a:off x="6823753" y="3717032"/>
                        <a:ext cx="1076739" cy="2667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6680749"/>
              </p:ext>
            </p:extLst>
          </p:nvPr>
        </p:nvGraphicFramePr>
        <p:xfrm>
          <a:off x="7914559" y="3717033"/>
          <a:ext cx="1358348" cy="2667000"/>
        </p:xfrm>
        <a:graphic>
          <a:graphicData uri="http://schemas.openxmlformats.org/presentationml/2006/ole">
            <mc:AlternateContent xmlns:mc="http://schemas.openxmlformats.org/markup-compatibility/2006">
              <mc:Choice xmlns:v="urn:schemas-microsoft-com:vml" Requires="v">
                <p:oleObj spid="_x0000_s33041" name="Worksheet" r:id="rId10" imgW="780939" imgH="1533493" progId="Excel.Sheet.12">
                  <p:embed/>
                </p:oleObj>
              </mc:Choice>
              <mc:Fallback>
                <p:oleObj name="Worksheet" r:id="rId10" imgW="780939" imgH="1533493" progId="Excel.Sheet.12">
                  <p:embed/>
                  <p:pic>
                    <p:nvPicPr>
                      <p:cNvPr id="8" name="Object 7"/>
                      <p:cNvPicPr/>
                      <p:nvPr/>
                    </p:nvPicPr>
                    <p:blipFill>
                      <a:blip r:embed="rId11"/>
                      <a:stretch>
                        <a:fillRect/>
                      </a:stretch>
                    </p:blipFill>
                    <p:spPr>
                      <a:xfrm>
                        <a:off x="7914559" y="3717033"/>
                        <a:ext cx="1358348" cy="2667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27747006"/>
              </p:ext>
            </p:extLst>
          </p:nvPr>
        </p:nvGraphicFramePr>
        <p:xfrm>
          <a:off x="9286160" y="3717032"/>
          <a:ext cx="1076739" cy="2667000"/>
        </p:xfrm>
        <a:graphic>
          <a:graphicData uri="http://schemas.openxmlformats.org/presentationml/2006/ole">
            <mc:AlternateContent xmlns:mc="http://schemas.openxmlformats.org/markup-compatibility/2006">
              <mc:Choice xmlns:v="urn:schemas-microsoft-com:vml" Requires="v">
                <p:oleObj spid="_x0000_s33042" name="Worksheet" r:id="rId12" imgW="619244" imgH="1533493" progId="Excel.Sheet.12">
                  <p:embed/>
                </p:oleObj>
              </mc:Choice>
              <mc:Fallback>
                <p:oleObj name="Worksheet" r:id="rId12" imgW="619244" imgH="1533493" progId="Excel.Sheet.12">
                  <p:embed/>
                  <p:pic>
                    <p:nvPicPr>
                      <p:cNvPr id="9" name="Object 8"/>
                      <p:cNvPicPr/>
                      <p:nvPr/>
                    </p:nvPicPr>
                    <p:blipFill>
                      <a:blip r:embed="rId13"/>
                      <a:stretch>
                        <a:fillRect/>
                      </a:stretch>
                    </p:blipFill>
                    <p:spPr>
                      <a:xfrm>
                        <a:off x="9286160" y="3717032"/>
                        <a:ext cx="1076739" cy="2667000"/>
                      </a:xfrm>
                      <a:prstGeom prst="rect">
                        <a:avLst/>
                      </a:prstGeom>
                    </p:spPr>
                  </p:pic>
                </p:oleObj>
              </mc:Fallback>
            </mc:AlternateContent>
          </a:graphicData>
        </a:graphic>
      </p:graphicFrame>
      <p:sp>
        <p:nvSpPr>
          <p:cNvPr id="10" name="Content Placeholder 1">
            <a:extLst>
              <a:ext uri="{FF2B5EF4-FFF2-40B4-BE49-F238E27FC236}">
                <a16:creationId xmlns:a16="http://schemas.microsoft.com/office/drawing/2014/main" id="{3AB29B64-5041-40EB-BBCF-714D09C1A127}"/>
              </a:ext>
            </a:extLst>
          </p:cNvPr>
          <p:cNvSpPr txBox="1">
            <a:spLocks/>
          </p:cNvSpPr>
          <p:nvPr/>
        </p:nvSpPr>
        <p:spPr bwMode="auto">
          <a:xfrm>
            <a:off x="35888" y="685601"/>
            <a:ext cx="12192000"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While the capacity is not fully utilized, since U must be less than 1, if there is variability in arrival or in processing times, queues will build up and customers will have to wait.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grpSp>
        <p:nvGrpSpPr>
          <p:cNvPr id="25" name="Group 24">
            <a:extLst>
              <a:ext uri="{FF2B5EF4-FFF2-40B4-BE49-F238E27FC236}">
                <a16:creationId xmlns:a16="http://schemas.microsoft.com/office/drawing/2014/main" id="{FE10427A-9835-4A60-BA0C-8112154721ED}"/>
              </a:ext>
            </a:extLst>
          </p:cNvPr>
          <p:cNvGrpSpPr/>
          <p:nvPr/>
        </p:nvGrpSpPr>
        <p:grpSpPr>
          <a:xfrm>
            <a:off x="7398754" y="2339745"/>
            <a:ext cx="4568580" cy="1067199"/>
            <a:chOff x="7398754" y="2339745"/>
            <a:chExt cx="4568580" cy="1067199"/>
          </a:xfrm>
        </p:grpSpPr>
        <mc:AlternateContent xmlns:mc="http://schemas.openxmlformats.org/markup-compatibility/2006" xmlns:a14="http://schemas.microsoft.com/office/drawing/2010/main">
          <mc:Choice Requires="a14">
            <p:sp>
              <p:nvSpPr>
                <p:cNvPr id="11" name="Object 3">
                  <a:extLst>
                    <a:ext uri="{FF2B5EF4-FFF2-40B4-BE49-F238E27FC236}">
                      <a16:creationId xmlns:a16="http://schemas.microsoft.com/office/drawing/2014/main" id="{0B2C4355-6D8B-4446-AB1E-888F01452E58}"/>
                    </a:ext>
                  </a:extLst>
                </p:cNvPr>
                <p:cNvSpPr txBox="1"/>
                <p:nvPr/>
              </p:nvSpPr>
              <p:spPr bwMode="auto">
                <a:xfrm>
                  <a:off x="8250014" y="2406223"/>
                  <a:ext cx="1293812" cy="881063"/>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b="1" i="1" smtClean="0">
                                <a:solidFill>
                                  <a:schemeClr val="tx1"/>
                                </a:solidFill>
                                <a:latin typeface="Cambria Math" panose="02040503050406030204" pitchFamily="18" charset="0"/>
                              </a:rPr>
                            </m:ctrlPr>
                          </m:fPr>
                          <m:num>
                            <m:sSup>
                              <m:sSupPr>
                                <m:ctrlPr>
                                  <a:rPr lang="en-US" b="1" i="1" smtClean="0">
                                    <a:solidFill>
                                      <a:schemeClr val="tx1"/>
                                    </a:solidFill>
                                    <a:latin typeface="Cambria Math" panose="02040503050406030204" pitchFamily="18" charset="0"/>
                                  </a:rPr>
                                </m:ctrlPr>
                              </m:sSupPr>
                              <m:e>
                                <m:r>
                                  <a:rPr lang="en-US" b="1" i="0" smtClean="0">
                                    <a:solidFill>
                                      <a:schemeClr val="tx1"/>
                                    </a:solidFill>
                                    <a:latin typeface="Cambria Math" panose="02040503050406030204" pitchFamily="18" charset="0"/>
                                  </a:rPr>
                                  <m:t>𝐔</m:t>
                                </m:r>
                              </m:e>
                              <m:sup>
                                <m:rad>
                                  <m:radPr>
                                    <m:degHide m:val="on"/>
                                    <m:ctrlPr>
                                      <a:rPr lang="en-US" b="1" i="1" smtClean="0">
                                        <a:solidFill>
                                          <a:schemeClr val="tx1"/>
                                        </a:solidFill>
                                        <a:latin typeface="Cambria Math" panose="02040503050406030204" pitchFamily="18" charset="0"/>
                                      </a:rPr>
                                    </m:ctrlPr>
                                  </m:radPr>
                                  <m:deg/>
                                  <m:e>
                                    <m:r>
                                      <a:rPr lang="en-US" b="1" i="0" smtClean="0">
                                        <a:solidFill>
                                          <a:schemeClr val="tx1"/>
                                        </a:solidFill>
                                        <a:latin typeface="Cambria Math" panose="02040503050406030204" pitchFamily="18" charset="0"/>
                                      </a:rPr>
                                      <m:t>𝟐</m:t>
                                    </m:r>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𝐜</m:t>
                                    </m:r>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𝟏</m:t>
                                    </m:r>
                                    <m:r>
                                      <a:rPr lang="en-US" b="1" i="0" smtClean="0">
                                        <a:solidFill>
                                          <a:schemeClr val="tx1"/>
                                        </a:solidFill>
                                        <a:latin typeface="Cambria Math" panose="02040503050406030204" pitchFamily="18" charset="0"/>
                                      </a:rPr>
                                      <m:t>)</m:t>
                                    </m:r>
                                  </m:e>
                                </m:rad>
                              </m:sup>
                            </m:sSup>
                          </m:num>
                          <m:den>
                            <m:r>
                              <a:rPr lang="en-US" b="1" i="0" smtClean="0">
                                <a:solidFill>
                                  <a:srgbClr val="FF0000"/>
                                </a:solidFill>
                                <a:latin typeface="Cambria Math" panose="02040503050406030204" pitchFamily="18" charset="0"/>
                              </a:rPr>
                              <m:t>𝐜</m:t>
                            </m:r>
                            <m:r>
                              <a:rPr lang="en-US" b="1" i="0" smtClean="0">
                                <a:solidFill>
                                  <a:schemeClr val="tx1"/>
                                </a:solidFill>
                                <a:latin typeface="Cambria Math" panose="02040503050406030204" pitchFamily="18" charset="0"/>
                              </a:rPr>
                              <m:t>(</m:t>
                            </m:r>
                            <m:r>
                              <a:rPr lang="en-US" b="1" i="0">
                                <a:solidFill>
                                  <a:schemeClr val="tx1"/>
                                </a:solidFill>
                                <a:latin typeface="Cambria Math" panose="02040503050406030204" pitchFamily="18" charset="0"/>
                              </a:rPr>
                              <m:t>𝟏</m:t>
                            </m:r>
                            <m:r>
                              <a:rPr lang="en-US" b="1" i="0">
                                <a:solidFill>
                                  <a:schemeClr val="tx1"/>
                                </a:solidFill>
                                <a:latin typeface="Cambria Math" panose="02040503050406030204" pitchFamily="18" charset="0"/>
                              </a:rPr>
                              <m:t>−</m:t>
                            </m:r>
                            <m:r>
                              <a:rPr lang="en-US" b="1" i="0">
                                <a:solidFill>
                                  <a:schemeClr val="tx1"/>
                                </a:solidFill>
                                <a:latin typeface="Cambria Math" panose="02040503050406030204" pitchFamily="18" charset="0"/>
                              </a:rPr>
                              <m:t>𝐔</m:t>
                            </m:r>
                            <m:r>
                              <a:rPr lang="en-US" b="1" i="0" smtClean="0">
                                <a:solidFill>
                                  <a:schemeClr val="tx1"/>
                                </a:solidFill>
                                <a:latin typeface="Cambria Math" panose="02040503050406030204" pitchFamily="18" charset="0"/>
                              </a:rPr>
                              <m:t>)</m:t>
                            </m:r>
                          </m:den>
                        </m:f>
                      </m:oMath>
                    </m:oMathPara>
                  </a14:m>
                  <a:endParaRPr lang="en-US" b="1" dirty="0"/>
                </a:p>
              </p:txBody>
            </p:sp>
          </mc:Choice>
          <mc:Fallback xmlns="">
            <p:sp>
              <p:nvSpPr>
                <p:cNvPr id="11" name="Object 3">
                  <a:extLst>
                    <a:ext uri="{FF2B5EF4-FFF2-40B4-BE49-F238E27FC236}">
                      <a16:creationId xmlns:a16="http://schemas.microsoft.com/office/drawing/2014/main" id="{0B2C4355-6D8B-4446-AB1E-888F01452E58}"/>
                    </a:ext>
                  </a:extLst>
                </p:cNvPr>
                <p:cNvSpPr txBox="1">
                  <a:spLocks noRot="1" noChangeAspect="1" noMove="1" noResize="1" noEditPoints="1" noAdjustHandles="1" noChangeArrowheads="1" noChangeShapeType="1" noTextEdit="1"/>
                </p:cNvSpPr>
                <p:nvPr/>
              </p:nvSpPr>
              <p:spPr bwMode="auto">
                <a:xfrm>
                  <a:off x="8250014" y="2406223"/>
                  <a:ext cx="1293812" cy="881063"/>
                </a:xfrm>
                <a:prstGeom prst="rect">
                  <a:avLst/>
                </a:prstGeom>
                <a:blipFill>
                  <a:blip r:embed="rId14"/>
                  <a:stretch>
                    <a:fillRect/>
                  </a:stretch>
                </a:blipFill>
                <a:ln>
                  <a:noFill/>
                </a:ln>
                <a:effectLst/>
              </p:spPr>
              <p:txBody>
                <a:bodyPr/>
                <a:lstStyle/>
                <a:p>
                  <a:r>
                    <a:rPr lang="en-US">
                      <a:noFill/>
                    </a:rPr>
                    <a:t> </a:t>
                  </a:r>
                </a:p>
              </p:txBody>
            </p:sp>
          </mc:Fallback>
        </mc:AlternateContent>
        <p:sp>
          <p:nvSpPr>
            <p:cNvPr id="13" name="Rectangle 4">
              <a:extLst>
                <a:ext uri="{FF2B5EF4-FFF2-40B4-BE49-F238E27FC236}">
                  <a16:creationId xmlns:a16="http://schemas.microsoft.com/office/drawing/2014/main" id="{857E097F-C8AF-4B2A-8807-EBD90192127C}"/>
                </a:ext>
              </a:extLst>
            </p:cNvPr>
            <p:cNvSpPr>
              <a:spLocks noChangeArrowheads="1"/>
            </p:cNvSpPr>
            <p:nvPr/>
          </p:nvSpPr>
          <p:spPr bwMode="auto">
            <a:xfrm>
              <a:off x="7398754" y="2660084"/>
              <a:ext cx="902782" cy="462307"/>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a:latin typeface="Book Antiqua" pitchFamily="18" charset="0"/>
                </a:rPr>
                <a:t>Ti=</a:t>
              </a:r>
            </a:p>
          </p:txBody>
        </p:sp>
        <mc:AlternateContent xmlns:mc="http://schemas.openxmlformats.org/markup-compatibility/2006" xmlns:a14="http://schemas.microsoft.com/office/drawing/2010/main">
          <mc:Choice Requires="a14">
            <p:sp>
              <p:nvSpPr>
                <p:cNvPr id="18" name="Object 10">
                  <a:extLst>
                    <a:ext uri="{FF2B5EF4-FFF2-40B4-BE49-F238E27FC236}">
                      <a16:creationId xmlns:a16="http://schemas.microsoft.com/office/drawing/2014/main" id="{383F8452-C332-41DB-9253-9053C14963C0}"/>
                    </a:ext>
                  </a:extLst>
                </p:cNvPr>
                <p:cNvSpPr txBox="1">
                  <a:spLocks/>
                </p:cNvSpPr>
                <p:nvPr/>
              </p:nvSpPr>
              <p:spPr bwMode="auto">
                <a:xfrm>
                  <a:off x="9551711" y="2339745"/>
                  <a:ext cx="1406525" cy="844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14:m>
                    <m:oMathPara xmlns:m="http://schemas.openxmlformats.org/officeDocument/2006/math">
                      <m:oMathParaPr>
                        <m:jc m:val="left"/>
                      </m:oMathParaPr>
                      <m:oMath xmlns:m="http://schemas.openxmlformats.org/officeDocument/2006/math">
                        <m:f>
                          <m:fPr>
                            <m:ctrlPr>
                              <a:rPr lang="en-US" i="1" kern="0" smtClean="0">
                                <a:solidFill>
                                  <a:schemeClr val="tx1"/>
                                </a:solidFill>
                                <a:latin typeface="Cambria Math" panose="02040503050406030204" pitchFamily="18" charset="0"/>
                              </a:rPr>
                            </m:ctrlPr>
                          </m:fPr>
                          <m:num>
                            <m:r>
                              <m:rPr>
                                <m:sty m:val="p"/>
                              </m:rPr>
                              <a:rPr lang="en-US" kern="0">
                                <a:solidFill>
                                  <a:schemeClr val="tx1"/>
                                </a:solidFill>
                                <a:latin typeface="Cambria Math" panose="02040503050406030204" pitchFamily="18" charset="0"/>
                              </a:rPr>
                              <m:t>C</m:t>
                            </m:r>
                            <m:sSup>
                              <m:sSupPr>
                                <m:ctrlPr>
                                  <a:rPr lang="en-US" i="1" kern="0">
                                    <a:solidFill>
                                      <a:schemeClr val="tx1"/>
                                    </a:solidFill>
                                    <a:latin typeface="Cambria Math" panose="02040503050406030204" pitchFamily="18" charset="0"/>
                                  </a:rPr>
                                </m:ctrlPr>
                              </m:sSupPr>
                              <m:e>
                                <m:r>
                                  <m:rPr>
                                    <m:sty m:val="p"/>
                                  </m:rPr>
                                  <a:rPr lang="en-US" kern="0">
                                    <a:solidFill>
                                      <a:schemeClr val="tx1"/>
                                    </a:solidFill>
                                    <a:latin typeface="Cambria Math" panose="02040503050406030204" pitchFamily="18" charset="0"/>
                                  </a:rPr>
                                  <m:t>a</m:t>
                                </m:r>
                              </m:e>
                              <m:sup>
                                <m:r>
                                  <a:rPr lang="en-US" kern="0">
                                    <a:solidFill>
                                      <a:schemeClr val="tx1"/>
                                    </a:solidFill>
                                    <a:latin typeface="Cambria Math" panose="02040503050406030204" pitchFamily="18" charset="0"/>
                                  </a:rPr>
                                  <m:t>2</m:t>
                                </m:r>
                              </m:sup>
                            </m:sSup>
                            <m:r>
                              <a:rPr lang="en-US" kern="0">
                                <a:solidFill>
                                  <a:schemeClr val="tx1"/>
                                </a:solidFill>
                                <a:latin typeface="Cambria Math" panose="02040503050406030204" pitchFamily="18" charset="0"/>
                              </a:rPr>
                              <m:t>+</m:t>
                            </m:r>
                            <m:r>
                              <m:rPr>
                                <m:sty m:val="p"/>
                              </m:rPr>
                              <a:rPr lang="en-US" kern="0">
                                <a:solidFill>
                                  <a:schemeClr val="tx1"/>
                                </a:solidFill>
                                <a:latin typeface="Cambria Math" panose="02040503050406030204" pitchFamily="18" charset="0"/>
                              </a:rPr>
                              <m:t>C</m:t>
                            </m:r>
                            <m:sSup>
                              <m:sSupPr>
                                <m:ctrlPr>
                                  <a:rPr lang="en-US" i="1" kern="0">
                                    <a:solidFill>
                                      <a:schemeClr val="tx1"/>
                                    </a:solidFill>
                                    <a:latin typeface="Cambria Math" panose="02040503050406030204" pitchFamily="18" charset="0"/>
                                  </a:rPr>
                                </m:ctrlPr>
                              </m:sSupPr>
                              <m:e>
                                <m:r>
                                  <m:rPr>
                                    <m:sty m:val="p"/>
                                  </m:rPr>
                                  <a:rPr lang="en-US" kern="0">
                                    <a:solidFill>
                                      <a:schemeClr val="tx1"/>
                                    </a:solidFill>
                                    <a:latin typeface="Cambria Math" panose="02040503050406030204" pitchFamily="18" charset="0"/>
                                  </a:rPr>
                                  <m:t>p</m:t>
                                </m:r>
                              </m:e>
                              <m:sup>
                                <m:r>
                                  <a:rPr lang="en-US" kern="0">
                                    <a:solidFill>
                                      <a:schemeClr val="tx1"/>
                                    </a:solidFill>
                                    <a:latin typeface="Cambria Math" panose="02040503050406030204" pitchFamily="18" charset="0"/>
                                  </a:rPr>
                                  <m:t>2</m:t>
                                </m:r>
                              </m:sup>
                            </m:sSup>
                          </m:num>
                          <m:den>
                            <m:r>
                              <a:rPr lang="en-US" kern="0">
                                <a:solidFill>
                                  <a:schemeClr val="tx1"/>
                                </a:solidFill>
                                <a:latin typeface="Cambria Math" panose="02040503050406030204" pitchFamily="18" charset="0"/>
                              </a:rPr>
                              <m:t>2</m:t>
                            </m:r>
                          </m:den>
                        </m:f>
                      </m:oMath>
                    </m:oMathPara>
                  </a14:m>
                  <a:endParaRPr lang="en-US" kern="0" dirty="0"/>
                </a:p>
              </p:txBody>
            </p:sp>
          </mc:Choice>
          <mc:Fallback xmlns="">
            <p:sp>
              <p:nvSpPr>
                <p:cNvPr id="18" name="Object 10">
                  <a:extLst>
                    <a:ext uri="{FF2B5EF4-FFF2-40B4-BE49-F238E27FC236}">
                      <a16:creationId xmlns:a16="http://schemas.microsoft.com/office/drawing/2014/main" id="{383F8452-C332-41DB-9253-9053C14963C0}"/>
                    </a:ext>
                  </a:extLst>
                </p:cNvPr>
                <p:cNvSpPr txBox="1">
                  <a:spLocks noRot="1" noChangeAspect="1" noMove="1" noResize="1" noEditPoints="1" noAdjustHandles="1" noChangeArrowheads="1" noChangeShapeType="1" noTextEdit="1"/>
                </p:cNvSpPr>
                <p:nvPr/>
              </p:nvSpPr>
              <p:spPr bwMode="auto">
                <a:xfrm>
                  <a:off x="9551711" y="2339745"/>
                  <a:ext cx="1406525" cy="844550"/>
                </a:xfrm>
                <a:prstGeom prst="rect">
                  <a:avLst/>
                </a:prstGeom>
                <a:blipFill>
                  <a:blip r:embed="rId15"/>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Object 3">
                  <a:extLst>
                    <a:ext uri="{FF2B5EF4-FFF2-40B4-BE49-F238E27FC236}">
                      <a16:creationId xmlns:a16="http://schemas.microsoft.com/office/drawing/2014/main" id="{1E9FD6DB-73DE-40B1-8887-C539A27C7FE1}"/>
                    </a:ext>
                  </a:extLst>
                </p:cNvPr>
                <p:cNvGraphicFramePr>
                  <a:graphicFrameLocks/>
                </p:cNvGraphicFramePr>
                <p:nvPr>
                  <p:extLst>
                    <p:ext uri="{D42A27DB-BD31-4B8C-83A1-F6EECF244321}">
                      <p14:modId xmlns:p14="http://schemas.microsoft.com/office/powerpoint/2010/main" val="2895713282"/>
                    </p:ext>
                  </p:extLst>
                </p:nvPr>
              </p:nvGraphicFramePr>
              <p:xfrm>
                <a:off x="10988446" y="3391069"/>
                <a:ext cx="28575" cy="15875"/>
              </p:xfrm>
              <a:graphic>
                <a:graphicData uri="http://schemas.openxmlformats.org/presentationml/2006/ole">
                  <mc:AlternateContent>
                    <mc:Choice xmlns:v="urn:schemas-microsoft-com:vml" Requires="v">
                      <p:oleObj spid="_x0000_s33043" name="Equation" r:id="rId16" imgW="266400" imgH="177480" progId="Equation.3">
                        <p:embed/>
                      </p:oleObj>
                    </mc:Choice>
                    <mc:Fallback>
                      <p:oleObj name="Equation" r:id="rId16" imgW="266400" imgH="177480" progId="Equation.3">
                        <p:embed/>
                        <p:pic>
                          <p:nvPicPr>
                            <p:cNvPr id="105476" name="Object 3"/>
                            <p:cNvPicPr>
                              <a:picLocks noChangeArrowheads="1"/>
                            </p:cNvPicPr>
                            <p:nvPr/>
                          </p:nvPicPr>
                          <p:blipFill>
                            <a:blip r:embed="rId17"/>
                            <a:srcRect/>
                            <a:stretch>
                              <a:fillRect/>
                            </a:stretch>
                          </p:blipFill>
                          <p:spPr bwMode="auto">
                            <a:xfrm>
                              <a:off x="10988446" y="3391069"/>
                              <a:ext cx="28575" cy="15875"/>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pic>
                      </p:oleObj>
                    </mc:Fallback>
                  </mc:AlternateContent>
                </a:graphicData>
              </a:graphic>
            </p:graphicFrame>
          </mc:Choice>
          <mc:Fallback xmlns="">
            <p:graphicFrame>
              <p:nvGraphicFramePr>
                <p:cNvPr id="19" name="Object 3">
                  <a:extLst>
                    <a:ext uri="{FF2B5EF4-FFF2-40B4-BE49-F238E27FC236}">
                      <a16:creationId xmlns:a16="http://schemas.microsoft.com/office/drawing/2014/main" id="{1E9FD6DB-73DE-40B1-8887-C539A27C7FE1}"/>
                    </a:ext>
                  </a:extLst>
                </p:cNvPr>
                <p:cNvGraphicFramePr>
                  <a:graphicFrameLocks/>
                </p:cNvGraphicFramePr>
                <p:nvPr>
                  <p:extLst>
                    <p:ext uri="{D42A27DB-BD31-4B8C-83A1-F6EECF244321}">
                      <p14:modId xmlns:p14="http://schemas.microsoft.com/office/powerpoint/2010/main" val="2895713282"/>
                    </p:ext>
                  </p:extLst>
                </p:nvPr>
              </p:nvGraphicFramePr>
              <p:xfrm>
                <a:off x="10988446" y="3391069"/>
                <a:ext cx="28575" cy="15875"/>
              </p:xfrm>
              <a:graphic>
                <a:graphicData uri="http://schemas.openxmlformats.org/presentationml/2006/ole">
                  <mc:AlternateContent>
                    <mc:Choice xmlns:v="urn:schemas-microsoft-com:vml" Requires="v">
                      <p:oleObj spid="_x0000_s32941" name="Equation" r:id="rId18" imgW="266400" imgH="177480" progId="Equation.3">
                        <p:embed/>
                      </p:oleObj>
                    </mc:Choice>
                    <mc:Fallback>
                      <p:oleObj name="Equation" r:id="rId18" imgW="266400" imgH="177480" progId="Equation.3">
                        <p:embed/>
                        <p:pic>
                          <p:nvPicPr>
                            <p:cNvPr id="105476" name="Object 3"/>
                            <p:cNvPicPr>
                              <a:picLocks noChangeArrowheads="1"/>
                            </p:cNvPicPr>
                            <p:nvPr/>
                          </p:nvPicPr>
                          <p:blipFill>
                            <a:blip r:embed="rId19"/>
                            <a:srcRect/>
                            <a:stretch>
                              <a:fillRect/>
                            </a:stretch>
                          </p:blipFill>
                          <p:spPr bwMode="auto">
                            <a:xfrm>
                              <a:off x="10988446" y="3391069"/>
                              <a:ext cx="28575" cy="15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0" name="Object 3">
                  <a:extLst>
                    <a:ext uri="{FF2B5EF4-FFF2-40B4-BE49-F238E27FC236}">
                      <a16:creationId xmlns:a16="http://schemas.microsoft.com/office/drawing/2014/main" id="{67D2A351-80CD-4075-B2A8-C72260238554}"/>
                    </a:ext>
                  </a:extLst>
                </p:cNvPr>
                <p:cNvSpPr txBox="1"/>
                <p:nvPr/>
              </p:nvSpPr>
              <p:spPr bwMode="auto">
                <a:xfrm>
                  <a:off x="9242012" y="2586404"/>
                  <a:ext cx="292100" cy="435008"/>
                </a:xfrm>
                <a:prstGeom prst="rect">
                  <a:avLst/>
                </a:prstGeom>
                <a:solidFill>
                  <a:srgbClr val="FFFFFF"/>
                </a:solid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0" name="Object 3">
                  <a:extLst>
                    <a:ext uri="{FF2B5EF4-FFF2-40B4-BE49-F238E27FC236}">
                      <a16:creationId xmlns:a16="http://schemas.microsoft.com/office/drawing/2014/main" id="{67D2A351-80CD-4075-B2A8-C72260238554}"/>
                    </a:ext>
                  </a:extLst>
                </p:cNvPr>
                <p:cNvSpPr txBox="1">
                  <a:spLocks noRot="1" noChangeAspect="1" noMove="1" noResize="1" noEditPoints="1" noAdjustHandles="1" noChangeArrowheads="1" noChangeShapeType="1" noTextEdit="1"/>
                </p:cNvSpPr>
                <p:nvPr/>
              </p:nvSpPr>
              <p:spPr bwMode="auto">
                <a:xfrm>
                  <a:off x="9242012" y="2586404"/>
                  <a:ext cx="292100" cy="435008"/>
                </a:xfrm>
                <a:prstGeom prst="rect">
                  <a:avLst/>
                </a:prstGeom>
                <a:blipFill>
                  <a:blip r:embed="rId20"/>
                  <a:stretch>
                    <a:fillRect r="-37500"/>
                  </a:stretch>
                </a:blipFill>
                <a:ln>
                  <a:noFill/>
                </a:ln>
                <a:effectLst/>
              </p:spPr>
              <p:txBody>
                <a:bodyPr/>
                <a:lstStyle/>
                <a:p>
                  <a:r>
                    <a:rPr lang="en-US">
                      <a:noFill/>
                    </a:rPr>
                    <a:t> </a:t>
                  </a:r>
                </a:p>
              </p:txBody>
            </p:sp>
          </mc:Fallback>
        </mc:AlternateContent>
        <p:sp>
          <p:nvSpPr>
            <p:cNvPr id="22" name="Rectangle 4">
              <a:extLst>
                <a:ext uri="{FF2B5EF4-FFF2-40B4-BE49-F238E27FC236}">
                  <a16:creationId xmlns:a16="http://schemas.microsoft.com/office/drawing/2014/main" id="{3224B5CC-52BB-4952-8CED-F4FEF1D8BE0E}"/>
                </a:ext>
              </a:extLst>
            </p:cNvPr>
            <p:cNvSpPr>
              <a:spLocks noChangeArrowheads="1"/>
            </p:cNvSpPr>
            <p:nvPr/>
          </p:nvSpPr>
          <p:spPr bwMode="auto">
            <a:xfrm>
              <a:off x="11064552" y="2559105"/>
              <a:ext cx="902782" cy="462307"/>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a:solidFill>
                    <a:srgbClr val="FF0000"/>
                  </a:solidFill>
                  <a:latin typeface="Book Antiqua" pitchFamily="18" charset="0"/>
                </a:rPr>
                <a:t>Tp</a:t>
              </a:r>
            </a:p>
          </p:txBody>
        </p:sp>
        <mc:AlternateContent xmlns:mc="http://schemas.openxmlformats.org/markup-compatibility/2006" xmlns:a14="http://schemas.microsoft.com/office/drawing/2010/main">
          <mc:Choice Requires="a14">
            <p:sp>
              <p:nvSpPr>
                <p:cNvPr id="24" name="Object 3">
                  <a:extLst>
                    <a:ext uri="{FF2B5EF4-FFF2-40B4-BE49-F238E27FC236}">
                      <a16:creationId xmlns:a16="http://schemas.microsoft.com/office/drawing/2014/main" id="{7F4027D6-B845-464C-BB28-3B96637C9ACB}"/>
                    </a:ext>
                  </a:extLst>
                </p:cNvPr>
                <p:cNvSpPr txBox="1"/>
                <p:nvPr/>
              </p:nvSpPr>
              <p:spPr bwMode="auto">
                <a:xfrm>
                  <a:off x="10975826" y="2544516"/>
                  <a:ext cx="292100" cy="435008"/>
                </a:xfrm>
                <a:prstGeom prst="rect">
                  <a:avLst/>
                </a:prstGeom>
                <a:solidFill>
                  <a:srgbClr val="FFFFFF"/>
                </a:solid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4" name="Object 3">
                  <a:extLst>
                    <a:ext uri="{FF2B5EF4-FFF2-40B4-BE49-F238E27FC236}">
                      <a16:creationId xmlns:a16="http://schemas.microsoft.com/office/drawing/2014/main" id="{7F4027D6-B845-464C-BB28-3B96637C9ACB}"/>
                    </a:ext>
                  </a:extLst>
                </p:cNvPr>
                <p:cNvSpPr txBox="1">
                  <a:spLocks noRot="1" noChangeAspect="1" noMove="1" noResize="1" noEditPoints="1" noAdjustHandles="1" noChangeArrowheads="1" noChangeShapeType="1" noTextEdit="1"/>
                </p:cNvSpPr>
                <p:nvPr/>
              </p:nvSpPr>
              <p:spPr bwMode="auto">
                <a:xfrm>
                  <a:off x="10975826" y="2544516"/>
                  <a:ext cx="292100" cy="435008"/>
                </a:xfrm>
                <a:prstGeom prst="rect">
                  <a:avLst/>
                </a:prstGeom>
                <a:blipFill>
                  <a:blip r:embed="rId21"/>
                  <a:stretch>
                    <a:fillRect r="-37500"/>
                  </a:stretch>
                </a:blipFill>
                <a:ln>
                  <a:noFill/>
                </a:ln>
                <a:effectLst/>
              </p:spPr>
              <p:txBody>
                <a:bodyPr/>
                <a:lstStyle/>
                <a:p>
                  <a:r>
                    <a:rPr lang="en-US">
                      <a:noFill/>
                    </a:rPr>
                    <a:t> </a:t>
                  </a:r>
                </a:p>
              </p:txBody>
            </p:sp>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14" name="Content Placeholder 1"/>
          <p:cNvSpPr txBox="1">
            <a:spLocks/>
          </p:cNvSpPr>
          <p:nvPr/>
        </p:nvSpPr>
        <p:spPr bwMode="auto">
          <a:xfrm>
            <a:off x="0" y="548680"/>
            <a:ext cx="12192000" cy="5933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Interarrival time is 8 minutes. Processing time is 7.5 minutes. There is only one server.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Both interarrival time and processing time follow Exponential distribution.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How long a  flow unit stays with the server?</a:t>
            </a:r>
          </a:p>
          <a:p>
            <a:pPr>
              <a:spcBef>
                <a:spcPts val="0"/>
              </a:spcBef>
              <a:spcAft>
                <a:spcPts val="600"/>
              </a:spcAft>
              <a:buClr>
                <a:srgbClr val="000000"/>
              </a:buClr>
              <a:buSzPct val="80000"/>
            </a:pPr>
            <a:r>
              <a:rPr lang="en-US" sz="2400" kern="0" dirty="0" err="1">
                <a:latin typeface="Book Antiqua" pitchFamily="18" charset="0"/>
                <a:ea typeface="ＭＳ Ｐゴシック" pitchFamily="-65" charset="-128"/>
                <a:cs typeface="Times New Roman" pitchFamily="18" charset="0"/>
              </a:rPr>
              <a:t>Tp</a:t>
            </a:r>
            <a:r>
              <a:rPr lang="en-US" sz="2400" kern="0" dirty="0">
                <a:latin typeface="Book Antiqua" pitchFamily="18" charset="0"/>
                <a:ea typeface="ＭＳ Ｐゴシック" pitchFamily="-65" charset="-128"/>
                <a:cs typeface="Times New Roman" pitchFamily="18" charset="0"/>
              </a:rPr>
              <a:t> = 7.5 min</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How many flow units are with the server?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Ra= 1/8 per minute or 60(1/8) = 7.5 per </a:t>
            </a:r>
            <a:r>
              <a:rPr lang="en-US" sz="2400" kern="0" dirty="0" err="1">
                <a:latin typeface="Book Antiqua" pitchFamily="18" charset="0"/>
                <a:ea typeface="ＭＳ Ｐゴシック" pitchFamily="-65" charset="-128"/>
                <a:cs typeface="Times New Roman" pitchFamily="18" charset="0"/>
              </a:rPr>
              <a:t>hr</a:t>
            </a:r>
            <a:r>
              <a:rPr lang="en-US" sz="2400" kern="0" dirty="0">
                <a:latin typeface="Book Antiqua" pitchFamily="18" charset="0"/>
                <a:ea typeface="ＭＳ Ｐゴシック" pitchFamily="-65" charset="-128"/>
                <a:cs typeface="Times New Roman" pitchFamily="18" charset="0"/>
              </a:rPr>
              <a:t>,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Rp = 1/7.5 per minute or 60(1/7.5) = 8 per hr</a:t>
            </a:r>
          </a:p>
          <a:p>
            <a:pPr>
              <a:spcBef>
                <a:spcPts val="0"/>
              </a:spcBef>
              <a:spcAft>
                <a:spcPts val="600"/>
              </a:spcAft>
              <a:buClr>
                <a:srgbClr val="000000"/>
              </a:buClr>
              <a:buSzPct val="80000"/>
            </a:pPr>
            <a:r>
              <a:rPr lang="en-US" sz="2400" dirty="0">
                <a:latin typeface="Book Antiqua" pitchFamily="18" charset="0"/>
                <a:cs typeface="Times New Roman" pitchFamily="18" charset="0"/>
                <a:sym typeface="Wingdings" pitchFamily="2" charset="2"/>
              </a:rPr>
              <a:t>Ra&lt; Rp  R=Ra  </a:t>
            </a:r>
            <a:r>
              <a:rPr lang="en-US" sz="2400" dirty="0">
                <a:latin typeface="Book Antiqua" pitchFamily="18" charset="0"/>
                <a:cs typeface="Times New Roman" pitchFamily="18" charset="0"/>
              </a:rPr>
              <a:t>U= R/Rp</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U = 7.5/8 = 0.9375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Ip-</a:t>
            </a:r>
            <a:r>
              <a:rPr lang="en-US" sz="2400" kern="0" dirty="0" err="1">
                <a:latin typeface="Book Antiqua" pitchFamily="18" charset="0"/>
                <a:ea typeface="ＭＳ Ｐゴシック" pitchFamily="-65" charset="-128"/>
                <a:cs typeface="Times New Roman" pitchFamily="18" charset="0"/>
              </a:rPr>
              <a:t>cU.</a:t>
            </a:r>
            <a:r>
              <a:rPr lang="en-US" sz="2400" kern="0" dirty="0">
                <a:latin typeface="Book Antiqua" pitchFamily="18" charset="0"/>
                <a:ea typeface="ＭＳ Ｐゴシック" pitchFamily="-65" charset="-128"/>
                <a:cs typeface="Times New Roman" pitchFamily="18" charset="0"/>
              </a:rPr>
              <a:t> Since there is only one server, Ip = 0.9375</a:t>
            </a:r>
          </a:p>
        </p:txBody>
      </p:sp>
      <p:sp>
        <p:nvSpPr>
          <p:cNvPr id="5" name="Content Placeholder 1">
            <a:extLst>
              <a:ext uri="{FF2B5EF4-FFF2-40B4-BE49-F238E27FC236}">
                <a16:creationId xmlns:a16="http://schemas.microsoft.com/office/drawing/2014/main" id="{67663F66-AA77-4A7F-A6B1-47E1B0BFE7AD}"/>
              </a:ext>
            </a:extLst>
          </p:cNvPr>
          <p:cNvSpPr txBox="1">
            <a:spLocks/>
          </p:cNvSpPr>
          <p:nvPr/>
        </p:nvSpPr>
        <p:spPr bwMode="auto">
          <a:xfrm>
            <a:off x="-12588" y="4869160"/>
            <a:ext cx="6468628" cy="658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Clr>
                <a:srgbClr val="000000"/>
              </a:buClr>
              <a:buSzPct val="80000"/>
            </a:pPr>
            <a:r>
              <a:rPr lang="en-US" sz="2400" dirty="0">
                <a:latin typeface="Book Antiqua" pitchFamily="18" charset="0"/>
                <a:cs typeface="Times New Roman" pitchFamily="18" charset="0"/>
                <a:sym typeface="Wingdings" pitchFamily="2" charset="2"/>
              </a:rPr>
              <a:t>How many flow units are in the waiting line?</a:t>
            </a:r>
            <a:r>
              <a:rPr lang="en-US" sz="2400" kern="0" dirty="0">
                <a:latin typeface="Book Antiqua" pitchFamily="18" charset="0"/>
                <a:ea typeface="ＭＳ Ｐゴシック" pitchFamily="-65" charset="-128"/>
                <a:cs typeface="Times New Roman" pitchFamily="18" charset="0"/>
              </a:rPr>
              <a:t> </a:t>
            </a:r>
          </a:p>
          <a:p>
            <a:pPr>
              <a:lnSpc>
                <a:spcPct val="150000"/>
              </a:lnSpc>
              <a:buClr>
                <a:srgbClr val="000000"/>
              </a:buClr>
              <a:buSzPct val="80000"/>
            </a:pPr>
            <a:endParaRPr lang="en-US" sz="2400" kern="0" dirty="0">
              <a:latin typeface="Book Antiqua" pitchFamily="18" charset="0"/>
              <a:ea typeface="ＭＳ Ｐゴシック" pitchFamily="-65" charset="-128"/>
              <a:cs typeface="Times New Roman" pitchFamily="18" charset="0"/>
            </a:endParaRPr>
          </a:p>
        </p:txBody>
      </p:sp>
      <mc:AlternateContent xmlns:mc="http://schemas.openxmlformats.org/markup-compatibility/2006" xmlns:a14="http://schemas.microsoft.com/office/drawing/2010/main">
        <mc:Choice Requires="a14">
          <p:sp>
            <p:nvSpPr>
              <p:cNvPr id="6" name="Object 3">
                <a:extLst>
                  <a:ext uri="{FF2B5EF4-FFF2-40B4-BE49-F238E27FC236}">
                    <a16:creationId xmlns:a16="http://schemas.microsoft.com/office/drawing/2014/main" id="{21C036E2-F0C5-4C8C-8782-7696BE98463A}"/>
                  </a:ext>
                </a:extLst>
              </p:cNvPr>
              <p:cNvSpPr txBox="1"/>
              <p:nvPr/>
            </p:nvSpPr>
            <p:spPr bwMode="auto">
              <a:xfrm>
                <a:off x="7150100" y="4787900"/>
                <a:ext cx="1293813" cy="882650"/>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sSup>
                            <m:sSupPr>
                              <m:ctrlPr>
                                <a:rPr lang="en-US" i="1" smtClean="0">
                                  <a:solidFill>
                                    <a:srgbClr val="000000"/>
                                  </a:solidFill>
                                  <a:latin typeface="Cambria Math" panose="02040503050406030204" pitchFamily="18" charset="0"/>
                                </a:rPr>
                              </m:ctrlPr>
                            </m:sSupPr>
                            <m:e>
                              <m:r>
                                <m:rPr>
                                  <m:sty m:val="p"/>
                                </m:rPr>
                                <a:rPr lang="en-US" b="0" i="1" smtClean="0">
                                  <a:solidFill>
                                    <a:srgbClr val="000000"/>
                                  </a:solidFill>
                                  <a:latin typeface="Cambria Math" panose="02040503050406030204" pitchFamily="18" charset="0"/>
                                </a:rPr>
                                <m:t>U</m:t>
                              </m:r>
                            </m:e>
                            <m:sup>
                              <m:rad>
                                <m:radPr>
                                  <m:degHide m:val="on"/>
                                  <m:ctrlPr>
                                    <a:rPr lang="en-US" i="1" smtClean="0">
                                      <a:solidFill>
                                        <a:srgbClr val="000000"/>
                                      </a:solidFill>
                                      <a:latin typeface="Cambria Math" panose="02040503050406030204" pitchFamily="18" charset="0"/>
                                    </a:rPr>
                                  </m:ctrlPr>
                                </m:radPr>
                                <m:deg/>
                                <m:e>
                                  <m:r>
                                    <a:rPr lang="en-US" b="0" i="1" smtClean="0">
                                      <a:solidFill>
                                        <a:srgbClr val="000000"/>
                                      </a:solidFill>
                                      <a:latin typeface="Cambria Math" panose="02040503050406030204" pitchFamily="18" charset="0"/>
                                    </a:rPr>
                                    <m:t>2(</m:t>
                                  </m:r>
                                  <m:r>
                                    <m:rPr>
                                      <m:sty m:val="p"/>
                                    </m:rPr>
                                    <a:rPr lang="en-US" b="0" i="1" smtClean="0">
                                      <a:solidFill>
                                        <a:srgbClr val="000000"/>
                                      </a:solidFill>
                                      <a:latin typeface="Cambria Math" panose="02040503050406030204" pitchFamily="18" charset="0"/>
                                    </a:rPr>
                                    <m:t>c</m:t>
                                  </m:r>
                                  <m:r>
                                    <a:rPr lang="en-US" b="0" i="1" smtClean="0">
                                      <a:solidFill>
                                        <a:srgbClr val="000000"/>
                                      </a:solidFill>
                                      <a:latin typeface="Cambria Math" panose="02040503050406030204" pitchFamily="18" charset="0"/>
                                    </a:rPr>
                                    <m:t>+1)</m:t>
                                  </m:r>
                                </m:e>
                              </m:rad>
                            </m:sup>
                          </m:sSup>
                        </m:num>
                        <m:den>
                          <m:r>
                            <a:rPr lang="en-US" smtClean="0">
                              <a:solidFill>
                                <a:srgbClr val="000000"/>
                              </a:solidFill>
                              <a:latin typeface="Cambria Math" panose="02040503050406030204" pitchFamily="18" charset="0"/>
                            </a:rPr>
                            <m:t>1−</m:t>
                          </m:r>
                          <m:r>
                            <m:rPr>
                              <m:sty m:val="p"/>
                            </m:rPr>
                            <a:rPr lang="en-US" smtClean="0">
                              <a:solidFill>
                                <a:srgbClr val="000000"/>
                              </a:solidFill>
                              <a:latin typeface="Cambria Math" panose="02040503050406030204" pitchFamily="18" charset="0"/>
                            </a:rPr>
                            <m:t>U</m:t>
                          </m:r>
                        </m:den>
                      </m:f>
                    </m:oMath>
                  </m:oMathPara>
                </a14:m>
                <a:endParaRPr lang="en-US" dirty="0"/>
              </a:p>
            </p:txBody>
          </p:sp>
        </mc:Choice>
        <mc:Fallback xmlns="">
          <p:sp>
            <p:nvSpPr>
              <p:cNvPr id="6" name="Object 3">
                <a:extLst>
                  <a:ext uri="{FF2B5EF4-FFF2-40B4-BE49-F238E27FC236}">
                    <a16:creationId xmlns:a16="http://schemas.microsoft.com/office/drawing/2014/main" id="{21C036E2-F0C5-4C8C-8782-7696BE98463A}"/>
                  </a:ext>
                </a:extLst>
              </p:cNvPr>
              <p:cNvSpPr txBox="1">
                <a:spLocks noRot="1" noChangeAspect="1" noMove="1" noResize="1" noEditPoints="1" noAdjustHandles="1" noChangeArrowheads="1" noChangeShapeType="1" noTextEdit="1"/>
              </p:cNvSpPr>
              <p:nvPr/>
            </p:nvSpPr>
            <p:spPr bwMode="auto">
              <a:xfrm>
                <a:off x="7150100" y="4787900"/>
                <a:ext cx="1293813" cy="882650"/>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4">
                <a:extLst>
                  <a:ext uri="{FF2B5EF4-FFF2-40B4-BE49-F238E27FC236}">
                    <a16:creationId xmlns:a16="http://schemas.microsoft.com/office/drawing/2014/main" id="{959AEFD7-B31F-4BFD-9C46-29231C6BF4C8}"/>
                  </a:ext>
                </a:extLst>
              </p:cNvPr>
              <p:cNvSpPr txBox="1"/>
              <p:nvPr/>
            </p:nvSpPr>
            <p:spPr bwMode="auto">
              <a:xfrm>
                <a:off x="6437313" y="5008563"/>
                <a:ext cx="712787" cy="466725"/>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1" smtClean="0">
                              <a:solidFill>
                                <a:srgbClr val="000000"/>
                              </a:solidFill>
                              <a:latin typeface="Cambria Math" panose="02040503050406030204" pitchFamily="18" charset="0"/>
                            </a:rPr>
                            <m:t>I</m:t>
                          </m:r>
                        </m:e>
                        <m:sub>
                          <m:r>
                            <m:rPr>
                              <m:sty m:val="p"/>
                            </m:rPr>
                            <a:rPr lang="en-US" i="1" smtClean="0">
                              <a:solidFill>
                                <a:srgbClr val="000000"/>
                              </a:solidFill>
                              <a:latin typeface="Cambria Math" panose="02040503050406030204" pitchFamily="18" charset="0"/>
                            </a:rPr>
                            <m:t>i</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7" name="Object 4">
                <a:extLst>
                  <a:ext uri="{FF2B5EF4-FFF2-40B4-BE49-F238E27FC236}">
                    <a16:creationId xmlns:a16="http://schemas.microsoft.com/office/drawing/2014/main" id="{959AEFD7-B31F-4BFD-9C46-29231C6BF4C8}"/>
                  </a:ext>
                </a:extLst>
              </p:cNvPr>
              <p:cNvSpPr txBox="1">
                <a:spLocks noRot="1" noChangeAspect="1" noMove="1" noResize="1" noEditPoints="1" noAdjustHandles="1" noChangeArrowheads="1" noChangeShapeType="1" noTextEdit="1"/>
              </p:cNvSpPr>
              <p:nvPr/>
            </p:nvSpPr>
            <p:spPr bwMode="auto">
              <a:xfrm>
                <a:off x="6437313" y="5008563"/>
                <a:ext cx="712787" cy="466725"/>
              </a:xfrm>
              <a:prstGeom prst="rect">
                <a:avLst/>
              </a:prstGeom>
              <a:blipFill>
                <a:blip r:embed="rId8"/>
                <a:stretch>
                  <a:fillRect/>
                </a:stretch>
              </a:blipFill>
              <a:ln>
                <a:noFill/>
              </a:ln>
              <a:effectLst/>
            </p:spPr>
            <p:txBody>
              <a:bodyPr/>
              <a:lstStyle/>
              <a:p>
                <a:r>
                  <a:rPr lang="en-US">
                    <a:noFill/>
                  </a:rPr>
                  <a:t> </a:t>
                </a:r>
              </a:p>
            </p:txBody>
          </p:sp>
        </mc:Fallback>
      </mc:AlternateContent>
      <p:sp>
        <p:nvSpPr>
          <p:cNvPr id="8" name="Rectangle 7">
            <a:extLst>
              <a:ext uri="{FF2B5EF4-FFF2-40B4-BE49-F238E27FC236}">
                <a16:creationId xmlns:a16="http://schemas.microsoft.com/office/drawing/2014/main" id="{D6BD4099-40A5-4733-9F75-9FD1CF15676A}"/>
              </a:ext>
            </a:extLst>
          </p:cNvPr>
          <p:cNvSpPr/>
          <p:nvPr/>
        </p:nvSpPr>
        <p:spPr>
          <a:xfrm>
            <a:off x="8443652" y="5065723"/>
            <a:ext cx="1524776" cy="461665"/>
          </a:xfrm>
          <a:prstGeom prst="rect">
            <a:avLst/>
          </a:prstGeom>
        </p:spPr>
        <p:txBody>
          <a:bodyPr wrap="none">
            <a:spAutoFit/>
          </a:bodyPr>
          <a:lstStyle/>
          <a:p>
            <a:r>
              <a:rPr lang="en-US" sz="2400" dirty="0">
                <a:solidFill>
                  <a:srgbClr val="000000"/>
                </a:solidFill>
                <a:latin typeface="Book Antiqua" panose="02040602050305030304" pitchFamily="18" charset="0"/>
              </a:rPr>
              <a:t>=</a:t>
            </a:r>
            <a:r>
              <a:rPr lang="en-US" sz="2400" dirty="0">
                <a:latin typeface="Book Antiqua" panose="02040602050305030304" pitchFamily="18" charset="0"/>
              </a:rPr>
              <a:t> 14.0625 </a:t>
            </a:r>
          </a:p>
        </p:txBody>
      </p:sp>
      <p:sp>
        <p:nvSpPr>
          <p:cNvPr id="9" name="Content Placeholder 1">
            <a:extLst>
              <a:ext uri="{FF2B5EF4-FFF2-40B4-BE49-F238E27FC236}">
                <a16:creationId xmlns:a16="http://schemas.microsoft.com/office/drawing/2014/main" id="{393253DA-A6A5-41DA-B5F5-7F8D480D0CB0}"/>
              </a:ext>
            </a:extLst>
          </p:cNvPr>
          <p:cNvSpPr txBox="1">
            <a:spLocks/>
          </p:cNvSpPr>
          <p:nvPr/>
        </p:nvSpPr>
        <p:spPr bwMode="auto">
          <a:xfrm>
            <a:off x="-1" y="5599758"/>
            <a:ext cx="12072664" cy="88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spcAft>
                <a:spcPts val="12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While U =</a:t>
            </a:r>
            <a:r>
              <a:rPr lang="en-US" sz="2400" kern="0" dirty="0">
                <a:latin typeface="Book Antiqua" pitchFamily="18" charset="0"/>
                <a:ea typeface="ＭＳ Ｐゴシック" pitchFamily="-65" charset="-128"/>
                <a:cs typeface="Times New Roman" pitchFamily="18" charset="0"/>
              </a:rPr>
              <a:t> 0.9375</a:t>
            </a:r>
            <a:r>
              <a:rPr lang="en-US" sz="2400" kern="0" dirty="0">
                <a:latin typeface="Book Antiqua" pitchFamily="18" charset="0"/>
                <a:ea typeface="ＭＳ Ｐゴシック" pitchFamily="-65" charset="-128"/>
                <a:cs typeface="MS Reference Sans Serif" pitchFamily="34" charset="0"/>
              </a:rPr>
              <a:t> &lt;1 and </a:t>
            </a:r>
            <a:r>
              <a:rPr lang="en-US" sz="2400" b="1" kern="0" dirty="0">
                <a:latin typeface="Book Antiqua" pitchFamily="18" charset="0"/>
                <a:ea typeface="ＭＳ Ｐゴシック" pitchFamily="-65" charset="-128"/>
                <a:cs typeface="MS Reference Sans Serif" pitchFamily="34" charset="0"/>
              </a:rPr>
              <a:t>safety capacity Rs = R</a:t>
            </a:r>
            <a:r>
              <a:rPr lang="en-US" sz="2400" b="1" kern="0" baseline="-18000" dirty="0">
                <a:latin typeface="Book Antiqua" pitchFamily="18" charset="0"/>
                <a:ea typeface="ＭＳ Ｐゴシック" pitchFamily="-65" charset="-128"/>
                <a:cs typeface="MS Reference Sans Serif" pitchFamily="34" charset="0"/>
              </a:rPr>
              <a:t>P</a:t>
            </a:r>
            <a:r>
              <a:rPr lang="en-US" sz="2400" b="1" kern="0" dirty="0">
                <a:latin typeface="Book Antiqua" pitchFamily="18" charset="0"/>
                <a:ea typeface="ＭＳ Ｐゴシック" pitchFamily="-65" charset="-128"/>
                <a:cs typeface="MS Reference Sans Serif" pitchFamily="34" charset="0"/>
              </a:rPr>
              <a:t> - Ra</a:t>
            </a:r>
            <a:r>
              <a:rPr lang="en-US" sz="2400" kern="0" dirty="0">
                <a:latin typeface="Book Antiqua" pitchFamily="18" charset="0"/>
                <a:ea typeface="ＭＳ Ｐゴシック" pitchFamily="-65" charset="-128"/>
                <a:cs typeface="Times New Roman" pitchFamily="18" charset="0"/>
              </a:rPr>
              <a:t> = 8 -7.5 =  0.5/hr, still </a:t>
            </a:r>
            <a:r>
              <a:rPr lang="en-US" sz="2400" kern="0" dirty="0">
                <a:latin typeface="Book Antiqua" panose="02040602050305030304" pitchFamily="18" charset="0"/>
                <a:ea typeface="ＭＳ Ｐゴシック" pitchFamily="-65" charset="-128"/>
                <a:cs typeface="MS Reference Sans Serif" pitchFamily="34" charset="0"/>
              </a:rPr>
              <a:t>On average </a:t>
            </a:r>
            <a:r>
              <a:rPr lang="en-US" sz="2400" dirty="0">
                <a:latin typeface="Book Antiqua" panose="02040602050305030304" pitchFamily="18" charset="0"/>
              </a:rPr>
              <a:t>14.1</a:t>
            </a:r>
            <a:r>
              <a:rPr lang="en-US" sz="2400" kern="0" dirty="0">
                <a:latin typeface="Book Antiqua" pitchFamily="18" charset="0"/>
                <a:ea typeface="ＭＳ Ｐゴシック" pitchFamily="-65" charset="-128"/>
                <a:cs typeface="MS Reference Sans Serif" pitchFamily="34" charset="0"/>
              </a:rPr>
              <a:t> passengers waiting in line.</a:t>
            </a:r>
            <a:endParaRPr lang="en-US" sz="2400" kern="0" dirty="0">
              <a:latin typeface="Book Antiqua" pitchFamily="18" charset="0"/>
              <a:ea typeface="ＭＳ Ｐゴシック" pitchFamily="-65" charset="-128"/>
              <a:cs typeface="Times New Roman" pitchFamily="18" charset="0"/>
            </a:endParaRPr>
          </a:p>
          <a:p>
            <a:pPr>
              <a:spcAft>
                <a:spcPts val="600"/>
              </a:spcAft>
            </a:pPr>
            <a:endParaRPr lang="en-US" sz="2400" kern="0" dirty="0">
              <a:latin typeface="Book Antiqua" pitchFamily="18" charset="0"/>
            </a:endParaRPr>
          </a:p>
          <a:p>
            <a:pPr>
              <a:buFont typeface="Wingdings" pitchFamily="2" charset="2"/>
              <a:buNone/>
            </a:pPr>
            <a:endParaRPr lang="en-US" sz="2400" kern="0" dirty="0"/>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pic>
        <p:nvPicPr>
          <p:cNvPr id="49190" name="Picture 38">
            <a:extLst>
              <a:ext uri="{FF2B5EF4-FFF2-40B4-BE49-F238E27FC236}">
                <a16:creationId xmlns:a16="http://schemas.microsoft.com/office/drawing/2014/main" id="{D4A34C21-B681-4DF4-97AD-E80D44D21A1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6200" y="5003800"/>
            <a:ext cx="7112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dissolv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dissolv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dissolv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dissolve">
                                      <p:cBhvr>
                                        <p:cTn id="52" dur="5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dissolve">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dissolv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dissolv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animEffect transition="in" filter="dissolve">
                                      <p:cBhvr>
                                        <p:cTn id="7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build="p"/>
      <p:bldP spid="6" grpId="0" animBg="1"/>
      <p:bldP spid="7" grpId="0" animBg="1"/>
      <p:bldP spid="8" grpId="0"/>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4" name="Content Placeholder 1"/>
          <p:cNvSpPr txBox="1">
            <a:spLocks/>
          </p:cNvSpPr>
          <p:nvPr/>
        </p:nvSpPr>
        <p:spPr bwMode="auto">
          <a:xfrm>
            <a:off x="59668" y="558984"/>
            <a:ext cx="12192000" cy="596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US" sz="2400" kern="0" dirty="0">
                <a:latin typeface="Book Antiqua" pitchFamily="18" charset="0"/>
              </a:rPr>
              <a:t>Waiting time in the line?  </a:t>
            </a:r>
            <a:r>
              <a:rPr lang="en-US" sz="2400" kern="0" dirty="0" err="1">
                <a:latin typeface="Book Antiqua" pitchFamily="18" charset="0"/>
              </a:rPr>
              <a:t>RTi</a:t>
            </a:r>
            <a:r>
              <a:rPr lang="en-US" sz="2400" kern="0" dirty="0">
                <a:latin typeface="Book Antiqua" pitchFamily="18" charset="0"/>
              </a:rPr>
              <a:t> = Ii</a:t>
            </a:r>
          </a:p>
          <a:p>
            <a:pPr>
              <a:spcAft>
                <a:spcPts val="600"/>
              </a:spcAft>
            </a:pPr>
            <a:r>
              <a:rPr lang="en-US" sz="2400" kern="0" dirty="0" err="1">
                <a:latin typeface="Book Antiqua" pitchFamily="18" charset="0"/>
              </a:rPr>
              <a:t>Ti</a:t>
            </a:r>
            <a:r>
              <a:rPr lang="en-US" sz="2400" kern="0" dirty="0">
                <a:latin typeface="Book Antiqua" pitchFamily="18" charset="0"/>
              </a:rPr>
              <a:t>=Ii/R = </a:t>
            </a:r>
            <a:r>
              <a:rPr lang="en-US" sz="2400" dirty="0">
                <a:latin typeface="Book Antiqua" panose="02040602050305030304" pitchFamily="18" charset="0"/>
              </a:rPr>
              <a:t>14.0625 /7.5 </a:t>
            </a:r>
            <a:r>
              <a:rPr lang="en-US" sz="2400" kern="0" dirty="0">
                <a:latin typeface="Book Antiqua" pitchFamily="18" charset="0"/>
              </a:rPr>
              <a:t> = </a:t>
            </a:r>
            <a:r>
              <a:rPr lang="en-US" sz="2400" dirty="0">
                <a:latin typeface="Book Antiqua" panose="02040602050305030304" pitchFamily="18" charset="0"/>
              </a:rPr>
              <a:t>1.875 </a:t>
            </a:r>
            <a:r>
              <a:rPr lang="en-US" sz="2400" dirty="0" err="1">
                <a:latin typeface="Book Antiqua" panose="02040602050305030304" pitchFamily="18" charset="0"/>
              </a:rPr>
              <a:t>hr</a:t>
            </a:r>
            <a:r>
              <a:rPr lang="en-US" sz="2400" dirty="0">
                <a:latin typeface="Book Antiqua" panose="02040602050305030304" pitchFamily="18" charset="0"/>
              </a:rPr>
              <a:t> or 60(1.875)= 112.5</a:t>
            </a:r>
            <a:r>
              <a:rPr lang="en-US" sz="2400" kern="0" dirty="0">
                <a:latin typeface="Book Antiqua" pitchFamily="18" charset="0"/>
              </a:rPr>
              <a:t> min.</a:t>
            </a:r>
          </a:p>
          <a:p>
            <a:pPr>
              <a:spcAft>
                <a:spcPts val="600"/>
              </a:spcAft>
            </a:pPr>
            <a:r>
              <a:rPr lang="en-US" sz="2400" kern="0" dirty="0">
                <a:latin typeface="Book Antiqua" pitchFamily="18" charset="0"/>
              </a:rPr>
              <a:t>Waiting time in the system? </a:t>
            </a:r>
          </a:p>
          <a:p>
            <a:pPr>
              <a:spcAft>
                <a:spcPts val="600"/>
              </a:spcAft>
            </a:pPr>
            <a:r>
              <a:rPr lang="en-US" sz="2400" kern="0" dirty="0">
                <a:latin typeface="Book Antiqua" pitchFamily="18" charset="0"/>
              </a:rPr>
              <a:t>T = </a:t>
            </a:r>
            <a:r>
              <a:rPr lang="en-US" sz="2400" kern="0" dirty="0" err="1">
                <a:latin typeface="Book Antiqua" pitchFamily="18" charset="0"/>
              </a:rPr>
              <a:t>Ti+Tp</a:t>
            </a:r>
            <a:endParaRPr lang="en-US" sz="2400" kern="0" dirty="0">
              <a:latin typeface="Book Antiqua" pitchFamily="18" charset="0"/>
            </a:endParaRPr>
          </a:p>
          <a:p>
            <a:pPr>
              <a:spcAft>
                <a:spcPts val="600"/>
              </a:spcAft>
            </a:pPr>
            <a:r>
              <a:rPr lang="en-US" sz="2400" kern="0" dirty="0">
                <a:latin typeface="Book Antiqua" pitchFamily="18" charset="0"/>
              </a:rPr>
              <a:t>Since Tp = 7.5 </a:t>
            </a:r>
            <a:r>
              <a:rPr lang="en-US" sz="2400" kern="0" dirty="0">
                <a:latin typeface="Book Antiqua" pitchFamily="18" charset="0"/>
                <a:sym typeface="Wingdings" pitchFamily="2" charset="2"/>
              </a:rPr>
              <a:t> </a:t>
            </a:r>
            <a:r>
              <a:rPr lang="en-US" sz="2400" kern="0" dirty="0">
                <a:latin typeface="Book Antiqua" pitchFamily="18" charset="0"/>
              </a:rPr>
              <a:t> T = Ti+ Tp = 112.5+7.5 = 120 min. </a:t>
            </a:r>
          </a:p>
          <a:p>
            <a:pPr>
              <a:spcAft>
                <a:spcPts val="600"/>
              </a:spcAft>
            </a:pPr>
            <a:r>
              <a:rPr lang="en-US" sz="2400" kern="0" dirty="0">
                <a:latin typeface="Book Antiqua" pitchFamily="18" charset="0"/>
              </a:rPr>
              <a:t>Total number of passengers in the system? </a:t>
            </a:r>
          </a:p>
          <a:p>
            <a:pPr>
              <a:spcAft>
                <a:spcPts val="600"/>
              </a:spcAft>
            </a:pPr>
            <a:r>
              <a:rPr lang="en-US" sz="2400" kern="0" dirty="0">
                <a:latin typeface="Book Antiqua" pitchFamily="18" charset="0"/>
              </a:rPr>
              <a:t>I = RT = ( 7.5/60)(120) = </a:t>
            </a:r>
            <a:r>
              <a:rPr lang="en-US" sz="2400" dirty="0">
                <a:latin typeface="Book Antiqua" panose="02040602050305030304" pitchFamily="18" charset="0"/>
              </a:rPr>
              <a:t>15 </a:t>
            </a:r>
          </a:p>
          <a:p>
            <a:pPr>
              <a:spcAft>
                <a:spcPts val="600"/>
              </a:spcAft>
            </a:pPr>
            <a:r>
              <a:rPr lang="en-US" sz="2400" kern="0" dirty="0">
                <a:latin typeface="Book Antiqua" pitchFamily="18" charset="0"/>
              </a:rPr>
              <a:t>Alternatively, </a:t>
            </a:r>
            <a:r>
              <a:rPr lang="en-US" sz="2400" dirty="0">
                <a:latin typeface="Book Antiqua" panose="02040602050305030304" pitchFamily="18" charset="0"/>
              </a:rPr>
              <a:t>14.0625 </a:t>
            </a:r>
            <a:r>
              <a:rPr lang="en-US" sz="2400" kern="0" dirty="0">
                <a:latin typeface="Book Antiqua" pitchFamily="18" charset="0"/>
              </a:rPr>
              <a:t> are in the buffer. How many are with the processor?</a:t>
            </a:r>
          </a:p>
          <a:p>
            <a:pPr>
              <a:spcAft>
                <a:spcPts val="600"/>
              </a:spcAft>
            </a:pPr>
            <a:r>
              <a:rPr lang="en-US" sz="2400" kern="0" dirty="0">
                <a:latin typeface="Book Antiqua" pitchFamily="18" charset="0"/>
              </a:rPr>
              <a:t>0.9375</a:t>
            </a:r>
          </a:p>
          <a:p>
            <a:pPr>
              <a:spcAft>
                <a:spcPts val="600"/>
              </a:spcAft>
            </a:pPr>
            <a:r>
              <a:rPr lang="en-US" sz="2400" kern="0" dirty="0">
                <a:latin typeface="Book Antiqua" pitchFamily="18" charset="0"/>
              </a:rPr>
              <a:t>I =</a:t>
            </a:r>
            <a:r>
              <a:rPr lang="en-US" sz="2400" dirty="0">
                <a:solidFill>
                  <a:srgbClr val="000000"/>
                </a:solidFill>
                <a:latin typeface="Book Antiqua" panose="02040602050305030304" pitchFamily="18" charset="0"/>
              </a:rPr>
              <a:t> </a:t>
            </a:r>
            <a:r>
              <a:rPr lang="en-US" sz="2400" dirty="0">
                <a:latin typeface="Book Antiqua" panose="02040602050305030304" pitchFamily="18" charset="0"/>
              </a:rPr>
              <a:t> 14.0625 </a:t>
            </a:r>
            <a:r>
              <a:rPr lang="en-US" sz="2400" dirty="0">
                <a:solidFill>
                  <a:srgbClr val="000000"/>
                </a:solidFill>
                <a:latin typeface="Book Antiqua" panose="02040602050305030304" pitchFamily="18" charset="0"/>
              </a:rPr>
              <a:t> </a:t>
            </a:r>
            <a:r>
              <a:rPr lang="en-US" sz="2400" kern="0" dirty="0">
                <a:latin typeface="Book Antiqua" pitchFamily="18" charset="0"/>
              </a:rPr>
              <a:t>+ 0.9375 = </a:t>
            </a:r>
            <a:r>
              <a:rPr lang="en-US" sz="2400" dirty="0">
                <a:latin typeface="Book Antiqua" panose="02040602050305030304" pitchFamily="18" charset="0"/>
              </a:rPr>
              <a:t>15</a:t>
            </a:r>
          </a:p>
          <a:p>
            <a:pPr>
              <a:spcAft>
                <a:spcPts val="600"/>
              </a:spcAft>
            </a:pPr>
            <a:r>
              <a:rPr lang="en-US" sz="2400" dirty="0">
                <a:latin typeface="Book Antiqua" panose="02040602050305030304" pitchFamily="18" charset="0"/>
              </a:rPr>
              <a:t>After few more computations, we will start using predesigned Excelsheets with Macros for these computations. But it is important to understand the quantitative relationships that we </a:t>
            </a:r>
            <a:r>
              <a:rPr lang="en-US" sz="2400">
                <a:latin typeface="Book Antiqua" panose="02040602050305030304" pitchFamily="18" charset="0"/>
              </a:rPr>
              <a:t>have discussed.</a:t>
            </a:r>
            <a:endParaRPr lang="en-US" sz="2400" dirty="0">
              <a:latin typeface="Book Antiqua" panose="02040602050305030304" pitchFamily="18" charset="0"/>
            </a:endParaRPr>
          </a:p>
          <a:p>
            <a:pPr>
              <a:spcAft>
                <a:spcPts val="600"/>
              </a:spcAft>
            </a:pPr>
            <a:endParaRPr lang="en-US" sz="2400" kern="0" dirty="0">
              <a:latin typeface="Book Antiqua" pitchFamily="18" charset="0"/>
            </a:endParaRPr>
          </a:p>
          <a:p>
            <a:pPr>
              <a:buFont typeface="Wingdings" pitchFamily="2" charset="2"/>
              <a:buNone/>
            </a:pPr>
            <a:endParaRPr lang="en-US" sz="2400" kern="0" dirty="0"/>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spTree>
    <p:extLst>
      <p:ext uri="{BB962C8B-B14F-4D97-AF65-F5344CB8AC3E}">
        <p14:creationId xmlns:p14="http://schemas.microsoft.com/office/powerpoint/2010/main" val="351156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dissolv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4" name="Content Placeholder 1"/>
          <p:cNvSpPr txBox="1">
            <a:spLocks/>
          </p:cNvSpPr>
          <p:nvPr/>
        </p:nvSpPr>
        <p:spPr bwMode="auto">
          <a:xfrm>
            <a:off x="0" y="556168"/>
            <a:ext cx="12192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US" sz="2400" kern="0" dirty="0">
                <a:latin typeface="Book Antiqua" panose="02040602050305030304" pitchFamily="18" charset="0"/>
              </a:rPr>
              <a:t>Total number of passengers in the system? </a:t>
            </a:r>
          </a:p>
          <a:p>
            <a:pPr>
              <a:spcAft>
                <a:spcPts val="600"/>
              </a:spcAft>
            </a:pPr>
            <a:r>
              <a:rPr lang="en-US" sz="2400" kern="0" dirty="0">
                <a:latin typeface="Book Antiqua" panose="02040602050305030304" pitchFamily="18" charset="0"/>
              </a:rPr>
              <a:t>I = RT = ( 7.5/60)(120) = </a:t>
            </a:r>
            <a:r>
              <a:rPr lang="en-US" sz="2400" dirty="0">
                <a:latin typeface="Book Antiqua" panose="02040602050305030304" pitchFamily="18" charset="0"/>
              </a:rPr>
              <a:t>15 </a:t>
            </a:r>
          </a:p>
          <a:p>
            <a:pPr>
              <a:spcAft>
                <a:spcPts val="600"/>
              </a:spcAft>
            </a:pPr>
            <a:r>
              <a:rPr lang="en-US" sz="2400" kern="0" dirty="0">
                <a:latin typeface="Book Antiqua" pitchFamily="18" charset="0"/>
              </a:rPr>
              <a:t>Alternatively, </a:t>
            </a:r>
            <a:r>
              <a:rPr lang="en-US" sz="2400" dirty="0">
                <a:latin typeface="Book Antiqua" panose="02040602050305030304" pitchFamily="18" charset="0"/>
              </a:rPr>
              <a:t>14.0625 </a:t>
            </a:r>
            <a:r>
              <a:rPr lang="en-US" sz="2400" kern="0" dirty="0">
                <a:latin typeface="Book Antiqua" pitchFamily="18" charset="0"/>
              </a:rPr>
              <a:t> are in the buffer. How many are with the processor?</a:t>
            </a:r>
          </a:p>
          <a:p>
            <a:pPr>
              <a:spcAft>
                <a:spcPts val="600"/>
              </a:spcAft>
            </a:pPr>
            <a:r>
              <a:rPr lang="en-US" sz="2400" kern="0" dirty="0">
                <a:latin typeface="Book Antiqua" pitchFamily="18" charset="0"/>
              </a:rPr>
              <a:t>0.9375</a:t>
            </a:r>
          </a:p>
          <a:p>
            <a:pPr>
              <a:spcAft>
                <a:spcPts val="600"/>
              </a:spcAft>
            </a:pPr>
            <a:r>
              <a:rPr lang="en-US" sz="2400" kern="0" dirty="0">
                <a:latin typeface="Book Antiqua" pitchFamily="18" charset="0"/>
              </a:rPr>
              <a:t>I =</a:t>
            </a:r>
            <a:r>
              <a:rPr lang="en-US" sz="2400" dirty="0">
                <a:solidFill>
                  <a:srgbClr val="000000"/>
                </a:solidFill>
                <a:latin typeface="Book Antiqua" panose="02040602050305030304" pitchFamily="18" charset="0"/>
              </a:rPr>
              <a:t> </a:t>
            </a:r>
            <a:r>
              <a:rPr lang="en-US" sz="2400" dirty="0">
                <a:latin typeface="Book Antiqua" panose="02040602050305030304" pitchFamily="18" charset="0"/>
              </a:rPr>
              <a:t> 14.0625 </a:t>
            </a:r>
            <a:r>
              <a:rPr lang="en-US" sz="2400" dirty="0">
                <a:solidFill>
                  <a:srgbClr val="000000"/>
                </a:solidFill>
                <a:latin typeface="Book Antiqua" panose="02040602050305030304" pitchFamily="18" charset="0"/>
              </a:rPr>
              <a:t> </a:t>
            </a:r>
            <a:r>
              <a:rPr lang="en-US" sz="2400" kern="0" dirty="0">
                <a:latin typeface="Book Antiqua" pitchFamily="18" charset="0"/>
              </a:rPr>
              <a:t>+ 0.9375 = </a:t>
            </a:r>
            <a:r>
              <a:rPr lang="en-US" sz="2400" dirty="0">
                <a:latin typeface="Book Antiqua" panose="02040602050305030304" pitchFamily="18" charset="0"/>
              </a:rPr>
              <a:t>15</a:t>
            </a:r>
          </a:p>
          <a:p>
            <a:pPr>
              <a:spcAft>
                <a:spcPts val="600"/>
              </a:spcAft>
            </a:pPr>
            <a:endParaRPr lang="en-US" sz="2400" kern="0" dirty="0">
              <a:latin typeface="Book Antiqua" panose="02040602050305030304" pitchFamily="18" charset="0"/>
            </a:endParaRPr>
          </a:p>
          <a:p>
            <a:pPr>
              <a:spcAft>
                <a:spcPts val="600"/>
              </a:spcAft>
              <a:buClr>
                <a:srgbClr val="000000"/>
              </a:buClr>
              <a:buSzPct val="80000"/>
            </a:pPr>
            <a:r>
              <a:rPr lang="en-US" sz="2400" dirty="0">
                <a:latin typeface="Book Antiqua" pitchFamily="18" charset="0"/>
              </a:rPr>
              <a:t>Now suppose there are 2 processors, c=2</a:t>
            </a:r>
            <a:endParaRPr lang="en-US" sz="2400" dirty="0">
              <a:latin typeface="Book Antiqua" pitchFamily="18" charset="0"/>
              <a:sym typeface="Symbol"/>
            </a:endParaRPr>
          </a:p>
          <a:p>
            <a:pPr>
              <a:spcAft>
                <a:spcPts val="600"/>
              </a:spcAft>
              <a:buClr>
                <a:srgbClr val="000000"/>
              </a:buClr>
              <a:buSzPct val="80000"/>
            </a:pPr>
            <a:r>
              <a:rPr lang="en-US" sz="2400" dirty="0">
                <a:latin typeface="Book Antiqua" pitchFamily="18" charset="0"/>
              </a:rPr>
              <a:t>R  is still 1/8 per minute or 7.5 per hour</a:t>
            </a:r>
          </a:p>
          <a:p>
            <a:pPr>
              <a:spcAft>
                <a:spcPts val="600"/>
              </a:spcAft>
              <a:buClr>
                <a:srgbClr val="000000"/>
              </a:buClr>
              <a:buSzPct val="80000"/>
            </a:pPr>
            <a:r>
              <a:rPr lang="en-US" sz="2400" dirty="0" err="1">
                <a:latin typeface="Book Antiqua" pitchFamily="18" charset="0"/>
              </a:rPr>
              <a:t>Rp</a:t>
            </a:r>
            <a:r>
              <a:rPr lang="en-US" sz="2400" dirty="0">
                <a:latin typeface="Book Antiqua" pitchFamily="18" charset="0"/>
              </a:rPr>
              <a:t>= 2/7.5 per minutes or 60(2/7.5) = 16 /</a:t>
            </a:r>
            <a:r>
              <a:rPr lang="en-US" sz="2400" dirty="0" err="1">
                <a:latin typeface="Book Antiqua" pitchFamily="18" charset="0"/>
              </a:rPr>
              <a:t>hr</a:t>
            </a:r>
            <a:endParaRPr lang="en-US" sz="2400" dirty="0">
              <a:latin typeface="Book Antiqua" pitchFamily="18" charset="0"/>
            </a:endParaRPr>
          </a:p>
          <a:p>
            <a:pPr>
              <a:spcAft>
                <a:spcPts val="600"/>
              </a:spcAft>
              <a:buClr>
                <a:srgbClr val="000000"/>
              </a:buClr>
              <a:buSzPct val="80000"/>
            </a:pPr>
            <a:r>
              <a:rPr lang="en-US" sz="2400" dirty="0">
                <a:latin typeface="Book Antiqua" pitchFamily="18" charset="0"/>
                <a:sym typeface="Symbol"/>
              </a:rPr>
              <a:t>U = R/</a:t>
            </a:r>
            <a:r>
              <a:rPr lang="en-US" sz="2400" dirty="0" err="1">
                <a:latin typeface="Book Antiqua" pitchFamily="18" charset="0"/>
                <a:sym typeface="Symbol"/>
              </a:rPr>
              <a:t>Rp</a:t>
            </a:r>
            <a:r>
              <a:rPr lang="en-US" sz="2400" dirty="0">
                <a:latin typeface="Book Antiqua" pitchFamily="18" charset="0"/>
                <a:sym typeface="Symbol"/>
              </a:rPr>
              <a:t> = 7.5/16 = </a:t>
            </a:r>
            <a:r>
              <a:rPr lang="en-US" sz="2400" dirty="0">
                <a:latin typeface="Book Antiqua" pitchFamily="18" charset="0"/>
              </a:rPr>
              <a:t>0.46875 </a:t>
            </a:r>
          </a:p>
          <a:p>
            <a:pPr>
              <a:spcAft>
                <a:spcPts val="600"/>
              </a:spcAft>
            </a:pPr>
            <a:endParaRPr lang="en-US" sz="2400" kern="0" dirty="0">
              <a:latin typeface="Book Antiqua" panose="02040602050305030304"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graphicFrame>
        <p:nvGraphicFramePr>
          <p:cNvPr id="5" name="Object 3">
            <a:extLst>
              <a:ext uri="{FF2B5EF4-FFF2-40B4-BE49-F238E27FC236}">
                <a16:creationId xmlns:a16="http://schemas.microsoft.com/office/drawing/2014/main" id="{D6CC01DF-27CD-439D-AFA2-8AC9B1FE0370}"/>
              </a:ext>
            </a:extLst>
          </p:cNvPr>
          <p:cNvGraphicFramePr>
            <a:graphicFrameLocks/>
          </p:cNvGraphicFramePr>
          <p:nvPr>
            <p:extLst>
              <p:ext uri="{D42A27DB-BD31-4B8C-83A1-F6EECF244321}">
                <p14:modId xmlns:p14="http://schemas.microsoft.com/office/powerpoint/2010/main" val="4178635748"/>
              </p:ext>
            </p:extLst>
          </p:nvPr>
        </p:nvGraphicFramePr>
        <p:xfrm>
          <a:off x="787672" y="5125593"/>
          <a:ext cx="1295400" cy="882650"/>
        </p:xfrm>
        <a:graphic>
          <a:graphicData uri="http://schemas.openxmlformats.org/presentationml/2006/ole">
            <mc:AlternateContent xmlns:mc="http://schemas.openxmlformats.org/markup-compatibility/2006">
              <mc:Choice xmlns:v="urn:schemas-microsoft-com:vml" Requires="v">
                <p:oleObj spid="_x0000_s50307" name="Equation" r:id="rId4" imgW="12122640" imgH="10317960" progId="Equation.3">
                  <p:embed/>
                </p:oleObj>
              </mc:Choice>
              <mc:Fallback>
                <p:oleObj name="Equation" r:id="rId4" imgW="12122640" imgH="10317960" progId="Equation.3">
                  <p:embed/>
                  <p:pic>
                    <p:nvPicPr>
                      <p:cNvPr id="14029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672" y="5125593"/>
                        <a:ext cx="1295400" cy="882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6EA96D6D-A9BF-4AE8-9DAF-606E594FD7DB}"/>
              </a:ext>
            </a:extLst>
          </p:cNvPr>
          <p:cNvGraphicFramePr>
            <a:graphicFrameLocks/>
          </p:cNvGraphicFramePr>
          <p:nvPr>
            <p:extLst>
              <p:ext uri="{D42A27DB-BD31-4B8C-83A1-F6EECF244321}">
                <p14:modId xmlns:p14="http://schemas.microsoft.com/office/powerpoint/2010/main" val="3322754849"/>
              </p:ext>
            </p:extLst>
          </p:nvPr>
        </p:nvGraphicFramePr>
        <p:xfrm>
          <a:off x="116160" y="5522015"/>
          <a:ext cx="717550" cy="381000"/>
        </p:xfrm>
        <a:graphic>
          <a:graphicData uri="http://schemas.openxmlformats.org/presentationml/2006/ole">
            <mc:AlternateContent xmlns:mc="http://schemas.openxmlformats.org/markup-compatibility/2006">
              <mc:Choice xmlns:v="urn:schemas-microsoft-com:vml" Requires="v">
                <p:oleObj spid="_x0000_s50308" name="Equation" r:id="rId6" imgW="266400" imgH="177480" progId="Equation.3">
                  <p:embed/>
                </p:oleObj>
              </mc:Choice>
              <mc:Fallback>
                <p:oleObj name="Equation" r:id="rId6" imgW="266400" imgH="177480" progId="Equation.3">
                  <p:embed/>
                  <p:pic>
                    <p:nvPicPr>
                      <p:cNvPr id="140292" name="Object 4"/>
                      <p:cNvPicPr>
                        <a:picLocks noChangeArrowheads="1"/>
                      </p:cNvPicPr>
                      <p:nvPr/>
                    </p:nvPicPr>
                    <p:blipFill>
                      <a:blip r:embed="rId7"/>
                      <a:srcRect/>
                      <a:stretch>
                        <a:fillRect/>
                      </a:stretch>
                    </p:blipFill>
                    <p:spPr bwMode="auto">
                      <a:xfrm>
                        <a:off x="116160" y="5522015"/>
                        <a:ext cx="717550" cy="381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0A6E76D9-03DB-4EA2-BCA6-65106721B37B}"/>
              </a:ext>
            </a:extLst>
          </p:cNvPr>
          <p:cNvGraphicFramePr>
            <a:graphicFrameLocks noChangeAspect="1"/>
          </p:cNvGraphicFramePr>
          <p:nvPr>
            <p:extLst>
              <p:ext uri="{D42A27DB-BD31-4B8C-83A1-F6EECF244321}">
                <p14:modId xmlns:p14="http://schemas.microsoft.com/office/powerpoint/2010/main" val="1321631725"/>
              </p:ext>
            </p:extLst>
          </p:nvPr>
        </p:nvGraphicFramePr>
        <p:xfrm>
          <a:off x="2265636" y="5080690"/>
          <a:ext cx="2185987" cy="939800"/>
        </p:xfrm>
        <a:graphic>
          <a:graphicData uri="http://schemas.openxmlformats.org/presentationml/2006/ole">
            <mc:AlternateContent xmlns:mc="http://schemas.openxmlformats.org/markup-compatibility/2006">
              <mc:Choice xmlns:v="urn:schemas-microsoft-com:vml" Requires="v">
                <p:oleObj spid="_x0000_s50309" name="Equation" r:id="rId8" imgW="1002960" imgH="431640" progId="Equation.3">
                  <p:embed/>
                </p:oleObj>
              </mc:Choice>
              <mc:Fallback>
                <p:oleObj name="Equation" r:id="rId8" imgW="1002960" imgH="431640" progId="Equation.3">
                  <p:embed/>
                  <p:pic>
                    <p:nvPicPr>
                      <p:cNvPr id="16" name="Object 3"/>
                      <p:cNvPicPr>
                        <a:picLocks noChangeArrowheads="1"/>
                      </p:cNvPicPr>
                      <p:nvPr/>
                    </p:nvPicPr>
                    <p:blipFill>
                      <a:blip r:embed="rId9"/>
                      <a:srcRect/>
                      <a:stretch>
                        <a:fillRect/>
                      </a:stretch>
                    </p:blipFill>
                    <p:spPr bwMode="auto">
                      <a:xfrm>
                        <a:off x="2265636" y="5080690"/>
                        <a:ext cx="2185987" cy="939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4290F22C-A336-4D0F-97F3-0017534F7023}"/>
              </a:ext>
            </a:extLst>
          </p:cNvPr>
          <p:cNvSpPr/>
          <p:nvPr/>
        </p:nvSpPr>
        <p:spPr>
          <a:xfrm>
            <a:off x="4727848" y="5506935"/>
            <a:ext cx="1681871" cy="461665"/>
          </a:xfrm>
          <a:prstGeom prst="rect">
            <a:avLst/>
          </a:prstGeom>
        </p:spPr>
        <p:txBody>
          <a:bodyPr wrap="none">
            <a:spAutoFit/>
          </a:bodyPr>
          <a:lstStyle/>
          <a:p>
            <a:r>
              <a:rPr lang="en-US" sz="2400" dirty="0">
                <a:solidFill>
                  <a:srgbClr val="000000"/>
                </a:solidFill>
                <a:latin typeface="Book Antiqua" panose="02040602050305030304" pitchFamily="18" charset="0"/>
              </a:rPr>
              <a:t>= 0.294222</a:t>
            </a:r>
            <a:r>
              <a:rPr lang="en-US" sz="2400" dirty="0">
                <a:latin typeface="Book Antiqua" panose="02040602050305030304" pitchFamily="18" charset="0"/>
              </a:rPr>
              <a:t> </a:t>
            </a:r>
          </a:p>
        </p:txBody>
      </p:sp>
      <p:sp>
        <p:nvSpPr>
          <p:cNvPr id="9" name="Content Placeholder 1">
            <a:extLst>
              <a:ext uri="{FF2B5EF4-FFF2-40B4-BE49-F238E27FC236}">
                <a16:creationId xmlns:a16="http://schemas.microsoft.com/office/drawing/2014/main" id="{7888F652-1C3F-4D01-9216-3F08B1F027C9}"/>
              </a:ext>
            </a:extLst>
          </p:cNvPr>
          <p:cNvSpPr txBox="1">
            <a:spLocks/>
          </p:cNvSpPr>
          <p:nvPr/>
        </p:nvSpPr>
        <p:spPr bwMode="auto">
          <a:xfrm>
            <a:off x="116160" y="6020490"/>
            <a:ext cx="665261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kern="0" dirty="0">
                <a:latin typeface="Book Antiqua" pitchFamily="18" charset="0"/>
                <a:ea typeface="ＭＳ Ｐゴシック" pitchFamily="-65" charset="-128"/>
                <a:cs typeface="MS Reference Sans Serif" pitchFamily="34" charset="0"/>
              </a:rPr>
              <a:t>On average Ii = 0.29 passengers waiting in line.</a:t>
            </a:r>
            <a:endParaRPr lang="en-US" sz="2400" kern="0" dirty="0">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2919907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dissolv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ssolv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dissolve">
                                      <p:cBhvr>
                                        <p:cTn id="7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Now suppose we have two servers </a:t>
            </a:r>
          </a:p>
        </p:txBody>
      </p:sp>
      <p:sp>
        <p:nvSpPr>
          <p:cNvPr id="4" name="Content Placeholder 1"/>
          <p:cNvSpPr txBox="1">
            <a:spLocks/>
          </p:cNvSpPr>
          <p:nvPr/>
        </p:nvSpPr>
        <p:spPr bwMode="auto">
          <a:xfrm>
            <a:off x="31271" y="582866"/>
            <a:ext cx="12160729"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kern="0" dirty="0">
                <a:latin typeface="Book Antiqua" pitchFamily="18" charset="0"/>
                <a:ea typeface="ＭＳ Ｐゴシック" pitchFamily="-65" charset="-128"/>
                <a:cs typeface="MS Reference Sans Serif" pitchFamily="34" charset="0"/>
              </a:rPr>
              <a:t>On average Ii = 0.29 passengers waiting in line.</a:t>
            </a:r>
          </a:p>
          <a:p>
            <a:pPr>
              <a:spcBef>
                <a:spcPct val="20000"/>
              </a:spcBef>
              <a:buClr>
                <a:srgbClr val="000000"/>
              </a:buClr>
              <a:buSzPct val="80000"/>
              <a:defRPr/>
            </a:pPr>
            <a:r>
              <a:rPr lang="en-US" sz="2400" b="1" kern="0" dirty="0">
                <a:latin typeface="Book Antiqua" pitchFamily="18" charset="0"/>
                <a:ea typeface="ＭＳ Ｐゴシック" pitchFamily="-65" charset="-128"/>
                <a:cs typeface="MS Reference Sans Serif" pitchFamily="34" charset="0"/>
              </a:rPr>
              <a:t>S</a:t>
            </a:r>
            <a:r>
              <a:rPr lang="en-US" sz="2400" b="1" kern="0" dirty="0" err="1">
                <a:latin typeface="Book Antiqua" pitchFamily="18" charset="0"/>
                <a:ea typeface="ＭＳ Ｐゴシック" pitchFamily="-65" charset="-128"/>
                <a:cs typeface="MS Reference Sans Serif" pitchFamily="34" charset="0"/>
              </a:rPr>
              <a:t>afety</a:t>
            </a:r>
            <a:r>
              <a:rPr lang="en-US" sz="2400" b="1" kern="0" dirty="0">
                <a:latin typeface="Book Antiqua" pitchFamily="18" charset="0"/>
                <a:ea typeface="ＭＳ Ｐゴシック" pitchFamily="-65" charset="-128"/>
                <a:cs typeface="MS Reference Sans Serif" pitchFamily="34" charset="0"/>
              </a:rPr>
              <a:t> capacity is Rs = R</a:t>
            </a:r>
            <a:r>
              <a:rPr lang="en-US" sz="2400" b="1" kern="0" baseline="-18000" dirty="0">
                <a:latin typeface="Book Antiqua" pitchFamily="18" charset="0"/>
                <a:ea typeface="ＭＳ Ｐゴシック" pitchFamily="-65" charset="-128"/>
                <a:cs typeface="MS Reference Sans Serif" pitchFamily="34" charset="0"/>
              </a:rPr>
              <a:t>P</a:t>
            </a:r>
            <a:r>
              <a:rPr lang="en-US" sz="2400" b="1" kern="0" dirty="0">
                <a:latin typeface="Book Antiqua" pitchFamily="18" charset="0"/>
                <a:ea typeface="ＭＳ Ｐゴシック" pitchFamily="-65" charset="-128"/>
                <a:cs typeface="MS Reference Sans Serif" pitchFamily="34" charset="0"/>
              </a:rPr>
              <a:t> - </a:t>
            </a:r>
            <a:r>
              <a:rPr lang="en-US" sz="2400" b="1" kern="0" baseline="-18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R = 16-7.5 = 8.5 flow units per hour.</a:t>
            </a:r>
          </a:p>
          <a:p>
            <a:pPr>
              <a:spcAft>
                <a:spcPts val="600"/>
              </a:spcAft>
            </a:pPr>
            <a:r>
              <a:rPr lang="en-US" sz="2400" dirty="0" err="1">
                <a:latin typeface="Book Antiqua" pitchFamily="18" charset="0"/>
              </a:rPr>
              <a:t>Ti</a:t>
            </a:r>
            <a:r>
              <a:rPr lang="en-US" sz="2400" dirty="0">
                <a:latin typeface="Book Antiqua" pitchFamily="18" charset="0"/>
              </a:rPr>
              <a:t>=Ii/R = (</a:t>
            </a:r>
            <a:r>
              <a:rPr lang="en-US" sz="2400" dirty="0">
                <a:solidFill>
                  <a:srgbClr val="000000"/>
                </a:solidFill>
                <a:latin typeface="Book Antiqua" panose="02040602050305030304" pitchFamily="18" charset="0"/>
              </a:rPr>
              <a:t>0.294222/7.5)60 = </a:t>
            </a:r>
            <a:r>
              <a:rPr lang="en-US" sz="2400" dirty="0">
                <a:latin typeface="Book Antiqua" pitchFamily="18" charset="0"/>
              </a:rPr>
              <a:t> 2.3538 min.</a:t>
            </a:r>
          </a:p>
          <a:p>
            <a:pPr>
              <a:spcAft>
                <a:spcPts val="600"/>
              </a:spcAft>
            </a:pPr>
            <a:r>
              <a:rPr lang="en-US" sz="2400" dirty="0">
                <a:latin typeface="Book Antiqua" pitchFamily="18" charset="0"/>
              </a:rPr>
              <a:t>Total time in the system: T = </a:t>
            </a:r>
            <a:r>
              <a:rPr lang="en-US" sz="2400" dirty="0" err="1">
                <a:latin typeface="Book Antiqua" pitchFamily="18" charset="0"/>
              </a:rPr>
              <a:t>Ti+Tp</a:t>
            </a:r>
            <a:endParaRPr lang="en-US" sz="2400" dirty="0">
              <a:latin typeface="Book Antiqua" pitchFamily="18" charset="0"/>
            </a:endParaRPr>
          </a:p>
          <a:p>
            <a:pPr>
              <a:spcAft>
                <a:spcPts val="600"/>
              </a:spcAft>
            </a:pPr>
            <a:r>
              <a:rPr lang="en-US" sz="2400" dirty="0">
                <a:latin typeface="Book Antiqua" pitchFamily="18" charset="0"/>
              </a:rPr>
              <a:t>Since </a:t>
            </a:r>
            <a:r>
              <a:rPr lang="en-US" sz="2400" dirty="0" err="1">
                <a:latin typeface="Book Antiqua" pitchFamily="18" charset="0"/>
              </a:rPr>
              <a:t>Tp</a:t>
            </a:r>
            <a:r>
              <a:rPr lang="en-US" sz="2400" baseline="-25000" dirty="0">
                <a:latin typeface="Book Antiqua" pitchFamily="18" charset="0"/>
              </a:rPr>
              <a:t> </a:t>
            </a:r>
            <a:r>
              <a:rPr lang="en-US" sz="2400" dirty="0">
                <a:latin typeface="Book Antiqua" pitchFamily="18" charset="0"/>
              </a:rPr>
              <a:t>= 7.5 </a:t>
            </a:r>
            <a:r>
              <a:rPr lang="en-US" sz="2400" dirty="0">
                <a:latin typeface="Book Antiqua" pitchFamily="18" charset="0"/>
                <a:sym typeface="Wingdings" pitchFamily="2" charset="2"/>
              </a:rPr>
              <a:t> </a:t>
            </a:r>
            <a:r>
              <a:rPr lang="en-US" sz="2400" dirty="0">
                <a:latin typeface="Book Antiqua" pitchFamily="18" charset="0"/>
              </a:rPr>
              <a:t> T = </a:t>
            </a:r>
            <a:r>
              <a:rPr lang="en-US" sz="2400" dirty="0" err="1">
                <a:latin typeface="Book Antiqua" pitchFamily="18" charset="0"/>
              </a:rPr>
              <a:t>Ti</a:t>
            </a:r>
            <a:r>
              <a:rPr lang="en-US" sz="2400" dirty="0">
                <a:latin typeface="Book Antiqua" pitchFamily="18" charset="0"/>
              </a:rPr>
              <a:t> + </a:t>
            </a:r>
            <a:r>
              <a:rPr lang="en-US" sz="2400" dirty="0" err="1">
                <a:latin typeface="Book Antiqua" pitchFamily="18" charset="0"/>
              </a:rPr>
              <a:t>Tp</a:t>
            </a:r>
            <a:r>
              <a:rPr lang="en-US" sz="2400" dirty="0">
                <a:latin typeface="Book Antiqua" pitchFamily="18" charset="0"/>
              </a:rPr>
              <a:t> = 7.5+2.4= 9.9  min</a:t>
            </a:r>
          </a:p>
          <a:p>
            <a:pPr>
              <a:spcAft>
                <a:spcPts val="600"/>
              </a:spcAft>
            </a:pPr>
            <a:r>
              <a:rPr lang="en-US" sz="2400" dirty="0">
                <a:latin typeface="Book Antiqua" pitchFamily="18" charset="0"/>
              </a:rPr>
              <a:t>Total number of passengers in the process: </a:t>
            </a:r>
          </a:p>
          <a:p>
            <a:pPr>
              <a:spcAft>
                <a:spcPts val="600"/>
              </a:spcAft>
            </a:pPr>
            <a:r>
              <a:rPr lang="en-US" sz="2400" dirty="0">
                <a:latin typeface="Book Antiqua" pitchFamily="18" charset="0"/>
              </a:rPr>
              <a:t>I = 2(0.4688) = 0.9376  in the buffer and 0.2942  in the process. </a:t>
            </a:r>
          </a:p>
          <a:p>
            <a:pPr>
              <a:spcAft>
                <a:spcPts val="600"/>
              </a:spcAft>
            </a:pPr>
            <a:r>
              <a:rPr lang="en-US" sz="2400" dirty="0">
                <a:latin typeface="Book Antiqua" pitchFamily="18" charset="0"/>
              </a:rPr>
              <a:t>I = 0.94 + 0.29 = 1.23</a:t>
            </a:r>
          </a:p>
          <a:p>
            <a:pPr>
              <a:spcBef>
                <a:spcPct val="20000"/>
              </a:spcBef>
              <a:buClr>
                <a:srgbClr val="000000"/>
              </a:buClr>
              <a:buSzPct val="80000"/>
              <a:defRPr/>
            </a:pPr>
            <a:endParaRPr lang="en-US" sz="2400" b="1"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MS Reference Sans Serif" pitchFamily="34" charset="0"/>
              <a:ea typeface="ＭＳ Ｐゴシック" pitchFamily="-65" charset="-128"/>
              <a:cs typeface="MS Reference Sans Serif" pitchFamily="34" charset="0"/>
            </a:endParaRPr>
          </a:p>
        </p:txBody>
      </p:sp>
      <p:graphicFrame>
        <p:nvGraphicFramePr>
          <p:cNvPr id="8" name="Object 7">
            <a:extLst>
              <a:ext uri="{FF2B5EF4-FFF2-40B4-BE49-F238E27FC236}">
                <a16:creationId xmlns:a16="http://schemas.microsoft.com/office/drawing/2014/main" id="{E700A252-0480-4F4F-BBF9-EDB9F4AD4B30}"/>
              </a:ext>
            </a:extLst>
          </p:cNvPr>
          <p:cNvGraphicFramePr>
            <a:graphicFrameLocks noChangeAspect="1"/>
          </p:cNvGraphicFramePr>
          <p:nvPr>
            <p:extLst>
              <p:ext uri="{D42A27DB-BD31-4B8C-83A1-F6EECF244321}">
                <p14:modId xmlns:p14="http://schemas.microsoft.com/office/powerpoint/2010/main" val="1893031660"/>
              </p:ext>
            </p:extLst>
          </p:nvPr>
        </p:nvGraphicFramePr>
        <p:xfrm>
          <a:off x="3037659" y="4001204"/>
          <a:ext cx="1068877" cy="1101141"/>
        </p:xfrm>
        <a:graphic>
          <a:graphicData uri="http://schemas.openxmlformats.org/presentationml/2006/ole">
            <mc:AlternateContent xmlns:mc="http://schemas.openxmlformats.org/markup-compatibility/2006">
              <mc:Choice xmlns:v="urn:schemas-microsoft-com:vml" Requires="v">
                <p:oleObj spid="_x0000_s37219" name="Worksheet" r:id="rId4" imgW="628751" imgH="647730" progId="Excel.Sheet.12">
                  <p:embed/>
                </p:oleObj>
              </mc:Choice>
              <mc:Fallback>
                <p:oleObj name="Worksheet" r:id="rId4" imgW="628751" imgH="647730" progId="Excel.Sheet.12">
                  <p:embed/>
                  <p:pic>
                    <p:nvPicPr>
                      <p:cNvPr id="6" name="Object 5"/>
                      <p:cNvPicPr/>
                      <p:nvPr/>
                    </p:nvPicPr>
                    <p:blipFill>
                      <a:blip r:embed="rId5"/>
                      <a:stretch>
                        <a:fillRect/>
                      </a:stretch>
                    </p:blipFill>
                    <p:spPr>
                      <a:xfrm>
                        <a:off x="3037659" y="4001204"/>
                        <a:ext cx="1068877" cy="11011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797B414-972A-4025-8809-B340C6616626}"/>
              </a:ext>
            </a:extLst>
          </p:cNvPr>
          <p:cNvGraphicFramePr>
            <a:graphicFrameLocks noChangeAspect="1"/>
          </p:cNvGraphicFramePr>
          <p:nvPr>
            <p:extLst>
              <p:ext uri="{D42A27DB-BD31-4B8C-83A1-F6EECF244321}">
                <p14:modId xmlns:p14="http://schemas.microsoft.com/office/powerpoint/2010/main" val="125949485"/>
              </p:ext>
            </p:extLst>
          </p:nvPr>
        </p:nvGraphicFramePr>
        <p:xfrm>
          <a:off x="4104456" y="4001204"/>
          <a:ext cx="2202410" cy="1101141"/>
        </p:xfrm>
        <a:graphic>
          <a:graphicData uri="http://schemas.openxmlformats.org/presentationml/2006/ole">
            <mc:AlternateContent xmlns:mc="http://schemas.openxmlformats.org/markup-compatibility/2006">
              <mc:Choice xmlns:v="urn:schemas-microsoft-com:vml" Requires="v">
                <p:oleObj spid="_x0000_s37220" name="Worksheet" r:id="rId6" imgW="1295535" imgH="647730" progId="Excel.Sheet.12">
                  <p:embed/>
                </p:oleObj>
              </mc:Choice>
              <mc:Fallback>
                <p:oleObj name="Worksheet" r:id="rId6" imgW="1295535" imgH="647730" progId="Excel.Sheet.12">
                  <p:embed/>
                  <p:pic>
                    <p:nvPicPr>
                      <p:cNvPr id="7" name="Object 6"/>
                      <p:cNvPicPr/>
                      <p:nvPr/>
                    </p:nvPicPr>
                    <p:blipFill>
                      <a:blip r:embed="rId7"/>
                      <a:stretch>
                        <a:fillRect/>
                      </a:stretch>
                    </p:blipFill>
                    <p:spPr>
                      <a:xfrm>
                        <a:off x="4104456" y="4001204"/>
                        <a:ext cx="2202410" cy="110114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AF71233-E28C-4408-BA2F-D2E90E4562E6}"/>
              </a:ext>
            </a:extLst>
          </p:cNvPr>
          <p:cNvGraphicFramePr>
            <a:graphicFrameLocks noChangeAspect="1"/>
          </p:cNvGraphicFramePr>
          <p:nvPr>
            <p:extLst>
              <p:ext uri="{D42A27DB-BD31-4B8C-83A1-F6EECF244321}">
                <p14:modId xmlns:p14="http://schemas.microsoft.com/office/powerpoint/2010/main" val="949630633"/>
              </p:ext>
            </p:extLst>
          </p:nvPr>
        </p:nvGraphicFramePr>
        <p:xfrm>
          <a:off x="6314256" y="4001203"/>
          <a:ext cx="3173616" cy="1101141"/>
        </p:xfrm>
        <a:graphic>
          <a:graphicData uri="http://schemas.openxmlformats.org/presentationml/2006/ole">
            <mc:AlternateContent xmlns:mc="http://schemas.openxmlformats.org/markup-compatibility/2006">
              <mc:Choice xmlns:v="urn:schemas-microsoft-com:vml" Requires="v">
                <p:oleObj spid="_x0000_s37221" name="Worksheet" r:id="rId8" imgW="1866833" imgH="647730" progId="Excel.Sheet.12">
                  <p:embed/>
                </p:oleObj>
              </mc:Choice>
              <mc:Fallback>
                <p:oleObj name="Worksheet" r:id="rId8" imgW="1866833" imgH="647730" progId="Excel.Sheet.12">
                  <p:embed/>
                  <p:pic>
                    <p:nvPicPr>
                      <p:cNvPr id="8" name="Object 7"/>
                      <p:cNvPicPr/>
                      <p:nvPr/>
                    </p:nvPicPr>
                    <p:blipFill>
                      <a:blip r:embed="rId9"/>
                      <a:stretch>
                        <a:fillRect/>
                      </a:stretch>
                    </p:blipFill>
                    <p:spPr>
                      <a:xfrm>
                        <a:off x="6314256" y="4001203"/>
                        <a:ext cx="3173616" cy="110114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A242881-6049-4977-B0BA-C934088093C1}"/>
              </a:ext>
            </a:extLst>
          </p:cNvPr>
          <p:cNvGraphicFramePr>
            <a:graphicFrameLocks noChangeAspect="1"/>
          </p:cNvGraphicFramePr>
          <p:nvPr>
            <p:extLst>
              <p:ext uri="{D42A27DB-BD31-4B8C-83A1-F6EECF244321}">
                <p14:modId xmlns:p14="http://schemas.microsoft.com/office/powerpoint/2010/main" val="3526492039"/>
              </p:ext>
            </p:extLst>
          </p:nvPr>
        </p:nvGraphicFramePr>
        <p:xfrm>
          <a:off x="9536478" y="4001203"/>
          <a:ext cx="663979" cy="1101141"/>
        </p:xfrm>
        <a:graphic>
          <a:graphicData uri="http://schemas.openxmlformats.org/presentationml/2006/ole">
            <mc:AlternateContent xmlns:mc="http://schemas.openxmlformats.org/markup-compatibility/2006">
              <mc:Choice xmlns:v="urn:schemas-microsoft-com:vml" Requires="v">
                <p:oleObj spid="_x0000_s37222" name="Worksheet" r:id="rId10" imgW="390576" imgH="647730" progId="Excel.Sheet.12">
                  <p:embed/>
                </p:oleObj>
              </mc:Choice>
              <mc:Fallback>
                <p:oleObj name="Worksheet" r:id="rId10" imgW="390576" imgH="647730" progId="Excel.Sheet.12">
                  <p:embed/>
                  <p:pic>
                    <p:nvPicPr>
                      <p:cNvPr id="9" name="Object 8"/>
                      <p:cNvPicPr/>
                      <p:nvPr/>
                    </p:nvPicPr>
                    <p:blipFill>
                      <a:blip r:embed="rId11"/>
                      <a:stretch>
                        <a:fillRect/>
                      </a:stretch>
                    </p:blipFill>
                    <p:spPr>
                      <a:xfrm>
                        <a:off x="9536478" y="4001203"/>
                        <a:ext cx="663979" cy="110114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E8FC903-6656-47D6-B89B-9BCC18C03BBD}"/>
              </a:ext>
            </a:extLst>
          </p:cNvPr>
          <p:cNvGraphicFramePr>
            <a:graphicFrameLocks noChangeAspect="1"/>
          </p:cNvGraphicFramePr>
          <p:nvPr>
            <p:extLst>
              <p:ext uri="{D42A27DB-BD31-4B8C-83A1-F6EECF244321}">
                <p14:modId xmlns:p14="http://schemas.microsoft.com/office/powerpoint/2010/main" val="281700334"/>
              </p:ext>
            </p:extLst>
          </p:nvPr>
        </p:nvGraphicFramePr>
        <p:xfrm>
          <a:off x="10200456" y="4005064"/>
          <a:ext cx="1797510" cy="1101141"/>
        </p:xfrm>
        <a:graphic>
          <a:graphicData uri="http://schemas.openxmlformats.org/presentationml/2006/ole">
            <mc:AlternateContent xmlns:mc="http://schemas.openxmlformats.org/markup-compatibility/2006">
              <mc:Choice xmlns:v="urn:schemas-microsoft-com:vml" Requires="v">
                <p:oleObj spid="_x0000_s37223" name="Worksheet" r:id="rId12" imgW="1057359" imgH="647730" progId="Excel.Sheet.12">
                  <p:embed/>
                </p:oleObj>
              </mc:Choice>
              <mc:Fallback>
                <p:oleObj name="Worksheet" r:id="rId12" imgW="1057359" imgH="647730" progId="Excel.Sheet.12">
                  <p:embed/>
                  <p:pic>
                    <p:nvPicPr>
                      <p:cNvPr id="10" name="Object 9"/>
                      <p:cNvPicPr/>
                      <p:nvPr/>
                    </p:nvPicPr>
                    <p:blipFill>
                      <a:blip r:embed="rId13"/>
                      <a:stretch>
                        <a:fillRect/>
                      </a:stretch>
                    </p:blipFill>
                    <p:spPr>
                      <a:xfrm>
                        <a:off x="10200456" y="4005064"/>
                        <a:ext cx="1797510" cy="110114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D879C75-32F8-411E-9777-C973F3539705}"/>
              </a:ext>
            </a:extLst>
          </p:cNvPr>
          <p:cNvGraphicFramePr>
            <a:graphicFrameLocks noChangeAspect="1"/>
          </p:cNvGraphicFramePr>
          <p:nvPr>
            <p:extLst>
              <p:ext uri="{D42A27DB-BD31-4B8C-83A1-F6EECF244321}">
                <p14:modId xmlns:p14="http://schemas.microsoft.com/office/powerpoint/2010/main" val="4233325259"/>
              </p:ext>
            </p:extLst>
          </p:nvPr>
        </p:nvGraphicFramePr>
        <p:xfrm>
          <a:off x="3037658" y="5327187"/>
          <a:ext cx="1068877" cy="1101141"/>
        </p:xfrm>
        <a:graphic>
          <a:graphicData uri="http://schemas.openxmlformats.org/presentationml/2006/ole">
            <mc:AlternateContent xmlns:mc="http://schemas.openxmlformats.org/markup-compatibility/2006">
              <mc:Choice xmlns:v="urn:schemas-microsoft-com:vml" Requires="v">
                <p:oleObj spid="_x0000_s37224" name="Worksheet" r:id="rId14" imgW="628751" imgH="647730" progId="Excel.Sheet.12">
                  <p:embed/>
                </p:oleObj>
              </mc:Choice>
              <mc:Fallback>
                <p:oleObj name="Worksheet" r:id="rId14" imgW="628751" imgH="647730" progId="Excel.Sheet.12">
                  <p:embed/>
                  <p:pic>
                    <p:nvPicPr>
                      <p:cNvPr id="11" name="Object 10"/>
                      <p:cNvPicPr/>
                      <p:nvPr/>
                    </p:nvPicPr>
                    <p:blipFill>
                      <a:blip r:embed="rId5"/>
                      <a:stretch>
                        <a:fillRect/>
                      </a:stretch>
                    </p:blipFill>
                    <p:spPr>
                      <a:xfrm>
                        <a:off x="3037658" y="5327187"/>
                        <a:ext cx="1068877" cy="110114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98E3998-A4C7-4DCC-ADA4-0C1C89D33EF7}"/>
              </a:ext>
            </a:extLst>
          </p:cNvPr>
          <p:cNvGraphicFramePr>
            <a:graphicFrameLocks noChangeAspect="1"/>
          </p:cNvGraphicFramePr>
          <p:nvPr>
            <p:extLst>
              <p:ext uri="{D42A27DB-BD31-4B8C-83A1-F6EECF244321}">
                <p14:modId xmlns:p14="http://schemas.microsoft.com/office/powerpoint/2010/main" val="3701998475"/>
              </p:ext>
            </p:extLst>
          </p:nvPr>
        </p:nvGraphicFramePr>
        <p:xfrm>
          <a:off x="4104456" y="5327186"/>
          <a:ext cx="2898486" cy="1101141"/>
        </p:xfrm>
        <a:graphic>
          <a:graphicData uri="http://schemas.openxmlformats.org/presentationml/2006/ole">
            <mc:AlternateContent xmlns:mc="http://schemas.openxmlformats.org/markup-compatibility/2006">
              <mc:Choice xmlns:v="urn:schemas-microsoft-com:vml" Requires="v">
                <p:oleObj spid="_x0000_s37225" name="Worksheet" r:id="rId15" imgW="1704992" imgH="647730" progId="Excel.Sheet.12">
                  <p:embed/>
                </p:oleObj>
              </mc:Choice>
              <mc:Fallback>
                <p:oleObj name="Worksheet" r:id="rId15" imgW="1704992" imgH="647730" progId="Excel.Sheet.12">
                  <p:embed/>
                  <p:pic>
                    <p:nvPicPr>
                      <p:cNvPr id="12" name="Object 11"/>
                      <p:cNvPicPr/>
                      <p:nvPr/>
                    </p:nvPicPr>
                    <p:blipFill>
                      <a:blip r:embed="rId16"/>
                      <a:stretch>
                        <a:fillRect/>
                      </a:stretch>
                    </p:blipFill>
                    <p:spPr>
                      <a:xfrm>
                        <a:off x="4104456" y="5327186"/>
                        <a:ext cx="2898486" cy="110114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76BF058-2156-46D7-8075-35D5F4E094CB}"/>
              </a:ext>
            </a:extLst>
          </p:cNvPr>
          <p:cNvGraphicFramePr>
            <a:graphicFrameLocks noChangeAspect="1"/>
          </p:cNvGraphicFramePr>
          <p:nvPr>
            <p:extLst>
              <p:ext uri="{D42A27DB-BD31-4B8C-83A1-F6EECF244321}">
                <p14:modId xmlns:p14="http://schemas.microsoft.com/office/powerpoint/2010/main" val="3736776596"/>
              </p:ext>
            </p:extLst>
          </p:nvPr>
        </p:nvGraphicFramePr>
        <p:xfrm>
          <a:off x="7002942" y="5338462"/>
          <a:ext cx="2655456" cy="1101141"/>
        </p:xfrm>
        <a:graphic>
          <a:graphicData uri="http://schemas.openxmlformats.org/presentationml/2006/ole">
            <mc:AlternateContent xmlns:mc="http://schemas.openxmlformats.org/markup-compatibility/2006">
              <mc:Choice xmlns:v="urn:schemas-microsoft-com:vml" Requires="v">
                <p:oleObj spid="_x0000_s37226" name="Worksheet" r:id="rId17" imgW="1562033" imgH="647730" progId="Excel.Sheet.12">
                  <p:embed/>
                </p:oleObj>
              </mc:Choice>
              <mc:Fallback>
                <p:oleObj name="Worksheet" r:id="rId17" imgW="1562033" imgH="647730" progId="Excel.Sheet.12">
                  <p:embed/>
                  <p:pic>
                    <p:nvPicPr>
                      <p:cNvPr id="13" name="Object 12"/>
                      <p:cNvPicPr/>
                      <p:nvPr/>
                    </p:nvPicPr>
                    <p:blipFill>
                      <a:blip r:embed="rId18"/>
                      <a:stretch>
                        <a:fillRect/>
                      </a:stretch>
                    </p:blipFill>
                    <p:spPr>
                      <a:xfrm>
                        <a:off x="7002942" y="5338462"/>
                        <a:ext cx="2655456" cy="1101141"/>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ssolv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F2CFDE-30E6-4D93-A53A-E34CA37C10EA}"/>
              </a:ext>
            </a:extLst>
          </p:cNvPr>
          <p:cNvSpPr>
            <a:spLocks noGrp="1"/>
          </p:cNvSpPr>
          <p:nvPr>
            <p:ph type="title"/>
          </p:nvPr>
        </p:nvSpPr>
        <p:spPr/>
        <p:txBody>
          <a:bodyPr/>
          <a:lstStyle/>
          <a:p>
            <a:r>
              <a:rPr lang="en-US" dirty="0"/>
              <a:t>Ta = 8 mins. Tp = 7.5 mins. C=1 </a:t>
            </a:r>
            <a:r>
              <a:rPr lang="en-US" dirty="0">
                <a:sym typeface="Wingdings" panose="05000000000000000000" pitchFamily="2" charset="2"/>
              </a:rPr>
              <a:t> M/M/1</a:t>
            </a:r>
            <a:endParaRPr lang="en-US" dirty="0"/>
          </a:p>
        </p:txBody>
      </p:sp>
      <p:graphicFrame>
        <p:nvGraphicFramePr>
          <p:cNvPr id="5" name="Object 4">
            <a:extLst>
              <a:ext uri="{FF2B5EF4-FFF2-40B4-BE49-F238E27FC236}">
                <a16:creationId xmlns:a16="http://schemas.microsoft.com/office/drawing/2014/main" id="{DA510CE2-9251-445D-AE6A-8CE6719F38C8}"/>
              </a:ext>
            </a:extLst>
          </p:cNvPr>
          <p:cNvGraphicFramePr>
            <a:graphicFrameLocks noChangeAspect="1"/>
          </p:cNvGraphicFramePr>
          <p:nvPr>
            <p:extLst>
              <p:ext uri="{D42A27DB-BD31-4B8C-83A1-F6EECF244321}">
                <p14:modId xmlns:p14="http://schemas.microsoft.com/office/powerpoint/2010/main" val="953706186"/>
              </p:ext>
            </p:extLst>
          </p:nvPr>
        </p:nvGraphicFramePr>
        <p:xfrm>
          <a:off x="-1" y="620688"/>
          <a:ext cx="12142643" cy="5760640"/>
        </p:xfrm>
        <a:graphic>
          <a:graphicData uri="http://schemas.openxmlformats.org/presentationml/2006/ole">
            <mc:AlternateContent xmlns:mc="http://schemas.openxmlformats.org/markup-compatibility/2006">
              <mc:Choice xmlns:v="urn:schemas-microsoft-com:vml" Requires="v">
                <p:oleObj spid="_x0000_s113709" name="Worksheet" r:id="rId3" imgW="17249731" imgH="8181877" progId="Excel.Sheet.8">
                  <p:embed/>
                </p:oleObj>
              </mc:Choice>
              <mc:Fallback>
                <p:oleObj name="Worksheet" r:id="rId3" imgW="17249731" imgH="8181877" progId="Excel.Sheet.8">
                  <p:embed/>
                  <p:pic>
                    <p:nvPicPr>
                      <p:cNvPr id="0" name=""/>
                      <p:cNvPicPr/>
                      <p:nvPr/>
                    </p:nvPicPr>
                    <p:blipFill>
                      <a:blip r:embed="rId4"/>
                      <a:stretch>
                        <a:fillRect/>
                      </a:stretch>
                    </p:blipFill>
                    <p:spPr>
                      <a:xfrm>
                        <a:off x="-1" y="620688"/>
                        <a:ext cx="12142643" cy="5760640"/>
                      </a:xfrm>
                      <a:prstGeom prst="rect">
                        <a:avLst/>
                      </a:prstGeom>
                    </p:spPr>
                  </p:pic>
                </p:oleObj>
              </mc:Fallback>
            </mc:AlternateContent>
          </a:graphicData>
        </a:graphic>
      </p:graphicFrame>
    </p:spTree>
    <p:extLst>
      <p:ext uri="{BB962C8B-B14F-4D97-AF65-F5344CB8AC3E}">
        <p14:creationId xmlns:p14="http://schemas.microsoft.com/office/powerpoint/2010/main" val="23575479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F2CFDE-30E6-4D93-A53A-E34CA37C10EA}"/>
              </a:ext>
            </a:extLst>
          </p:cNvPr>
          <p:cNvSpPr>
            <a:spLocks noGrp="1"/>
          </p:cNvSpPr>
          <p:nvPr>
            <p:ph type="title"/>
          </p:nvPr>
        </p:nvSpPr>
        <p:spPr/>
        <p:txBody>
          <a:bodyPr/>
          <a:lstStyle/>
          <a:p>
            <a:r>
              <a:rPr lang="en-US" dirty="0"/>
              <a:t>Ta = 8 mins. Tp = 7.5 mins. C=2 </a:t>
            </a:r>
            <a:r>
              <a:rPr lang="en-US" dirty="0">
                <a:sym typeface="Wingdings" panose="05000000000000000000" pitchFamily="2" charset="2"/>
              </a:rPr>
              <a:t> M/M/2</a:t>
            </a:r>
            <a:endParaRPr lang="en-US" dirty="0"/>
          </a:p>
        </p:txBody>
      </p:sp>
      <p:graphicFrame>
        <p:nvGraphicFramePr>
          <p:cNvPr id="6" name="Object 5">
            <a:extLst>
              <a:ext uri="{FF2B5EF4-FFF2-40B4-BE49-F238E27FC236}">
                <a16:creationId xmlns:a16="http://schemas.microsoft.com/office/drawing/2014/main" id="{CAC97350-34A9-42F2-8B97-5CA185301481}"/>
              </a:ext>
            </a:extLst>
          </p:cNvPr>
          <p:cNvGraphicFramePr>
            <a:graphicFrameLocks noChangeAspect="1"/>
          </p:cNvGraphicFramePr>
          <p:nvPr>
            <p:extLst>
              <p:ext uri="{D42A27DB-BD31-4B8C-83A1-F6EECF244321}">
                <p14:modId xmlns:p14="http://schemas.microsoft.com/office/powerpoint/2010/main" val="4032037303"/>
              </p:ext>
            </p:extLst>
          </p:nvPr>
        </p:nvGraphicFramePr>
        <p:xfrm>
          <a:off x="30154" y="620688"/>
          <a:ext cx="12142643" cy="5760640"/>
        </p:xfrm>
        <a:graphic>
          <a:graphicData uri="http://schemas.openxmlformats.org/presentationml/2006/ole">
            <mc:AlternateContent xmlns:mc="http://schemas.openxmlformats.org/markup-compatibility/2006">
              <mc:Choice xmlns:v="urn:schemas-microsoft-com:vml" Requires="v">
                <p:oleObj spid="_x0000_s92208" name="Worksheet" r:id="rId3" imgW="17249731" imgH="8181877" progId="Excel.Sheet.8">
                  <p:embed/>
                </p:oleObj>
              </mc:Choice>
              <mc:Fallback>
                <p:oleObj name="Worksheet" r:id="rId3" imgW="17249731" imgH="8181877" progId="Excel.Sheet.8">
                  <p:embed/>
                  <p:pic>
                    <p:nvPicPr>
                      <p:cNvPr id="0" name=""/>
                      <p:cNvPicPr/>
                      <p:nvPr/>
                    </p:nvPicPr>
                    <p:blipFill>
                      <a:blip r:embed="rId4"/>
                      <a:stretch>
                        <a:fillRect/>
                      </a:stretch>
                    </p:blipFill>
                    <p:spPr>
                      <a:xfrm>
                        <a:off x="30154" y="620688"/>
                        <a:ext cx="12142643" cy="5760640"/>
                      </a:xfrm>
                      <a:prstGeom prst="rect">
                        <a:avLst/>
                      </a:prstGeom>
                    </p:spPr>
                  </p:pic>
                </p:oleObj>
              </mc:Fallback>
            </mc:AlternateContent>
          </a:graphicData>
        </a:graphic>
      </p:graphicFrame>
    </p:spTree>
    <p:extLst>
      <p:ext uri="{BB962C8B-B14F-4D97-AF65-F5344CB8AC3E}">
        <p14:creationId xmlns:p14="http://schemas.microsoft.com/office/powerpoint/2010/main" val="40673715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a:xfrm>
            <a:off x="0" y="612475"/>
            <a:ext cx="12252960" cy="4827819"/>
          </a:xfrm>
        </p:spPr>
        <p:txBody>
          <a:bodyPr>
            <a:normAutofit/>
          </a:bodyPr>
          <a:lstStyle/>
          <a:p>
            <a:pPr>
              <a:lnSpc>
                <a:spcPct val="80000"/>
              </a:lnSpc>
              <a:defRPr/>
            </a:pPr>
            <a:r>
              <a:rPr lang="en-US" altLang="en-US" sz="2400" dirty="0"/>
              <a:t> Why Do Waiting Lines Exist?</a:t>
            </a:r>
          </a:p>
          <a:p>
            <a:pPr>
              <a:lnSpc>
                <a:spcPct val="80000"/>
              </a:lnSpc>
              <a:defRPr/>
            </a:pPr>
            <a:r>
              <a:rPr lang="en-US" altLang="en-US" sz="2400" dirty="0"/>
              <a:t> Stability and Safety Capacity</a:t>
            </a:r>
          </a:p>
          <a:p>
            <a:pPr>
              <a:lnSpc>
                <a:spcPct val="80000"/>
              </a:lnSpc>
              <a:defRPr/>
            </a:pPr>
            <a:r>
              <a:rPr lang="en-US" altLang="en-US" sz="2400" dirty="0"/>
              <a:t> Queueing Theory and Flow Time Measures</a:t>
            </a:r>
          </a:p>
          <a:p>
            <a:pPr>
              <a:lnSpc>
                <a:spcPct val="80000"/>
              </a:lnSpc>
              <a:defRPr/>
            </a:pPr>
            <a:r>
              <a:rPr lang="en-US" altLang="en-US" sz="2400" dirty="0"/>
              <a:t> Elements of Queueing Systems</a:t>
            </a:r>
          </a:p>
          <a:p>
            <a:pPr>
              <a:lnSpc>
                <a:spcPct val="80000"/>
              </a:lnSpc>
              <a:defRPr/>
            </a:pPr>
            <a:r>
              <a:rPr lang="en-US" altLang="en-US" sz="2400" dirty="0"/>
              <a:t> Single-Stage Processes with Infinite Buffer</a:t>
            </a:r>
          </a:p>
          <a:p>
            <a:pPr marL="0" indent="0">
              <a:lnSpc>
                <a:spcPct val="80000"/>
              </a:lnSpc>
              <a:buNone/>
              <a:defRPr/>
            </a:pPr>
            <a:r>
              <a:rPr lang="en-US" altLang="en-US" sz="2400" dirty="0"/>
              <a:t>            – Impact of utilization</a:t>
            </a:r>
          </a:p>
          <a:p>
            <a:pPr marL="0" indent="0">
              <a:lnSpc>
                <a:spcPct val="80000"/>
              </a:lnSpc>
              <a:buNone/>
              <a:defRPr/>
            </a:pPr>
            <a:r>
              <a:rPr lang="en-US" altLang="en-US" sz="2400" dirty="0"/>
              <a:t>            – Impact of variability</a:t>
            </a:r>
          </a:p>
          <a:p>
            <a:pPr>
              <a:lnSpc>
                <a:spcPct val="80000"/>
              </a:lnSpc>
              <a:defRPr/>
            </a:pPr>
            <a:r>
              <a:rPr lang="en-US" altLang="en-US" sz="2400" dirty="0"/>
              <a:t> Single-Stage Processes with Limited Buffer  </a:t>
            </a:r>
          </a:p>
          <a:p>
            <a:pPr marL="0" indent="0">
              <a:lnSpc>
                <a:spcPct val="80000"/>
              </a:lnSpc>
              <a:buNone/>
              <a:defRPr/>
            </a:pPr>
            <a:r>
              <a:rPr lang="en-US" altLang="en-US" sz="2400" dirty="0"/>
              <a:t>            – Impact of buffer size</a:t>
            </a:r>
          </a:p>
          <a:p>
            <a:pPr marL="0" indent="0">
              <a:lnSpc>
                <a:spcPct val="80000"/>
              </a:lnSpc>
              <a:buNone/>
              <a:defRPr/>
            </a:pPr>
            <a:r>
              <a:rPr lang="en-US" altLang="en-US" sz="2400" dirty="0"/>
              <a:t>            – Impact of variability</a:t>
            </a:r>
          </a:p>
          <a:p>
            <a:pPr>
              <a:lnSpc>
                <a:spcPct val="80000"/>
              </a:lnSpc>
              <a:defRPr/>
            </a:pPr>
            <a:r>
              <a:rPr lang="en-US" altLang="en-US" sz="2400" dirty="0"/>
              <a:t> Flow Time Service Levels</a:t>
            </a:r>
          </a:p>
        </p:txBody>
      </p:sp>
    </p:spTree>
    <p:extLst>
      <p:ext uri="{BB962C8B-B14F-4D97-AF65-F5344CB8AC3E}">
        <p14:creationId xmlns:p14="http://schemas.microsoft.com/office/powerpoint/2010/main" val="409127156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2EFC4B4-3374-4441-9028-1691D3189EF3}"/>
              </a:ext>
            </a:extLst>
          </p:cNvPr>
          <p:cNvSpPr>
            <a:spLocks noGrp="1"/>
          </p:cNvSpPr>
          <p:nvPr>
            <p:ph type="title" idx="4294967295"/>
          </p:nvPr>
        </p:nvSpPr>
        <p:spPr/>
        <p:txBody>
          <a:bodyPr/>
          <a:lstStyle/>
          <a:p>
            <a:r>
              <a:rPr lang="en-US" altLang="en-US" dirty="0"/>
              <a:t>G/G/c</a:t>
            </a:r>
          </a:p>
        </p:txBody>
      </p:sp>
      <p:sp>
        <p:nvSpPr>
          <p:cNvPr id="2051" name="Content Placeholder 2">
            <a:extLst>
              <a:ext uri="{FF2B5EF4-FFF2-40B4-BE49-F238E27FC236}">
                <a16:creationId xmlns:a16="http://schemas.microsoft.com/office/drawing/2014/main" id="{6634C13F-8383-4142-ADE9-40BE5A607D67}"/>
              </a:ext>
            </a:extLst>
          </p:cNvPr>
          <p:cNvSpPr>
            <a:spLocks noGrp="1"/>
          </p:cNvSpPr>
          <p:nvPr>
            <p:ph idx="4294967295"/>
          </p:nvPr>
        </p:nvSpPr>
        <p:spPr>
          <a:xfrm>
            <a:off x="3650" y="624474"/>
            <a:ext cx="12188350" cy="5900869"/>
          </a:xfrm>
        </p:spPr>
        <p:txBody>
          <a:bodyPr/>
          <a:lstStyle/>
          <a:p>
            <a:pPr marL="533400" indent="-533400">
              <a:buNone/>
              <a:defRPr/>
            </a:pPr>
            <a:r>
              <a:rPr lang="en-US" dirty="0"/>
              <a:t>Consider a call center that employs 8 agents.  Past data collected on the customer inter-arrival times has shown that the mean time between customer arrivals is 1 minute and has a standard deviation of </a:t>
            </a:r>
            <a:r>
              <a:rPr lang="en-US" dirty="0">
                <a:ea typeface="ヒラギノ角ゴ ProN W3" pitchFamily="1" charset="-128"/>
              </a:rPr>
              <a:t>1/2</a:t>
            </a:r>
            <a:r>
              <a:rPr lang="en-US" dirty="0"/>
              <a:t> minute.  The amount of time in minutes the past 10 callers have spent talking to an agent is as follows:</a:t>
            </a:r>
          </a:p>
          <a:p>
            <a:pPr marL="914400" lvl="2" indent="0">
              <a:buNone/>
              <a:defRPr/>
            </a:pPr>
            <a:r>
              <a:rPr lang="en-US" sz="2400" dirty="0"/>
              <a:t>4.1, 6.2, 5.5, 3.5, 3.2, 7.3, 8.4, 6.3, 2.6, 4.9.</a:t>
            </a:r>
          </a:p>
          <a:p>
            <a:pPr marL="463550" lvl="1" indent="-463550">
              <a:buFont typeface="Symbol" panose="05050102010706020507" pitchFamily="18" charset="2"/>
              <a:buNone/>
              <a:defRPr/>
            </a:pPr>
            <a:r>
              <a:rPr lang="en-US" sz="2400" dirty="0"/>
              <a:t>a) What is the coefficient of variation for the inter-arrival times?</a:t>
            </a:r>
            <a:endParaRPr lang="en-US" sz="2400" dirty="0">
              <a:ea typeface="+mn-ea"/>
              <a:cs typeface="+mn-cs"/>
            </a:endParaRPr>
          </a:p>
          <a:p>
            <a:pPr marL="463550" lvl="1" indent="-463550">
              <a:buFont typeface="Symbol" panose="05050102010706020507" pitchFamily="18" charset="2"/>
              <a:buNone/>
              <a:defRPr/>
            </a:pPr>
            <a:r>
              <a:rPr lang="en-US" sz="2400" dirty="0">
                <a:ea typeface="+mn-ea"/>
                <a:cs typeface="+mn-cs"/>
              </a:rPr>
              <a:t>	(standard deviation) / mean = 0.5/1 = 0.5 </a:t>
            </a:r>
          </a:p>
          <a:p>
            <a:pPr marL="463550" lvl="1" indent="-463550">
              <a:buFont typeface="Symbol" panose="05050102010706020507" pitchFamily="18" charset="2"/>
              <a:buNone/>
              <a:defRPr/>
            </a:pPr>
            <a:r>
              <a:rPr lang="en-US" sz="2400" dirty="0"/>
              <a:t>b) What is the mean time a caller spends talking to an agent?</a:t>
            </a:r>
            <a:endParaRPr lang="en-US" sz="2400" dirty="0">
              <a:ea typeface="+mn-ea"/>
              <a:cs typeface="+mn-cs"/>
            </a:endParaRPr>
          </a:p>
          <a:p>
            <a:pPr marL="463550" lvl="1" indent="-463550">
              <a:buFont typeface="Symbol" panose="05050102010706020507" pitchFamily="18" charset="2"/>
              <a:buNone/>
              <a:defRPr/>
            </a:pPr>
            <a:r>
              <a:rPr lang="en-US" sz="2400" dirty="0">
                <a:ea typeface="+mn-ea"/>
                <a:cs typeface="+mn-cs"/>
              </a:rPr>
              <a:t>	= 5.2 minutes</a:t>
            </a:r>
          </a:p>
          <a:p>
            <a:pPr marL="463550" lvl="1" indent="-463550">
              <a:buFont typeface="Symbol" panose="05050102010706020507" pitchFamily="18" charset="2"/>
              <a:buNone/>
              <a:defRPr/>
            </a:pPr>
            <a:r>
              <a:rPr lang="en-US" dirty="0"/>
              <a:t>c) What is the standard deviation of the time a caller spends talking to an agent?</a:t>
            </a:r>
          </a:p>
          <a:p>
            <a:pPr marL="463550" lvl="1" indent="-463550">
              <a:buFont typeface="Symbol" panose="05050102010706020507" pitchFamily="18" charset="2"/>
              <a:buNone/>
              <a:defRPr/>
            </a:pPr>
            <a:r>
              <a:rPr lang="en-US" dirty="0"/>
              <a:t>	= 1.88 minutes</a:t>
            </a:r>
          </a:p>
          <a:p>
            <a:pPr marL="463550" indent="-463550">
              <a:buNone/>
              <a:defRPr/>
            </a:pPr>
            <a:r>
              <a:rPr lang="en-US" dirty="0"/>
              <a:t>d) What is the coefficient of variation for the times a caller spends talking to an agent?</a:t>
            </a:r>
          </a:p>
          <a:p>
            <a:pPr marL="463550" lvl="1" indent="-463550">
              <a:buFont typeface="Symbol" panose="05050102010706020507" pitchFamily="18" charset="2"/>
              <a:buNone/>
              <a:defRPr/>
            </a:pPr>
            <a:r>
              <a:rPr lang="en-US" dirty="0"/>
              <a:t>	(standard deviation) / mean = 5.2/1.88 = 2.77</a:t>
            </a:r>
          </a:p>
          <a:p>
            <a:pPr marL="463550" lvl="1" indent="-463550">
              <a:buFont typeface="Symbol" panose="05050102010706020507" pitchFamily="18" charset="2"/>
              <a:buNone/>
              <a:defRPr/>
            </a:pPr>
            <a:r>
              <a:rPr lang="en-US" dirty="0"/>
              <a:t>	(standard deviation) / mean = 1.88/5.2 = 0.192</a:t>
            </a:r>
          </a:p>
          <a:p>
            <a:pPr lvl="1">
              <a:buFont typeface="Symbol" panose="05050102010706020507" pitchFamily="18" charset="2"/>
              <a:buNone/>
              <a:defRPr/>
            </a:pPr>
            <a:endParaRPr lang="en-US" sz="2400" dirty="0">
              <a:ea typeface="+mn-ea"/>
              <a:cs typeface="+mn-cs"/>
            </a:endParaRPr>
          </a:p>
          <a:p>
            <a:pPr marL="895350" lvl="1" indent="-381000">
              <a:buNone/>
              <a:defRPr/>
            </a:pPr>
            <a:endParaRPr lang="en-US" dirty="0"/>
          </a:p>
        </p:txBody>
      </p:sp>
    </p:spTree>
    <p:extLst>
      <p:ext uri="{BB962C8B-B14F-4D97-AF65-F5344CB8AC3E}">
        <p14:creationId xmlns:p14="http://schemas.microsoft.com/office/powerpoint/2010/main" val="1139033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animEffect transition="in" filter="dissolve">
                                      <p:cBhvr>
                                        <p:cTn id="7" dur="500"/>
                                        <p:tgtEl>
                                          <p:spTgt spid="20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3" end="3"/>
                                            </p:txEl>
                                          </p:spTgt>
                                        </p:tgtEl>
                                        <p:attrNameLst>
                                          <p:attrName>style.visibility</p:attrName>
                                        </p:attrNameLst>
                                      </p:cBhvr>
                                      <p:to>
                                        <p:strVal val="visible"/>
                                      </p:to>
                                    </p:set>
                                    <p:animEffect transition="in" filter="dissolve">
                                      <p:cBhvr>
                                        <p:cTn id="12" dur="500"/>
                                        <p:tgtEl>
                                          <p:spTgt spid="20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4" end="4"/>
                                            </p:txEl>
                                          </p:spTgt>
                                        </p:tgtEl>
                                        <p:attrNameLst>
                                          <p:attrName>style.visibility</p:attrName>
                                        </p:attrNameLst>
                                      </p:cBhvr>
                                      <p:to>
                                        <p:strVal val="visible"/>
                                      </p:to>
                                    </p:set>
                                    <p:animEffect transition="in" filter="dissolve">
                                      <p:cBhvr>
                                        <p:cTn id="17" dur="500"/>
                                        <p:tgtEl>
                                          <p:spTgt spid="20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dissolve">
                                      <p:cBhvr>
                                        <p:cTn id="22" dur="500"/>
                                        <p:tgtEl>
                                          <p:spTgt spid="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animEffect transition="in" filter="dissolve">
                                      <p:cBhvr>
                                        <p:cTn id="27" dur="500"/>
                                        <p:tgtEl>
                                          <p:spTgt spid="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7" end="7"/>
                                            </p:txEl>
                                          </p:spTgt>
                                        </p:tgtEl>
                                        <p:attrNameLst>
                                          <p:attrName>style.visibility</p:attrName>
                                        </p:attrNameLst>
                                      </p:cBhvr>
                                      <p:to>
                                        <p:strVal val="visible"/>
                                      </p:to>
                                    </p:set>
                                    <p:animEffect transition="in" filter="dissolve">
                                      <p:cBhvr>
                                        <p:cTn id="32" dur="500"/>
                                        <p:tgtEl>
                                          <p:spTgt spid="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1">
                                            <p:txEl>
                                              <p:pRg st="8" end="8"/>
                                            </p:txEl>
                                          </p:spTgt>
                                        </p:tgtEl>
                                        <p:attrNameLst>
                                          <p:attrName>style.visibility</p:attrName>
                                        </p:attrNameLst>
                                      </p:cBhvr>
                                      <p:to>
                                        <p:strVal val="visible"/>
                                      </p:to>
                                    </p:set>
                                    <p:animEffect transition="in" filter="dissolve">
                                      <p:cBhvr>
                                        <p:cTn id="37" dur="500"/>
                                        <p:tgtEl>
                                          <p:spTgt spid="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1">
                                            <p:txEl>
                                              <p:pRg st="9" end="9"/>
                                            </p:txEl>
                                          </p:spTgt>
                                        </p:tgtEl>
                                        <p:attrNameLst>
                                          <p:attrName>style.visibility</p:attrName>
                                        </p:attrNameLst>
                                      </p:cBhvr>
                                      <p:to>
                                        <p:strVal val="visible"/>
                                      </p:to>
                                    </p:set>
                                    <p:animEffect transition="in" filter="dissolve">
                                      <p:cBhvr>
                                        <p:cTn id="42" dur="500"/>
                                        <p:tgtEl>
                                          <p:spTgt spid="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51">
                                            <p:txEl>
                                              <p:pRg st="10" end="10"/>
                                            </p:txEl>
                                          </p:spTgt>
                                        </p:tgtEl>
                                        <p:attrNameLst>
                                          <p:attrName>style.visibility</p:attrName>
                                        </p:attrNameLst>
                                      </p:cBhvr>
                                      <p:to>
                                        <p:strVal val="visible"/>
                                      </p:to>
                                    </p:set>
                                    <p:animEffect transition="in" filter="dissolve">
                                      <p:cBhvr>
                                        <p:cTn id="47" dur="500"/>
                                        <p:tgtEl>
                                          <p:spTgt spid="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9934" y="624549"/>
            <a:ext cx="12182066" cy="1940355"/>
          </a:xfrm>
        </p:spPr>
        <p:txBody>
          <a:bodyPr/>
          <a:lstStyle/>
          <a:p>
            <a:pPr>
              <a:spcAft>
                <a:spcPts val="600"/>
              </a:spcAft>
              <a:buNone/>
              <a:defRPr/>
            </a:pPr>
            <a:r>
              <a:rPr lang="en-US" dirty="0">
                <a:latin typeface="Book Antiqua" pitchFamily="18" charset="0"/>
              </a:rPr>
              <a:t>e) What is the expected number of callers on hold, waiting to talk to an agent?</a:t>
            </a:r>
          </a:p>
          <a:p>
            <a:pPr>
              <a:spcAft>
                <a:spcPts val="600"/>
              </a:spcAft>
              <a:buNone/>
              <a:defRPr/>
            </a:pPr>
            <a:r>
              <a:rPr lang="en-US" dirty="0">
                <a:latin typeface="Book Antiqua" pitchFamily="18" charset="0"/>
              </a:rPr>
              <a:t>R= 1 per minute, c = 8, </a:t>
            </a:r>
            <a:r>
              <a:rPr lang="en-US" dirty="0">
                <a:latin typeface="Book Antiqua" pitchFamily="18" charset="0"/>
                <a:sym typeface="Mathematica1"/>
              </a:rPr>
              <a:t>processing rate for one agent is </a:t>
            </a:r>
            <a:r>
              <a:rPr lang="en-US" dirty="0">
                <a:latin typeface="Book Antiqua" pitchFamily="18" charset="0"/>
              </a:rPr>
              <a:t>= 1/5.2. For c=8 agents, </a:t>
            </a:r>
            <a:r>
              <a:rPr lang="en-US" dirty="0" err="1">
                <a:latin typeface="Book Antiqua" pitchFamily="18" charset="0"/>
              </a:rPr>
              <a:t>Rp</a:t>
            </a:r>
            <a:r>
              <a:rPr lang="en-US" dirty="0">
                <a:latin typeface="Book Antiqua" pitchFamily="18" charset="0"/>
              </a:rPr>
              <a:t> = 8/5.2 = 1.54 /min</a:t>
            </a:r>
          </a:p>
          <a:p>
            <a:pPr>
              <a:spcAft>
                <a:spcPts val="600"/>
              </a:spcAft>
              <a:buNone/>
              <a:defRPr/>
            </a:pPr>
            <a:r>
              <a:rPr lang="en-US" dirty="0">
                <a:latin typeface="Book Antiqua" pitchFamily="18" charset="0"/>
                <a:sym typeface="Mathematica1"/>
              </a:rPr>
              <a:t>U = R/</a:t>
            </a:r>
            <a:r>
              <a:rPr lang="en-US" dirty="0" err="1">
                <a:latin typeface="Book Antiqua" pitchFamily="18" charset="0"/>
                <a:sym typeface="Mathematica1"/>
              </a:rPr>
              <a:t>Rp</a:t>
            </a:r>
            <a:r>
              <a:rPr lang="en-US" dirty="0">
                <a:latin typeface="Book Antiqua" pitchFamily="18" charset="0"/>
              </a:rPr>
              <a:t>= 1/(1.54) = 0.65</a:t>
            </a:r>
          </a:p>
          <a:p>
            <a:pPr>
              <a:buFont typeface="Wingdings" pitchFamily="2" charset="2"/>
              <a:buNone/>
              <a:defRPr/>
            </a:pPr>
            <a:endParaRPr lang="en-US" dirty="0">
              <a:latin typeface="Book Antiqua" pitchFamily="18" charset="0"/>
              <a:ea typeface="+mn-ea"/>
              <a:cs typeface="+mn-cs"/>
            </a:endParaRPr>
          </a:p>
          <a:p>
            <a:pPr marL="895350" lvl="1" indent="-381000">
              <a:buNone/>
              <a:defRPr/>
            </a:pPr>
            <a:endParaRPr lang="en-US" dirty="0">
              <a:latin typeface="Book Antiqua" pitchFamily="18" charset="0"/>
            </a:endParaRPr>
          </a:p>
        </p:txBody>
      </p:sp>
      <p:graphicFrame>
        <p:nvGraphicFramePr>
          <p:cNvPr id="26629" name="Object 5"/>
          <p:cNvGraphicFramePr>
            <a:graphicFrameLocks noChangeAspect="1"/>
          </p:cNvGraphicFramePr>
          <p:nvPr>
            <p:extLst>
              <p:ext uri="{D42A27DB-BD31-4B8C-83A1-F6EECF244321}">
                <p14:modId xmlns:p14="http://schemas.microsoft.com/office/powerpoint/2010/main" val="671377802"/>
              </p:ext>
            </p:extLst>
          </p:nvPr>
        </p:nvGraphicFramePr>
        <p:xfrm>
          <a:off x="4295800" y="1749374"/>
          <a:ext cx="2736304" cy="853415"/>
        </p:xfrm>
        <a:graphic>
          <a:graphicData uri="http://schemas.openxmlformats.org/presentationml/2006/ole">
            <mc:AlternateContent xmlns:mc="http://schemas.openxmlformats.org/markup-compatibility/2006">
              <mc:Choice xmlns:v="urn:schemas-microsoft-com:vml" Requires="v">
                <p:oleObj spid="_x0000_s128104" name="Equation" r:id="rId4" imgW="1422360" imgH="444240" progId="Equation.3">
                  <p:embed/>
                </p:oleObj>
              </mc:Choice>
              <mc:Fallback>
                <p:oleObj name="Equation" r:id="rId4" imgW="1422360" imgH="444240" progId="Equation.3">
                  <p:embed/>
                  <p:pic>
                    <p:nvPicPr>
                      <p:cNvPr id="266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800" y="1749374"/>
                        <a:ext cx="2736304" cy="853415"/>
                      </a:xfrm>
                      <a:prstGeom prst="rect">
                        <a:avLst/>
                      </a:prstGeom>
                      <a:noFill/>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526019705"/>
              </p:ext>
            </p:extLst>
          </p:nvPr>
        </p:nvGraphicFramePr>
        <p:xfrm>
          <a:off x="7104112" y="1781776"/>
          <a:ext cx="2952328" cy="788610"/>
        </p:xfrm>
        <a:graphic>
          <a:graphicData uri="http://schemas.openxmlformats.org/presentationml/2006/ole">
            <mc:AlternateContent xmlns:mc="http://schemas.openxmlformats.org/markup-compatibility/2006">
              <mc:Choice xmlns:v="urn:schemas-microsoft-com:vml" Requires="v">
                <p:oleObj spid="_x0000_s128105" name="Equation" r:id="rId6" imgW="1663560" imgH="444240" progId="Equation.3">
                  <p:embed/>
                </p:oleObj>
              </mc:Choice>
              <mc:Fallback>
                <p:oleObj name="Equation" r:id="rId6" imgW="1663560" imgH="444240" progId="Equation.3">
                  <p:embed/>
                  <p:pic>
                    <p:nvPicPr>
                      <p:cNvPr id="3" name="Object 6"/>
                      <p:cNvPicPr>
                        <a:picLocks noChangeAspect="1" noChangeArrowheads="1"/>
                      </p:cNvPicPr>
                      <p:nvPr/>
                    </p:nvPicPr>
                    <p:blipFill>
                      <a:blip r:embed="rId7"/>
                      <a:srcRect/>
                      <a:stretch>
                        <a:fillRect/>
                      </a:stretch>
                    </p:blipFill>
                    <p:spPr bwMode="auto">
                      <a:xfrm>
                        <a:off x="7104112" y="1781776"/>
                        <a:ext cx="2952328" cy="788610"/>
                      </a:xfrm>
                      <a:prstGeom prst="rect">
                        <a:avLst/>
                      </a:prstGeom>
                      <a:noFill/>
                    </p:spPr>
                  </p:pic>
                </p:oleObj>
              </mc:Fallback>
            </mc:AlternateContent>
          </a:graphicData>
        </a:graphic>
      </p:graphicFrame>
      <p:graphicFrame>
        <p:nvGraphicFramePr>
          <p:cNvPr id="5" name="Object 9"/>
          <p:cNvGraphicFramePr>
            <a:graphicFrameLocks noChangeAspect="1"/>
          </p:cNvGraphicFramePr>
          <p:nvPr>
            <p:extLst>
              <p:ext uri="{D42A27DB-BD31-4B8C-83A1-F6EECF244321}">
                <p14:modId xmlns:p14="http://schemas.microsoft.com/office/powerpoint/2010/main" val="1404539297"/>
              </p:ext>
            </p:extLst>
          </p:nvPr>
        </p:nvGraphicFramePr>
        <p:xfrm>
          <a:off x="10272464" y="1942307"/>
          <a:ext cx="1173409" cy="467548"/>
        </p:xfrm>
        <a:graphic>
          <a:graphicData uri="http://schemas.openxmlformats.org/presentationml/2006/ole">
            <mc:AlternateContent xmlns:mc="http://schemas.openxmlformats.org/markup-compatibility/2006">
              <mc:Choice xmlns:v="urn:schemas-microsoft-com:vml" Requires="v">
                <p:oleObj spid="_x0000_s128106" name="Equation" r:id="rId8" imgW="571320" imgH="228600" progId="Equation.3">
                  <p:embed/>
                </p:oleObj>
              </mc:Choice>
              <mc:Fallback>
                <p:oleObj name="Equation" r:id="rId8" imgW="571320" imgH="228600" progId="Equation.3">
                  <p:embed/>
                  <p:pic>
                    <p:nvPicPr>
                      <p:cNvPr id="5" name="Object 9"/>
                      <p:cNvPicPr>
                        <a:picLocks noChangeAspect="1" noChangeArrowheads="1"/>
                      </p:cNvPicPr>
                      <p:nvPr/>
                    </p:nvPicPr>
                    <p:blipFill>
                      <a:blip r:embed="rId9"/>
                      <a:srcRect/>
                      <a:stretch>
                        <a:fillRect/>
                      </a:stretch>
                    </p:blipFill>
                    <p:spPr bwMode="auto">
                      <a:xfrm>
                        <a:off x="10272464" y="1942307"/>
                        <a:ext cx="1173409" cy="467548"/>
                      </a:xfrm>
                      <a:prstGeom prst="rect">
                        <a:avLst/>
                      </a:prstGeom>
                      <a:noFill/>
                    </p:spPr>
                  </p:pic>
                </p:oleObj>
              </mc:Fallback>
            </mc:AlternateContent>
          </a:graphicData>
        </a:graphic>
      </p:graphicFrame>
      <p:sp>
        <p:nvSpPr>
          <p:cNvPr id="9" name="Title 1">
            <a:extLst>
              <a:ext uri="{FF2B5EF4-FFF2-40B4-BE49-F238E27FC236}">
                <a16:creationId xmlns:a16="http://schemas.microsoft.com/office/drawing/2014/main" id="{66F4324B-3185-4777-BD40-4FDEA101FD06}"/>
              </a:ext>
            </a:extLst>
          </p:cNvPr>
          <p:cNvSpPr txBox="1">
            <a:spLocks/>
          </p:cNvSpPr>
          <p:nvPr/>
        </p:nvSpPr>
        <p:spPr bwMode="gray">
          <a:xfrm>
            <a:off x="-9934"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altLang="en-US" kern="0"/>
              <a:t>G/G/c</a:t>
            </a:r>
            <a:endParaRPr lang="en-US" altLang="en-US" kern="0" dirty="0"/>
          </a:p>
        </p:txBody>
      </p:sp>
      <p:sp>
        <p:nvSpPr>
          <p:cNvPr id="10" name="Content Placeholder 2">
            <a:extLst>
              <a:ext uri="{FF2B5EF4-FFF2-40B4-BE49-F238E27FC236}">
                <a16:creationId xmlns:a16="http://schemas.microsoft.com/office/drawing/2014/main" id="{2CE251E9-1FBC-4243-9BDD-73BB766DECD0}"/>
              </a:ext>
            </a:extLst>
          </p:cNvPr>
          <p:cNvSpPr txBox="1">
            <a:spLocks/>
          </p:cNvSpPr>
          <p:nvPr/>
        </p:nvSpPr>
        <p:spPr bwMode="auto">
          <a:xfrm>
            <a:off x="94103" y="2768468"/>
            <a:ext cx="11983926" cy="2228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300"/>
              </a:spcBef>
              <a:spcAft>
                <a:spcPts val="600"/>
              </a:spcAft>
              <a:buFont typeface="Wingdings" pitchFamily="2" charset="2"/>
              <a:buNone/>
              <a:defRPr/>
            </a:pPr>
            <a:r>
              <a:rPr lang="en-US" kern="0" dirty="0"/>
              <a:t>f) What is the expected number of callers either on hold or talking to an agent?</a:t>
            </a:r>
            <a:endParaRPr lang="en-US" kern="0" dirty="0">
              <a:ea typeface="+mn-ea"/>
              <a:cs typeface="+mn-cs"/>
            </a:endParaRPr>
          </a:p>
          <a:p>
            <a:pPr>
              <a:spcBef>
                <a:spcPts val="300"/>
              </a:spcBef>
              <a:spcAft>
                <a:spcPts val="600"/>
              </a:spcAft>
              <a:buFont typeface="Wingdings" pitchFamily="2" charset="2"/>
              <a:buNone/>
              <a:defRPr/>
            </a:pPr>
            <a:r>
              <a:rPr lang="en-US" kern="0" dirty="0">
                <a:ea typeface="+mn-ea"/>
                <a:cs typeface="+mn-cs"/>
              </a:rPr>
              <a:t>I = </a:t>
            </a:r>
            <a:r>
              <a:rPr lang="en-US" kern="0" dirty="0" err="1">
                <a:ea typeface="+mn-ea"/>
                <a:cs typeface="+mn-cs"/>
              </a:rPr>
              <a:t>Ii</a:t>
            </a:r>
            <a:r>
              <a:rPr lang="en-US" kern="0" dirty="0">
                <a:ea typeface="+mn-ea"/>
                <a:cs typeface="+mn-cs"/>
              </a:rPr>
              <a:t> + Ip= 0.09 + 0.65(8) =5.29</a:t>
            </a:r>
          </a:p>
          <a:p>
            <a:pPr>
              <a:spcBef>
                <a:spcPts val="300"/>
              </a:spcBef>
              <a:spcAft>
                <a:spcPts val="600"/>
              </a:spcAft>
              <a:buFont typeface="Wingdings" pitchFamily="2" charset="2"/>
              <a:buNone/>
              <a:defRPr/>
            </a:pPr>
            <a:r>
              <a:rPr lang="en-US" kern="0" dirty="0"/>
              <a:t>g) What is the expected amount of time a caller must wait to talk to an agent?</a:t>
            </a:r>
          </a:p>
          <a:p>
            <a:pPr>
              <a:spcBef>
                <a:spcPts val="300"/>
              </a:spcBef>
              <a:spcAft>
                <a:spcPts val="600"/>
              </a:spcAft>
              <a:buFont typeface="Wingdings" pitchFamily="2" charset="2"/>
              <a:buNone/>
              <a:defRPr/>
            </a:pPr>
            <a:r>
              <a:rPr lang="en-US" kern="0" dirty="0" err="1">
                <a:ea typeface="+mn-ea"/>
                <a:cs typeface="+mn-cs"/>
              </a:rPr>
              <a:t>RTi</a:t>
            </a:r>
            <a:r>
              <a:rPr lang="en-US" kern="0" dirty="0">
                <a:ea typeface="+mn-ea"/>
                <a:cs typeface="+mn-cs"/>
              </a:rPr>
              <a:t> = </a:t>
            </a:r>
            <a:r>
              <a:rPr lang="en-US" kern="0" dirty="0" err="1">
                <a:ea typeface="+mn-ea"/>
                <a:cs typeface="+mn-cs"/>
              </a:rPr>
              <a:t>Ii</a:t>
            </a:r>
            <a:r>
              <a:rPr lang="en-US" kern="0" dirty="0">
                <a:ea typeface="+mn-ea"/>
                <a:cs typeface="+mn-cs"/>
              </a:rPr>
              <a:t> </a:t>
            </a:r>
            <a:r>
              <a:rPr lang="en-US" kern="0" dirty="0">
                <a:ea typeface="+mn-ea"/>
                <a:cs typeface="+mn-cs"/>
                <a:sym typeface="Wingdings" pitchFamily="2" charset="2"/>
              </a:rPr>
              <a:t> </a:t>
            </a:r>
            <a:r>
              <a:rPr lang="en-US" kern="0" dirty="0">
                <a:ea typeface="+mn-ea"/>
                <a:cs typeface="+mn-cs"/>
              </a:rPr>
              <a:t>Ti = 0.09/1 = 0.09 minutes.</a:t>
            </a:r>
          </a:p>
          <a:p>
            <a:pPr>
              <a:spcBef>
                <a:spcPts val="300"/>
              </a:spcBef>
              <a:spcAft>
                <a:spcPts val="600"/>
              </a:spcAft>
              <a:buNone/>
              <a:defRPr/>
            </a:pPr>
            <a:r>
              <a:rPr lang="en-US" kern="0" dirty="0"/>
              <a:t>h) What is the expected amount of time between when a caller first arrives to the system, and when that caller finishes talking to an agent?</a:t>
            </a:r>
          </a:p>
          <a:p>
            <a:pPr>
              <a:spcBef>
                <a:spcPts val="300"/>
              </a:spcBef>
              <a:spcAft>
                <a:spcPts val="600"/>
              </a:spcAft>
              <a:buNone/>
              <a:defRPr/>
            </a:pPr>
            <a:r>
              <a:rPr lang="en-US" kern="0" dirty="0"/>
              <a:t>T = I/</a:t>
            </a:r>
            <a:r>
              <a:rPr lang="en-US" kern="0" dirty="0">
                <a:sym typeface="Mathematica1"/>
              </a:rPr>
              <a:t>R</a:t>
            </a:r>
            <a:r>
              <a:rPr lang="en-US" kern="0" dirty="0"/>
              <a:t>  = 5.29/1 = 5.29 minutes or alternatively </a:t>
            </a:r>
            <a:r>
              <a:rPr lang="en-US" kern="0" dirty="0" err="1"/>
              <a:t>Alternatively</a:t>
            </a:r>
            <a:r>
              <a:rPr lang="en-US" kern="0" dirty="0"/>
              <a:t>; T= Ti+Tp = 0.09+5.2 = 5.29</a:t>
            </a:r>
          </a:p>
          <a:p>
            <a:pPr>
              <a:spcBef>
                <a:spcPts val="300"/>
              </a:spcBef>
              <a:spcAft>
                <a:spcPts val="600"/>
              </a:spcAft>
              <a:buFont typeface="Wingdings" pitchFamily="2" charset="2"/>
              <a:buNone/>
              <a:defRPr/>
            </a:pPr>
            <a:endParaRPr lang="en-US" kern="0" dirty="0"/>
          </a:p>
        </p:txBody>
      </p:sp>
    </p:spTree>
    <p:extLst>
      <p:ext uri="{BB962C8B-B14F-4D97-AF65-F5344CB8AC3E}">
        <p14:creationId xmlns:p14="http://schemas.microsoft.com/office/powerpoint/2010/main" val="7971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dissolve">
                                      <p:cBhvr>
                                        <p:cTn id="7" dur="500"/>
                                        <p:tgtEl>
                                          <p:spTgt spid="2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dissolve">
                                      <p:cBhvr>
                                        <p:cTn id="12" dur="500"/>
                                        <p:tgtEl>
                                          <p:spTgt spid="2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dissolve">
                                      <p:cBhvr>
                                        <p:cTn id="17" dur="500"/>
                                        <p:tgtEl>
                                          <p:spTgt spid="266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dissolv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dissolv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dissolv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dissolv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dissolve">
                                      <p:cBhvr>
                                        <p:cTn id="5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20688"/>
            <a:ext cx="12192000" cy="1371600"/>
          </a:xfrm>
        </p:spPr>
        <p:txBody>
          <a:bodyPr/>
          <a:lstStyle/>
          <a:p>
            <a:pPr>
              <a:spcAft>
                <a:spcPts val="1200"/>
              </a:spcAft>
              <a:buNone/>
            </a:pPr>
            <a:r>
              <a:rPr lang="en-US" b="1" dirty="0">
                <a:solidFill>
                  <a:schemeClr val="tx1"/>
                </a:solidFill>
                <a:latin typeface="Book Antiqua" pitchFamily="18" charset="0"/>
              </a:rPr>
              <a:t>Terminology</a:t>
            </a:r>
            <a:r>
              <a:rPr lang="en-US" dirty="0">
                <a:solidFill>
                  <a:schemeClr val="tx1"/>
                </a:solidFill>
                <a:latin typeface="Book Antiqua" pitchFamily="18" charset="0"/>
              </a:rPr>
              <a:t>: The characteristics of a waiting line is captured by five parameters; arrival pattern, service pattern, number of server, queue capacity, and queue discipline. a/b/c/d/e</a:t>
            </a:r>
          </a:p>
          <a:p>
            <a:pPr marL="0" indent="0">
              <a:buNone/>
            </a:pPr>
            <a:endParaRPr lang="en-US" dirty="0"/>
          </a:p>
          <a:p>
            <a:pPr>
              <a:buNone/>
            </a:pPr>
            <a:endParaRPr lang="en-US" dirty="0"/>
          </a:p>
          <a:p>
            <a:endParaRPr lang="en-US" dirty="0"/>
          </a:p>
        </p:txBody>
      </p:sp>
      <p:sp>
        <p:nvSpPr>
          <p:cNvPr id="4" name="Title 3"/>
          <p:cNvSpPr>
            <a:spLocks noGrp="1"/>
          </p:cNvSpPr>
          <p:nvPr>
            <p:ph type="title"/>
          </p:nvPr>
        </p:nvSpPr>
        <p:spPr>
          <a:xfrm>
            <a:off x="0" y="0"/>
            <a:ext cx="12192000" cy="548680"/>
          </a:xfrm>
        </p:spPr>
        <p:txBody>
          <a:bodyPr/>
          <a:lstStyle/>
          <a:p>
            <a:r>
              <a:rPr lang="en-US" dirty="0"/>
              <a:t>Terminology and Classification of Waiting Lines</a:t>
            </a:r>
          </a:p>
        </p:txBody>
      </p:sp>
      <p:sp>
        <p:nvSpPr>
          <p:cNvPr id="6" name="Content Placeholder 4"/>
          <p:cNvSpPr txBox="1">
            <a:spLocks/>
          </p:cNvSpPr>
          <p:nvPr/>
        </p:nvSpPr>
        <p:spPr bwMode="auto">
          <a:xfrm>
            <a:off x="11570" y="1958008"/>
            <a:ext cx="12180429" cy="4423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105000"/>
              </a:lnSpc>
              <a:spcAft>
                <a:spcPts val="1200"/>
              </a:spcAft>
            </a:pPr>
            <a:r>
              <a:rPr lang="en-US" dirty="0">
                <a:solidFill>
                  <a:schemeClr val="tx1"/>
                </a:solidFill>
                <a:latin typeface="Book Antiqua" pitchFamily="18" charset="0"/>
              </a:rPr>
              <a:t>M/M/1; Poisson arrival rate, Exponential service times, one server, no capacity limit. </a:t>
            </a:r>
          </a:p>
          <a:p>
            <a:pPr>
              <a:lnSpc>
                <a:spcPct val="105000"/>
              </a:lnSpc>
              <a:spcAft>
                <a:spcPts val="1200"/>
              </a:spcAft>
            </a:pPr>
            <a:r>
              <a:rPr lang="en-US" dirty="0">
                <a:solidFill>
                  <a:schemeClr val="tx1"/>
                </a:solidFill>
                <a:latin typeface="Book Antiqua" pitchFamily="18" charset="0"/>
              </a:rPr>
              <a:t>M/G/12/23; Poisson arrival rate, General service times, 12 servers, queue capacity is 23.</a:t>
            </a:r>
          </a:p>
          <a:p>
            <a:r>
              <a:rPr lang="en-US" dirty="0">
                <a:solidFill>
                  <a:schemeClr val="tx1"/>
                </a:solidFill>
                <a:latin typeface="Book Antiqua" pitchFamily="18" charset="0"/>
              </a:rPr>
              <a:t>Approximation formula gives exact answers for M/M/1 system.</a:t>
            </a:r>
          </a:p>
          <a:p>
            <a:r>
              <a:rPr lang="en-US" dirty="0">
                <a:solidFill>
                  <a:schemeClr val="tx1"/>
                </a:solidFill>
                <a:latin typeface="Book Antiqua" pitchFamily="18" charset="0"/>
              </a:rPr>
              <a:t>Approximation formula provide good approximations for M/M/2 system. </a:t>
            </a:r>
          </a:p>
          <a:p>
            <a:pPr>
              <a:lnSpc>
                <a:spcPct val="105000"/>
              </a:lnSpc>
              <a:spcAft>
                <a:spcPts val="1200"/>
              </a:spcAft>
            </a:pPr>
            <a:r>
              <a:rPr lang="en-US" dirty="0">
                <a:solidFill>
                  <a:schemeClr val="tx1"/>
                </a:solidFill>
                <a:latin typeface="Book Antiqua" pitchFamily="18" charset="0"/>
              </a:rPr>
              <a:t>From Now on, for all computations Regarding M/M/c (including M/M/1), M/G/1 (including M/D/1) and M/M/c/b we use predesigned Excelsheets with Macros.</a:t>
            </a:r>
          </a:p>
          <a:p>
            <a:pPr>
              <a:lnSpc>
                <a:spcPct val="105000"/>
              </a:lnSpc>
              <a:spcAft>
                <a:spcPts val="1200"/>
              </a:spcAft>
            </a:pPr>
            <a:r>
              <a:rPr lang="en-US" dirty="0">
                <a:solidFill>
                  <a:schemeClr val="tx1"/>
                </a:solidFill>
                <a:latin typeface="Book Antiqua" pitchFamily="18" charset="0"/>
              </a:rPr>
              <a:t>For other situations, we use the approximation formula. </a:t>
            </a:r>
          </a:p>
          <a:p>
            <a:pPr>
              <a:lnSpc>
                <a:spcPct val="105000"/>
              </a:lnSpc>
              <a:spcAft>
                <a:spcPts val="1200"/>
              </a:spcAft>
            </a:pPr>
            <a:endParaRPr lang="en-US" dirty="0">
              <a:solidFill>
                <a:schemeClr val="tx1"/>
              </a:solidFill>
              <a:latin typeface="Book Antiqua" pitchFamily="18" charset="0"/>
            </a:endParaRPr>
          </a:p>
          <a:p>
            <a:pPr>
              <a:buFont typeface="Wingdings" pitchFamily="2" charset="2"/>
              <a:buNone/>
            </a:pPr>
            <a:r>
              <a:rPr lang="en-US" dirty="0">
                <a:solidFill>
                  <a:schemeClr val="tx1"/>
                </a:solidFill>
              </a:rPr>
              <a:t> </a:t>
            </a:r>
          </a:p>
          <a:p>
            <a:pPr marL="0" indent="0">
              <a:buNone/>
            </a:pPr>
            <a:endParaRPr lang="en-US" dirty="0"/>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153509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11447"/>
            <a:ext cx="12192000" cy="1295400"/>
          </a:xfrm>
        </p:spPr>
        <p:txBody>
          <a:bodyPr/>
          <a:lstStyle/>
          <a:p>
            <a:pPr marL="0" indent="0">
              <a:spcAft>
                <a:spcPts val="600"/>
              </a:spcAft>
              <a:buNone/>
            </a:pPr>
            <a:r>
              <a:rPr lang="en-US" dirty="0">
                <a:solidFill>
                  <a:schemeClr val="tx1"/>
                </a:solidFill>
                <a:latin typeface="Book Antiqua" pitchFamily="18" charset="0"/>
              </a:rPr>
              <a:t>The arrival rate to a store is 6 customers per hour and follows  </a:t>
            </a:r>
            <a:r>
              <a:rPr lang="en-US" dirty="0">
                <a:solidFill>
                  <a:srgbClr val="FF0000"/>
                </a:solidFill>
                <a:latin typeface="Book Antiqua" pitchFamily="18" charset="0"/>
              </a:rPr>
              <a:t>Poisson distribution</a:t>
            </a:r>
            <a:r>
              <a:rPr lang="en-US" dirty="0">
                <a:solidFill>
                  <a:schemeClr val="tx1"/>
                </a:solidFill>
                <a:latin typeface="Book Antiqua" pitchFamily="18" charset="0"/>
              </a:rPr>
              <a:t>. The service time is 5 min per customer and follows  </a:t>
            </a:r>
            <a:r>
              <a:rPr lang="en-US" dirty="0">
                <a:solidFill>
                  <a:srgbClr val="FF0000"/>
                </a:solidFill>
                <a:latin typeface="Book Antiqua" pitchFamily="18" charset="0"/>
              </a:rPr>
              <a:t>exponential distribution</a:t>
            </a:r>
            <a:r>
              <a:rPr lang="en-US" dirty="0">
                <a:solidFill>
                  <a:schemeClr val="tx1"/>
                </a:solidFill>
                <a:latin typeface="Book Antiqua" pitchFamily="18" charset="0"/>
              </a:rPr>
              <a:t>. </a:t>
            </a:r>
          </a:p>
          <a:p>
            <a:pPr marL="0" indent="0">
              <a:spcAft>
                <a:spcPts val="600"/>
              </a:spcAft>
              <a:buNone/>
            </a:pPr>
            <a:endParaRPr lang="en-US" dirty="0">
              <a:solidFill>
                <a:schemeClr val="tx1"/>
              </a:solidFill>
              <a:latin typeface="Book Antiqua" pitchFamily="18" charset="0"/>
            </a:endParaRPr>
          </a:p>
        </p:txBody>
      </p:sp>
      <p:sp>
        <p:nvSpPr>
          <p:cNvPr id="3" name="Title 2"/>
          <p:cNvSpPr>
            <a:spLocks noGrp="1"/>
          </p:cNvSpPr>
          <p:nvPr>
            <p:ph type="title"/>
          </p:nvPr>
        </p:nvSpPr>
        <p:spPr>
          <a:xfrm>
            <a:off x="0" y="5055"/>
            <a:ext cx="12288688" cy="548680"/>
          </a:xfrm>
        </p:spPr>
        <p:txBody>
          <a:bodyPr/>
          <a:lstStyle/>
          <a:p>
            <a:endParaRPr lang="en-US" dirty="0"/>
          </a:p>
        </p:txBody>
      </p:sp>
      <p:sp>
        <p:nvSpPr>
          <p:cNvPr id="14" name="Content Placeholder 1"/>
          <p:cNvSpPr txBox="1">
            <a:spLocks/>
          </p:cNvSpPr>
          <p:nvPr/>
        </p:nvSpPr>
        <p:spPr bwMode="auto">
          <a:xfrm>
            <a:off x="119336" y="1700808"/>
            <a:ext cx="12072664"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solidFill>
                  <a:schemeClr val="tx1"/>
                </a:solidFill>
                <a:latin typeface="Book Antiqua" panose="02040602050305030304" pitchFamily="18" charset="0"/>
              </a:rPr>
              <a:t>a) Compute Processing time (How long does a customer stay with the cashier?)</a:t>
            </a:r>
          </a:p>
          <a:p>
            <a:pPr marL="0" indent="0">
              <a:buNone/>
            </a:pPr>
            <a:r>
              <a:rPr lang="en-US" kern="0" dirty="0">
                <a:solidFill>
                  <a:schemeClr val="tx1"/>
                </a:solidFill>
                <a:latin typeface="Book Antiqua" panose="02040602050305030304" pitchFamily="18" charset="0"/>
              </a:rPr>
              <a:t>Tp = 5 min.</a:t>
            </a:r>
          </a:p>
          <a:p>
            <a:pPr marL="0" indent="0">
              <a:buNone/>
            </a:pPr>
            <a:r>
              <a:rPr lang="en-US" kern="0" dirty="0">
                <a:solidFill>
                  <a:schemeClr val="tx1"/>
                </a:solidFill>
                <a:latin typeface="Book Antiqua" panose="02040602050305030304" pitchFamily="18" charset="0"/>
              </a:rPr>
              <a:t>b) On average how many customers are with cashier? </a:t>
            </a:r>
          </a:p>
          <a:p>
            <a:pPr marL="0" indent="0">
              <a:buNone/>
            </a:pPr>
            <a:r>
              <a:rPr lang="en-US" kern="0" dirty="0">
                <a:solidFill>
                  <a:schemeClr val="tx1"/>
                </a:solidFill>
                <a:latin typeface="Book Antiqua" panose="02040602050305030304" pitchFamily="18" charset="0"/>
              </a:rPr>
              <a:t>R= 6/ </a:t>
            </a:r>
            <a:r>
              <a:rPr lang="en-US" kern="0" dirty="0" err="1">
                <a:solidFill>
                  <a:schemeClr val="tx1"/>
                </a:solidFill>
                <a:latin typeface="Book Antiqua" panose="02040602050305030304" pitchFamily="18" charset="0"/>
              </a:rPr>
              <a:t>hr</a:t>
            </a:r>
            <a:endParaRPr lang="en-US" kern="0" dirty="0">
              <a:solidFill>
                <a:schemeClr val="tx1"/>
              </a:solidFill>
              <a:latin typeface="Book Antiqua" panose="02040602050305030304" pitchFamily="18" charset="0"/>
            </a:endParaRPr>
          </a:p>
          <a:p>
            <a:pPr marL="0" indent="0">
              <a:buNone/>
            </a:pPr>
            <a:r>
              <a:rPr lang="en-US" kern="0" dirty="0">
                <a:solidFill>
                  <a:schemeClr val="tx1"/>
                </a:solidFill>
                <a:latin typeface="Book Antiqua" panose="02040602050305030304" pitchFamily="18" charset="0"/>
              </a:rPr>
              <a:t>Rp=1/Tp = 1/5 per min. or 60(1/5) = 12/</a:t>
            </a:r>
            <a:r>
              <a:rPr lang="en-US" kern="0" dirty="0" err="1">
                <a:solidFill>
                  <a:schemeClr val="tx1"/>
                </a:solidFill>
                <a:latin typeface="Book Antiqua" panose="02040602050305030304" pitchFamily="18" charset="0"/>
              </a:rPr>
              <a:t>hr</a:t>
            </a:r>
            <a:endParaRPr lang="en-US" kern="0" dirty="0">
              <a:solidFill>
                <a:schemeClr val="tx1"/>
              </a:solidFill>
              <a:latin typeface="Book Antiqua" panose="02040602050305030304" pitchFamily="18" charset="0"/>
            </a:endParaRPr>
          </a:p>
          <a:p>
            <a:pPr marL="0" indent="0">
              <a:buNone/>
            </a:pPr>
            <a:r>
              <a:rPr lang="en-US" kern="0" dirty="0">
                <a:solidFill>
                  <a:schemeClr val="tx1"/>
                </a:solidFill>
                <a:latin typeface="Book Antiqua" panose="02040602050305030304" pitchFamily="18" charset="0"/>
              </a:rPr>
              <a:t>U= 6/12 = 0.5  </a:t>
            </a:r>
            <a:r>
              <a:rPr lang="en-US" kern="0" dirty="0">
                <a:solidFill>
                  <a:schemeClr val="tx1"/>
                </a:solidFill>
                <a:latin typeface="Book Antiqua" panose="02040602050305030304" pitchFamily="18" charset="0"/>
                <a:sym typeface="Wingdings" panose="05000000000000000000" pitchFamily="2" charset="2"/>
              </a:rPr>
              <a:t> </a:t>
            </a:r>
            <a:r>
              <a:rPr lang="en-US" b="1" kern="0" dirty="0">
                <a:solidFill>
                  <a:srgbClr val="C00000"/>
                </a:solidFill>
                <a:latin typeface="Book Antiqua" panose="02040602050305030304" pitchFamily="18" charset="0"/>
              </a:rPr>
              <a:t>Ip = 0.5</a:t>
            </a:r>
          </a:p>
          <a:p>
            <a:pPr marL="0" indent="0">
              <a:buNone/>
            </a:pPr>
            <a:endParaRPr lang="en-US" kern="0" dirty="0">
              <a:solidFill>
                <a:schemeClr val="tx1"/>
              </a:solidFill>
              <a:latin typeface="Book Antiqua" panose="02040602050305030304" pitchFamily="18" charset="0"/>
            </a:endParaRPr>
          </a:p>
        </p:txBody>
      </p:sp>
      <p:sp>
        <p:nvSpPr>
          <p:cNvPr id="15" name="Content Placeholder 1"/>
          <p:cNvSpPr txBox="1">
            <a:spLocks/>
          </p:cNvSpPr>
          <p:nvPr/>
        </p:nvSpPr>
        <p:spPr bwMode="auto">
          <a:xfrm>
            <a:off x="191344" y="4461297"/>
            <a:ext cx="9144000" cy="489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Alternatively; </a:t>
            </a:r>
          </a:p>
        </p:txBody>
      </p:sp>
      <p:sp>
        <p:nvSpPr>
          <p:cNvPr id="16" name="Content Placeholder 1"/>
          <p:cNvSpPr txBox="1">
            <a:spLocks/>
          </p:cNvSpPr>
          <p:nvPr/>
        </p:nvSpPr>
        <p:spPr bwMode="auto">
          <a:xfrm>
            <a:off x="2172544" y="4479440"/>
            <a:ext cx="16764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err="1">
                <a:latin typeface="Book Antiqua" pitchFamily="18" charset="0"/>
                <a:ea typeface="ＭＳ Ｐゴシック" pitchFamily="-65" charset="-128"/>
                <a:cs typeface="MS Reference Sans Serif" pitchFamily="34" charset="0"/>
              </a:rPr>
              <a:t>RTp</a:t>
            </a:r>
            <a:r>
              <a:rPr lang="en-US" sz="2400" kern="0" dirty="0">
                <a:latin typeface="Book Antiqua" pitchFamily="18" charset="0"/>
                <a:ea typeface="ＭＳ Ｐゴシック" pitchFamily="-65" charset="-128"/>
                <a:cs typeface="MS Reference Sans Serif" pitchFamily="34" charset="0"/>
              </a:rPr>
              <a:t> = </a:t>
            </a:r>
            <a:r>
              <a:rPr lang="en-US" sz="2400" kern="0" dirty="0" err="1">
                <a:latin typeface="Book Antiqua" pitchFamily="18" charset="0"/>
                <a:ea typeface="ＭＳ Ｐゴシック" pitchFamily="-65" charset="-128"/>
                <a:cs typeface="MS Reference Sans Serif" pitchFamily="34" charset="0"/>
              </a:rPr>
              <a:t>Ip</a:t>
            </a:r>
            <a:r>
              <a:rPr lang="en-US" sz="2400" kern="0" dirty="0">
                <a:latin typeface="Book Antiqua" pitchFamily="18" charset="0"/>
                <a:ea typeface="ＭＳ Ｐゴシック" pitchFamily="-65" charset="-128"/>
                <a:cs typeface="MS Reference Sans Serif" pitchFamily="34" charset="0"/>
              </a:rPr>
              <a:t> </a:t>
            </a:r>
            <a:r>
              <a:rPr lang="en-US" sz="2400" kern="0" dirty="0">
                <a:latin typeface="Book Antiqua" pitchFamily="18" charset="0"/>
                <a:ea typeface="ＭＳ Ｐゴシック" pitchFamily="-65" charset="-128"/>
                <a:cs typeface="MS Reference Sans Serif" pitchFamily="34" charset="0"/>
                <a:sym typeface="Wingdings" pitchFamily="2" charset="2"/>
              </a:rPr>
              <a:t>=</a:t>
            </a:r>
          </a:p>
        </p:txBody>
      </p:sp>
      <p:sp>
        <p:nvSpPr>
          <p:cNvPr id="17" name="Content Placeholder 1"/>
          <p:cNvSpPr txBox="1">
            <a:spLocks/>
          </p:cNvSpPr>
          <p:nvPr/>
        </p:nvSpPr>
        <p:spPr bwMode="auto">
          <a:xfrm>
            <a:off x="3772744" y="4444474"/>
            <a:ext cx="19812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6(5/60) = 0.5</a:t>
            </a:r>
          </a:p>
        </p:txBody>
      </p:sp>
      <p:sp>
        <p:nvSpPr>
          <p:cNvPr id="18" name="Content Placeholder 1"/>
          <p:cNvSpPr txBox="1">
            <a:spLocks/>
          </p:cNvSpPr>
          <p:nvPr/>
        </p:nvSpPr>
        <p:spPr bwMode="auto">
          <a:xfrm>
            <a:off x="6058744" y="4443153"/>
            <a:ext cx="22098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=(6/60)5 = 0.5</a:t>
            </a:r>
          </a:p>
        </p:txBody>
      </p:sp>
      <p:sp>
        <p:nvSpPr>
          <p:cNvPr id="12" name="Content Placeholder 1">
            <a:extLst>
              <a:ext uri="{FF2B5EF4-FFF2-40B4-BE49-F238E27FC236}">
                <a16:creationId xmlns:a16="http://schemas.microsoft.com/office/drawing/2014/main" id="{1C90BF6A-5855-4F69-878D-8B65A3D52692}"/>
              </a:ext>
            </a:extLst>
          </p:cNvPr>
          <p:cNvSpPr txBox="1">
            <a:spLocks/>
          </p:cNvSpPr>
          <p:nvPr/>
        </p:nvSpPr>
        <p:spPr bwMode="auto">
          <a:xfrm>
            <a:off x="146747" y="4993790"/>
            <a:ext cx="11997925" cy="1171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0"/>
              </a:spcBef>
              <a:spcAft>
                <a:spcPts val="600"/>
              </a:spcAft>
              <a:buNone/>
            </a:pPr>
            <a:r>
              <a:rPr lang="en-US" dirty="0">
                <a:solidFill>
                  <a:schemeClr val="tx1"/>
                </a:solidFill>
                <a:latin typeface="Book Antiqua" pitchFamily="18" charset="0"/>
              </a:rPr>
              <a:t>c) Compute </a:t>
            </a:r>
            <a:r>
              <a:rPr lang="en-US" dirty="0" err="1">
                <a:solidFill>
                  <a:schemeClr val="tx1"/>
                </a:solidFill>
                <a:latin typeface="Book Antiqua" pitchFamily="18" charset="0"/>
              </a:rPr>
              <a:t>Ii</a:t>
            </a:r>
            <a:r>
              <a:rPr lang="en-US" dirty="0">
                <a:solidFill>
                  <a:schemeClr val="tx1"/>
                </a:solidFill>
                <a:latin typeface="Book Antiqua" pitchFamily="18" charset="0"/>
              </a:rPr>
              <a:t>, Ti, Ip, Tp, I, and T.</a:t>
            </a:r>
          </a:p>
          <a:p>
            <a:pPr marL="0" indent="0">
              <a:spcBef>
                <a:spcPts val="0"/>
              </a:spcBef>
              <a:spcAft>
                <a:spcPts val="600"/>
              </a:spcAft>
              <a:buNone/>
            </a:pPr>
            <a:r>
              <a:rPr lang="en-US" dirty="0">
                <a:solidFill>
                  <a:schemeClr val="tx1"/>
                </a:solidFill>
                <a:latin typeface="Book Antiqua" pitchFamily="18" charset="0"/>
              </a:rPr>
              <a:t>d) What if arrival Rate changes to 11, 11.1, 11.2, ………11.9. </a:t>
            </a:r>
          </a:p>
          <a:p>
            <a:pPr marL="0" indent="0">
              <a:spcBef>
                <a:spcPts val="0"/>
              </a:spcBef>
              <a:spcAft>
                <a:spcPts val="600"/>
              </a:spcAft>
              <a:buNone/>
            </a:pPr>
            <a:endParaRPr lang="en-US" dirty="0">
              <a:solidFill>
                <a:schemeClr val="tx1"/>
              </a:solidFill>
              <a:latin typeface="Book Antiqua" pitchFamily="18" charset="0"/>
            </a:endParaRPr>
          </a:p>
        </p:txBody>
      </p:sp>
    </p:spTree>
    <p:extLst>
      <p:ext uri="{BB962C8B-B14F-4D97-AF65-F5344CB8AC3E}">
        <p14:creationId xmlns:p14="http://schemas.microsoft.com/office/powerpoint/2010/main" val="4123973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dissolv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dissolve">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dissolve">
                                      <p:cBhvr>
                                        <p:cTn id="5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EDA8F-A970-4054-92EC-E990F19BE8A0}"/>
              </a:ext>
            </a:extLst>
          </p:cNvPr>
          <p:cNvSpPr>
            <a:spLocks noGrp="1"/>
          </p:cNvSpPr>
          <p:nvPr>
            <p:ph type="title"/>
          </p:nvPr>
        </p:nvSpPr>
        <p:spPr/>
        <p:txBody>
          <a:bodyPr/>
          <a:lstStyle/>
          <a:p>
            <a:r>
              <a:rPr lang="en-US" dirty="0"/>
              <a:t>Problem 1:  M/M/1 Performance Evaluation</a:t>
            </a:r>
          </a:p>
        </p:txBody>
      </p:sp>
      <p:graphicFrame>
        <p:nvGraphicFramePr>
          <p:cNvPr id="6" name="Table 5">
            <a:extLst>
              <a:ext uri="{FF2B5EF4-FFF2-40B4-BE49-F238E27FC236}">
                <a16:creationId xmlns:a16="http://schemas.microsoft.com/office/drawing/2014/main" id="{E7BF4DFE-CFBF-4D9A-8E9C-D9D170850405}"/>
              </a:ext>
            </a:extLst>
          </p:cNvPr>
          <p:cNvGraphicFramePr>
            <a:graphicFrameLocks noGrp="1"/>
          </p:cNvGraphicFramePr>
          <p:nvPr>
            <p:extLst>
              <p:ext uri="{D42A27DB-BD31-4B8C-83A1-F6EECF244321}">
                <p14:modId xmlns:p14="http://schemas.microsoft.com/office/powerpoint/2010/main" val="4227148997"/>
              </p:ext>
            </p:extLst>
          </p:nvPr>
        </p:nvGraphicFramePr>
        <p:xfrm>
          <a:off x="263352" y="1013877"/>
          <a:ext cx="4263008" cy="1047750"/>
        </p:xfrm>
        <a:graphic>
          <a:graphicData uri="http://schemas.openxmlformats.org/drawingml/2006/table">
            <a:tbl>
              <a:tblPr>
                <a:tableStyleId>{F5AB1C69-6EDB-4FF4-983F-18BD219EF322}</a:tableStyleId>
              </a:tblPr>
              <a:tblGrid>
                <a:gridCol w="3663387">
                  <a:extLst>
                    <a:ext uri="{9D8B030D-6E8A-4147-A177-3AD203B41FA5}">
                      <a16:colId xmlns:a16="http://schemas.microsoft.com/office/drawing/2014/main" val="1557407650"/>
                    </a:ext>
                  </a:extLst>
                </a:gridCol>
                <a:gridCol w="599621">
                  <a:extLst>
                    <a:ext uri="{9D8B030D-6E8A-4147-A177-3AD203B41FA5}">
                      <a16:colId xmlns:a16="http://schemas.microsoft.com/office/drawing/2014/main" val="839376476"/>
                    </a:ext>
                  </a:extLst>
                </a:gridCol>
              </a:tblGrid>
              <a:tr h="209550">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542915"/>
                  </a:ext>
                </a:extLst>
              </a:tr>
              <a:tr h="209550">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302325"/>
                  </a:ext>
                </a:extLst>
              </a:tr>
              <a:tr h="209550">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877823"/>
                  </a:ext>
                </a:extLst>
              </a:tr>
              <a:tr h="209550">
                <a:tc>
                  <a:txBody>
                    <a:bodyPr/>
                    <a:lstStyle/>
                    <a:p>
                      <a:pPr algn="l" fontAlgn="b"/>
                      <a:r>
                        <a:rPr lang="en-US" sz="1100" u="none" strike="noStrike" dirty="0">
                          <a:effectLst/>
                        </a:rPr>
                        <a:t>Average time waiting in line Ti</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395980"/>
                  </a:ext>
                </a:extLst>
              </a:tr>
              <a:tr h="209550">
                <a:tc>
                  <a:txBody>
                    <a:bodyPr/>
                    <a:lstStyle/>
                    <a:p>
                      <a:pPr algn="l" fontAlgn="b"/>
                      <a:r>
                        <a:rPr lang="en-US" sz="1100" u="none" strike="noStrike">
                          <a:effectLst/>
                        </a:rPr>
                        <a:t>Average time in system - T</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0.167</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278987"/>
                  </a:ext>
                </a:extLst>
              </a:tr>
            </a:tbl>
          </a:graphicData>
        </a:graphic>
      </p:graphicFrame>
      <p:graphicFrame>
        <p:nvGraphicFramePr>
          <p:cNvPr id="7" name="Table 6">
            <a:extLst>
              <a:ext uri="{FF2B5EF4-FFF2-40B4-BE49-F238E27FC236}">
                <a16:creationId xmlns:a16="http://schemas.microsoft.com/office/drawing/2014/main" id="{C6E20282-D0B8-40E2-9D91-E1318921A527}"/>
              </a:ext>
            </a:extLst>
          </p:cNvPr>
          <p:cNvGraphicFramePr>
            <a:graphicFrameLocks noGrp="1"/>
          </p:cNvGraphicFramePr>
          <p:nvPr>
            <p:extLst>
              <p:ext uri="{D42A27DB-BD31-4B8C-83A1-F6EECF244321}">
                <p14:modId xmlns:p14="http://schemas.microsoft.com/office/powerpoint/2010/main" val="2858920641"/>
              </p:ext>
            </p:extLst>
          </p:nvPr>
        </p:nvGraphicFramePr>
        <p:xfrm>
          <a:off x="4655840" y="836712"/>
          <a:ext cx="6692899" cy="1224915"/>
        </p:xfrm>
        <a:graphic>
          <a:graphicData uri="http://schemas.openxmlformats.org/drawingml/2006/table">
            <a:tbl>
              <a:tblPr>
                <a:tableStyleId>{F5AB1C69-6EDB-4FF4-983F-18BD219EF322}</a:tableStyleId>
              </a:tblPr>
              <a:tblGrid>
                <a:gridCol w="926660">
                  <a:extLst>
                    <a:ext uri="{9D8B030D-6E8A-4147-A177-3AD203B41FA5}">
                      <a16:colId xmlns:a16="http://schemas.microsoft.com/office/drawing/2014/main" val="2616557946"/>
                    </a:ext>
                  </a:extLst>
                </a:gridCol>
                <a:gridCol w="520453">
                  <a:extLst>
                    <a:ext uri="{9D8B030D-6E8A-4147-A177-3AD203B41FA5}">
                      <a16:colId xmlns:a16="http://schemas.microsoft.com/office/drawing/2014/main" val="3656177241"/>
                    </a:ext>
                  </a:extLst>
                </a:gridCol>
                <a:gridCol w="520453">
                  <a:extLst>
                    <a:ext uri="{9D8B030D-6E8A-4147-A177-3AD203B41FA5}">
                      <a16:colId xmlns:a16="http://schemas.microsoft.com/office/drawing/2014/main" val="629250755"/>
                    </a:ext>
                  </a:extLst>
                </a:gridCol>
                <a:gridCol w="520453">
                  <a:extLst>
                    <a:ext uri="{9D8B030D-6E8A-4147-A177-3AD203B41FA5}">
                      <a16:colId xmlns:a16="http://schemas.microsoft.com/office/drawing/2014/main" val="3756286734"/>
                    </a:ext>
                  </a:extLst>
                </a:gridCol>
                <a:gridCol w="520453">
                  <a:extLst>
                    <a:ext uri="{9D8B030D-6E8A-4147-A177-3AD203B41FA5}">
                      <a16:colId xmlns:a16="http://schemas.microsoft.com/office/drawing/2014/main" val="3289552329"/>
                    </a:ext>
                  </a:extLst>
                </a:gridCol>
                <a:gridCol w="520453">
                  <a:extLst>
                    <a:ext uri="{9D8B030D-6E8A-4147-A177-3AD203B41FA5}">
                      <a16:colId xmlns:a16="http://schemas.microsoft.com/office/drawing/2014/main" val="583929625"/>
                    </a:ext>
                  </a:extLst>
                </a:gridCol>
                <a:gridCol w="520453">
                  <a:extLst>
                    <a:ext uri="{9D8B030D-6E8A-4147-A177-3AD203B41FA5}">
                      <a16:colId xmlns:a16="http://schemas.microsoft.com/office/drawing/2014/main" val="3391835970"/>
                    </a:ext>
                  </a:extLst>
                </a:gridCol>
                <a:gridCol w="520453">
                  <a:extLst>
                    <a:ext uri="{9D8B030D-6E8A-4147-A177-3AD203B41FA5}">
                      <a16:colId xmlns:a16="http://schemas.microsoft.com/office/drawing/2014/main" val="1125673138"/>
                    </a:ext>
                  </a:extLst>
                </a:gridCol>
                <a:gridCol w="520453">
                  <a:extLst>
                    <a:ext uri="{9D8B030D-6E8A-4147-A177-3AD203B41FA5}">
                      <a16:colId xmlns:a16="http://schemas.microsoft.com/office/drawing/2014/main" val="37101729"/>
                    </a:ext>
                  </a:extLst>
                </a:gridCol>
                <a:gridCol w="520453">
                  <a:extLst>
                    <a:ext uri="{9D8B030D-6E8A-4147-A177-3AD203B41FA5}">
                      <a16:colId xmlns:a16="http://schemas.microsoft.com/office/drawing/2014/main" val="461128435"/>
                    </a:ext>
                  </a:extLst>
                </a:gridCol>
                <a:gridCol w="520453">
                  <a:extLst>
                    <a:ext uri="{9D8B030D-6E8A-4147-A177-3AD203B41FA5}">
                      <a16:colId xmlns:a16="http://schemas.microsoft.com/office/drawing/2014/main" val="2510759768"/>
                    </a:ext>
                  </a:extLst>
                </a:gridCol>
                <a:gridCol w="561709">
                  <a:extLst>
                    <a:ext uri="{9D8B030D-6E8A-4147-A177-3AD203B41FA5}">
                      <a16:colId xmlns:a16="http://schemas.microsoft.com/office/drawing/2014/main" val="2571180171"/>
                    </a:ext>
                  </a:extLst>
                </a:gridCol>
              </a:tblGrid>
              <a:tr h="65534">
                <a:tc>
                  <a:txBody>
                    <a:bodyPr/>
                    <a:lstStyle/>
                    <a:p>
                      <a:pPr algn="ctr" fontAlgn="b"/>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11.4</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11.6</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11.9</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298786"/>
                  </a:ext>
                </a:extLst>
              </a:tr>
              <a:tr h="209550">
                <a:tc>
                  <a:txBody>
                    <a:bodyPr/>
                    <a:lstStyle/>
                    <a:p>
                      <a:pPr algn="ct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0.925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0.942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0.958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0.975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0.992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350128"/>
                  </a:ext>
                </a:extLst>
              </a:tr>
              <a:tr h="209550">
                <a:tc>
                  <a:txBody>
                    <a:bodyPr/>
                    <a:lstStyle/>
                    <a:p>
                      <a:pPr algn="ct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11.408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13.067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15.201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18.050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22.042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28.033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38.025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58.017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118.01</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970408"/>
                  </a:ext>
                </a:extLst>
              </a:tr>
              <a:tr h="209550">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12.333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14.000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16.143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19.000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23.000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119.00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343555"/>
                  </a:ext>
                </a:extLst>
              </a:tr>
              <a:tr h="209550">
                <a:tc>
                  <a:txBody>
                    <a:bodyPr/>
                    <a:lstStyle/>
                    <a:p>
                      <a:pPr algn="ctr" fontAlgn="b"/>
                      <a:r>
                        <a:rPr lang="en-US" sz="1100" u="none" strike="noStrike">
                          <a:effectLst/>
                        </a:rPr>
                        <a:t>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1.028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1.345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1.583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2.417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3.250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9.917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704552"/>
                  </a:ext>
                </a:extLst>
              </a:tr>
              <a:tr h="209550">
                <a:tc>
                  <a:txBody>
                    <a:bodyPr/>
                    <a:lstStyle/>
                    <a:p>
                      <a:pPr algn="ctr" fontAlgn="b"/>
                      <a:r>
                        <a:rPr lang="en-US" sz="1100" u="none" strike="noStrike">
                          <a:effectLst/>
                        </a:rPr>
                        <a:t>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1.250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1.429</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3.333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3966688"/>
                  </a:ext>
                </a:extLst>
              </a:tr>
            </a:tbl>
          </a:graphicData>
        </a:graphic>
      </p:graphicFrame>
      <p:graphicFrame>
        <p:nvGraphicFramePr>
          <p:cNvPr id="8" name="Object 7">
            <a:extLst>
              <a:ext uri="{FF2B5EF4-FFF2-40B4-BE49-F238E27FC236}">
                <a16:creationId xmlns:a16="http://schemas.microsoft.com/office/drawing/2014/main" id="{B53C9C55-3FEC-40D3-A3DF-373C20026CCA}"/>
              </a:ext>
            </a:extLst>
          </p:cNvPr>
          <p:cNvGraphicFramePr>
            <a:graphicFrameLocks noChangeAspect="1"/>
          </p:cNvGraphicFramePr>
          <p:nvPr>
            <p:extLst>
              <p:ext uri="{D42A27DB-BD31-4B8C-83A1-F6EECF244321}">
                <p14:modId xmlns:p14="http://schemas.microsoft.com/office/powerpoint/2010/main" val="333844712"/>
              </p:ext>
            </p:extLst>
          </p:nvPr>
        </p:nvGraphicFramePr>
        <p:xfrm>
          <a:off x="2567608" y="2276872"/>
          <a:ext cx="6760173" cy="4060789"/>
        </p:xfrm>
        <a:graphic>
          <a:graphicData uri="http://schemas.openxmlformats.org/presentationml/2006/ole">
            <mc:AlternateContent xmlns:mc="http://schemas.openxmlformats.org/markup-compatibility/2006">
              <mc:Choice xmlns:v="urn:schemas-microsoft-com:vml" Requires="v">
                <p:oleObj spid="_x0000_s121894" name="Worksheet" r:id="rId3" imgW="4579599" imgH="2750738" progId="Excel.Sheet.12">
                  <p:embed/>
                </p:oleObj>
              </mc:Choice>
              <mc:Fallback>
                <p:oleObj name="Worksheet" r:id="rId3" imgW="4579599" imgH="2750738" progId="Excel.Sheet.12">
                  <p:embed/>
                  <p:pic>
                    <p:nvPicPr>
                      <p:cNvPr id="5" name="Object 4"/>
                      <p:cNvPicPr/>
                      <p:nvPr/>
                    </p:nvPicPr>
                    <p:blipFill>
                      <a:blip r:embed="rId4"/>
                      <a:stretch>
                        <a:fillRect/>
                      </a:stretch>
                    </p:blipFill>
                    <p:spPr>
                      <a:xfrm>
                        <a:off x="2567608" y="2276872"/>
                        <a:ext cx="6760173" cy="4060789"/>
                      </a:xfrm>
                      <a:prstGeom prst="rect">
                        <a:avLst/>
                      </a:prstGeom>
                    </p:spPr>
                  </p:pic>
                </p:oleObj>
              </mc:Fallback>
            </mc:AlternateContent>
          </a:graphicData>
        </a:graphic>
      </p:graphicFrame>
    </p:spTree>
    <p:extLst>
      <p:ext uri="{BB962C8B-B14F-4D97-AF65-F5344CB8AC3E}">
        <p14:creationId xmlns:p14="http://schemas.microsoft.com/office/powerpoint/2010/main" val="31013498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36" y="579006"/>
            <a:ext cx="12072664" cy="800100"/>
          </a:xfrm>
        </p:spPr>
        <p:txBody>
          <a:bodyPr/>
          <a:lstStyle/>
          <a:p>
            <a:pPr marL="0" indent="0">
              <a:spcAft>
                <a:spcPts val="600"/>
              </a:spcAft>
              <a:buNone/>
            </a:pPr>
            <a:r>
              <a:rPr lang="en-US" dirty="0">
                <a:solidFill>
                  <a:schemeClr val="tx1"/>
                </a:solidFill>
                <a:latin typeface="Book Antiqua" pitchFamily="18" charset="0"/>
              </a:rPr>
              <a:t>R= 6/hour with </a:t>
            </a:r>
            <a:r>
              <a:rPr lang="en-US" dirty="0">
                <a:solidFill>
                  <a:srgbClr val="FF0000"/>
                </a:solidFill>
                <a:latin typeface="Book Antiqua" pitchFamily="18" charset="0"/>
              </a:rPr>
              <a:t>Poisson distribution</a:t>
            </a:r>
            <a:r>
              <a:rPr lang="en-US" dirty="0">
                <a:solidFill>
                  <a:schemeClr val="tx1"/>
                </a:solidFill>
                <a:latin typeface="Book Antiqua" pitchFamily="18" charset="0"/>
              </a:rPr>
              <a:t>. Tp = 5 min with </a:t>
            </a:r>
            <a:r>
              <a:rPr lang="en-US" dirty="0">
                <a:solidFill>
                  <a:srgbClr val="FF0000"/>
                </a:solidFill>
                <a:latin typeface="Book Antiqua" pitchFamily="18" charset="0"/>
              </a:rPr>
              <a:t>exponential distribution</a:t>
            </a:r>
            <a:r>
              <a:rPr lang="en-US" dirty="0">
                <a:solidFill>
                  <a:schemeClr val="tx1"/>
                </a:solidFill>
                <a:latin typeface="Book Antiqua" pitchFamily="18" charset="0"/>
              </a:rPr>
              <a:t>. </a:t>
            </a:r>
          </a:p>
          <a:p>
            <a:pPr marL="0" indent="0">
              <a:spcAft>
                <a:spcPts val="600"/>
              </a:spcAft>
              <a:buNone/>
            </a:pPr>
            <a:endParaRPr lang="en-US" dirty="0">
              <a:solidFill>
                <a:schemeClr val="tx1"/>
              </a:solidFill>
              <a:latin typeface="Book Antiqua" pitchFamily="18" charset="0"/>
            </a:endParaRPr>
          </a:p>
        </p:txBody>
      </p:sp>
      <p:sp>
        <p:nvSpPr>
          <p:cNvPr id="3" name="Title 2"/>
          <p:cNvSpPr>
            <a:spLocks noGrp="1"/>
          </p:cNvSpPr>
          <p:nvPr>
            <p:ph type="title"/>
          </p:nvPr>
        </p:nvSpPr>
        <p:spPr>
          <a:xfrm>
            <a:off x="-10772" y="0"/>
            <a:ext cx="12202772" cy="579006"/>
          </a:xfrm>
        </p:spPr>
        <p:txBody>
          <a:bodyPr/>
          <a:lstStyle/>
          <a:p>
            <a:r>
              <a:rPr lang="en-US" dirty="0"/>
              <a:t>Problem 1:  M/M/1 Performance Evaluation</a:t>
            </a:r>
          </a:p>
        </p:txBody>
      </p:sp>
      <p:graphicFrame>
        <p:nvGraphicFramePr>
          <p:cNvPr id="9" name="Object 8"/>
          <p:cNvGraphicFramePr>
            <a:graphicFrameLocks noChangeAspect="1"/>
          </p:cNvGraphicFramePr>
          <p:nvPr/>
        </p:nvGraphicFramePr>
        <p:xfrm>
          <a:off x="6705601" y="1790700"/>
          <a:ext cx="3076575" cy="990600"/>
        </p:xfrm>
        <a:graphic>
          <a:graphicData uri="http://schemas.openxmlformats.org/presentationml/2006/ole">
            <mc:AlternateContent xmlns:mc="http://schemas.openxmlformats.org/markup-compatibility/2006">
              <mc:Choice xmlns:v="urn:schemas-microsoft-com:vml" Requires="v">
                <p:oleObj spid="_x0000_s61536" name="Equation" r:id="rId4" imgW="1422360" imgH="444240" progId="Equation.3">
                  <p:embed/>
                </p:oleObj>
              </mc:Choice>
              <mc:Fallback>
                <p:oleObj name="Equation" r:id="rId4" imgW="1422360" imgH="444240" progId="Equation.3">
                  <p:embed/>
                  <p:pic>
                    <p:nvPicPr>
                      <p:cNvPr id="9" name="Object 8"/>
                      <p:cNvPicPr>
                        <a:picLocks noChangeAspect="1" noChangeArrowheads="1"/>
                      </p:cNvPicPr>
                      <p:nvPr/>
                    </p:nvPicPr>
                    <p:blipFill>
                      <a:blip r:embed="rId5"/>
                      <a:srcRect/>
                      <a:stretch>
                        <a:fillRect/>
                      </a:stretch>
                    </p:blipFill>
                    <p:spPr bwMode="auto">
                      <a:xfrm>
                        <a:off x="6705601" y="1790700"/>
                        <a:ext cx="3076575" cy="990600"/>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nvGraphicFramePr>
        <p:xfrm>
          <a:off x="1752601" y="3058391"/>
          <a:ext cx="8804467" cy="2885209"/>
        </p:xfrm>
        <a:graphic>
          <a:graphicData uri="http://schemas.openxmlformats.org/presentationml/2006/ole">
            <mc:AlternateContent xmlns:mc="http://schemas.openxmlformats.org/markup-compatibility/2006">
              <mc:Choice xmlns:v="urn:schemas-microsoft-com:vml" Requires="v">
                <p:oleObj spid="_x0000_s61537" name="Worksheet" r:id="rId6" imgW="7324641" imgH="2400300" progId="Excel.Sheet.12">
                  <p:embed/>
                </p:oleObj>
              </mc:Choice>
              <mc:Fallback>
                <p:oleObj name="Worksheet" r:id="rId6" imgW="7324641" imgH="2400300" progId="Excel.Sheet.12">
                  <p:embed/>
                  <p:pic>
                    <p:nvPicPr>
                      <p:cNvPr id="4" name="Object 3"/>
                      <p:cNvPicPr/>
                      <p:nvPr/>
                    </p:nvPicPr>
                    <p:blipFill>
                      <a:blip r:embed="rId7"/>
                      <a:stretch>
                        <a:fillRect/>
                      </a:stretch>
                    </p:blipFill>
                    <p:spPr>
                      <a:xfrm>
                        <a:off x="1752601" y="3058391"/>
                        <a:ext cx="8804467" cy="2885209"/>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EBFFCDF-1CE6-46C0-800D-F489AC1C1C7F}"/>
              </a:ext>
            </a:extLst>
          </p:cNvPr>
          <p:cNvPicPr>
            <a:picLocks noChangeAspect="1"/>
          </p:cNvPicPr>
          <p:nvPr/>
        </p:nvPicPr>
        <p:blipFill>
          <a:blip r:embed="rId8"/>
          <a:stretch>
            <a:fillRect/>
          </a:stretch>
        </p:blipFill>
        <p:spPr>
          <a:xfrm>
            <a:off x="2218057" y="1600200"/>
            <a:ext cx="7824122" cy="4754994"/>
          </a:xfrm>
          <a:prstGeom prst="rect">
            <a:avLst/>
          </a:prstGeom>
        </p:spPr>
      </p:pic>
      <p:grpSp>
        <p:nvGrpSpPr>
          <p:cNvPr id="6" name="Group 5">
            <a:extLst>
              <a:ext uri="{FF2B5EF4-FFF2-40B4-BE49-F238E27FC236}">
                <a16:creationId xmlns:a16="http://schemas.microsoft.com/office/drawing/2014/main" id="{15989F54-35F5-435C-81B5-CE5EB8B1AA21}"/>
              </a:ext>
            </a:extLst>
          </p:cNvPr>
          <p:cNvGrpSpPr/>
          <p:nvPr/>
        </p:nvGrpSpPr>
        <p:grpSpPr>
          <a:xfrm>
            <a:off x="2855640" y="2671741"/>
            <a:ext cx="5470002" cy="3769239"/>
            <a:chOff x="2855640" y="2671741"/>
            <a:chExt cx="5470002" cy="3769239"/>
          </a:xfrm>
        </p:grpSpPr>
        <p:sp>
          <p:nvSpPr>
            <p:cNvPr id="5" name="TextBox 4">
              <a:extLst>
                <a:ext uri="{FF2B5EF4-FFF2-40B4-BE49-F238E27FC236}">
                  <a16:creationId xmlns:a16="http://schemas.microsoft.com/office/drawing/2014/main" id="{BE766B6A-F47C-4D09-B29B-8962C5C8D396}"/>
                </a:ext>
              </a:extLst>
            </p:cNvPr>
            <p:cNvSpPr txBox="1"/>
            <p:nvPr/>
          </p:nvSpPr>
          <p:spPr>
            <a:xfrm>
              <a:off x="6177445" y="5979315"/>
              <a:ext cx="423514"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U</a:t>
              </a:r>
            </a:p>
          </p:txBody>
        </p:sp>
        <p:sp>
          <p:nvSpPr>
            <p:cNvPr id="8" name="TextBox 7">
              <a:extLst>
                <a:ext uri="{FF2B5EF4-FFF2-40B4-BE49-F238E27FC236}">
                  <a16:creationId xmlns:a16="http://schemas.microsoft.com/office/drawing/2014/main" id="{F89D3722-33A6-4B9B-8C4A-8A5ED1FDA27C}"/>
                </a:ext>
              </a:extLst>
            </p:cNvPr>
            <p:cNvSpPr txBox="1"/>
            <p:nvPr/>
          </p:nvSpPr>
          <p:spPr>
            <a:xfrm>
              <a:off x="7902128" y="4316329"/>
              <a:ext cx="423514"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V</a:t>
              </a:r>
            </a:p>
          </p:txBody>
        </p:sp>
        <p:sp>
          <p:nvSpPr>
            <p:cNvPr id="10" name="TextBox 9">
              <a:extLst>
                <a:ext uri="{FF2B5EF4-FFF2-40B4-BE49-F238E27FC236}">
                  <a16:creationId xmlns:a16="http://schemas.microsoft.com/office/drawing/2014/main" id="{9ECE6B1C-AC7A-4486-9235-672BB8AC79F3}"/>
                </a:ext>
              </a:extLst>
            </p:cNvPr>
            <p:cNvSpPr txBox="1"/>
            <p:nvPr/>
          </p:nvSpPr>
          <p:spPr>
            <a:xfrm>
              <a:off x="2855640" y="2671741"/>
              <a:ext cx="407484" cy="461665"/>
            </a:xfrm>
            <a:prstGeom prst="rect">
              <a:avLst/>
            </a:prstGeom>
            <a:noFill/>
          </p:spPr>
          <p:txBody>
            <a:bodyPr wrap="none" rtlCol="0">
              <a:spAutoFit/>
            </a:bodyPr>
            <a:lstStyle/>
            <a:p>
              <a:r>
                <a:rPr lang="en-US" sz="2400" b="1" dirty="0" err="1">
                  <a:solidFill>
                    <a:srgbClr val="FF0000"/>
                  </a:solidFill>
                  <a:latin typeface="Book Antiqua" panose="02040602050305030304" pitchFamily="18" charset="0"/>
                </a:rPr>
                <a:t>Ii</a:t>
              </a:r>
              <a:endParaRPr lang="en-US" sz="2400" b="1" dirty="0">
                <a:solidFill>
                  <a:srgbClr val="FF0000"/>
                </a:solidFill>
                <a:latin typeface="Book Antiqua" panose="02040602050305030304" pitchFamily="18" charset="0"/>
              </a:endParaRPr>
            </a:p>
          </p:txBody>
        </p:sp>
      </p:grpSp>
    </p:spTree>
    <p:extLst>
      <p:ext uri="{BB962C8B-B14F-4D97-AF65-F5344CB8AC3E}">
        <p14:creationId xmlns:p14="http://schemas.microsoft.com/office/powerpoint/2010/main" val="409150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16" y="620688"/>
            <a:ext cx="12192000" cy="2376264"/>
          </a:xfrm>
        </p:spPr>
        <p:txBody>
          <a:bodyPr/>
          <a:lstStyle/>
          <a:p>
            <a:pPr marL="0" indent="0">
              <a:buNone/>
            </a:pPr>
            <a:r>
              <a:rPr lang="en-US" dirty="0">
                <a:solidFill>
                  <a:schemeClr val="tx1"/>
                </a:solidFill>
                <a:latin typeface="Book Antiqua" panose="02040602050305030304" pitchFamily="18" charset="0"/>
              </a:rPr>
              <a:t>Case 1. An airport runway for arrivals only. Arriving aircraft join a single line for the runway. Exponentially distributed service time with a rate 25 arrivals /hour. Poisson arrivals with a rate 18 / hour. Compute Tp, Ip, Ii, Ti, I, and T. </a:t>
            </a:r>
            <a:r>
              <a:rPr lang="en-US" dirty="0"/>
              <a:t>Case 2. Now suppose we are in holidays and the arrival rate increases to 21 arrivals/hour. </a:t>
            </a:r>
            <a:r>
              <a:rPr lang="en-US" dirty="0">
                <a:cs typeface="MS Reference Sans Serif" pitchFamily="34" charset="0"/>
              </a:rPr>
              <a:t>Case 3. Now suppose we have a bad weather, and the service rate decreases 22 landing /hour.  </a:t>
            </a:r>
            <a:r>
              <a:rPr lang="en-US" dirty="0"/>
              <a:t>Case 4. Now suppose we open a second runway.  R=21,  Rp=2*25/hr  </a:t>
            </a:r>
            <a:r>
              <a:rPr lang="en-US" dirty="0">
                <a:sym typeface="Wingdings" panose="05000000000000000000" pitchFamily="2" charset="2"/>
              </a:rPr>
              <a:t> </a:t>
            </a:r>
            <a:r>
              <a:rPr lang="en-US" dirty="0"/>
              <a:t>U= 21/50 = 0.42</a:t>
            </a:r>
          </a:p>
          <a:p>
            <a:pPr marL="0" indent="0">
              <a:buNone/>
            </a:pPr>
            <a:endParaRPr lang="en-US" dirty="0"/>
          </a:p>
          <a:p>
            <a:pPr marL="0" indent="0">
              <a:buNone/>
            </a:pPr>
            <a:endParaRPr lang="en-US" dirty="0">
              <a:solidFill>
                <a:schemeClr val="tx1"/>
              </a:solidFill>
              <a:latin typeface="Book Antiqua" panose="02040602050305030304" pitchFamily="18" charset="0"/>
            </a:endParaRPr>
          </a:p>
          <a:p>
            <a:pPr marL="0" indent="0">
              <a:buNone/>
            </a:pPr>
            <a:r>
              <a:rPr lang="en-US" b="1" dirty="0">
                <a:solidFill>
                  <a:srgbClr val="C00000"/>
                </a:solidFill>
                <a:latin typeface="Book Antiqua" panose="02040602050305030304" pitchFamily="18" charset="0"/>
                <a:sym typeface="Wingdings" panose="05000000000000000000" pitchFamily="2" charset="2"/>
              </a:rPr>
              <a:t> </a:t>
            </a:r>
            <a:endParaRPr lang="en-US" b="1" dirty="0">
              <a:solidFill>
                <a:srgbClr val="C00000"/>
              </a:solidFill>
              <a:latin typeface="Book Antiqua" panose="02040602050305030304" pitchFamily="18" charset="0"/>
            </a:endParaRPr>
          </a:p>
          <a:p>
            <a:pPr marL="0" indent="0">
              <a:buNone/>
            </a:pPr>
            <a:endParaRPr lang="en-US" dirty="0">
              <a:solidFill>
                <a:schemeClr val="tx1"/>
              </a:solidFill>
              <a:latin typeface="Book Antiqua" panose="02040602050305030304" pitchFamily="18" charset="0"/>
            </a:endParaRPr>
          </a:p>
          <a:p>
            <a:pPr marL="0" indent="0">
              <a:buNone/>
            </a:pPr>
            <a:r>
              <a:rPr lang="en-US" dirty="0">
                <a:solidFill>
                  <a:schemeClr val="tx1"/>
                </a:solidFill>
                <a:latin typeface="Book Antiqua" panose="02040602050305030304" pitchFamily="18" charset="0"/>
              </a:rPr>
              <a:t> </a:t>
            </a:r>
          </a:p>
        </p:txBody>
      </p:sp>
      <p:sp>
        <p:nvSpPr>
          <p:cNvPr id="3" name="Title 2"/>
          <p:cNvSpPr>
            <a:spLocks noGrp="1"/>
          </p:cNvSpPr>
          <p:nvPr>
            <p:ph type="title"/>
          </p:nvPr>
        </p:nvSpPr>
        <p:spPr>
          <a:xfrm>
            <a:off x="-13916" y="0"/>
            <a:ext cx="12192000" cy="620688"/>
          </a:xfrm>
        </p:spPr>
        <p:txBody>
          <a:bodyPr/>
          <a:lstStyle/>
          <a:p>
            <a:r>
              <a:rPr lang="en-US" dirty="0"/>
              <a:t>Problem 2:  M/M/1 Performance Evaluation</a:t>
            </a:r>
          </a:p>
        </p:txBody>
      </p:sp>
      <p:pic>
        <p:nvPicPr>
          <p:cNvPr id="4" name="Picture 3">
            <a:extLst>
              <a:ext uri="{FF2B5EF4-FFF2-40B4-BE49-F238E27FC236}">
                <a16:creationId xmlns:a16="http://schemas.microsoft.com/office/drawing/2014/main" id="{31CCBD12-BCB0-4CE9-8C8C-1F2A4E66ADD5}"/>
              </a:ext>
            </a:extLst>
          </p:cNvPr>
          <p:cNvPicPr>
            <a:picLocks noChangeAspect="1"/>
          </p:cNvPicPr>
          <p:nvPr/>
        </p:nvPicPr>
        <p:blipFill>
          <a:blip r:embed="rId4"/>
          <a:stretch>
            <a:fillRect/>
          </a:stretch>
        </p:blipFill>
        <p:spPr>
          <a:xfrm>
            <a:off x="119336" y="3025609"/>
            <a:ext cx="6309296" cy="1798069"/>
          </a:xfrm>
          <a:prstGeom prst="rect">
            <a:avLst/>
          </a:prstGeom>
        </p:spPr>
      </p:pic>
      <p:pic>
        <p:nvPicPr>
          <p:cNvPr id="6" name="Picture 5">
            <a:extLst>
              <a:ext uri="{FF2B5EF4-FFF2-40B4-BE49-F238E27FC236}">
                <a16:creationId xmlns:a16="http://schemas.microsoft.com/office/drawing/2014/main" id="{2768D189-FC19-4349-90F4-6AFBC1AEC296}"/>
              </a:ext>
            </a:extLst>
          </p:cNvPr>
          <p:cNvPicPr>
            <a:picLocks noChangeAspect="1"/>
          </p:cNvPicPr>
          <p:nvPr/>
        </p:nvPicPr>
        <p:blipFill>
          <a:blip r:embed="rId5"/>
          <a:stretch>
            <a:fillRect/>
          </a:stretch>
        </p:blipFill>
        <p:spPr>
          <a:xfrm>
            <a:off x="6501095" y="3025610"/>
            <a:ext cx="1341267" cy="1809903"/>
          </a:xfrm>
          <a:prstGeom prst="rect">
            <a:avLst/>
          </a:prstGeom>
        </p:spPr>
      </p:pic>
      <p:pic>
        <p:nvPicPr>
          <p:cNvPr id="7" name="Picture 6">
            <a:extLst>
              <a:ext uri="{FF2B5EF4-FFF2-40B4-BE49-F238E27FC236}">
                <a16:creationId xmlns:a16="http://schemas.microsoft.com/office/drawing/2014/main" id="{A0386AF3-1BAC-49A2-A7E4-3DE6EBD19483}"/>
              </a:ext>
            </a:extLst>
          </p:cNvPr>
          <p:cNvPicPr>
            <a:picLocks noChangeAspect="1"/>
          </p:cNvPicPr>
          <p:nvPr/>
        </p:nvPicPr>
        <p:blipFill>
          <a:blip r:embed="rId6"/>
          <a:stretch>
            <a:fillRect/>
          </a:stretch>
        </p:blipFill>
        <p:spPr>
          <a:xfrm>
            <a:off x="7922027" y="3025610"/>
            <a:ext cx="1338224" cy="1805796"/>
          </a:xfrm>
          <a:prstGeom prst="rect">
            <a:avLst/>
          </a:prstGeom>
        </p:spPr>
      </p:pic>
      <p:pic>
        <p:nvPicPr>
          <p:cNvPr id="10" name="Picture 9">
            <a:extLst>
              <a:ext uri="{FF2B5EF4-FFF2-40B4-BE49-F238E27FC236}">
                <a16:creationId xmlns:a16="http://schemas.microsoft.com/office/drawing/2014/main" id="{9992379C-5613-49B1-956F-74DB2CC95CFF}"/>
              </a:ext>
            </a:extLst>
          </p:cNvPr>
          <p:cNvPicPr>
            <a:picLocks noChangeAspect="1"/>
          </p:cNvPicPr>
          <p:nvPr/>
        </p:nvPicPr>
        <p:blipFill>
          <a:blip r:embed="rId7"/>
          <a:stretch>
            <a:fillRect/>
          </a:stretch>
        </p:blipFill>
        <p:spPr>
          <a:xfrm>
            <a:off x="9339916" y="3017883"/>
            <a:ext cx="2660325" cy="1805796"/>
          </a:xfrm>
          <a:prstGeom prst="rect">
            <a:avLst/>
          </a:prstGeom>
        </p:spPr>
      </p:pic>
      <p:graphicFrame>
        <p:nvGraphicFramePr>
          <p:cNvPr id="11" name="Object 10">
            <a:extLst>
              <a:ext uri="{FF2B5EF4-FFF2-40B4-BE49-F238E27FC236}">
                <a16:creationId xmlns:a16="http://schemas.microsoft.com/office/drawing/2014/main" id="{DBC1DC54-FA91-4506-85B9-B56FE4592283}"/>
              </a:ext>
            </a:extLst>
          </p:cNvPr>
          <p:cNvGraphicFramePr>
            <a:graphicFrameLocks noChangeAspect="1"/>
          </p:cNvGraphicFramePr>
          <p:nvPr>
            <p:extLst>
              <p:ext uri="{D42A27DB-BD31-4B8C-83A1-F6EECF244321}">
                <p14:modId xmlns:p14="http://schemas.microsoft.com/office/powerpoint/2010/main" val="705130360"/>
              </p:ext>
            </p:extLst>
          </p:nvPr>
        </p:nvGraphicFramePr>
        <p:xfrm>
          <a:off x="911424" y="4860064"/>
          <a:ext cx="8277771" cy="1617663"/>
        </p:xfrm>
        <a:graphic>
          <a:graphicData uri="http://schemas.openxmlformats.org/presentationml/2006/ole">
            <mc:AlternateContent xmlns:mc="http://schemas.openxmlformats.org/markup-compatibility/2006">
              <mc:Choice xmlns:v="urn:schemas-microsoft-com:vml" Requires="v">
                <p:oleObj spid="_x0000_s118826" name="Worksheet" r:id="rId8" imgW="5410335" imgH="1057320" progId="Excel.Sheet.12">
                  <p:embed/>
                </p:oleObj>
              </mc:Choice>
              <mc:Fallback>
                <p:oleObj name="Worksheet" r:id="rId8" imgW="5410335" imgH="1057320" progId="Excel.Sheet.12">
                  <p:embed/>
                  <p:pic>
                    <p:nvPicPr>
                      <p:cNvPr id="4" name="Object 3"/>
                      <p:cNvPicPr/>
                      <p:nvPr/>
                    </p:nvPicPr>
                    <p:blipFill>
                      <a:blip r:embed="rId9"/>
                      <a:stretch>
                        <a:fillRect/>
                      </a:stretch>
                    </p:blipFill>
                    <p:spPr>
                      <a:xfrm>
                        <a:off x="911424" y="4860064"/>
                        <a:ext cx="8277771" cy="1617663"/>
                      </a:xfrm>
                      <a:prstGeom prst="rect">
                        <a:avLst/>
                      </a:prstGeom>
                    </p:spPr>
                  </p:pic>
                </p:oleObj>
              </mc:Fallback>
            </mc:AlternateContent>
          </a:graphicData>
        </a:graphic>
      </p:graphicFrame>
    </p:spTree>
    <p:extLst>
      <p:ext uri="{BB962C8B-B14F-4D97-AF65-F5344CB8AC3E}">
        <p14:creationId xmlns:p14="http://schemas.microsoft.com/office/powerpoint/2010/main" val="121030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0" y="620688"/>
            <a:ext cx="12192000" cy="5976663"/>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Assume linear cost. If a customer waits for ten seconds in line, Bank of San Pedro will pay $0.5. Assume that arrival follows Poisson and service time follows exponential distribution.</a:t>
            </a:r>
          </a:p>
          <a:p>
            <a:pPr marL="0" indent="0">
              <a:buNone/>
              <a:defRPr/>
            </a:pPr>
            <a:r>
              <a:rPr lang="en-US" sz="2300" dirty="0"/>
              <a:t>Compute the capacity of the Teller Station.  </a:t>
            </a:r>
          </a:p>
          <a:p>
            <a:pPr>
              <a:buNone/>
              <a:defRPr/>
            </a:pPr>
            <a:r>
              <a:rPr lang="en-US" dirty="0"/>
              <a:t>It takes the teller an average of 3 mins to serve a customer, 60/3 = 20 customers per hr.</a:t>
            </a:r>
          </a:p>
          <a:p>
            <a:pPr>
              <a:buNone/>
              <a:defRPr/>
            </a:pPr>
            <a:r>
              <a:rPr lang="en-US" dirty="0">
                <a:solidFill>
                  <a:schemeClr val="tx1"/>
                </a:solidFill>
                <a:latin typeface="Book Antiqua" pitchFamily="18" charset="0"/>
              </a:rPr>
              <a:t>b) Compute the proportion of the time the teller is busy. </a:t>
            </a:r>
          </a:p>
          <a:p>
            <a:pPr marL="457200" indent="-457200">
              <a:spcAft>
                <a:spcPts val="600"/>
              </a:spcAft>
              <a:buNone/>
              <a:defRPr/>
            </a:pPr>
            <a:r>
              <a:rPr lang="en-US" dirty="0">
                <a:solidFill>
                  <a:schemeClr val="tx1"/>
                </a:solidFill>
                <a:latin typeface="Book Antiqua" pitchFamily="18" charset="0"/>
              </a:rPr>
              <a:t>R=10, Rp= 20 </a:t>
            </a:r>
            <a:r>
              <a:rPr lang="en-US" dirty="0">
                <a:solidFill>
                  <a:schemeClr val="tx1"/>
                </a:solidFill>
                <a:latin typeface="Book Antiqua" pitchFamily="18" charset="0"/>
                <a:sym typeface="Wingdings" panose="05000000000000000000" pitchFamily="2" charset="2"/>
              </a:rPr>
              <a:t> U= </a:t>
            </a:r>
            <a:r>
              <a:rPr lang="en-US" dirty="0">
                <a:solidFill>
                  <a:schemeClr val="tx1"/>
                </a:solidFill>
                <a:latin typeface="Book Antiqua" pitchFamily="18" charset="0"/>
              </a:rPr>
              <a:t>R/Rp= 10/20 = 0.5 </a:t>
            </a:r>
            <a:r>
              <a:rPr lang="en-US" dirty="0">
                <a:solidFill>
                  <a:schemeClr val="tx1"/>
                </a:solidFill>
                <a:latin typeface="Book Antiqua" pitchFamily="18" charset="0"/>
                <a:sym typeface="Wingdings" panose="05000000000000000000" pitchFamily="2" charset="2"/>
              </a:rPr>
              <a:t> Busy 50%, Idle </a:t>
            </a:r>
            <a:r>
              <a:rPr lang="en-US" dirty="0">
                <a:solidFill>
                  <a:schemeClr val="tx1"/>
                </a:solidFill>
                <a:latin typeface="Book Antiqua" pitchFamily="18" charset="0"/>
              </a:rPr>
              <a:t>50%.</a:t>
            </a:r>
          </a:p>
          <a:p>
            <a:pPr marL="457200" indent="-457200">
              <a:spcAft>
                <a:spcPts val="600"/>
              </a:spcAft>
              <a:buNone/>
              <a:defRPr/>
            </a:pPr>
            <a:r>
              <a:rPr lang="en-US" dirty="0">
                <a:solidFill>
                  <a:schemeClr val="tx1"/>
                </a:solidFill>
                <a:latin typeface="Book Antiqua" pitchFamily="18" charset="0"/>
              </a:rPr>
              <a:t>c) Compute key waiting line Metrics. </a:t>
            </a:r>
          </a:p>
          <a:p>
            <a:pPr marL="457200" indent="-457200">
              <a:spcAft>
                <a:spcPts val="600"/>
              </a:spcAft>
              <a:buNone/>
              <a:defRPr/>
            </a:pPr>
            <a:endParaRPr lang="en-US" b="1" dirty="0">
              <a:solidFill>
                <a:schemeClr val="tx1"/>
              </a:solidFill>
              <a:latin typeface="Book Antiqua" pitchFamily="18" charset="0"/>
            </a:endParaRPr>
          </a:p>
          <a:p>
            <a:pPr marL="457200" indent="-457200">
              <a:spcAft>
                <a:spcPts val="600"/>
              </a:spcAft>
              <a:buNone/>
              <a:defRPr/>
            </a:pPr>
            <a:r>
              <a:rPr lang="en-US" dirty="0">
                <a:solidFill>
                  <a:schemeClr val="tx1"/>
                </a:solidFill>
                <a:latin typeface="Book Antiqua" pitchFamily="18" charset="0"/>
              </a:rPr>
              <a:t> </a:t>
            </a:r>
          </a:p>
          <a:p>
            <a:pPr marL="457200" indent="-457200">
              <a:buNone/>
              <a:defRPr/>
            </a:pPr>
            <a:endParaRPr lang="en-US" sz="2000" dirty="0">
              <a:solidFill>
                <a:schemeClr val="tx1"/>
              </a:solidFill>
              <a:latin typeface="Book Antiqua" pitchFamily="18" charset="0"/>
            </a:endParaRPr>
          </a:p>
          <a:p>
            <a:pPr marL="0" indent="0">
              <a:buNone/>
              <a:defRPr/>
            </a:pPr>
            <a:endParaRPr lang="en-US" sz="2300"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13F3F7-5950-4DDC-91DC-B6A01C47D30F}"/>
              </a:ext>
            </a:extLst>
          </p:cNvPr>
          <p:cNvGraphicFramePr>
            <a:graphicFrameLocks noGrp="1"/>
          </p:cNvGraphicFramePr>
          <p:nvPr>
            <p:extLst>
              <p:ext uri="{D42A27DB-BD31-4B8C-83A1-F6EECF244321}">
                <p14:modId xmlns:p14="http://schemas.microsoft.com/office/powerpoint/2010/main" val="1149738063"/>
              </p:ext>
            </p:extLst>
          </p:nvPr>
        </p:nvGraphicFramePr>
        <p:xfrm>
          <a:off x="191344" y="1124744"/>
          <a:ext cx="4104456" cy="1584176"/>
        </p:xfrm>
        <a:graphic>
          <a:graphicData uri="http://schemas.openxmlformats.org/drawingml/2006/table">
            <a:tbl>
              <a:tblPr>
                <a:tableStyleId>{F5AB1C69-6EDB-4FF4-983F-18BD219EF322}</a:tableStyleId>
              </a:tblPr>
              <a:tblGrid>
                <a:gridCol w="4104456">
                  <a:extLst>
                    <a:ext uri="{9D8B030D-6E8A-4147-A177-3AD203B41FA5}">
                      <a16:colId xmlns:a16="http://schemas.microsoft.com/office/drawing/2014/main" val="3821953275"/>
                    </a:ext>
                  </a:extLst>
                </a:gridCol>
              </a:tblGrid>
              <a:tr h="325321">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953158"/>
                  </a:ext>
                </a:extLst>
              </a:tr>
              <a:tr h="325321">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53848"/>
                  </a:ext>
                </a:extLst>
              </a:tr>
              <a:tr h="311178">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814897"/>
                  </a:ext>
                </a:extLst>
              </a:tr>
              <a:tr h="311178">
                <a:tc>
                  <a:txBody>
                    <a:bodyPr/>
                    <a:lstStyle/>
                    <a:p>
                      <a:pPr algn="l" fontAlgn="b"/>
                      <a:r>
                        <a:rPr lang="en-US" sz="1100" u="none" strike="noStrike">
                          <a:effectLst/>
                        </a:rPr>
                        <a:t>Average time waiting in line Ti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86757"/>
                  </a:ext>
                </a:extLst>
              </a:tr>
              <a:tr h="311178">
                <a:tc>
                  <a:txBody>
                    <a:bodyPr/>
                    <a:lstStyle/>
                    <a:p>
                      <a:pPr algn="l" fontAlgn="b"/>
                      <a:r>
                        <a:rPr lang="en-US" sz="1100" u="none" strike="noStrike" dirty="0">
                          <a:effectLst/>
                        </a:rPr>
                        <a:t>Average time in system - T</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726843"/>
                  </a:ext>
                </a:extLst>
              </a:tr>
            </a:tbl>
          </a:graphicData>
        </a:graphic>
      </p:graphicFrame>
      <p:graphicFrame>
        <p:nvGraphicFramePr>
          <p:cNvPr id="7" name="Object 6">
            <a:extLst>
              <a:ext uri="{FF2B5EF4-FFF2-40B4-BE49-F238E27FC236}">
                <a16:creationId xmlns:a16="http://schemas.microsoft.com/office/drawing/2014/main" id="{0011F7F1-6B25-4C8C-87EE-37B8D161CF56}"/>
              </a:ext>
            </a:extLst>
          </p:cNvPr>
          <p:cNvGraphicFramePr>
            <a:graphicFrameLocks noChangeAspect="1"/>
          </p:cNvGraphicFramePr>
          <p:nvPr>
            <p:extLst>
              <p:ext uri="{D42A27DB-BD31-4B8C-83A1-F6EECF244321}">
                <p14:modId xmlns:p14="http://schemas.microsoft.com/office/powerpoint/2010/main" val="656785721"/>
              </p:ext>
            </p:extLst>
          </p:nvPr>
        </p:nvGraphicFramePr>
        <p:xfrm>
          <a:off x="4481884" y="836711"/>
          <a:ext cx="7488836" cy="1872209"/>
        </p:xfrm>
        <a:graphic>
          <a:graphicData uri="http://schemas.openxmlformats.org/presentationml/2006/ole">
            <mc:AlternateContent xmlns:mc="http://schemas.openxmlformats.org/markup-compatibility/2006">
              <mc:Choice xmlns:v="urn:schemas-microsoft-com:vml" Requires="v">
                <p:oleObj spid="_x0000_s122923" name="Worksheet" r:id="rId3" imgW="5143500" imgH="1285875" progId="Excel.Sheet.8">
                  <p:embed/>
                </p:oleObj>
              </mc:Choice>
              <mc:Fallback>
                <p:oleObj name="Worksheet" r:id="rId3" imgW="5143500" imgH="1285875" progId="Excel.Sheet.8">
                  <p:embed/>
                  <p:pic>
                    <p:nvPicPr>
                      <p:cNvPr id="0" name=""/>
                      <p:cNvPicPr/>
                      <p:nvPr/>
                    </p:nvPicPr>
                    <p:blipFill>
                      <a:blip r:embed="rId4"/>
                      <a:stretch>
                        <a:fillRect/>
                      </a:stretch>
                    </p:blipFill>
                    <p:spPr>
                      <a:xfrm>
                        <a:off x="4481884" y="836711"/>
                        <a:ext cx="7488836" cy="1872209"/>
                      </a:xfrm>
                      <a:prstGeom prst="rect">
                        <a:avLst/>
                      </a:prstGeom>
                    </p:spPr>
                  </p:pic>
                </p:oleObj>
              </mc:Fallback>
            </mc:AlternateContent>
          </a:graphicData>
        </a:graphic>
      </p:graphicFrame>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191199" y="2780928"/>
            <a:ext cx="12313368" cy="3816424"/>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Font typeface="Wingdings" pitchFamily="2" charset="2"/>
              <a:buNone/>
              <a:defRPr/>
            </a:pPr>
            <a:r>
              <a:rPr lang="en-US" kern="0" dirty="0" err="1"/>
              <a:t>Ii</a:t>
            </a:r>
            <a:r>
              <a:rPr lang="en-US" kern="0" dirty="0"/>
              <a:t>= 0.5 </a:t>
            </a:r>
          </a:p>
          <a:p>
            <a:pPr marL="457200" indent="-457200">
              <a:spcAft>
                <a:spcPts val="600"/>
              </a:spcAft>
              <a:buFont typeface="Wingdings" pitchFamily="2" charset="2"/>
              <a:buNone/>
              <a:defRPr/>
            </a:pPr>
            <a:r>
              <a:rPr lang="en-US" kern="0" dirty="0"/>
              <a:t>There is 0.5 customers around the clock in the waiting line. </a:t>
            </a:r>
          </a:p>
          <a:p>
            <a:pPr marL="457200" indent="-457200">
              <a:spcAft>
                <a:spcPts val="600"/>
              </a:spcAft>
              <a:buNone/>
              <a:defRPr/>
            </a:pPr>
            <a:r>
              <a:rPr lang="en-US" kern="0" dirty="0"/>
              <a:t>We pay $3 per minute for one customer in the line. That is $3(60) =$180 per hour for one customer in the line. </a:t>
            </a:r>
          </a:p>
          <a:p>
            <a:pPr marL="457200" indent="-457200">
              <a:spcAft>
                <a:spcPts val="600"/>
              </a:spcAft>
              <a:buNone/>
              <a:defRPr/>
            </a:pPr>
            <a:r>
              <a:rPr lang="en-US" kern="0" dirty="0"/>
              <a:t>We have 0.5 customers, that is 0.5($180) = $90 per hour.  </a:t>
            </a:r>
          </a:p>
          <a:p>
            <a:pPr marL="457200" indent="-457200">
              <a:spcAft>
                <a:spcPts val="600"/>
              </a:spcAft>
              <a:buNone/>
              <a:defRPr/>
            </a:pPr>
            <a:r>
              <a:rPr lang="en-US" kern="0" dirty="0"/>
              <a:t>It seems you do not believe me. </a:t>
            </a:r>
          </a:p>
          <a:p>
            <a:pPr marL="457200" indent="-457200">
              <a:spcAft>
                <a:spcPts val="600"/>
              </a:spcAft>
              <a:buNone/>
              <a:defRPr/>
            </a:pPr>
            <a:r>
              <a:rPr lang="en-US" kern="0" dirty="0"/>
              <a:t>Lets compute it in an alternative way.</a:t>
            </a:r>
          </a:p>
          <a:p>
            <a:pPr>
              <a:defRPr/>
            </a:pPr>
            <a:endParaRPr lang="en-US" kern="0" dirty="0"/>
          </a:p>
        </p:txBody>
      </p:sp>
      <p:sp>
        <p:nvSpPr>
          <p:cNvPr id="10" name="Title 1">
            <a:extLst>
              <a:ext uri="{FF2B5EF4-FFF2-40B4-BE49-F238E27FC236}">
                <a16:creationId xmlns:a16="http://schemas.microsoft.com/office/drawing/2014/main" id="{2EBD3ED2-73BB-4669-8A84-A23E3E77B2A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extLst>
      <p:ext uri="{BB962C8B-B14F-4D97-AF65-F5344CB8AC3E}">
        <p14:creationId xmlns:p14="http://schemas.microsoft.com/office/powerpoint/2010/main" val="3204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13F3F7-5950-4DDC-91DC-B6A01C47D30F}"/>
              </a:ext>
            </a:extLst>
          </p:cNvPr>
          <p:cNvGraphicFramePr>
            <a:graphicFrameLocks noGrp="1"/>
          </p:cNvGraphicFramePr>
          <p:nvPr/>
        </p:nvGraphicFramePr>
        <p:xfrm>
          <a:off x="191344" y="1124744"/>
          <a:ext cx="4104456" cy="1584176"/>
        </p:xfrm>
        <a:graphic>
          <a:graphicData uri="http://schemas.openxmlformats.org/drawingml/2006/table">
            <a:tbl>
              <a:tblPr>
                <a:tableStyleId>{F5AB1C69-6EDB-4FF4-983F-18BD219EF322}</a:tableStyleId>
              </a:tblPr>
              <a:tblGrid>
                <a:gridCol w="4104456">
                  <a:extLst>
                    <a:ext uri="{9D8B030D-6E8A-4147-A177-3AD203B41FA5}">
                      <a16:colId xmlns:a16="http://schemas.microsoft.com/office/drawing/2014/main" val="3821953275"/>
                    </a:ext>
                  </a:extLst>
                </a:gridCol>
              </a:tblGrid>
              <a:tr h="325321">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953158"/>
                  </a:ext>
                </a:extLst>
              </a:tr>
              <a:tr h="325321">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53848"/>
                  </a:ext>
                </a:extLst>
              </a:tr>
              <a:tr h="311178">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814897"/>
                  </a:ext>
                </a:extLst>
              </a:tr>
              <a:tr h="311178">
                <a:tc>
                  <a:txBody>
                    <a:bodyPr/>
                    <a:lstStyle/>
                    <a:p>
                      <a:pPr algn="l" fontAlgn="b"/>
                      <a:r>
                        <a:rPr lang="en-US" sz="1100" u="none" strike="noStrike">
                          <a:effectLst/>
                        </a:rPr>
                        <a:t>Average time waiting in line Ti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86757"/>
                  </a:ext>
                </a:extLst>
              </a:tr>
              <a:tr h="311178">
                <a:tc>
                  <a:txBody>
                    <a:bodyPr/>
                    <a:lstStyle/>
                    <a:p>
                      <a:pPr algn="l" fontAlgn="b"/>
                      <a:r>
                        <a:rPr lang="en-US" sz="1100" u="none" strike="noStrike" dirty="0">
                          <a:effectLst/>
                        </a:rPr>
                        <a:t>Average time in system - T</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726843"/>
                  </a:ext>
                </a:extLst>
              </a:tr>
            </a:tbl>
          </a:graphicData>
        </a:graphic>
      </p:graphicFrame>
      <p:graphicFrame>
        <p:nvGraphicFramePr>
          <p:cNvPr id="7" name="Object 6">
            <a:extLst>
              <a:ext uri="{FF2B5EF4-FFF2-40B4-BE49-F238E27FC236}">
                <a16:creationId xmlns:a16="http://schemas.microsoft.com/office/drawing/2014/main" id="{0011F7F1-6B25-4C8C-87EE-37B8D161CF56}"/>
              </a:ext>
            </a:extLst>
          </p:cNvPr>
          <p:cNvGraphicFramePr>
            <a:graphicFrameLocks noChangeAspect="1"/>
          </p:cNvGraphicFramePr>
          <p:nvPr/>
        </p:nvGraphicFramePr>
        <p:xfrm>
          <a:off x="4481884" y="836711"/>
          <a:ext cx="7488836" cy="1872209"/>
        </p:xfrm>
        <a:graphic>
          <a:graphicData uri="http://schemas.openxmlformats.org/presentationml/2006/ole">
            <mc:AlternateContent xmlns:mc="http://schemas.openxmlformats.org/markup-compatibility/2006">
              <mc:Choice xmlns:v="urn:schemas-microsoft-com:vml" Requires="v">
                <p:oleObj spid="_x0000_s127017" name="Worksheet" r:id="rId3" imgW="5143500" imgH="1285875" progId="Excel.Sheet.8">
                  <p:embed/>
                </p:oleObj>
              </mc:Choice>
              <mc:Fallback>
                <p:oleObj name="Worksheet" r:id="rId3" imgW="5143500" imgH="1285875" progId="Excel.Sheet.8">
                  <p:embed/>
                  <p:pic>
                    <p:nvPicPr>
                      <p:cNvPr id="7" name="Object 6">
                        <a:extLst>
                          <a:ext uri="{FF2B5EF4-FFF2-40B4-BE49-F238E27FC236}">
                            <a16:creationId xmlns:a16="http://schemas.microsoft.com/office/drawing/2014/main" id="{0011F7F1-6B25-4C8C-87EE-37B8D161CF56}"/>
                          </a:ext>
                        </a:extLst>
                      </p:cNvPr>
                      <p:cNvPicPr/>
                      <p:nvPr/>
                    </p:nvPicPr>
                    <p:blipFill>
                      <a:blip r:embed="rId4"/>
                      <a:stretch>
                        <a:fillRect/>
                      </a:stretch>
                    </p:blipFill>
                    <p:spPr>
                      <a:xfrm>
                        <a:off x="4481884" y="836711"/>
                        <a:ext cx="7488836" cy="1872209"/>
                      </a:xfrm>
                      <a:prstGeom prst="rect">
                        <a:avLst/>
                      </a:prstGeom>
                    </p:spPr>
                  </p:pic>
                </p:oleObj>
              </mc:Fallback>
            </mc:AlternateContent>
          </a:graphicData>
        </a:graphic>
      </p:graphicFrame>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191199" y="2780928"/>
            <a:ext cx="12313368" cy="3816424"/>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None/>
              <a:defRPr/>
            </a:pPr>
            <a:r>
              <a:rPr lang="en-US" kern="0" dirty="0"/>
              <a:t>Each customer spends 0.05 hours.</a:t>
            </a:r>
          </a:p>
          <a:p>
            <a:pPr marL="457200" indent="-457200">
              <a:spcAft>
                <a:spcPts val="600"/>
              </a:spcAft>
              <a:buNone/>
              <a:defRPr/>
            </a:pPr>
            <a:r>
              <a:rPr lang="en-US" kern="0" dirty="0"/>
              <a:t>Why hour? </a:t>
            </a:r>
          </a:p>
          <a:p>
            <a:pPr marL="457200" indent="-457200">
              <a:spcAft>
                <a:spcPts val="600"/>
              </a:spcAft>
              <a:buNone/>
              <a:defRPr/>
            </a:pPr>
            <a:r>
              <a:rPr lang="en-US" kern="0" dirty="0"/>
              <a:t>Because R and Rp were in hours.  0.5(60)= 3 minutes in the line.</a:t>
            </a:r>
          </a:p>
          <a:p>
            <a:pPr>
              <a:buNone/>
              <a:defRPr/>
            </a:pPr>
            <a:r>
              <a:rPr lang="en-US" dirty="0"/>
              <a:t>He or she receives, on average, 3(3) =$9. </a:t>
            </a:r>
          </a:p>
          <a:p>
            <a:pPr>
              <a:buNone/>
              <a:defRPr/>
            </a:pPr>
            <a:r>
              <a:rPr lang="en-US" dirty="0"/>
              <a:t>There are 10 customers arriving per hour. </a:t>
            </a:r>
          </a:p>
          <a:p>
            <a:pPr>
              <a:buNone/>
              <a:defRPr/>
            </a:pPr>
            <a:r>
              <a:rPr lang="en-US" dirty="0"/>
              <a:t>The overall hourly cost of this program is 9*10=$90.</a:t>
            </a:r>
          </a:p>
          <a:p>
            <a:pPr marL="457200" indent="-457200">
              <a:spcAft>
                <a:spcPts val="600"/>
              </a:spcAft>
              <a:buFont typeface="Wingdings" pitchFamily="2" charset="2"/>
              <a:buNone/>
              <a:defRPr/>
            </a:pPr>
            <a:endParaRPr lang="en-US" kern="0" dirty="0"/>
          </a:p>
          <a:p>
            <a:pPr>
              <a:defRPr/>
            </a:pPr>
            <a:endParaRPr lang="en-US" kern="0" dirty="0"/>
          </a:p>
        </p:txBody>
      </p:sp>
      <p:sp>
        <p:nvSpPr>
          <p:cNvPr id="9" name="Title 1">
            <a:extLst>
              <a:ext uri="{FF2B5EF4-FFF2-40B4-BE49-F238E27FC236}">
                <a16:creationId xmlns:a16="http://schemas.microsoft.com/office/drawing/2014/main" id="{BC15ADF0-E5F0-4DA1-A2D5-09EF167264B5}"/>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extLst>
      <p:ext uri="{BB962C8B-B14F-4D97-AF65-F5344CB8AC3E}">
        <p14:creationId xmlns:p14="http://schemas.microsoft.com/office/powerpoint/2010/main" val="10847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Queues Exist in all Business Processes</a:t>
            </a:r>
          </a:p>
        </p:txBody>
      </p:sp>
      <p:sp>
        <p:nvSpPr>
          <p:cNvPr id="3" name="Content Placeholder 2"/>
          <p:cNvSpPr>
            <a:spLocks noGrp="1"/>
          </p:cNvSpPr>
          <p:nvPr>
            <p:ph idx="1"/>
          </p:nvPr>
        </p:nvSpPr>
        <p:spPr>
          <a:xfrm>
            <a:off x="0" y="548680"/>
            <a:ext cx="11402707" cy="5131056"/>
          </a:xfrm>
        </p:spPr>
        <p:txBody>
          <a:bodyPr/>
          <a:lstStyle/>
          <a:p>
            <a:r>
              <a:rPr lang="en-US" dirty="0"/>
              <a:t> </a:t>
            </a:r>
            <a:r>
              <a:rPr lang="en-US" sz="2400" dirty="0"/>
              <a:t>Waiting lines are everywhere in business processes</a:t>
            </a:r>
          </a:p>
          <a:p>
            <a:pPr marL="0" indent="0">
              <a:buNone/>
            </a:pPr>
            <a:r>
              <a:rPr lang="en-US" sz="2400" dirty="0"/>
              <a:t>            – Jobs waiting in workstation to be processed</a:t>
            </a:r>
          </a:p>
          <a:p>
            <a:pPr marL="0" indent="0">
              <a:buNone/>
            </a:pPr>
            <a:r>
              <a:rPr lang="en-US" sz="2400" dirty="0"/>
              <a:t>            – Broken machines in factories wait for repair crew</a:t>
            </a:r>
          </a:p>
          <a:p>
            <a:pPr marL="0" indent="0">
              <a:buNone/>
            </a:pPr>
            <a:r>
              <a:rPr lang="en-US" sz="2400" dirty="0"/>
              <a:t>            – Parcels are waiting in warehouses to be shipped</a:t>
            </a:r>
          </a:p>
          <a:p>
            <a:pPr marL="0" indent="0">
              <a:buNone/>
            </a:pPr>
            <a:r>
              <a:rPr lang="en-US" sz="2400" dirty="0"/>
              <a:t>            – Customers wait in emergency departments to see a doctor</a:t>
            </a:r>
          </a:p>
          <a:p>
            <a:pPr marL="0" indent="0">
              <a:buNone/>
            </a:pPr>
            <a:r>
              <a:rPr lang="en-US" sz="2400" dirty="0"/>
              <a:t>            – Airplanes wait in line for takeoff </a:t>
            </a:r>
          </a:p>
          <a:p>
            <a:pPr marL="0" indent="0">
              <a:buNone/>
            </a:pPr>
            <a:r>
              <a:rPr lang="en-US" sz="2400" dirty="0"/>
              <a:t>            – Files in computer systems wait for processing</a:t>
            </a:r>
          </a:p>
          <a:p>
            <a:pPr marL="0" indent="0">
              <a:buNone/>
            </a:pPr>
            <a:r>
              <a:rPr lang="en-US" sz="2400" dirty="0"/>
              <a:t>            –  …  </a:t>
            </a:r>
            <a:r>
              <a:rPr lang="en-US" sz="2400" b="1" i="1" dirty="0"/>
              <a:t>waiting lines are every where in business processes</a:t>
            </a:r>
          </a:p>
          <a:p>
            <a:r>
              <a:rPr lang="en-US" sz="2400" dirty="0"/>
              <a:t> Both customers and managers do not like long waiting line</a:t>
            </a:r>
          </a:p>
          <a:p>
            <a:pPr marL="0" indent="0">
              <a:buNone/>
            </a:pPr>
            <a:r>
              <a:rPr lang="en-US" sz="2400" dirty="0"/>
              <a:t>     and long waiting times (i.e., flow times)</a:t>
            </a:r>
          </a:p>
          <a:p>
            <a:pPr marL="0" indent="0">
              <a:buNone/>
            </a:pPr>
            <a:r>
              <a:rPr lang="en-US" sz="2400" b="1" dirty="0">
                <a:solidFill>
                  <a:srgbClr val="C00000"/>
                </a:solidFill>
              </a:rPr>
              <a:t>Question: </a:t>
            </a:r>
            <a:r>
              <a:rPr lang="en-US" sz="2400" dirty="0"/>
              <a:t>Why do waiting lines exist?</a:t>
            </a:r>
          </a:p>
        </p:txBody>
      </p:sp>
      <p:pic>
        <p:nvPicPr>
          <p:cNvPr id="8" name="Picture 4" descr="Airport Security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9603" y="628048"/>
            <a:ext cx="2773221" cy="184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lane line for take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870" y="4384705"/>
            <a:ext cx="3722376" cy="198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http://www.redstaplerchronicles.com/wp-content/uploads/2010/10/waiting%20in%20lin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648" y="2887226"/>
            <a:ext cx="20351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633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6689" y="620688"/>
            <a:ext cx="12288687" cy="1284312"/>
          </a:xfrm>
        </p:spPr>
        <p:txBody>
          <a:bodyPr/>
          <a:lstStyle/>
          <a:p>
            <a:pPr marL="465138" indent="-465138">
              <a:buNone/>
              <a:defRPr/>
            </a:pPr>
            <a:r>
              <a:rPr lang="en-US" dirty="0">
                <a:solidFill>
                  <a:schemeClr val="tx1"/>
                </a:solidFill>
                <a:latin typeface="Book Antiqua" pitchFamily="18" charset="0"/>
              </a:rPr>
              <a:t>e) Suppose each additional clerk costs X dollars per hour (including all other clerk related costs such as benefits, space and equipment hourly costs). Compute the maximum value of X if it is at our benefit to hire one additional clerk? </a:t>
            </a:r>
            <a:endParaRPr lang="en-US" sz="1800" dirty="0"/>
          </a:p>
          <a:p>
            <a:pPr>
              <a:defRPr/>
            </a:pPr>
            <a:endParaRPr lang="en-US" dirty="0">
              <a:latin typeface="Book Antiqua" pitchFamily="18" charset="0"/>
            </a:endParaRPr>
          </a:p>
        </p:txBody>
      </p:sp>
      <p:sp>
        <p:nvSpPr>
          <p:cNvPr id="6" name="Content Placeholder 4"/>
          <p:cNvSpPr txBox="1">
            <a:spLocks/>
          </p:cNvSpPr>
          <p:nvPr/>
        </p:nvSpPr>
        <p:spPr bwMode="auto">
          <a:xfrm>
            <a:off x="1600200" y="5410200"/>
            <a:ext cx="9067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a:p>
            <a:pPr marL="342900" indent="-342900"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sp>
        <p:nvSpPr>
          <p:cNvPr id="7" name="Content Placeholder 4"/>
          <p:cNvSpPr txBox="1">
            <a:spLocks/>
          </p:cNvSpPr>
          <p:nvPr/>
        </p:nvSpPr>
        <p:spPr bwMode="auto">
          <a:xfrm>
            <a:off x="191344" y="1945830"/>
            <a:ext cx="12000654" cy="42194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If we have two clerks, Rp increases from 20 to 40, and  utilization drops from 0.5 to 10/40 = 0.25.</a:t>
            </a:r>
          </a:p>
          <a:p>
            <a:pPr marL="342900" indent="-342900" eaLnBrk="1" hangingPunct="1">
              <a:spcBef>
                <a:spcPct val="20000"/>
              </a:spcBef>
              <a:buSzPct val="75000"/>
              <a:defRPr/>
            </a:pPr>
            <a:r>
              <a:rPr lang="en-US" sz="2400" kern="0" dirty="0" err="1">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0.0333 for two clerks.</a:t>
            </a:r>
          </a:p>
          <a:p>
            <a:pPr marL="342900" indent="-342900" eaLnBrk="1" hangingPunct="1">
              <a:spcBef>
                <a:spcPct val="20000"/>
              </a:spcBef>
              <a:buSzPct val="75000"/>
              <a:defRPr/>
            </a:pPr>
            <a:r>
              <a:rPr lang="en-US" sz="2400" kern="0" dirty="0" err="1">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reduced from 0.5 customers to 0.033 customers = 0.467 reduction in the number of customers in the line.</a:t>
            </a: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That is 0.467(3(60))= $84 cost reduction. </a:t>
            </a: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We are ready to pay up to $84 for the second clerk. </a:t>
            </a:r>
          </a:p>
          <a:p>
            <a:pPr marL="342900" indent="-342900" eaLnBrk="1" hangingPunct="1">
              <a:spcBef>
                <a:spcPct val="20000"/>
              </a:spcBef>
              <a:spcAft>
                <a:spcPts val="600"/>
              </a:spcAft>
              <a:buSzPct val="75000"/>
              <a:defRPr/>
            </a:pPr>
            <a:r>
              <a:rPr lang="en-US" sz="2400" dirty="0">
                <a:latin typeface="Book Antiqua" pitchFamily="18" charset="0"/>
              </a:rPr>
              <a:t>f) Suppose each additional clerk costs $30 per hour.  How many new clerk should we hire, one or two? </a:t>
            </a:r>
          </a:p>
          <a:p>
            <a:pPr marL="342900" indent="-342900" eaLnBrk="1" hangingPunct="1">
              <a:spcBef>
                <a:spcPct val="20000"/>
              </a:spcBef>
              <a:spcAft>
                <a:spcPts val="600"/>
              </a:spcAft>
              <a:buSzPct val="75000"/>
              <a:defRPr/>
            </a:pPr>
            <a:r>
              <a:rPr lang="en-US" sz="2400" dirty="0">
                <a:latin typeface="Book Antiqua" pitchFamily="18" charset="0"/>
              </a:rPr>
              <a:t>Obviously, it is at our benefit to hire one clerk. But lets also think about two.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336" y="620688"/>
            <a:ext cx="12072663" cy="5856312"/>
          </a:xfrm>
        </p:spPr>
        <p:txBody>
          <a:bodyPr/>
          <a:lstStyle/>
          <a:p>
            <a:pPr marL="465138" indent="-465138">
              <a:buNone/>
              <a:defRPr/>
            </a:pPr>
            <a:r>
              <a:rPr lang="en-US" sz="2400" dirty="0">
                <a:latin typeface="Book Antiqua" pitchFamily="18" charset="0"/>
              </a:rPr>
              <a:t>If we hire two clerks (to have 3 clerks), Rp increases to 60, and  utilization drops 10/60 = 0.167. </a:t>
            </a:r>
            <a:r>
              <a:rPr lang="en-US" kern="0" dirty="0">
                <a:ea typeface="ＭＳ Ｐゴシック" pitchFamily="-65" charset="-128"/>
                <a:cs typeface="MS Reference Sans Serif" pitchFamily="34" charset="0"/>
              </a:rPr>
              <a:t>With three clerks, </a:t>
            </a:r>
            <a:r>
              <a:rPr lang="en-US" kern="0" dirty="0" err="1">
                <a:ea typeface="ＭＳ Ｐゴシック" pitchFamily="-65" charset="-128"/>
                <a:cs typeface="MS Reference Sans Serif" pitchFamily="34" charset="0"/>
              </a:rPr>
              <a:t>Ii</a:t>
            </a:r>
            <a:r>
              <a:rPr lang="en-US" kern="0" dirty="0">
                <a:ea typeface="ＭＳ Ｐゴシック" pitchFamily="-65" charset="-128"/>
                <a:cs typeface="MS Reference Sans Serif" pitchFamily="34" charset="0"/>
              </a:rPr>
              <a:t> </a:t>
            </a:r>
            <a:r>
              <a:rPr lang="en-US" kern="0" dirty="0" err="1">
                <a:ea typeface="ＭＳ Ｐゴシック" pitchFamily="-65" charset="-128"/>
                <a:cs typeface="MS Reference Sans Serif" pitchFamily="34" charset="0"/>
              </a:rPr>
              <a:t>os</a:t>
            </a:r>
            <a:r>
              <a:rPr lang="en-US" kern="0" dirty="0">
                <a:ea typeface="ＭＳ Ｐゴシック" pitchFamily="-65" charset="-128"/>
                <a:cs typeface="MS Reference Sans Serif" pitchFamily="34" charset="0"/>
              </a:rPr>
              <a:t> reduced to 0.003.</a:t>
            </a:r>
          </a:p>
          <a:p>
            <a:pPr marL="465138" indent="-465138">
              <a:buNone/>
              <a:defRPr/>
            </a:pPr>
            <a:r>
              <a:rPr lang="en-US" sz="2400" dirty="0">
                <a:latin typeface="Book Antiqua" pitchFamily="18" charset="0"/>
                <a:cs typeface="MS Reference Sans Serif" pitchFamily="34" charset="0"/>
              </a:rPr>
              <a:t>That is from 0.033 with two clerks to 0.003. That is 0.03 reduction.  </a:t>
            </a:r>
            <a:r>
              <a:rPr lang="en-US" sz="2400" kern="0" dirty="0">
                <a:latin typeface="Book Antiqua" pitchFamily="18" charset="0"/>
                <a:ea typeface="ＭＳ Ｐゴシック" pitchFamily="-65" charset="-128"/>
                <a:cs typeface="MS Reference Sans Serif" pitchFamily="34" charset="0"/>
              </a:rPr>
              <a:t> </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By adding the third clerk, there are 0.03 less customers waiting in line (each hour and always) </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180(0.03) = about $5-$6.</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It is not at our benefit to hire the second additional clerk, pay $30 per hour capacity cost to reduce waiting cost by $5-$</a:t>
            </a:r>
            <a:r>
              <a:rPr lang="en-US" dirty="0">
                <a:cs typeface="MS Reference Sans Serif" pitchFamily="34" charset="0"/>
              </a:rPr>
              <a:t>6</a:t>
            </a:r>
            <a:r>
              <a:rPr lang="en-US" sz="2400" kern="0" dirty="0">
                <a:latin typeface="Book Antiqua" pitchFamily="18" charset="0"/>
                <a:ea typeface="ＭＳ Ｐゴシック" pitchFamily="-65" charset="-128"/>
                <a:cs typeface="MS Reference Sans Serif" pitchFamily="34" charset="0"/>
              </a:rPr>
              <a:t> per hour. </a:t>
            </a:r>
          </a:p>
          <a:p>
            <a:pPr marL="0" indent="0">
              <a:buNone/>
              <a:defRPr/>
            </a:pPr>
            <a:r>
              <a:rPr lang="en-US" b="1" kern="0" dirty="0"/>
              <a:t>We did not need to do this much computations for the third clerk. With two clerks the total number of customers waiting in line was </a:t>
            </a:r>
            <a:r>
              <a:rPr lang="en-US" sz="2400" kern="0" dirty="0">
                <a:latin typeface="Book Antiqua" pitchFamily="18" charset="0"/>
                <a:ea typeface="ＭＳ Ｐゴシック" pitchFamily="-65" charset="-128"/>
                <a:cs typeface="MS Reference Sans Serif" pitchFamily="34" charset="0"/>
              </a:rPr>
              <a:t>0.033.</a:t>
            </a:r>
            <a:endParaRPr lang="en-US" b="1" kern="0" dirty="0"/>
          </a:p>
          <a:p>
            <a:pPr marL="0" indent="0">
              <a:spcAft>
                <a:spcPts val="600"/>
              </a:spcAft>
              <a:buSzPct val="75000"/>
              <a:buNone/>
              <a:defRPr/>
            </a:pPr>
            <a:r>
              <a:rPr lang="en-US" kern="0" dirty="0">
                <a:cs typeface="MS Reference Sans Serif" pitchFamily="34" charset="0"/>
              </a:rPr>
              <a:t>Even if we reduce the number of customers in the waiting line to 0,</a:t>
            </a:r>
            <a:r>
              <a:rPr lang="en-US" b="1" u="sng" kern="0" dirty="0">
                <a:cs typeface="MS Reference Sans Serif" pitchFamily="34" charset="0"/>
              </a:rPr>
              <a:t> </a:t>
            </a:r>
            <a:r>
              <a:rPr lang="en-US" kern="0" dirty="0">
                <a:cs typeface="MS Reference Sans Serif" pitchFamily="34" charset="0"/>
              </a:rPr>
              <a:t>we have reduced the line by 0.033(180) =$6. It is not worth the cost $30 to benefit $6</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And we will pay not even one dollar (0.003(180)) for the fourth clerk.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r>
              <a:rPr lang="en-US" dirty="0">
                <a:solidFill>
                  <a:schemeClr val="tx1"/>
                </a:solidFill>
                <a:latin typeface="Book Antiqua" pitchFamily="18" charset="0"/>
              </a:rPr>
              <a:t> </a:t>
            </a:r>
            <a:endParaRPr lang="en-US" sz="1800" dirty="0"/>
          </a:p>
          <a:p>
            <a:pPr>
              <a:defRPr/>
            </a:pPr>
            <a:endParaRPr lang="en-US" dirty="0">
              <a:latin typeface="Book Antiqua" pitchFamily="18" charset="0"/>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extLst>
      <p:ext uri="{BB962C8B-B14F-4D97-AF65-F5344CB8AC3E}">
        <p14:creationId xmlns:p14="http://schemas.microsoft.com/office/powerpoint/2010/main" val="22706386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800"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3306345" y="3558679"/>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4" name="Text Box 36"/>
          <p:cNvSpPr txBox="1">
            <a:spLocks noChangeArrowheads="1"/>
          </p:cNvSpPr>
          <p:nvPr/>
        </p:nvSpPr>
        <p:spPr bwMode="auto">
          <a:xfrm>
            <a:off x="3312289" y="119158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6" name="Rectangle 2"/>
          <p:cNvSpPr txBox="1">
            <a:spLocks noChangeArrowheads="1"/>
          </p:cNvSpPr>
          <p:nvPr/>
        </p:nvSpPr>
        <p:spPr>
          <a:xfrm>
            <a:off x="-33586" y="49213"/>
            <a:ext cx="12225586" cy="46882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272310" y="1160973"/>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42" name="Text Box 36"/>
          <p:cNvSpPr txBox="1">
            <a:spLocks noChangeArrowheads="1"/>
          </p:cNvSpPr>
          <p:nvPr/>
        </p:nvSpPr>
        <p:spPr bwMode="auto">
          <a:xfrm>
            <a:off x="7272310" y="3712647"/>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29677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2895601" y="3549133"/>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4" name="Text Box 36"/>
          <p:cNvSpPr txBox="1">
            <a:spLocks noChangeArrowheads="1"/>
          </p:cNvSpPr>
          <p:nvPr/>
        </p:nvSpPr>
        <p:spPr bwMode="auto">
          <a:xfrm>
            <a:off x="2841486"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146475" y="1160502"/>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39" name="Text Box 36"/>
          <p:cNvSpPr txBox="1">
            <a:spLocks noChangeArrowheads="1"/>
          </p:cNvSpPr>
          <p:nvPr/>
        </p:nvSpPr>
        <p:spPr bwMode="auto">
          <a:xfrm>
            <a:off x="7146475" y="3781187"/>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Tree>
    <p:extLst>
      <p:ext uri="{BB962C8B-B14F-4D97-AF65-F5344CB8AC3E}">
        <p14:creationId xmlns:p14="http://schemas.microsoft.com/office/powerpoint/2010/main" val="2386939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pic>
        <p:nvPicPr>
          <p:cNvPr id="19" name="Picture 18">
            <a:extLst>
              <a:ext uri="{FF2B5EF4-FFF2-40B4-BE49-F238E27FC236}">
                <a16:creationId xmlns:a16="http://schemas.microsoft.com/office/drawing/2014/main" id="{381A7D2D-8E15-46D6-9D55-B3881B5571AA}"/>
              </a:ext>
            </a:extLst>
          </p:cNvPr>
          <p:cNvPicPr>
            <a:picLocks noChangeAspect="1"/>
          </p:cNvPicPr>
          <p:nvPr/>
        </p:nvPicPr>
        <p:blipFill>
          <a:blip r:embed="rId3"/>
          <a:stretch>
            <a:fillRect/>
          </a:stretch>
        </p:blipFill>
        <p:spPr>
          <a:xfrm>
            <a:off x="0" y="592137"/>
            <a:ext cx="10488488" cy="5915951"/>
          </a:xfrm>
          <a:prstGeom prst="rect">
            <a:avLst/>
          </a:prstGeom>
        </p:spPr>
      </p:pic>
      <p:graphicFrame>
        <p:nvGraphicFramePr>
          <p:cNvPr id="31" name="Object 30">
            <a:extLst>
              <a:ext uri="{FF2B5EF4-FFF2-40B4-BE49-F238E27FC236}">
                <a16:creationId xmlns:a16="http://schemas.microsoft.com/office/drawing/2014/main" id="{87ECECA6-10DD-4595-949A-44256F527E85}"/>
              </a:ext>
            </a:extLst>
          </p:cNvPr>
          <p:cNvGraphicFramePr>
            <a:graphicFrameLocks noChangeAspect="1"/>
          </p:cNvGraphicFramePr>
          <p:nvPr>
            <p:extLst>
              <p:ext uri="{D42A27DB-BD31-4B8C-83A1-F6EECF244321}">
                <p14:modId xmlns:p14="http://schemas.microsoft.com/office/powerpoint/2010/main" val="245878713"/>
              </p:ext>
            </p:extLst>
          </p:nvPr>
        </p:nvGraphicFramePr>
        <p:xfrm>
          <a:off x="304800" y="828675"/>
          <a:ext cx="9639300" cy="5429250"/>
        </p:xfrm>
        <a:graphic>
          <a:graphicData uri="http://schemas.openxmlformats.org/presentationml/2006/ole">
            <mc:AlternateContent xmlns:mc="http://schemas.openxmlformats.org/markup-compatibility/2006">
              <mc:Choice xmlns:v="urn:schemas-microsoft-com:vml" Requires="v">
                <p:oleObj spid="_x0000_s129052" name="Worksheet" r:id="rId4" imgW="8572500" imgH="4829057" progId="Excel.Sheet.8">
                  <p:embed/>
                </p:oleObj>
              </mc:Choice>
              <mc:Fallback>
                <p:oleObj name="Worksheet" r:id="rId4" imgW="8572500" imgH="4829057" progId="Excel.Sheet.8">
                  <p:embed/>
                  <p:pic>
                    <p:nvPicPr>
                      <p:cNvPr id="0" name=""/>
                      <p:cNvPicPr/>
                      <p:nvPr/>
                    </p:nvPicPr>
                    <p:blipFill>
                      <a:blip r:embed="rId5"/>
                      <a:stretch>
                        <a:fillRect/>
                      </a:stretch>
                    </p:blipFill>
                    <p:spPr>
                      <a:xfrm>
                        <a:off x="304800" y="828675"/>
                        <a:ext cx="9639300" cy="5429250"/>
                      </a:xfrm>
                      <a:prstGeom prst="rect">
                        <a:avLst/>
                      </a:prstGeom>
                    </p:spPr>
                  </p:pic>
                </p:oleObj>
              </mc:Fallback>
            </mc:AlternateContent>
          </a:graphicData>
        </a:graphic>
      </p:graphicFrame>
    </p:spTree>
    <p:extLst>
      <p:ext uri="{BB962C8B-B14F-4D97-AF65-F5344CB8AC3E}">
        <p14:creationId xmlns:p14="http://schemas.microsoft.com/office/powerpoint/2010/main" val="962593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grpSp>
        <p:nvGrpSpPr>
          <p:cNvPr id="11" name="Group 10"/>
          <p:cNvGrpSpPr/>
          <p:nvPr/>
        </p:nvGrpSpPr>
        <p:grpSpPr>
          <a:xfrm>
            <a:off x="4385701" y="866357"/>
            <a:ext cx="5742128" cy="1247775"/>
            <a:chOff x="1317485" y="1149350"/>
            <a:chExt cx="5742128" cy="1247775"/>
          </a:xfrm>
        </p:grpSpPr>
        <p:sp>
          <p:nvSpPr>
            <p:cNvPr id="2" name="Line 3"/>
            <p:cNvSpPr>
              <a:spLocks noChangeShapeType="1"/>
            </p:cNvSpPr>
            <p:nvPr/>
          </p:nvSpPr>
          <p:spPr bwMode="auto">
            <a:xfrm flipV="1">
              <a:off x="2851149" y="1934343"/>
              <a:ext cx="817563" cy="821"/>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5499750"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3527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5483225" y="151765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3492088" y="1430558"/>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4302125" y="1936750"/>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6502400" y="195897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7" name="Line 18"/>
            <p:cNvSpPr>
              <a:spLocks noChangeShapeType="1"/>
            </p:cNvSpPr>
            <p:nvPr/>
          </p:nvSpPr>
          <p:spPr bwMode="auto">
            <a:xfrm flipH="1" flipV="1">
              <a:off x="2136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1317485"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8" name="Text Box 36"/>
            <p:cNvSpPr txBox="1">
              <a:spLocks noChangeArrowheads="1"/>
            </p:cNvSpPr>
            <p:nvPr/>
          </p:nvSpPr>
          <p:spPr bwMode="auto">
            <a:xfrm>
              <a:off x="5369908" y="1162311"/>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grpSp>
      <p:sp>
        <p:nvSpPr>
          <p:cNvPr id="41" name="Rectangle 3"/>
          <p:cNvSpPr txBox="1">
            <a:spLocks noChangeArrowheads="1"/>
          </p:cNvSpPr>
          <p:nvPr/>
        </p:nvSpPr>
        <p:spPr>
          <a:xfrm>
            <a:off x="32326" y="758087"/>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=10/12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U = 0.833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10(5/60) = 0.833</a:t>
            </a:r>
            <a:endParaRPr lang="en-US" altLang="en-US" kern="0" dirty="0"/>
          </a:p>
        </p:txBody>
      </p:sp>
      <p:sp>
        <p:nvSpPr>
          <p:cNvPr id="48" name="Text Box 36"/>
          <p:cNvSpPr txBox="1">
            <a:spLocks noChangeArrowheads="1"/>
          </p:cNvSpPr>
          <p:nvPr/>
        </p:nvSpPr>
        <p:spPr bwMode="auto">
          <a:xfrm>
            <a:off x="8426445" y="885898"/>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49" name="Text Box 36"/>
          <p:cNvSpPr txBox="1">
            <a:spLocks noChangeArrowheads="1"/>
          </p:cNvSpPr>
          <p:nvPr/>
        </p:nvSpPr>
        <p:spPr bwMode="auto">
          <a:xfrm>
            <a:off x="8486053" y="2149906"/>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sp>
        <p:nvSpPr>
          <p:cNvPr id="56" name="Rectangle 17" descr="Horizontal brick"/>
          <p:cNvSpPr>
            <a:spLocks noChangeArrowheads="1"/>
          </p:cNvSpPr>
          <p:nvPr/>
        </p:nvSpPr>
        <p:spPr bwMode="auto">
          <a:xfrm>
            <a:off x="5696323" y="2558473"/>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grpSp>
        <p:nvGrpSpPr>
          <p:cNvPr id="19" name="Group 18"/>
          <p:cNvGrpSpPr/>
          <p:nvPr/>
        </p:nvGrpSpPr>
        <p:grpSpPr>
          <a:xfrm>
            <a:off x="4439816" y="2780808"/>
            <a:ext cx="5678488" cy="1632024"/>
            <a:chOff x="1371600" y="3063802"/>
            <a:chExt cx="5678488" cy="1632024"/>
          </a:xfrm>
        </p:grpSpPr>
        <p:sp>
          <p:nvSpPr>
            <p:cNvPr id="50" name="Line 10"/>
            <p:cNvSpPr>
              <a:spLocks noChangeShapeType="1"/>
            </p:cNvSpPr>
            <p:nvPr/>
          </p:nvSpPr>
          <p:spPr bwMode="auto">
            <a:xfrm>
              <a:off x="2851150" y="3853935"/>
              <a:ext cx="846808"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1" name="Rectangle 11"/>
            <p:cNvSpPr>
              <a:spLocks noChangeArrowheads="1"/>
            </p:cNvSpPr>
            <p:nvPr/>
          </p:nvSpPr>
          <p:spPr bwMode="auto">
            <a:xfrm>
              <a:off x="5490225" y="367931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52" name="Rectangle 13"/>
            <p:cNvSpPr>
              <a:spLocks noChangeArrowheads="1"/>
            </p:cNvSpPr>
            <p:nvPr/>
          </p:nvSpPr>
          <p:spPr bwMode="auto">
            <a:xfrm>
              <a:off x="5473700" y="3434835"/>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3" name="Freeform 14"/>
            <p:cNvSpPr>
              <a:spLocks/>
            </p:cNvSpPr>
            <p:nvPr/>
          </p:nvSpPr>
          <p:spPr bwMode="auto">
            <a:xfrm>
              <a:off x="3522663" y="3434835"/>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4" name="Line 15"/>
            <p:cNvSpPr>
              <a:spLocks noChangeShapeType="1"/>
            </p:cNvSpPr>
            <p:nvPr/>
          </p:nvSpPr>
          <p:spPr bwMode="auto">
            <a:xfrm>
              <a:off x="4292600" y="3853935"/>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5" name="Line 16"/>
            <p:cNvSpPr>
              <a:spLocks noChangeShapeType="1"/>
            </p:cNvSpPr>
            <p:nvPr/>
          </p:nvSpPr>
          <p:spPr bwMode="auto">
            <a:xfrm>
              <a:off x="6492875" y="3876160"/>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7" name="Line 19"/>
            <p:cNvSpPr>
              <a:spLocks noChangeShapeType="1"/>
            </p:cNvSpPr>
            <p:nvPr/>
          </p:nvSpPr>
          <p:spPr bwMode="auto">
            <a:xfrm flipH="1">
              <a:off x="2120898" y="3853934"/>
              <a:ext cx="765312" cy="6095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8" name="Text Box 35"/>
            <p:cNvSpPr txBox="1">
              <a:spLocks noChangeArrowheads="1"/>
            </p:cNvSpPr>
            <p:nvPr/>
          </p:nvSpPr>
          <p:spPr bwMode="auto">
            <a:xfrm>
              <a:off x="1371600" y="4278868"/>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59" name="Rectangle 5"/>
            <p:cNvSpPr>
              <a:spLocks noChangeArrowheads="1"/>
            </p:cNvSpPr>
            <p:nvPr/>
          </p:nvSpPr>
          <p:spPr bwMode="auto">
            <a:xfrm>
              <a:off x="3524284" y="3936486"/>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60" name="Text Box 36"/>
            <p:cNvSpPr txBox="1">
              <a:spLocks noChangeArrowheads="1"/>
            </p:cNvSpPr>
            <p:nvPr/>
          </p:nvSpPr>
          <p:spPr bwMode="auto">
            <a:xfrm>
              <a:off x="5358228" y="3063802"/>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61" name="Text Box 36"/>
            <p:cNvSpPr txBox="1">
              <a:spLocks noChangeArrowheads="1"/>
            </p:cNvSpPr>
            <p:nvPr/>
          </p:nvSpPr>
          <p:spPr bwMode="auto">
            <a:xfrm>
              <a:off x="5377052" y="4326494"/>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grpSp>
      <p:sp>
        <p:nvSpPr>
          <p:cNvPr id="62" name="Text Box 36"/>
          <p:cNvSpPr txBox="1">
            <a:spLocks noChangeArrowheads="1"/>
          </p:cNvSpPr>
          <p:nvPr/>
        </p:nvSpPr>
        <p:spPr bwMode="auto">
          <a:xfrm>
            <a:off x="10634266" y="2061743"/>
            <a:ext cx="11079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AU" altLang="en-US" sz="2400" dirty="0">
                <a:solidFill>
                  <a:srgbClr val="00B050"/>
                </a:solidFill>
                <a:latin typeface="Book Antiqua" panose="02040602050305030304" pitchFamily="18" charset="0"/>
              </a:rPr>
              <a:t>Ip=</a:t>
            </a:r>
          </a:p>
          <a:p>
            <a:pPr algn="ctr"/>
            <a:r>
              <a:rPr lang="en-AU" altLang="en-US" sz="2400" dirty="0">
                <a:solidFill>
                  <a:srgbClr val="00B050"/>
                </a:solidFill>
                <a:latin typeface="Book Antiqua" panose="02040602050305030304" pitchFamily="18" charset="0"/>
              </a:rPr>
              <a:t>   0.833</a:t>
            </a:r>
          </a:p>
          <a:p>
            <a:pPr algn="ctr"/>
            <a:r>
              <a:rPr lang="en-AU" altLang="en-US" sz="2400" dirty="0">
                <a:solidFill>
                  <a:srgbClr val="00B050"/>
                </a:solidFill>
                <a:latin typeface="Book Antiqua" panose="02040602050305030304" pitchFamily="18" charset="0"/>
              </a:rPr>
              <a:t>+0.833</a:t>
            </a:r>
          </a:p>
          <a:p>
            <a:pPr algn="ctr"/>
            <a:r>
              <a:rPr lang="en-AU" altLang="en-US" sz="2400" dirty="0">
                <a:solidFill>
                  <a:srgbClr val="00B050"/>
                </a:solidFill>
                <a:latin typeface="Book Antiqua" panose="02040602050305030304" pitchFamily="18" charset="0"/>
              </a:rPr>
              <a:t>---------</a:t>
            </a:r>
          </a:p>
          <a:p>
            <a:pPr algn="ctr"/>
            <a:r>
              <a:rPr lang="en-AU" altLang="en-US" sz="2400" dirty="0">
                <a:solidFill>
                  <a:srgbClr val="00B050"/>
                </a:solidFill>
                <a:latin typeface="Book Antiqua" panose="02040602050305030304" pitchFamily="18" charset="0"/>
              </a:rPr>
              <a:t>1.667</a:t>
            </a:r>
          </a:p>
        </p:txBody>
      </p:sp>
      <p:sp>
        <p:nvSpPr>
          <p:cNvPr id="32" name="Rectangle 3">
            <a:extLst>
              <a:ext uri="{FF2B5EF4-FFF2-40B4-BE49-F238E27FC236}">
                <a16:creationId xmlns:a16="http://schemas.microsoft.com/office/drawing/2014/main" id="{39741397-EE67-4976-A94B-DD866B4A453C}"/>
              </a:ext>
            </a:extLst>
          </p:cNvPr>
          <p:cNvSpPr txBox="1">
            <a:spLocks noChangeArrowheads="1"/>
          </p:cNvSpPr>
          <p:nvPr/>
        </p:nvSpPr>
        <p:spPr>
          <a:xfrm>
            <a:off x="6449591" y="210765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3" name="Rectangle 3">
            <a:extLst>
              <a:ext uri="{FF2B5EF4-FFF2-40B4-BE49-F238E27FC236}">
                <a16:creationId xmlns:a16="http://schemas.microsoft.com/office/drawing/2014/main" id="{42060158-2D26-44F1-A4C1-413DAEA1289C}"/>
              </a:ext>
            </a:extLst>
          </p:cNvPr>
          <p:cNvSpPr txBox="1">
            <a:spLocks noChangeArrowheads="1"/>
          </p:cNvSpPr>
          <p:nvPr/>
        </p:nvSpPr>
        <p:spPr>
          <a:xfrm>
            <a:off x="6499589" y="410601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5" name="Rectangle 3">
            <a:extLst>
              <a:ext uri="{FF2B5EF4-FFF2-40B4-BE49-F238E27FC236}">
                <a16:creationId xmlns:a16="http://schemas.microsoft.com/office/drawing/2014/main" id="{8C2F797B-0B6F-497A-A659-0AFD38C89629}"/>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2*4.167 = 8. 334</a:t>
            </a:r>
          </a:p>
        </p:txBody>
      </p:sp>
      <p:sp>
        <p:nvSpPr>
          <p:cNvPr id="39" name="Rectangle 3">
            <a:extLst>
              <a:ext uri="{FF2B5EF4-FFF2-40B4-BE49-F238E27FC236}">
                <a16:creationId xmlns:a16="http://schemas.microsoft.com/office/drawing/2014/main" id="{FED6A21D-0786-4BCB-867C-C65B773BA816}"/>
              </a:ext>
            </a:extLst>
          </p:cNvPr>
          <p:cNvSpPr txBox="1">
            <a:spLocks noChangeArrowheads="1"/>
          </p:cNvSpPr>
          <p:nvPr/>
        </p:nvSpPr>
        <p:spPr>
          <a:xfrm>
            <a:off x="6280468" y="737974"/>
            <a:ext cx="2044341" cy="553001"/>
          </a:xfrm>
          <a:prstGeom prst="rect">
            <a:avLst/>
          </a:prstGeom>
          <a:extLst>
            <a:ext uri="{909E8E84-426E-40DD-AFC4-6F175D3DCCD1}">
              <a14:hiddenFill xmlns:a14="http://schemas.microsoft.com/office/drawing/2010/main">
                <a:noFill/>
              </a14:hiddenFill>
            </a:ext>
          </a:extLst>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40" name="Rectangle 3">
            <a:extLst>
              <a:ext uri="{FF2B5EF4-FFF2-40B4-BE49-F238E27FC236}">
                <a16:creationId xmlns:a16="http://schemas.microsoft.com/office/drawing/2014/main" id="{93DC1FE4-05B6-4820-8FF1-9AABDCD690C1}"/>
              </a:ext>
            </a:extLst>
          </p:cNvPr>
          <p:cNvSpPr txBox="1">
            <a:spLocks noChangeArrowheads="1"/>
          </p:cNvSpPr>
          <p:nvPr/>
        </p:nvSpPr>
        <p:spPr>
          <a:xfrm>
            <a:off x="6322620" y="2715064"/>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9" name="Rectangle 8">
            <a:extLst>
              <a:ext uri="{FF2B5EF4-FFF2-40B4-BE49-F238E27FC236}">
                <a16:creationId xmlns:a16="http://schemas.microsoft.com/office/drawing/2014/main" id="{DCC4236D-CC8F-4C7B-B450-6D9219B6F539}"/>
              </a:ext>
            </a:extLst>
          </p:cNvPr>
          <p:cNvSpPr/>
          <p:nvPr/>
        </p:nvSpPr>
        <p:spPr bwMode="auto">
          <a:xfrm>
            <a:off x="6050145" y="662936"/>
            <a:ext cx="2183137" cy="398049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Verdana" pitchFamily="-112" charset="0"/>
            </a:endParaRPr>
          </a:p>
        </p:txBody>
      </p:sp>
      <p:sp>
        <p:nvSpPr>
          <p:cNvPr id="42" name="Rectangle 3">
            <a:extLst>
              <a:ext uri="{FF2B5EF4-FFF2-40B4-BE49-F238E27FC236}">
                <a16:creationId xmlns:a16="http://schemas.microsoft.com/office/drawing/2014/main" id="{95665292-CF99-4B22-91CF-90E9F09985D1}"/>
              </a:ext>
            </a:extLst>
          </p:cNvPr>
          <p:cNvSpPr txBox="1">
            <a:spLocks noChangeArrowheads="1"/>
          </p:cNvSpPr>
          <p:nvPr/>
        </p:nvSpPr>
        <p:spPr>
          <a:xfrm>
            <a:off x="78176" y="3096418"/>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25 min.</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72" name="Rectangle 3">
            <a:extLst>
              <a:ext uri="{FF2B5EF4-FFF2-40B4-BE49-F238E27FC236}">
                <a16:creationId xmlns:a16="http://schemas.microsoft.com/office/drawing/2014/main" id="{88315D1A-04FC-4853-BC44-768E7616B00F}"/>
              </a:ext>
            </a:extLst>
          </p:cNvPr>
          <p:cNvSpPr txBox="1">
            <a:spLocks noChangeArrowheads="1"/>
          </p:cNvSpPr>
          <p:nvPr/>
        </p:nvSpPr>
        <p:spPr>
          <a:xfrm>
            <a:off x="97894" y="4736651"/>
            <a:ext cx="441393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5+ 25 = 30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Tree>
    <p:extLst>
      <p:ext uri="{BB962C8B-B14F-4D97-AF65-F5344CB8AC3E}">
        <p14:creationId xmlns:p14="http://schemas.microsoft.com/office/powerpoint/2010/main" val="3230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dissolve">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1" end="1"/>
                                            </p:txEl>
                                          </p:spTgt>
                                        </p:tgtEl>
                                        <p:attrNameLst>
                                          <p:attrName>style.visibility</p:attrName>
                                        </p:attrNameLst>
                                      </p:cBhvr>
                                      <p:to>
                                        <p:strVal val="visible"/>
                                      </p:to>
                                    </p:set>
                                    <p:animEffect transition="in" filter="dissolve">
                                      <p:cBhvr>
                                        <p:cTn id="22" dur="500"/>
                                        <p:tgtEl>
                                          <p:spTgt spid="4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animEffect transition="in" filter="dissolve">
                                      <p:cBhvr>
                                        <p:cTn id="27" dur="500"/>
                                        <p:tgtEl>
                                          <p:spTgt spid="4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dissolve">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dissolve">
                                      <p:cBhvr>
                                        <p:cTn id="62" dur="500"/>
                                        <p:tgtEl>
                                          <p:spTgt spid="3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dissolv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dissolve">
                                      <p:cBhvr>
                                        <p:cTn id="72" dur="500"/>
                                        <p:tgtEl>
                                          <p:spTgt spid="3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0">
                                            <p:txEl>
                                              <p:pRg st="0" end="0"/>
                                            </p:txEl>
                                          </p:spTgt>
                                        </p:tgtEl>
                                        <p:attrNameLst>
                                          <p:attrName>style.visibility</p:attrName>
                                        </p:attrNameLst>
                                      </p:cBhvr>
                                      <p:to>
                                        <p:strVal val="visible"/>
                                      </p:to>
                                    </p:set>
                                    <p:animEffect transition="in" filter="dissolve">
                                      <p:cBhvr>
                                        <p:cTn id="77" dur="500"/>
                                        <p:tgtEl>
                                          <p:spTgt spid="4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dissolve">
                                      <p:cBhvr>
                                        <p:cTn id="82" dur="500"/>
                                        <p:tgtEl>
                                          <p:spTgt spid="4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2">
                                            <p:txEl>
                                              <p:pRg st="0" end="0"/>
                                            </p:txEl>
                                          </p:spTgt>
                                        </p:tgtEl>
                                        <p:attrNameLst>
                                          <p:attrName>style.visibility</p:attrName>
                                        </p:attrNameLst>
                                      </p:cBhvr>
                                      <p:to>
                                        <p:strVal val="visible"/>
                                      </p:to>
                                    </p:set>
                                    <p:animEffect transition="in" filter="dissolve">
                                      <p:cBhvr>
                                        <p:cTn id="87"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8" grpId="0"/>
      <p:bldP spid="49" grpId="0"/>
      <p:bldP spid="56" grpId="0" animBg="1"/>
      <p:bldP spid="62" grpId="0"/>
      <p:bldP spid="32" grpId="0" build="p"/>
      <p:bldP spid="33" grpId="0" build="p"/>
      <p:bldP spid="35" grpId="0" build="p"/>
      <p:bldP spid="39" grpId="0" build="p"/>
      <p:bldP spid="40" grpId="0" build="p"/>
      <p:bldP spid="9" grpId="0" animBg="1"/>
      <p:bldP spid="42" grpId="0" build="p"/>
      <p:bldP spid="7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t>Problem 8. Effect of Pooling- M/M/2 vs. 2M/M/1</a:t>
            </a:r>
          </a:p>
        </p:txBody>
      </p:sp>
      <p:sp>
        <p:nvSpPr>
          <p:cNvPr id="2" name="Line 3"/>
          <p:cNvSpPr>
            <a:spLocks noChangeShapeType="1"/>
          </p:cNvSpPr>
          <p:nvPr/>
        </p:nvSpPr>
        <p:spPr bwMode="auto">
          <a:xfrm flipV="1">
            <a:off x="5618530" y="2167095"/>
            <a:ext cx="733091" cy="7622"/>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8622337" y="1437054"/>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6354778" y="2177573"/>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5" name="Rectangle 6"/>
          <p:cNvSpPr>
            <a:spLocks noChangeArrowheads="1"/>
          </p:cNvSpPr>
          <p:nvPr/>
        </p:nvSpPr>
        <p:spPr bwMode="auto">
          <a:xfrm>
            <a:off x="8605812" y="1192579"/>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6285807" y="1641490"/>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flipV="1">
            <a:off x="7326667" y="1611678"/>
            <a:ext cx="1241045"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9624987" y="1633904"/>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4857436" y="2070809"/>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8" name="Text Box 36"/>
          <p:cNvSpPr txBox="1">
            <a:spLocks noChangeArrowheads="1"/>
          </p:cNvSpPr>
          <p:nvPr/>
        </p:nvSpPr>
        <p:spPr bwMode="auto">
          <a:xfrm>
            <a:off x="8492495" y="837240"/>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sp>
        <p:nvSpPr>
          <p:cNvPr id="41" name="Rectangle 3"/>
          <p:cNvSpPr txBox="1">
            <a:spLocks noChangeArrowheads="1"/>
          </p:cNvSpPr>
          <p:nvPr/>
        </p:nvSpPr>
        <p:spPr>
          <a:xfrm>
            <a:off x="34285" y="915090"/>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=20/24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2(0.833) = 1.667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20(5/60) = 1.667</a:t>
            </a:r>
            <a:endParaRPr lang="en-US" altLang="en-US" kern="0" dirty="0"/>
          </a:p>
        </p:txBody>
      </p:sp>
      <p:sp>
        <p:nvSpPr>
          <p:cNvPr id="43" name="Rectangle 4">
            <a:extLst>
              <a:ext uri="{FF2B5EF4-FFF2-40B4-BE49-F238E27FC236}">
                <a16:creationId xmlns:a16="http://schemas.microsoft.com/office/drawing/2014/main" id="{EC48AA18-6BB0-4374-981C-C04E6A2563E7}"/>
              </a:ext>
            </a:extLst>
          </p:cNvPr>
          <p:cNvSpPr>
            <a:spLocks noChangeArrowheads="1"/>
          </p:cNvSpPr>
          <p:nvPr/>
        </p:nvSpPr>
        <p:spPr bwMode="auto">
          <a:xfrm>
            <a:off x="8584237" y="247883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44" name="Rectangle 6">
            <a:extLst>
              <a:ext uri="{FF2B5EF4-FFF2-40B4-BE49-F238E27FC236}">
                <a16:creationId xmlns:a16="http://schemas.microsoft.com/office/drawing/2014/main" id="{87B017D3-9FEF-45C5-B78E-01E1A1981741}"/>
              </a:ext>
            </a:extLst>
          </p:cNvPr>
          <p:cNvSpPr>
            <a:spLocks noChangeArrowheads="1"/>
          </p:cNvSpPr>
          <p:nvPr/>
        </p:nvSpPr>
        <p:spPr bwMode="auto">
          <a:xfrm>
            <a:off x="8567712" y="223436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45" name="Line 8">
            <a:extLst>
              <a:ext uri="{FF2B5EF4-FFF2-40B4-BE49-F238E27FC236}">
                <a16:creationId xmlns:a16="http://schemas.microsoft.com/office/drawing/2014/main" id="{BD456604-003C-4702-8F5F-630DDE4402DA}"/>
              </a:ext>
            </a:extLst>
          </p:cNvPr>
          <p:cNvSpPr>
            <a:spLocks noChangeShapeType="1"/>
          </p:cNvSpPr>
          <p:nvPr/>
        </p:nvSpPr>
        <p:spPr bwMode="auto">
          <a:xfrm>
            <a:off x="7326667" y="2277816"/>
            <a:ext cx="1165828"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46" name="Line 9">
            <a:extLst>
              <a:ext uri="{FF2B5EF4-FFF2-40B4-BE49-F238E27FC236}">
                <a16:creationId xmlns:a16="http://schemas.microsoft.com/office/drawing/2014/main" id="{B27AADA8-8948-453B-88D1-02662CA06556}"/>
              </a:ext>
            </a:extLst>
          </p:cNvPr>
          <p:cNvSpPr>
            <a:spLocks noChangeShapeType="1"/>
          </p:cNvSpPr>
          <p:nvPr/>
        </p:nvSpPr>
        <p:spPr bwMode="auto">
          <a:xfrm>
            <a:off x="9586887" y="267568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63" name="Rectangle 3">
            <a:extLst>
              <a:ext uri="{FF2B5EF4-FFF2-40B4-BE49-F238E27FC236}">
                <a16:creationId xmlns:a16="http://schemas.microsoft.com/office/drawing/2014/main" id="{0A2CE996-46E1-4479-BAA8-3A2F3E3A766F}"/>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3.79</a:t>
            </a:r>
          </a:p>
        </p:txBody>
      </p:sp>
      <p:sp>
        <p:nvSpPr>
          <p:cNvPr id="64" name="Rectangle 3">
            <a:extLst>
              <a:ext uri="{FF2B5EF4-FFF2-40B4-BE49-F238E27FC236}">
                <a16:creationId xmlns:a16="http://schemas.microsoft.com/office/drawing/2014/main" id="{8917F53E-FCF8-4194-817D-573FC46D1F55}"/>
              </a:ext>
            </a:extLst>
          </p:cNvPr>
          <p:cNvSpPr txBox="1">
            <a:spLocks noChangeArrowheads="1"/>
          </p:cNvSpPr>
          <p:nvPr/>
        </p:nvSpPr>
        <p:spPr>
          <a:xfrm>
            <a:off x="78176" y="3096418"/>
            <a:ext cx="2777464"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11.36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65" name="Rectangle 3">
            <a:extLst>
              <a:ext uri="{FF2B5EF4-FFF2-40B4-BE49-F238E27FC236}">
                <a16:creationId xmlns:a16="http://schemas.microsoft.com/office/drawing/2014/main" id="{2DE64128-4C4E-47C9-8B45-0FD60EB332AA}"/>
              </a:ext>
            </a:extLst>
          </p:cNvPr>
          <p:cNvSpPr txBox="1">
            <a:spLocks noChangeArrowheads="1"/>
          </p:cNvSpPr>
          <p:nvPr/>
        </p:nvSpPr>
        <p:spPr>
          <a:xfrm>
            <a:off x="44544" y="3928848"/>
            <a:ext cx="513401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5+11.365 = 16.36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20" name="Rectangle 3">
            <a:extLst>
              <a:ext uri="{FF2B5EF4-FFF2-40B4-BE49-F238E27FC236}">
                <a16:creationId xmlns:a16="http://schemas.microsoft.com/office/drawing/2014/main" id="{89A2E526-D534-4A2D-8BA0-17AAD2CBFBF7}"/>
              </a:ext>
            </a:extLst>
          </p:cNvPr>
          <p:cNvSpPr txBox="1">
            <a:spLocks noChangeArrowheads="1"/>
          </p:cNvSpPr>
          <p:nvPr/>
        </p:nvSpPr>
        <p:spPr>
          <a:xfrm>
            <a:off x="-75673" y="4305911"/>
            <a:ext cx="12267672" cy="23368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altLang="en-US" kern="0"/>
              <a:t>Why is Design B better than A?</a:t>
            </a:r>
          </a:p>
          <a:p>
            <a:pPr lvl="1">
              <a:lnSpc>
                <a:spcPct val="90000"/>
              </a:lnSpc>
            </a:pPr>
            <a:r>
              <a:rPr lang="en-US" altLang="en-US" kern="0"/>
              <a:t>Design A the waiting time of customer is dependent on the processing time of those ahead in the queue</a:t>
            </a:r>
          </a:p>
          <a:p>
            <a:pPr lvl="1">
              <a:lnSpc>
                <a:spcPct val="90000"/>
              </a:lnSpc>
            </a:pPr>
            <a:r>
              <a:rPr lang="en-US" altLang="en-US" kern="0"/>
              <a:t>Design B, the waiting time of customer is only partially dependent on each preceding customer’s processing time</a:t>
            </a:r>
          </a:p>
          <a:p>
            <a:pPr lvl="1">
              <a:lnSpc>
                <a:spcPct val="90000"/>
              </a:lnSpc>
            </a:pPr>
            <a:r>
              <a:rPr lang="en-US" altLang="en-US" kern="0"/>
              <a:t>Combining queues reduces variability and leads to reduce waiting times</a:t>
            </a:r>
            <a:endParaRPr lang="en-US" altLang="en-US" kern="0" dirty="0"/>
          </a:p>
        </p:txBody>
      </p:sp>
    </p:spTree>
    <p:extLst>
      <p:ext uri="{BB962C8B-B14F-4D97-AF65-F5344CB8AC3E}">
        <p14:creationId xmlns:p14="http://schemas.microsoft.com/office/powerpoint/2010/main" val="1584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dissolve">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
                                            <p:txEl>
                                              <p:pRg st="0" end="0"/>
                                            </p:txEl>
                                          </p:spTgt>
                                        </p:tgtEl>
                                        <p:attrNameLst>
                                          <p:attrName>style.visibility</p:attrName>
                                        </p:attrNameLst>
                                      </p:cBhvr>
                                      <p:to>
                                        <p:strVal val="visible"/>
                                      </p:to>
                                    </p:set>
                                    <p:animEffect transition="in" filter="dissolve">
                                      <p:cBhvr>
                                        <p:cTn id="27" dur="500"/>
                                        <p:tgtEl>
                                          <p:spTgt spid="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xEl>
                                              <p:pRg st="0" end="0"/>
                                            </p:txEl>
                                          </p:spTgt>
                                        </p:tgtEl>
                                        <p:attrNameLst>
                                          <p:attrName>style.visibility</p:attrName>
                                        </p:attrNameLst>
                                      </p:cBhvr>
                                      <p:to>
                                        <p:strVal val="visible"/>
                                      </p:to>
                                    </p:set>
                                    <p:animEffect transition="in" filter="dissolve">
                                      <p:cBhvr>
                                        <p:cTn id="32"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63" grpId="0" build="p"/>
      <p:bldP spid="64" grpId="0" build="p"/>
      <p:bldP spid="6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84" y="633896"/>
            <a:ext cx="12178716" cy="3515184"/>
          </a:xfrm>
        </p:spPr>
        <p:txBody>
          <a:bodyPr/>
          <a:lstStyle/>
          <a:p>
            <a:pPr marL="0" indent="0">
              <a:buNone/>
              <a:defRPr/>
            </a:pPr>
            <a:r>
              <a:rPr lang="en-US" dirty="0"/>
              <a:t>American Vending Inc. (AVI) supplies vending food to a large university. Because students often kick the machines out of anger and frustration, management has a constant repair problem. The machines </a:t>
            </a:r>
            <a:r>
              <a:rPr lang="en-US" dirty="0">
                <a:solidFill>
                  <a:srgbClr val="FF0000"/>
                </a:solidFill>
              </a:rPr>
              <a:t>break down </a:t>
            </a:r>
            <a:r>
              <a:rPr lang="en-US" dirty="0"/>
              <a:t>on an average of </a:t>
            </a:r>
            <a:r>
              <a:rPr lang="en-US" dirty="0">
                <a:solidFill>
                  <a:srgbClr val="FF0000"/>
                </a:solidFill>
              </a:rPr>
              <a:t>3/hr</a:t>
            </a:r>
            <a:r>
              <a:rPr lang="en-US" dirty="0"/>
              <a:t>, and the breakdowns are distributed in a </a:t>
            </a:r>
            <a:r>
              <a:rPr lang="en-US" dirty="0">
                <a:solidFill>
                  <a:srgbClr val="FF0000"/>
                </a:solidFill>
              </a:rPr>
              <a:t>Poisson</a:t>
            </a:r>
            <a:r>
              <a:rPr lang="en-US" dirty="0"/>
              <a:t> manner. </a:t>
            </a:r>
            <a:r>
              <a:rPr lang="en-US" dirty="0">
                <a:solidFill>
                  <a:srgbClr val="FF0000"/>
                </a:solidFill>
              </a:rPr>
              <a:t>Downtime costs </a:t>
            </a:r>
            <a:r>
              <a:rPr lang="en-US" dirty="0"/>
              <a:t>the company    </a:t>
            </a:r>
            <a:r>
              <a:rPr lang="en-US" dirty="0">
                <a:solidFill>
                  <a:srgbClr val="FF0000"/>
                </a:solidFill>
              </a:rPr>
              <a:t>$25/hr/machine</a:t>
            </a:r>
            <a:r>
              <a:rPr lang="en-US" dirty="0"/>
              <a:t>, and each maintenance worker gets </a:t>
            </a:r>
            <a:r>
              <a:rPr lang="en-US" dirty="0">
                <a:solidFill>
                  <a:srgbClr val="FF0000"/>
                </a:solidFill>
              </a:rPr>
              <a:t>$4 per hr</a:t>
            </a:r>
            <a:r>
              <a:rPr lang="en-US" dirty="0"/>
              <a:t>. </a:t>
            </a:r>
          </a:p>
          <a:p>
            <a:pPr marL="0" indent="0">
              <a:buNone/>
              <a:defRPr/>
            </a:pPr>
            <a:r>
              <a:rPr lang="en-US" dirty="0">
                <a:solidFill>
                  <a:srgbClr val="FF0000"/>
                </a:solidFill>
              </a:rPr>
              <a:t>One worker </a:t>
            </a:r>
            <a:r>
              <a:rPr lang="en-US" dirty="0"/>
              <a:t>can </a:t>
            </a:r>
            <a:r>
              <a:rPr lang="en-US" dirty="0">
                <a:solidFill>
                  <a:srgbClr val="FF0000"/>
                </a:solidFill>
              </a:rPr>
              <a:t>service machines </a:t>
            </a:r>
            <a:r>
              <a:rPr lang="en-US" dirty="0"/>
              <a:t>at an average rate of </a:t>
            </a:r>
            <a:r>
              <a:rPr lang="en-US" dirty="0">
                <a:solidFill>
                  <a:srgbClr val="FF0000"/>
                </a:solidFill>
              </a:rPr>
              <a:t>5/hr</a:t>
            </a:r>
            <a:r>
              <a:rPr lang="en-US" dirty="0"/>
              <a:t>, distributed </a:t>
            </a:r>
            <a:r>
              <a:rPr lang="en-US" dirty="0">
                <a:solidFill>
                  <a:srgbClr val="FF0000"/>
                </a:solidFill>
              </a:rPr>
              <a:t>exponentially</a:t>
            </a:r>
            <a:r>
              <a:rPr lang="en-US" dirty="0"/>
              <a:t>;</a:t>
            </a:r>
          </a:p>
          <a:p>
            <a:pPr marL="0" indent="0">
              <a:buNone/>
              <a:defRPr/>
            </a:pPr>
            <a:r>
              <a:rPr lang="en-US" dirty="0"/>
              <a:t> </a:t>
            </a:r>
            <a:r>
              <a:rPr lang="en-US" dirty="0">
                <a:solidFill>
                  <a:srgbClr val="FF0000"/>
                </a:solidFill>
              </a:rPr>
              <a:t>2 workers working together</a:t>
            </a:r>
            <a:r>
              <a:rPr lang="en-US" dirty="0"/>
              <a:t> can </a:t>
            </a:r>
            <a:r>
              <a:rPr lang="en-US" dirty="0">
                <a:solidFill>
                  <a:srgbClr val="FF0000"/>
                </a:solidFill>
              </a:rPr>
              <a:t>service 7/hr</a:t>
            </a:r>
            <a:r>
              <a:rPr lang="en-US" dirty="0"/>
              <a:t>, distributed exponentially; </a:t>
            </a:r>
          </a:p>
          <a:p>
            <a:pPr marL="0" indent="0">
              <a:buNone/>
              <a:defRPr/>
            </a:pPr>
            <a:r>
              <a:rPr lang="en-US" dirty="0"/>
              <a:t>and a team of </a:t>
            </a:r>
            <a:r>
              <a:rPr lang="en-US" dirty="0">
                <a:solidFill>
                  <a:srgbClr val="FF0000"/>
                </a:solidFill>
              </a:rPr>
              <a:t>3</a:t>
            </a:r>
            <a:r>
              <a:rPr lang="en-US" dirty="0"/>
              <a:t> workers can do </a:t>
            </a:r>
            <a:r>
              <a:rPr lang="en-US" dirty="0">
                <a:solidFill>
                  <a:srgbClr val="FF0000"/>
                </a:solidFill>
              </a:rPr>
              <a:t>8/hr</a:t>
            </a:r>
            <a:r>
              <a:rPr lang="en-US" dirty="0"/>
              <a:t>, distributed exponentially. What is the optimal maintenance crew size for servicing the machines?</a:t>
            </a:r>
          </a:p>
          <a:p>
            <a:pPr>
              <a:defRPr/>
            </a:pPr>
            <a:endParaRPr lang="en-US" dirty="0">
              <a:latin typeface="Book Antiqua" pitchFamily="18" charset="0"/>
            </a:endParaRPr>
          </a:p>
        </p:txBody>
      </p:sp>
      <p:sp>
        <p:nvSpPr>
          <p:cNvPr id="6" name="Title 1"/>
          <p:cNvSpPr txBox="1">
            <a:spLocks/>
          </p:cNvSpPr>
          <p:nvPr/>
        </p:nvSpPr>
        <p:spPr bwMode="gray">
          <a:xfrm>
            <a:off x="13284" y="0"/>
            <a:ext cx="12178716"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11</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61" name="Object 5"/>
          <p:cNvGraphicFramePr>
            <a:graphicFrameLocks noChangeAspect="1"/>
          </p:cNvGraphicFramePr>
          <p:nvPr>
            <p:extLst>
              <p:ext uri="{D42A27DB-BD31-4B8C-83A1-F6EECF244321}">
                <p14:modId xmlns:p14="http://schemas.microsoft.com/office/powerpoint/2010/main" val="1482138778"/>
              </p:ext>
            </p:extLst>
          </p:nvPr>
        </p:nvGraphicFramePr>
        <p:xfrm>
          <a:off x="5745089" y="693770"/>
          <a:ext cx="530225" cy="1103313"/>
        </p:xfrm>
        <a:graphic>
          <a:graphicData uri="http://schemas.openxmlformats.org/presentationml/2006/ole">
            <mc:AlternateContent xmlns:mc="http://schemas.openxmlformats.org/markup-compatibility/2006">
              <mc:Choice xmlns:v="urn:schemas-microsoft-com:vml" Requires="v">
                <p:oleObj spid="_x0000_s83297" name="Worksheet" r:id="rId4" imgW="381000" imgH="790575" progId="Excel.Sheet.12">
                  <p:embed/>
                </p:oleObj>
              </mc:Choice>
              <mc:Fallback>
                <p:oleObj name="Worksheet" r:id="rId4" imgW="381000" imgH="790575" progId="Excel.Sheet.12">
                  <p:embed/>
                  <p:pic>
                    <p:nvPicPr>
                      <p:cNvPr id="2498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089" y="693770"/>
                        <a:ext cx="5302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a:xfrm>
            <a:off x="-5464" y="-3119"/>
            <a:ext cx="12294151" cy="620688"/>
          </a:xfrm>
        </p:spPr>
        <p:txBody>
          <a:bodyPr/>
          <a:lstStyle/>
          <a:p>
            <a:pPr lvl="0">
              <a:defRPr/>
            </a:pPr>
            <a:r>
              <a:rPr lang="en-US" dirty="0"/>
              <a:t>Problem 11</a:t>
            </a:r>
          </a:p>
        </p:txBody>
      </p:sp>
      <p:sp>
        <p:nvSpPr>
          <p:cNvPr id="5" name="Content Placeholder 2"/>
          <p:cNvSpPr txBox="1">
            <a:spLocks/>
          </p:cNvSpPr>
          <p:nvPr/>
        </p:nvSpPr>
        <p:spPr bwMode="auto">
          <a:xfrm>
            <a:off x="296815" y="693769"/>
            <a:ext cx="14478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t>
            </a:r>
          </a:p>
          <a:p>
            <a:pPr eaLnBrk="1" hangingPunct="1">
              <a:spcBef>
                <a:spcPct val="20000"/>
              </a:spcBef>
              <a:buSzPct val="75000"/>
              <a:defRPr/>
            </a:pPr>
            <a:r>
              <a:rPr lang="en-US" sz="2400" dirty="0">
                <a:latin typeface="Book Antiqua" pitchFamily="18" charset="0"/>
              </a:rPr>
              <a:t>c = 1</a:t>
            </a:r>
          </a:p>
          <a:p>
            <a:pPr eaLnBrk="1" hangingPunct="1">
              <a:spcBef>
                <a:spcPct val="20000"/>
              </a:spcBef>
              <a:buSzPct val="75000"/>
              <a:defRPr/>
            </a:pPr>
            <a:r>
              <a:rPr lang="en-US" sz="2400" dirty="0">
                <a:latin typeface="Book Antiqua" pitchFamily="18" charset="0"/>
              </a:rPr>
              <a:t>U=??</a:t>
            </a: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marL="342900" indent="-342900" algn="just"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graphicFrame>
        <p:nvGraphicFramePr>
          <p:cNvPr id="249860" name="Object 4"/>
          <p:cNvGraphicFramePr>
            <a:graphicFrameLocks noChangeAspect="1"/>
          </p:cNvGraphicFramePr>
          <p:nvPr>
            <p:extLst>
              <p:ext uri="{D42A27DB-BD31-4B8C-83A1-F6EECF244321}">
                <p14:modId xmlns:p14="http://schemas.microsoft.com/office/powerpoint/2010/main" val="882663874"/>
              </p:ext>
            </p:extLst>
          </p:nvPr>
        </p:nvGraphicFramePr>
        <p:xfrm>
          <a:off x="1858889" y="693769"/>
          <a:ext cx="3838575" cy="1104900"/>
        </p:xfrm>
        <a:graphic>
          <a:graphicData uri="http://schemas.openxmlformats.org/presentationml/2006/ole">
            <mc:AlternateContent xmlns:mc="http://schemas.openxmlformats.org/markup-compatibility/2006">
              <mc:Choice xmlns:v="urn:schemas-microsoft-com:vml" Requires="v">
                <p:oleObj spid="_x0000_s83298" name="Worksheet" r:id="rId6" imgW="2743200" imgH="790575" progId="Excel.Sheet.12">
                  <p:embed/>
                </p:oleObj>
              </mc:Choice>
              <mc:Fallback>
                <p:oleObj name="Worksheet" r:id="rId6" imgW="2743200" imgH="790575" progId="Excel.Sheet.12">
                  <p:embed/>
                  <p:pic>
                    <p:nvPicPr>
                      <p:cNvPr id="24986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889" y="693769"/>
                        <a:ext cx="38385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3" name="Object 7"/>
          <p:cNvGraphicFramePr>
            <a:graphicFrameLocks noChangeAspect="1"/>
          </p:cNvGraphicFramePr>
          <p:nvPr>
            <p:extLst>
              <p:ext uri="{D42A27DB-BD31-4B8C-83A1-F6EECF244321}">
                <p14:modId xmlns:p14="http://schemas.microsoft.com/office/powerpoint/2010/main" val="2991491829"/>
              </p:ext>
            </p:extLst>
          </p:nvPr>
        </p:nvGraphicFramePr>
        <p:xfrm>
          <a:off x="6354688" y="693770"/>
          <a:ext cx="438150" cy="1101725"/>
        </p:xfrm>
        <a:graphic>
          <a:graphicData uri="http://schemas.openxmlformats.org/presentationml/2006/ole">
            <mc:AlternateContent xmlns:mc="http://schemas.openxmlformats.org/markup-compatibility/2006">
              <mc:Choice xmlns:v="urn:schemas-microsoft-com:vml" Requires="v">
                <p:oleObj spid="_x0000_s83299" name="Worksheet" r:id="rId8" imgW="314192" imgH="790614" progId="Excel.Sheet.12">
                  <p:embed/>
                </p:oleObj>
              </mc:Choice>
              <mc:Fallback>
                <p:oleObj name="Worksheet" r:id="rId8" imgW="314192" imgH="790614" progId="Excel.Sheet.12">
                  <p:embed/>
                  <p:pic>
                    <p:nvPicPr>
                      <p:cNvPr id="249863" name="Object 7"/>
                      <p:cNvPicPr>
                        <a:picLocks noChangeAspect="1" noChangeArrowheads="1"/>
                      </p:cNvPicPr>
                      <p:nvPr/>
                    </p:nvPicPr>
                    <p:blipFill>
                      <a:blip r:embed="rId9"/>
                      <a:srcRect/>
                      <a:stretch>
                        <a:fillRect/>
                      </a:stretch>
                    </p:blipFill>
                    <p:spPr bwMode="auto">
                      <a:xfrm>
                        <a:off x="6354688" y="693770"/>
                        <a:ext cx="43815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4" name="Object 8"/>
          <p:cNvGraphicFramePr>
            <a:graphicFrameLocks noChangeAspect="1"/>
          </p:cNvGraphicFramePr>
          <p:nvPr>
            <p:extLst>
              <p:ext uri="{D42A27DB-BD31-4B8C-83A1-F6EECF244321}">
                <p14:modId xmlns:p14="http://schemas.microsoft.com/office/powerpoint/2010/main" val="1671900320"/>
              </p:ext>
            </p:extLst>
          </p:nvPr>
        </p:nvGraphicFramePr>
        <p:xfrm>
          <a:off x="8412089" y="693770"/>
          <a:ext cx="1196975" cy="1103313"/>
        </p:xfrm>
        <a:graphic>
          <a:graphicData uri="http://schemas.openxmlformats.org/presentationml/2006/ole">
            <mc:AlternateContent xmlns:mc="http://schemas.openxmlformats.org/markup-compatibility/2006">
              <mc:Choice xmlns:v="urn:schemas-microsoft-com:vml" Requires="v">
                <p:oleObj spid="_x0000_s83300" name="Worksheet" r:id="rId10" imgW="857250" imgH="790575" progId="Excel.Sheet.12">
                  <p:embed/>
                </p:oleObj>
              </mc:Choice>
              <mc:Fallback>
                <p:oleObj name="Worksheet" r:id="rId10" imgW="857250" imgH="790575" progId="Excel.Sheet.12">
                  <p:embed/>
                  <p:pic>
                    <p:nvPicPr>
                      <p:cNvPr id="24986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2089" y="693770"/>
                        <a:ext cx="119697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5" name="Object 9"/>
          <p:cNvGraphicFramePr>
            <a:graphicFrameLocks noChangeAspect="1"/>
          </p:cNvGraphicFramePr>
          <p:nvPr>
            <p:extLst>
              <p:ext uri="{D42A27DB-BD31-4B8C-83A1-F6EECF244321}">
                <p14:modId xmlns:p14="http://schemas.microsoft.com/office/powerpoint/2010/main" val="3032889110"/>
              </p:ext>
            </p:extLst>
          </p:nvPr>
        </p:nvGraphicFramePr>
        <p:xfrm>
          <a:off x="6888088" y="693769"/>
          <a:ext cx="1454150" cy="1106488"/>
        </p:xfrm>
        <a:graphic>
          <a:graphicData uri="http://schemas.openxmlformats.org/presentationml/2006/ole">
            <mc:AlternateContent xmlns:mc="http://schemas.openxmlformats.org/markup-compatibility/2006">
              <mc:Choice xmlns:v="urn:schemas-microsoft-com:vml" Requires="v">
                <p:oleObj spid="_x0000_s83301" name="Worksheet" r:id="rId12" imgW="1038269" imgH="790614" progId="Excel.Sheet.12">
                  <p:embed/>
                </p:oleObj>
              </mc:Choice>
              <mc:Fallback>
                <p:oleObj name="Worksheet" r:id="rId12" imgW="1038269" imgH="790614" progId="Excel.Sheet.12">
                  <p:embed/>
                  <p:pic>
                    <p:nvPicPr>
                      <p:cNvPr id="249865" name="Object 9"/>
                      <p:cNvPicPr>
                        <a:picLocks noChangeAspect="1" noChangeArrowheads="1"/>
                      </p:cNvPicPr>
                      <p:nvPr/>
                    </p:nvPicPr>
                    <p:blipFill>
                      <a:blip r:embed="rId13"/>
                      <a:srcRect/>
                      <a:stretch>
                        <a:fillRect/>
                      </a:stretch>
                    </p:blipFill>
                    <p:spPr bwMode="auto">
                      <a:xfrm>
                        <a:off x="6888088" y="693769"/>
                        <a:ext cx="145415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ontent Placeholder 2"/>
          <p:cNvSpPr txBox="1">
            <a:spLocks/>
          </p:cNvSpPr>
          <p:nvPr/>
        </p:nvSpPr>
        <p:spPr bwMode="auto">
          <a:xfrm>
            <a:off x="191344" y="2103469"/>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Down time cost = 25Ii</a:t>
            </a:r>
          </a:p>
          <a:p>
            <a:pPr eaLnBrk="1" hangingPunct="1">
              <a:spcBef>
                <a:spcPct val="20000"/>
              </a:spcBef>
              <a:buSzPct val="75000"/>
              <a:defRPr/>
            </a:pPr>
            <a:endParaRPr lang="en-US" sz="2400" dirty="0">
              <a:latin typeface="Book Antiqua" pitchFamily="18" charset="0"/>
            </a:endParaRPr>
          </a:p>
        </p:txBody>
      </p:sp>
      <p:sp>
        <p:nvSpPr>
          <p:cNvPr id="16" name="Content Placeholder 2"/>
          <p:cNvSpPr txBox="1">
            <a:spLocks/>
          </p:cNvSpPr>
          <p:nvPr/>
        </p:nvSpPr>
        <p:spPr bwMode="auto">
          <a:xfrm>
            <a:off x="119336" y="251791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Capacity Cost= 4(# of team members)</a:t>
            </a:r>
          </a:p>
          <a:p>
            <a:pPr eaLnBrk="1" hangingPunct="1">
              <a:spcBef>
                <a:spcPct val="20000"/>
              </a:spcBef>
              <a:buSzPct val="75000"/>
              <a:defRPr/>
            </a:pPr>
            <a:endParaRPr lang="en-US" sz="2400" dirty="0">
              <a:latin typeface="Book Antiqua" pitchFamily="18" charset="0"/>
            </a:endParaRPr>
          </a:p>
        </p:txBody>
      </p:sp>
      <p:sp>
        <p:nvSpPr>
          <p:cNvPr id="17" name="Content Placeholder 2"/>
          <p:cNvSpPr txBox="1">
            <a:spLocks/>
          </p:cNvSpPr>
          <p:nvPr/>
        </p:nvSpPr>
        <p:spPr bwMode="auto">
          <a:xfrm>
            <a:off x="126996" y="3001588"/>
            <a:ext cx="1905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Total Cost </a:t>
            </a:r>
          </a:p>
        </p:txBody>
      </p:sp>
      <p:graphicFrame>
        <p:nvGraphicFramePr>
          <p:cNvPr id="249866" name="Object 10"/>
          <p:cNvGraphicFramePr>
            <a:graphicFrameLocks noChangeAspect="1"/>
          </p:cNvGraphicFramePr>
          <p:nvPr>
            <p:extLst>
              <p:ext uri="{D42A27DB-BD31-4B8C-83A1-F6EECF244321}">
                <p14:modId xmlns:p14="http://schemas.microsoft.com/office/powerpoint/2010/main" val="1651183847"/>
              </p:ext>
            </p:extLst>
          </p:nvPr>
        </p:nvGraphicFramePr>
        <p:xfrm>
          <a:off x="9707489" y="696945"/>
          <a:ext cx="923925" cy="1109663"/>
        </p:xfrm>
        <a:graphic>
          <a:graphicData uri="http://schemas.openxmlformats.org/presentationml/2006/ole">
            <mc:AlternateContent xmlns:mc="http://schemas.openxmlformats.org/markup-compatibility/2006">
              <mc:Choice xmlns:v="urn:schemas-microsoft-com:vml" Requires="v">
                <p:oleObj spid="_x0000_s83302" name="Worksheet" r:id="rId14" imgW="657225" imgH="790575" progId="Excel.Sheet.12">
                  <p:embed/>
                </p:oleObj>
              </mc:Choice>
              <mc:Fallback>
                <p:oleObj name="Worksheet" r:id="rId14" imgW="657225" imgH="790575" progId="Excel.Sheet.12">
                  <p:embed/>
                  <p:pic>
                    <p:nvPicPr>
                      <p:cNvPr id="2498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07489" y="696945"/>
                        <a:ext cx="9239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7" name="Object 11"/>
          <p:cNvGraphicFramePr>
            <a:graphicFrameLocks noChangeAspect="1"/>
          </p:cNvGraphicFramePr>
          <p:nvPr>
            <p:extLst>
              <p:ext uri="{D42A27DB-BD31-4B8C-83A1-F6EECF244321}">
                <p14:modId xmlns:p14="http://schemas.microsoft.com/office/powerpoint/2010/main" val="295999102"/>
              </p:ext>
            </p:extLst>
          </p:nvPr>
        </p:nvGraphicFramePr>
        <p:xfrm>
          <a:off x="1858889" y="1249204"/>
          <a:ext cx="1736725" cy="282575"/>
        </p:xfrm>
        <a:graphic>
          <a:graphicData uri="http://schemas.openxmlformats.org/presentationml/2006/ole">
            <mc:AlternateContent xmlns:mc="http://schemas.openxmlformats.org/markup-compatibility/2006">
              <mc:Choice xmlns:v="urn:schemas-microsoft-com:vml" Requires="v">
                <p:oleObj spid="_x0000_s83303" name="Worksheet" r:id="rId16" imgW="1228725" imgH="200025" progId="Excel.Sheet.12">
                  <p:embed/>
                </p:oleObj>
              </mc:Choice>
              <mc:Fallback>
                <p:oleObj name="Worksheet" r:id="rId16" imgW="1228725" imgH="200025" progId="Excel.Sheet.12">
                  <p:embed/>
                  <p:pic>
                    <p:nvPicPr>
                      <p:cNvPr id="24986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8889" y="1249204"/>
                        <a:ext cx="1736725"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Content Placeholder 4">
            <a:extLst>
              <a:ext uri="{FF2B5EF4-FFF2-40B4-BE49-F238E27FC236}">
                <a16:creationId xmlns:a16="http://schemas.microsoft.com/office/drawing/2014/main" id="{2F644B67-9C2D-4FEE-AD3F-DA3D2FF6DC99}"/>
              </a:ext>
            </a:extLst>
          </p:cNvPr>
          <p:cNvSpPr>
            <a:spLocks noGrp="1"/>
          </p:cNvSpPr>
          <p:nvPr>
            <p:ph idx="1"/>
          </p:nvPr>
        </p:nvSpPr>
        <p:spPr>
          <a:xfrm>
            <a:off x="0" y="3417422"/>
            <a:ext cx="12192000" cy="3035914"/>
          </a:xfrm>
        </p:spPr>
        <p:txBody>
          <a:bodyPr/>
          <a:lstStyle/>
          <a:p>
            <a:pPr marL="0" indent="0">
              <a:buNone/>
              <a:defRPr/>
            </a:pPr>
            <a:r>
              <a:rPr lang="en-US" sz="2800" b="1" dirty="0">
                <a:solidFill>
                  <a:srgbClr val="FF0000"/>
                </a:solidFill>
              </a:rPr>
              <a:t>Have I made any mistakes?</a:t>
            </a:r>
          </a:p>
          <a:p>
            <a:pPr marL="0" indent="0">
              <a:buNone/>
              <a:defRPr/>
            </a:pPr>
            <a:r>
              <a:rPr lang="en-US" dirty="0">
                <a:solidFill>
                  <a:srgbClr val="FF0000"/>
                </a:solidFill>
              </a:rPr>
              <a:t>Downtime costs </a:t>
            </a:r>
            <a:r>
              <a:rPr lang="en-US" dirty="0"/>
              <a:t>the company $25 /hr/machine.</a:t>
            </a:r>
          </a:p>
          <a:p>
            <a:pPr marL="0" indent="0">
              <a:buNone/>
              <a:defRPr/>
            </a:pPr>
            <a:r>
              <a:rPr lang="en-US" dirty="0">
                <a:solidFill>
                  <a:schemeClr val="tx1"/>
                </a:solidFill>
                <a:latin typeface="Book Antiqua" pitchFamily="18" charset="0"/>
              </a:rPr>
              <a:t>When the machine is down?</a:t>
            </a:r>
          </a:p>
          <a:p>
            <a:pPr marL="0" indent="0">
              <a:buNone/>
              <a:defRPr/>
            </a:pPr>
            <a:r>
              <a:rPr lang="en-US" dirty="0"/>
              <a:t>Until it is up.</a:t>
            </a:r>
          </a:p>
          <a:p>
            <a:pPr marL="0" indent="0">
              <a:buNone/>
              <a:defRPr/>
            </a:pPr>
            <a:r>
              <a:rPr lang="en-US" dirty="0">
                <a:solidFill>
                  <a:schemeClr val="tx1"/>
                </a:solidFill>
                <a:latin typeface="Book Antiqua" pitchFamily="18" charset="0"/>
              </a:rPr>
              <a:t>In the waiting line it is down. </a:t>
            </a:r>
            <a:r>
              <a:rPr lang="en-US" dirty="0">
                <a:solidFill>
                  <a:srgbClr val="FF0000"/>
                </a:solidFill>
                <a:latin typeface="Book Antiqua" pitchFamily="18" charset="0"/>
              </a:rPr>
              <a:t>In the processor until the end of the process it is down. </a:t>
            </a:r>
          </a:p>
          <a:p>
            <a:pPr marL="0" indent="0">
              <a:buNone/>
              <a:defRPr/>
            </a:pPr>
            <a:r>
              <a:rPr lang="en-US" dirty="0">
                <a:latin typeface="Book Antiqua" pitchFamily="18" charset="0"/>
              </a:rPr>
              <a:t>There fore, besides Ii, I also need Ip</a:t>
            </a:r>
          </a:p>
          <a:p>
            <a:pPr marL="0" indent="0">
              <a:buNone/>
              <a:defRPr/>
            </a:pPr>
            <a:r>
              <a:rPr lang="en-US" dirty="0"/>
              <a:t>Ip is simply </a:t>
            </a:r>
            <a:r>
              <a:rPr lang="en-US" dirty="0" err="1"/>
              <a:t>U+Ii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9861"/>
                                        </p:tgtEl>
                                        <p:attrNameLst>
                                          <p:attrName>style.visibility</p:attrName>
                                        </p:attrNameLst>
                                      </p:cBhvr>
                                      <p:to>
                                        <p:strVal val="visible"/>
                                      </p:to>
                                    </p:set>
                                    <p:animEffect transition="in" filter="dissolve">
                                      <p:cBhvr>
                                        <p:cTn id="22" dur="500"/>
                                        <p:tgtEl>
                                          <p:spTgt spid="24986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dissolve">
                                      <p:cBhvr>
                                        <p:cTn id="27" dur="500"/>
                                        <p:tgtEl>
                                          <p:spTgt spid="2498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9865"/>
                                        </p:tgtEl>
                                        <p:attrNameLst>
                                          <p:attrName>style.visibility</p:attrName>
                                        </p:attrNameLst>
                                      </p:cBhvr>
                                      <p:to>
                                        <p:strVal val="visible"/>
                                      </p:to>
                                    </p:set>
                                    <p:animEffect transition="in" filter="dissolve">
                                      <p:cBhvr>
                                        <p:cTn id="37" dur="500"/>
                                        <p:tgtEl>
                                          <p:spTgt spid="24986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9864"/>
                                        </p:tgtEl>
                                        <p:attrNameLst>
                                          <p:attrName>style.visibility</p:attrName>
                                        </p:attrNameLst>
                                      </p:cBhvr>
                                      <p:to>
                                        <p:strVal val="visible"/>
                                      </p:to>
                                    </p:set>
                                    <p:animEffect transition="in" filter="dissolve">
                                      <p:cBhvr>
                                        <p:cTn id="47" dur="500"/>
                                        <p:tgtEl>
                                          <p:spTgt spid="2498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dissolve">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49866"/>
                                        </p:tgtEl>
                                        <p:attrNameLst>
                                          <p:attrName>style.visibility</p:attrName>
                                        </p:attrNameLst>
                                      </p:cBhvr>
                                      <p:to>
                                        <p:strVal val="visible"/>
                                      </p:to>
                                    </p:set>
                                    <p:animEffect transition="in" filter="dissolve">
                                      <p:cBhvr>
                                        <p:cTn id="57" dur="500"/>
                                        <p:tgtEl>
                                          <p:spTgt spid="24986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249867"/>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5" grpId="0"/>
      <p:bldP spid="16" grpId="0" build="p" autoUpdateAnimBg="0"/>
      <p:bldP spid="1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0" y="0"/>
            <a:ext cx="12192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3600" kern="0" dirty="0">
                <a:solidFill>
                  <a:schemeClr val="bg1"/>
                </a:solidFill>
                <a:latin typeface="Impact" pitchFamily="34" charset="0"/>
                <a:ea typeface="ＭＳ Ｐゴシック" pitchFamily="-65" charset="-128"/>
                <a:cs typeface="Impact" pitchFamily="34" charset="0"/>
              </a:rPr>
              <a:t>Problem 11</a:t>
            </a:r>
          </a:p>
        </p:txBody>
      </p:sp>
      <p:graphicFrame>
        <p:nvGraphicFramePr>
          <p:cNvPr id="301059" name="Object 3"/>
          <p:cNvGraphicFramePr>
            <a:graphicFrameLocks noChangeAspect="1"/>
          </p:cNvGraphicFramePr>
          <p:nvPr>
            <p:extLst>
              <p:ext uri="{D42A27DB-BD31-4B8C-83A1-F6EECF244321}">
                <p14:modId xmlns:p14="http://schemas.microsoft.com/office/powerpoint/2010/main" val="2714158958"/>
              </p:ext>
            </p:extLst>
          </p:nvPr>
        </p:nvGraphicFramePr>
        <p:xfrm>
          <a:off x="263352" y="836712"/>
          <a:ext cx="4170363" cy="1443038"/>
        </p:xfrm>
        <a:graphic>
          <a:graphicData uri="http://schemas.openxmlformats.org/presentationml/2006/ole">
            <mc:AlternateContent xmlns:mc="http://schemas.openxmlformats.org/markup-compatibility/2006">
              <mc:Choice xmlns:v="urn:schemas-microsoft-com:vml" Requires="v">
                <p:oleObj spid="_x0000_s84127" name="Worksheet" r:id="rId4" imgW="2971779" imgH="1028717" progId="Excel.Sheet.12">
                  <p:embed/>
                </p:oleObj>
              </mc:Choice>
              <mc:Fallback>
                <p:oleObj name="Worksheet" r:id="rId4" imgW="2971779" imgH="1028717" progId="Excel.Sheet.12">
                  <p:embed/>
                  <p:pic>
                    <p:nvPicPr>
                      <p:cNvPr id="301059" name="Object 3"/>
                      <p:cNvPicPr>
                        <a:picLocks noChangeAspect="1" noChangeArrowheads="1"/>
                      </p:cNvPicPr>
                      <p:nvPr/>
                    </p:nvPicPr>
                    <p:blipFill>
                      <a:blip r:embed="rId5"/>
                      <a:srcRect/>
                      <a:stretch>
                        <a:fillRect/>
                      </a:stretch>
                    </p:blipFill>
                    <p:spPr bwMode="auto">
                      <a:xfrm>
                        <a:off x="263352" y="836712"/>
                        <a:ext cx="4170363"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0" name="Object 4"/>
          <p:cNvGraphicFramePr>
            <a:graphicFrameLocks noChangeAspect="1"/>
          </p:cNvGraphicFramePr>
          <p:nvPr>
            <p:extLst>
              <p:ext uri="{D42A27DB-BD31-4B8C-83A1-F6EECF244321}">
                <p14:modId xmlns:p14="http://schemas.microsoft.com/office/powerpoint/2010/main" val="2572885770"/>
              </p:ext>
            </p:extLst>
          </p:nvPr>
        </p:nvGraphicFramePr>
        <p:xfrm>
          <a:off x="4530552" y="836713"/>
          <a:ext cx="987425" cy="1439863"/>
        </p:xfrm>
        <a:graphic>
          <a:graphicData uri="http://schemas.openxmlformats.org/presentationml/2006/ole">
            <mc:AlternateContent xmlns:mc="http://schemas.openxmlformats.org/markup-compatibility/2006">
              <mc:Choice xmlns:v="urn:schemas-microsoft-com:vml" Requires="v">
                <p:oleObj spid="_x0000_s84128" name="Worksheet" r:id="rId6" imgW="704939" imgH="1028700" progId="Excel.Sheet.12">
                  <p:embed/>
                </p:oleObj>
              </mc:Choice>
              <mc:Fallback>
                <p:oleObj name="Worksheet" r:id="rId6" imgW="704939" imgH="1028700" progId="Excel.Sheet.12">
                  <p:embed/>
                  <p:pic>
                    <p:nvPicPr>
                      <p:cNvPr id="301060" name="Object 4"/>
                      <p:cNvPicPr>
                        <a:picLocks noChangeAspect="1" noChangeArrowheads="1"/>
                      </p:cNvPicPr>
                      <p:nvPr/>
                    </p:nvPicPr>
                    <p:blipFill>
                      <a:blip r:embed="rId7"/>
                      <a:srcRect/>
                      <a:stretch>
                        <a:fillRect/>
                      </a:stretch>
                    </p:blipFill>
                    <p:spPr bwMode="auto">
                      <a:xfrm>
                        <a:off x="4530552" y="836713"/>
                        <a:ext cx="98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1" name="Object 5"/>
          <p:cNvGraphicFramePr>
            <a:graphicFrameLocks noChangeAspect="1"/>
          </p:cNvGraphicFramePr>
          <p:nvPr>
            <p:extLst>
              <p:ext uri="{D42A27DB-BD31-4B8C-83A1-F6EECF244321}">
                <p14:modId xmlns:p14="http://schemas.microsoft.com/office/powerpoint/2010/main" val="4099412843"/>
              </p:ext>
            </p:extLst>
          </p:nvPr>
        </p:nvGraphicFramePr>
        <p:xfrm>
          <a:off x="5749752" y="836712"/>
          <a:ext cx="1782763" cy="1447800"/>
        </p:xfrm>
        <a:graphic>
          <a:graphicData uri="http://schemas.openxmlformats.org/presentationml/2006/ole">
            <mc:AlternateContent xmlns:mc="http://schemas.openxmlformats.org/markup-compatibility/2006">
              <mc:Choice xmlns:v="urn:schemas-microsoft-com:vml" Requires="v">
                <p:oleObj spid="_x0000_s84129" name="Worksheet" r:id="rId8" imgW="1266668" imgH="1028680" progId="Excel.Sheet.12">
                  <p:embed/>
                </p:oleObj>
              </mc:Choice>
              <mc:Fallback>
                <p:oleObj name="Worksheet" r:id="rId8" imgW="1266668" imgH="1028680" progId="Excel.Sheet.12">
                  <p:embed/>
                  <p:pic>
                    <p:nvPicPr>
                      <p:cNvPr id="30106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9752" y="836712"/>
                        <a:ext cx="178276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1CF75BD3-FEF4-418F-8AAB-3C1A1C1D35E9}"/>
              </a:ext>
            </a:extLst>
          </p:cNvPr>
          <p:cNvGraphicFramePr>
            <a:graphicFrameLocks noChangeAspect="1"/>
          </p:cNvGraphicFramePr>
          <p:nvPr>
            <p:extLst>
              <p:ext uri="{D42A27DB-BD31-4B8C-83A1-F6EECF244321}">
                <p14:modId xmlns:p14="http://schemas.microsoft.com/office/powerpoint/2010/main" val="704269677"/>
              </p:ext>
            </p:extLst>
          </p:nvPr>
        </p:nvGraphicFramePr>
        <p:xfrm>
          <a:off x="263351" y="2492600"/>
          <a:ext cx="7689241" cy="3888727"/>
        </p:xfrm>
        <a:graphic>
          <a:graphicData uri="http://schemas.openxmlformats.org/presentationml/2006/ole">
            <mc:AlternateContent xmlns:mc="http://schemas.openxmlformats.org/markup-compatibility/2006">
              <mc:Choice xmlns:v="urn:schemas-microsoft-com:vml" Requires="v">
                <p:oleObj spid="_x0000_s84130" name="Macro-Enabled Worksheet" r:id="rId10" imgW="9963239" imgH="5038509" progId="Excel.SheetMacroEnabled.12">
                  <p:embed/>
                </p:oleObj>
              </mc:Choice>
              <mc:Fallback>
                <p:oleObj name="Macro-Enabled Worksheet" r:id="rId10" imgW="9963239" imgH="5038509" progId="Excel.SheetMacroEnabled.12">
                  <p:embed/>
                  <p:pic>
                    <p:nvPicPr>
                      <p:cNvPr id="0" name=""/>
                      <p:cNvPicPr/>
                      <p:nvPr/>
                    </p:nvPicPr>
                    <p:blipFill>
                      <a:blip r:embed="rId11"/>
                      <a:stretch>
                        <a:fillRect/>
                      </a:stretch>
                    </p:blipFill>
                    <p:spPr>
                      <a:xfrm>
                        <a:off x="263351" y="2492600"/>
                        <a:ext cx="7689241" cy="3888727"/>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dissolve">
                                      <p:cBhvr>
                                        <p:cTn id="7" dur="500"/>
                                        <p:tgtEl>
                                          <p:spTgt spid="3010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dissolve">
                                      <p:cBhvr>
                                        <p:cTn id="12" dur="500"/>
                                        <p:tgtEl>
                                          <p:spTgt spid="3010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1061"/>
                                        </p:tgtEl>
                                        <p:attrNameLst>
                                          <p:attrName>style.visibility</p:attrName>
                                        </p:attrNameLst>
                                      </p:cBhvr>
                                      <p:to>
                                        <p:strVal val="visible"/>
                                      </p:to>
                                    </p:set>
                                    <p:animEffect transition="in" filter="dissolve">
                                      <p:cBhvr>
                                        <p:cTn id="17" dur="500"/>
                                        <p:tgtEl>
                                          <p:spTgt spid="30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49" y="2060849"/>
            <a:ext cx="12192000" cy="3124200"/>
          </a:xfrm>
        </p:spPr>
        <p:txBody>
          <a:bodyPr/>
          <a:lstStyle/>
          <a:p>
            <a:pPr>
              <a:buNone/>
            </a:pPr>
            <a:r>
              <a:rPr lang="en-US" b="1" dirty="0">
                <a:solidFill>
                  <a:srgbClr val="A1274A"/>
                </a:solidFill>
                <a:latin typeface="Book Antiqua" panose="02040602050305030304" pitchFamily="18" charset="0"/>
              </a:rPr>
              <a:t>Tp</a:t>
            </a:r>
            <a:r>
              <a:rPr lang="en-US" dirty="0">
                <a:latin typeface="Book Antiqua" panose="02040602050305030304" pitchFamily="18" charset="0"/>
              </a:rPr>
              <a:t> </a:t>
            </a:r>
            <a:r>
              <a:rPr lang="en-US" dirty="0">
                <a:solidFill>
                  <a:schemeClr val="tx1"/>
                </a:solidFill>
                <a:latin typeface="Book Antiqua" panose="02040602050305030304" pitchFamily="18" charset="0"/>
              </a:rPr>
              <a:t>: Activity processing time or Resource unit load. It is stated in terms of units of time.  Ex. on average it takes 5 minutes to serve a customer, Tp=5. </a:t>
            </a:r>
          </a:p>
          <a:p>
            <a:pPr>
              <a:buNone/>
            </a:pPr>
            <a:r>
              <a:rPr lang="en-US" b="1" dirty="0">
                <a:solidFill>
                  <a:srgbClr val="A1274A"/>
                </a:solidFill>
                <a:latin typeface="Book Antiqua" panose="02040602050305030304" pitchFamily="18" charset="0"/>
              </a:rPr>
              <a:t>Rp</a:t>
            </a:r>
            <a:r>
              <a:rPr lang="en-US" dirty="0">
                <a:latin typeface="Book Antiqua" panose="02040602050305030304" pitchFamily="18" charset="0"/>
              </a:rPr>
              <a:t> </a:t>
            </a:r>
            <a:r>
              <a:rPr lang="en-US" dirty="0">
                <a:solidFill>
                  <a:schemeClr val="tx1"/>
                </a:solidFill>
                <a:latin typeface="Book Antiqua" panose="02040602050305030304" pitchFamily="18" charset="0"/>
              </a:rPr>
              <a:t>: Capacity or processing rate. This many flow units are handled per unit of time. </a:t>
            </a:r>
          </a:p>
          <a:p>
            <a:pPr>
              <a:buNone/>
            </a:pPr>
            <a:r>
              <a:rPr lang="en-US" dirty="0">
                <a:solidFill>
                  <a:schemeClr val="tx1"/>
                </a:solidFill>
                <a:latin typeface="Book Antiqua" panose="02040602050305030304" pitchFamily="18" charset="0"/>
              </a:rPr>
              <a:t>Processing time is Tp=5 mins. What is capacity  Rp?</a:t>
            </a:r>
          </a:p>
        </p:txBody>
      </p:sp>
      <p:sp>
        <p:nvSpPr>
          <p:cNvPr id="3" name="Title 2"/>
          <p:cNvSpPr>
            <a:spLocks noGrp="1"/>
          </p:cNvSpPr>
          <p:nvPr>
            <p:ph type="title"/>
          </p:nvPr>
        </p:nvSpPr>
        <p:spPr/>
        <p:txBody>
          <a:bodyPr/>
          <a:lstStyle/>
          <a:p>
            <a:r>
              <a:rPr lang="en-US" dirty="0"/>
              <a:t>AVERAGE Processing Time Tp &amp; AVERAGE Processing Rate Rp</a:t>
            </a:r>
          </a:p>
        </p:txBody>
      </p:sp>
      <p:sp>
        <p:nvSpPr>
          <p:cNvPr id="19" name="Content Placeholder 1">
            <a:extLst>
              <a:ext uri="{FF2B5EF4-FFF2-40B4-BE49-F238E27FC236}">
                <a16:creationId xmlns:a16="http://schemas.microsoft.com/office/drawing/2014/main" id="{D28515E4-4B5C-4564-A5EF-32A3B8825F3A}"/>
              </a:ext>
            </a:extLst>
          </p:cNvPr>
          <p:cNvSpPr txBox="1">
            <a:spLocks/>
          </p:cNvSpPr>
          <p:nvPr/>
        </p:nvSpPr>
        <p:spPr bwMode="auto">
          <a:xfrm>
            <a:off x="90817" y="3908484"/>
            <a:ext cx="12030734" cy="2277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b="1" kern="0" dirty="0">
                <a:solidFill>
                  <a:srgbClr val="A1274A"/>
                </a:solidFill>
              </a:rPr>
              <a:t>For one processor Rp =1/Tp </a:t>
            </a:r>
          </a:p>
          <a:p>
            <a:pPr>
              <a:buFont typeface="Wingdings" pitchFamily="2" charset="2"/>
              <a:buNone/>
            </a:pPr>
            <a:r>
              <a:rPr lang="en-US" b="1" kern="0" dirty="0">
                <a:solidFill>
                  <a:srgbClr val="A1274A"/>
                </a:solidFill>
              </a:rPr>
              <a:t>Rp=1/Tp= 1/5 per minute. </a:t>
            </a:r>
          </a:p>
          <a:p>
            <a:pPr>
              <a:buFont typeface="Wingdings" pitchFamily="2" charset="2"/>
              <a:buNone/>
            </a:pPr>
            <a:r>
              <a:rPr lang="en-US" kern="0" dirty="0"/>
              <a:t>Why per minute? Because Tp was in minute. </a:t>
            </a:r>
          </a:p>
          <a:p>
            <a:pPr>
              <a:buFont typeface="Wingdings" pitchFamily="2" charset="2"/>
              <a:buNone/>
            </a:pPr>
            <a:r>
              <a:rPr lang="en-US" b="1" kern="0" dirty="0">
                <a:solidFill>
                  <a:srgbClr val="A1274A"/>
                </a:solidFill>
              </a:rPr>
              <a:t>Rp=60(1/5) = 12 per hour</a:t>
            </a:r>
          </a:p>
          <a:p>
            <a:pPr>
              <a:buFont typeface="Wingdings" pitchFamily="2" charset="2"/>
              <a:buNone/>
            </a:pPr>
            <a:endParaRPr lang="en-US" kern="0" dirty="0">
              <a:sym typeface="Wingdings" panose="05000000000000000000" pitchFamily="2" charset="2"/>
            </a:endParaRPr>
          </a:p>
        </p:txBody>
      </p:sp>
      <p:pic>
        <p:nvPicPr>
          <p:cNvPr id="21" name="Content Placeholder 5">
            <a:extLst>
              <a:ext uri="{FF2B5EF4-FFF2-40B4-BE49-F238E27FC236}">
                <a16:creationId xmlns:a16="http://schemas.microsoft.com/office/drawing/2014/main" id="{0493A888-1167-49C4-8AC3-AE7645AD5500}"/>
              </a:ext>
            </a:extLst>
          </p:cNvPr>
          <p:cNvPicPr>
            <a:picLocks noChangeAspect="1"/>
          </p:cNvPicPr>
          <p:nvPr/>
        </p:nvPicPr>
        <p:blipFill>
          <a:blip r:embed="rId3"/>
          <a:stretch>
            <a:fillRect/>
          </a:stretch>
        </p:blipFill>
        <p:spPr bwMode="auto">
          <a:xfrm>
            <a:off x="3649263" y="671988"/>
            <a:ext cx="4893473" cy="12655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dissolv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dissolve">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dissolv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Effect transition="in" filter="dissolve">
                                      <p:cBhvr>
                                        <p:cTn id="3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20" y="870992"/>
            <a:ext cx="8991600" cy="457200"/>
          </a:xfrm>
        </p:spPr>
        <p:txBody>
          <a:bodyPr/>
          <a:lstStyle/>
          <a:p>
            <a:pPr marL="0" indent="0">
              <a:buNone/>
              <a:defRPr/>
            </a:pPr>
            <a:r>
              <a:rPr lang="en-US" dirty="0"/>
              <a:t>Lets check by using Ti and Tp instead of Ii and Ip</a:t>
            </a:r>
          </a:p>
        </p:txBody>
      </p:sp>
      <p:sp>
        <p:nvSpPr>
          <p:cNvPr id="6" name="Title 1"/>
          <p:cNvSpPr txBox="1">
            <a:spLocks/>
          </p:cNvSpPr>
          <p:nvPr/>
        </p:nvSpPr>
        <p:spPr bwMode="gray">
          <a:xfrm>
            <a:off x="4411" y="0"/>
            <a:ext cx="12187589"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3600" kern="0" dirty="0">
                <a:solidFill>
                  <a:schemeClr val="bg1"/>
                </a:solidFill>
                <a:latin typeface="Impact" pitchFamily="34" charset="0"/>
                <a:ea typeface="ＭＳ Ｐゴシック" pitchFamily="-65" charset="-128"/>
                <a:cs typeface="Impact" pitchFamily="34" charset="0"/>
              </a:rPr>
              <a:t>Problem 11</a:t>
            </a:r>
          </a:p>
        </p:txBody>
      </p:sp>
      <p:graphicFrame>
        <p:nvGraphicFramePr>
          <p:cNvPr id="302086" name="Object 6"/>
          <p:cNvGraphicFramePr>
            <a:graphicFrameLocks noChangeAspect="1"/>
          </p:cNvGraphicFramePr>
          <p:nvPr>
            <p:extLst>
              <p:ext uri="{D42A27DB-BD31-4B8C-83A1-F6EECF244321}">
                <p14:modId xmlns:p14="http://schemas.microsoft.com/office/powerpoint/2010/main" val="2290124043"/>
              </p:ext>
            </p:extLst>
          </p:nvPr>
        </p:nvGraphicFramePr>
        <p:xfrm>
          <a:off x="81121" y="1556792"/>
          <a:ext cx="3425825" cy="1435100"/>
        </p:xfrm>
        <a:graphic>
          <a:graphicData uri="http://schemas.openxmlformats.org/presentationml/2006/ole">
            <mc:AlternateContent xmlns:mc="http://schemas.openxmlformats.org/markup-compatibility/2006">
              <mc:Choice xmlns:v="urn:schemas-microsoft-com:vml" Requires="v">
                <p:oleObj spid="_x0000_s85295" name="Worksheet" r:id="rId4" imgW="2905104" imgH="1219290" progId="Excel.Sheet.12">
                  <p:embed/>
                </p:oleObj>
              </mc:Choice>
              <mc:Fallback>
                <p:oleObj name="Worksheet" r:id="rId4" imgW="2905104" imgH="1219290" progId="Excel.Sheet.12">
                  <p:embed/>
                  <p:pic>
                    <p:nvPicPr>
                      <p:cNvPr id="302086" name="Object 6"/>
                      <p:cNvPicPr>
                        <a:picLocks noChangeAspect="1" noChangeArrowheads="1"/>
                      </p:cNvPicPr>
                      <p:nvPr/>
                    </p:nvPicPr>
                    <p:blipFill>
                      <a:blip r:embed="rId5"/>
                      <a:srcRect/>
                      <a:stretch>
                        <a:fillRect/>
                      </a:stretch>
                    </p:blipFill>
                    <p:spPr bwMode="auto">
                      <a:xfrm>
                        <a:off x="81121" y="1556792"/>
                        <a:ext cx="342582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8" name="Object 8"/>
          <p:cNvGraphicFramePr>
            <a:graphicFrameLocks noChangeAspect="1"/>
          </p:cNvGraphicFramePr>
          <p:nvPr>
            <p:extLst>
              <p:ext uri="{D42A27DB-BD31-4B8C-83A1-F6EECF244321}">
                <p14:modId xmlns:p14="http://schemas.microsoft.com/office/powerpoint/2010/main" val="301259151"/>
              </p:ext>
            </p:extLst>
          </p:nvPr>
        </p:nvGraphicFramePr>
        <p:xfrm>
          <a:off x="4397533" y="1556792"/>
          <a:ext cx="831850" cy="1435100"/>
        </p:xfrm>
        <a:graphic>
          <a:graphicData uri="http://schemas.openxmlformats.org/presentationml/2006/ole">
            <mc:AlternateContent xmlns:mc="http://schemas.openxmlformats.org/markup-compatibility/2006">
              <mc:Choice xmlns:v="urn:schemas-microsoft-com:vml" Requires="v">
                <p:oleObj spid="_x0000_s85296" name="Worksheet" r:id="rId6" imgW="704860" imgH="1219200" progId="Excel.Sheet.12">
                  <p:embed/>
                </p:oleObj>
              </mc:Choice>
              <mc:Fallback>
                <p:oleObj name="Worksheet" r:id="rId6" imgW="704860" imgH="1219200" progId="Excel.Sheet.12">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533" y="1556792"/>
                        <a:ext cx="8318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9" name="Object 9"/>
          <p:cNvGraphicFramePr>
            <a:graphicFrameLocks noChangeAspect="1"/>
          </p:cNvGraphicFramePr>
          <p:nvPr>
            <p:extLst>
              <p:ext uri="{D42A27DB-BD31-4B8C-83A1-F6EECF244321}">
                <p14:modId xmlns:p14="http://schemas.microsoft.com/office/powerpoint/2010/main" val="19625276"/>
              </p:ext>
            </p:extLst>
          </p:nvPr>
        </p:nvGraphicFramePr>
        <p:xfrm>
          <a:off x="6034022" y="1556792"/>
          <a:ext cx="685800" cy="1435100"/>
        </p:xfrm>
        <a:graphic>
          <a:graphicData uri="http://schemas.openxmlformats.org/presentationml/2006/ole">
            <mc:AlternateContent xmlns:mc="http://schemas.openxmlformats.org/markup-compatibility/2006">
              <mc:Choice xmlns:v="urn:schemas-microsoft-com:vml" Requires="v">
                <p:oleObj spid="_x0000_s85297" name="Worksheet" r:id="rId8" imgW="580989" imgH="1219200" progId="Excel.Sheet.12">
                  <p:embed/>
                </p:oleObj>
              </mc:Choice>
              <mc:Fallback>
                <p:oleObj name="Worksheet" r:id="rId8" imgW="580989" imgH="1219200" progId="Excel.Sheet.12">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022" y="1556792"/>
                        <a:ext cx="6858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0" name="Object 10"/>
          <p:cNvGraphicFramePr>
            <a:graphicFrameLocks noChangeAspect="1"/>
          </p:cNvGraphicFramePr>
          <p:nvPr>
            <p:extLst>
              <p:ext uri="{D42A27DB-BD31-4B8C-83A1-F6EECF244321}">
                <p14:modId xmlns:p14="http://schemas.microsoft.com/office/powerpoint/2010/main" val="4046704741"/>
              </p:ext>
            </p:extLst>
          </p:nvPr>
        </p:nvGraphicFramePr>
        <p:xfrm>
          <a:off x="3527582" y="1556792"/>
          <a:ext cx="820738" cy="1435100"/>
        </p:xfrm>
        <a:graphic>
          <a:graphicData uri="http://schemas.openxmlformats.org/presentationml/2006/ole">
            <mc:AlternateContent xmlns:mc="http://schemas.openxmlformats.org/markup-compatibility/2006">
              <mc:Choice xmlns:v="urn:schemas-microsoft-com:vml" Requires="v">
                <p:oleObj spid="_x0000_s85298" name="Worksheet" r:id="rId10" imgW="695432" imgH="1219200" progId="Excel.Sheet.12">
                  <p:embed/>
                </p:oleObj>
              </mc:Choice>
              <mc:Fallback>
                <p:oleObj name="Worksheet" r:id="rId10" imgW="695432" imgH="1219200" progId="Excel.Sheet.12">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7582" y="1556792"/>
                        <a:ext cx="82073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1" name="Object 11"/>
          <p:cNvGraphicFramePr>
            <a:graphicFrameLocks noChangeAspect="1"/>
          </p:cNvGraphicFramePr>
          <p:nvPr>
            <p:extLst>
              <p:ext uri="{D42A27DB-BD31-4B8C-83A1-F6EECF244321}">
                <p14:modId xmlns:p14="http://schemas.microsoft.com/office/powerpoint/2010/main" val="4122268211"/>
              </p:ext>
            </p:extLst>
          </p:nvPr>
        </p:nvGraphicFramePr>
        <p:xfrm>
          <a:off x="5261132" y="1556792"/>
          <a:ext cx="730250" cy="1435100"/>
        </p:xfrm>
        <a:graphic>
          <a:graphicData uri="http://schemas.openxmlformats.org/presentationml/2006/ole">
            <mc:AlternateContent xmlns:mc="http://schemas.openxmlformats.org/markup-compatibility/2006">
              <mc:Choice xmlns:v="urn:schemas-microsoft-com:vml" Requires="v">
                <p:oleObj spid="_x0000_s85299" name="Worksheet" r:id="rId12" imgW="619028" imgH="1219200" progId="Excel.Sheet.12">
                  <p:embed/>
                </p:oleObj>
              </mc:Choice>
              <mc:Fallback>
                <p:oleObj name="Worksheet" r:id="rId12" imgW="619028" imgH="1219200" progId="Excel.Sheet.12">
                  <p:embed/>
                  <p:pic>
                    <p:nvPicPr>
                      <p:cNvPr id="30209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1132" y="1556792"/>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2" name="Object 12"/>
          <p:cNvGraphicFramePr>
            <a:graphicFrameLocks noChangeAspect="1"/>
          </p:cNvGraphicFramePr>
          <p:nvPr>
            <p:extLst>
              <p:ext uri="{D42A27DB-BD31-4B8C-83A1-F6EECF244321}">
                <p14:modId xmlns:p14="http://schemas.microsoft.com/office/powerpoint/2010/main" val="639839497"/>
              </p:ext>
            </p:extLst>
          </p:nvPr>
        </p:nvGraphicFramePr>
        <p:xfrm>
          <a:off x="6745220" y="1556792"/>
          <a:ext cx="730250" cy="1435100"/>
        </p:xfrm>
        <a:graphic>
          <a:graphicData uri="http://schemas.openxmlformats.org/presentationml/2006/ole">
            <mc:AlternateContent xmlns:mc="http://schemas.openxmlformats.org/markup-compatibility/2006">
              <mc:Choice xmlns:v="urn:schemas-microsoft-com:vml" Requires="v">
                <p:oleObj spid="_x0000_s85300" name="Worksheet" r:id="rId14" imgW="619028" imgH="1219200" progId="Excel.Sheet.12">
                  <p:embed/>
                </p:oleObj>
              </mc:Choice>
              <mc:Fallback>
                <p:oleObj name="Worksheet" r:id="rId14" imgW="619028" imgH="1219200" progId="Excel.Sheet.12">
                  <p:embed/>
                  <p:pic>
                    <p:nvPicPr>
                      <p:cNvPr id="302092"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45220" y="1556792"/>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3" name="Object 13"/>
          <p:cNvGraphicFramePr>
            <a:graphicFrameLocks noChangeAspect="1"/>
          </p:cNvGraphicFramePr>
          <p:nvPr>
            <p:extLst>
              <p:ext uri="{D42A27DB-BD31-4B8C-83A1-F6EECF244321}">
                <p14:modId xmlns:p14="http://schemas.microsoft.com/office/powerpoint/2010/main" val="1557090919"/>
              </p:ext>
            </p:extLst>
          </p:nvPr>
        </p:nvGraphicFramePr>
        <p:xfrm>
          <a:off x="7507220" y="1556792"/>
          <a:ext cx="1449388" cy="1435100"/>
        </p:xfrm>
        <a:graphic>
          <a:graphicData uri="http://schemas.openxmlformats.org/presentationml/2006/ole">
            <mc:AlternateContent xmlns:mc="http://schemas.openxmlformats.org/markup-compatibility/2006">
              <mc:Choice xmlns:v="urn:schemas-microsoft-com:vml" Requires="v">
                <p:oleObj spid="_x0000_s85301" name="Worksheet" r:id="rId16" imgW="1228628" imgH="1219200" progId="Excel.Sheet.12">
                  <p:embed/>
                </p:oleObj>
              </mc:Choice>
              <mc:Fallback>
                <p:oleObj name="Worksheet" r:id="rId16" imgW="1228628" imgH="1219200" progId="Excel.Sheet.12">
                  <p:embed/>
                  <p:pic>
                    <p:nvPicPr>
                      <p:cNvPr id="30209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07220" y="1556792"/>
                        <a:ext cx="144938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2086"/>
                                        </p:tgtEl>
                                        <p:attrNameLst>
                                          <p:attrName>style.visibility</p:attrName>
                                        </p:attrNameLst>
                                      </p:cBhvr>
                                      <p:to>
                                        <p:strVal val="visible"/>
                                      </p:to>
                                    </p:set>
                                    <p:animEffect transition="in" filter="dissolve">
                                      <p:cBhvr>
                                        <p:cTn id="7" dur="500"/>
                                        <p:tgtEl>
                                          <p:spTgt spid="3020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2090"/>
                                        </p:tgtEl>
                                        <p:attrNameLst>
                                          <p:attrName>style.visibility</p:attrName>
                                        </p:attrNameLst>
                                      </p:cBhvr>
                                      <p:to>
                                        <p:strVal val="visible"/>
                                      </p:to>
                                    </p:set>
                                    <p:animEffect transition="in" filter="dissolve">
                                      <p:cBhvr>
                                        <p:cTn id="12" dur="500"/>
                                        <p:tgtEl>
                                          <p:spTgt spid="3020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2088"/>
                                        </p:tgtEl>
                                        <p:attrNameLst>
                                          <p:attrName>style.visibility</p:attrName>
                                        </p:attrNameLst>
                                      </p:cBhvr>
                                      <p:to>
                                        <p:strVal val="visible"/>
                                      </p:to>
                                    </p:set>
                                    <p:animEffect transition="in" filter="dissolve">
                                      <p:cBhvr>
                                        <p:cTn id="17" dur="500"/>
                                        <p:tgtEl>
                                          <p:spTgt spid="3020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2091"/>
                                        </p:tgtEl>
                                        <p:attrNameLst>
                                          <p:attrName>style.visibility</p:attrName>
                                        </p:attrNameLst>
                                      </p:cBhvr>
                                      <p:to>
                                        <p:strVal val="visible"/>
                                      </p:to>
                                    </p:set>
                                    <p:animEffect transition="in" filter="dissolve">
                                      <p:cBhvr>
                                        <p:cTn id="22" dur="500"/>
                                        <p:tgtEl>
                                          <p:spTgt spid="3020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2089"/>
                                        </p:tgtEl>
                                        <p:attrNameLst>
                                          <p:attrName>style.visibility</p:attrName>
                                        </p:attrNameLst>
                                      </p:cBhvr>
                                      <p:to>
                                        <p:strVal val="visible"/>
                                      </p:to>
                                    </p:set>
                                    <p:animEffect transition="in" filter="dissolve">
                                      <p:cBhvr>
                                        <p:cTn id="27" dur="500"/>
                                        <p:tgtEl>
                                          <p:spTgt spid="30208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2092"/>
                                        </p:tgtEl>
                                        <p:attrNameLst>
                                          <p:attrName>style.visibility</p:attrName>
                                        </p:attrNameLst>
                                      </p:cBhvr>
                                      <p:to>
                                        <p:strVal val="visible"/>
                                      </p:to>
                                    </p:set>
                                    <p:animEffect transition="in" filter="dissolve">
                                      <p:cBhvr>
                                        <p:cTn id="32" dur="500"/>
                                        <p:tgtEl>
                                          <p:spTgt spid="30209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2093"/>
                                        </p:tgtEl>
                                        <p:attrNameLst>
                                          <p:attrName>style.visibility</p:attrName>
                                        </p:attrNameLst>
                                      </p:cBhvr>
                                      <p:to>
                                        <p:strVal val="visible"/>
                                      </p:to>
                                    </p:set>
                                    <p:animEffect transition="in" filter="dissolve">
                                      <p:cBhvr>
                                        <p:cTn id="37" dur="500"/>
                                        <p:tgtEl>
                                          <p:spTgt spid="302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12192000" cy="692696"/>
          </a:xfrm>
          <a:solidFill>
            <a:srgbClr val="A50023"/>
          </a:solidFill>
        </p:spPr>
        <p:txBody>
          <a:bodyPr/>
          <a:lstStyle/>
          <a:p>
            <a:r>
              <a:rPr lang="en-US" b="1" dirty="0"/>
              <a:t>Performance Improvement Levers</a:t>
            </a:r>
            <a:endParaRPr lang="en-US" dirty="0"/>
          </a:p>
        </p:txBody>
      </p:sp>
      <p:sp>
        <p:nvSpPr>
          <p:cNvPr id="4" name="TextBox 3">
            <a:extLst>
              <a:ext uri="{FF2B5EF4-FFF2-40B4-BE49-F238E27FC236}">
                <a16:creationId xmlns:a16="http://schemas.microsoft.com/office/drawing/2014/main" id="{9846063B-FEB0-47EC-BA52-5A80F2F2A68F}"/>
              </a:ext>
            </a:extLst>
          </p:cNvPr>
          <p:cNvSpPr txBox="1"/>
          <p:nvPr/>
        </p:nvSpPr>
        <p:spPr>
          <a:xfrm>
            <a:off x="119336" y="2996952"/>
            <a:ext cx="5040560" cy="646331"/>
          </a:xfrm>
          <a:prstGeom prst="rect">
            <a:avLst/>
          </a:prstGeom>
          <a:noFill/>
        </p:spPr>
        <p:txBody>
          <a:bodyPr wrap="square" rtlCol="0">
            <a:spAutoFit/>
          </a:bodyPr>
          <a:lstStyle/>
          <a:p>
            <a:r>
              <a:rPr lang="en-US" dirty="0">
                <a:solidFill>
                  <a:schemeClr val="bg1"/>
                </a:solidFill>
                <a:latin typeface="Book Antiqua" pitchFamily="18" charset="0"/>
              </a:rPr>
              <a:t>These slides have been developed on the foundations provided by the following book.</a:t>
            </a:r>
          </a:p>
        </p:txBody>
      </p:sp>
      <p:pic>
        <p:nvPicPr>
          <p:cNvPr id="5" name="Picture 4" descr="http://images.betterworldbooks.com/013/Managing-Business-Process-Flows-Anupindi-Ravi-9780136036371.jpg">
            <a:extLst>
              <a:ext uri="{FF2B5EF4-FFF2-40B4-BE49-F238E27FC236}">
                <a16:creationId xmlns:a16="http://schemas.microsoft.com/office/drawing/2014/main" id="{984E6157-29B7-460A-A3D2-F5300287F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0" y="3635251"/>
            <a:ext cx="1977319" cy="245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142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9" y="552625"/>
            <a:ext cx="12192001" cy="4987925"/>
          </a:xfrm>
        </p:spPr>
        <p:txBody>
          <a:bodyPr/>
          <a:lstStyle/>
          <a:p>
            <a:r>
              <a:rPr lang="en-AU" dirty="0">
                <a:solidFill>
                  <a:schemeClr val="tx1"/>
                </a:solidFill>
              </a:rPr>
              <a:t>If inter-arrival and processing times are constant, queues will build up if and only if the arrival rate is greater than the processing rate. </a:t>
            </a:r>
          </a:p>
          <a:p>
            <a:r>
              <a:rPr lang="en-AU" dirty="0">
                <a:solidFill>
                  <a:schemeClr val="tx1"/>
                </a:solidFill>
              </a:rPr>
              <a:t>If there is (unsynchronized) variability in inter-arrival and/or processing times, queues will build up </a:t>
            </a:r>
            <a:r>
              <a:rPr lang="en-AU" b="1" dirty="0">
                <a:solidFill>
                  <a:schemeClr val="tx1"/>
                </a:solidFill>
              </a:rPr>
              <a:t>even if </a:t>
            </a:r>
            <a:r>
              <a:rPr lang="en-AU" dirty="0">
                <a:solidFill>
                  <a:schemeClr val="tx1"/>
                </a:solidFill>
              </a:rPr>
              <a:t>the average arrival rate is less than the average processing rate. </a:t>
            </a:r>
          </a:p>
          <a:p>
            <a:r>
              <a:rPr lang="en-AU" dirty="0">
                <a:solidFill>
                  <a:schemeClr val="tx1"/>
                </a:solidFill>
              </a:rPr>
              <a:t>If variability in interarrival and processing times can be synchronized (correlated), queues and waiting times will be reduced. </a:t>
            </a:r>
          </a:p>
          <a:p>
            <a:pPr>
              <a:buNone/>
            </a:pPr>
            <a:endParaRPr lang="en-US" dirty="0"/>
          </a:p>
        </p:txBody>
      </p:sp>
      <p:sp>
        <p:nvSpPr>
          <p:cNvPr id="3" name="Title 2"/>
          <p:cNvSpPr>
            <a:spLocks noGrp="1"/>
          </p:cNvSpPr>
          <p:nvPr>
            <p:ph type="title"/>
          </p:nvPr>
        </p:nvSpPr>
        <p:spPr/>
        <p:txBody>
          <a:bodyPr/>
          <a:lstStyle/>
          <a:p>
            <a:r>
              <a:rPr lang="en-US" dirty="0"/>
              <a:t>Lessons Learned</a:t>
            </a:r>
          </a:p>
        </p:txBody>
      </p:sp>
    </p:spTree>
    <p:extLst>
      <p:ext uri="{BB962C8B-B14F-4D97-AF65-F5344CB8AC3E}">
        <p14:creationId xmlns:p14="http://schemas.microsoft.com/office/powerpoint/2010/main" val="12856667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12192000" cy="4530725"/>
          </a:xfrm>
        </p:spPr>
        <p:txBody>
          <a:bodyPr/>
          <a:lstStyle/>
          <a:p>
            <a:r>
              <a:rPr lang="en-US" dirty="0">
                <a:solidFill>
                  <a:schemeClr val="tx1"/>
                </a:solidFill>
              </a:rPr>
              <a:t>Financial Performance Measures</a:t>
            </a:r>
          </a:p>
          <a:p>
            <a:pPr lvl="1"/>
            <a:r>
              <a:rPr lang="en-US" sz="2400" dirty="0"/>
              <a:t>Sales: Throughput Rate</a:t>
            </a:r>
          </a:p>
          <a:p>
            <a:pPr lvl="1"/>
            <a:r>
              <a:rPr lang="en-US" sz="2400" dirty="0"/>
              <a:t>Cost: Capacity utilization, Flow units in queue / in system </a:t>
            </a:r>
          </a:p>
          <a:p>
            <a:pPr lvl="1"/>
            <a:r>
              <a:rPr lang="en-US" sz="2400" dirty="0"/>
              <a:t>Customer service: Waiting Time in queue /in system</a:t>
            </a:r>
          </a:p>
          <a:p>
            <a:r>
              <a:rPr lang="en-US" dirty="0">
                <a:solidFill>
                  <a:schemeClr val="tx1"/>
                </a:solidFill>
              </a:rPr>
              <a:t>Performance Improvement Levers</a:t>
            </a:r>
          </a:p>
          <a:p>
            <a:pPr marL="862013" lvl="1" indent="-457200"/>
            <a:r>
              <a:rPr lang="en-US" sz="2400" dirty="0"/>
              <a:t>Decrease variability in  inter-arrival and processing times.</a:t>
            </a:r>
          </a:p>
          <a:p>
            <a:pPr marL="862013" lvl="1" indent="-457200"/>
            <a:r>
              <a:rPr lang="en-US" sz="2400" dirty="0"/>
              <a:t>Decrease capacity utilization.</a:t>
            </a:r>
          </a:p>
          <a:p>
            <a:pPr marL="862013" lvl="1" indent="-457200"/>
            <a:r>
              <a:rPr lang="en-US" sz="2400" dirty="0"/>
              <a:t>Synchronize available capacity with demand.</a:t>
            </a:r>
          </a:p>
          <a:p>
            <a:endParaRPr lang="en-US" dirty="0"/>
          </a:p>
          <a:p>
            <a:endParaRPr lang="en-US" dirty="0"/>
          </a:p>
          <a:p>
            <a:pPr lvl="1"/>
            <a:endParaRPr lang="en-US" dirty="0"/>
          </a:p>
          <a:p>
            <a:endParaRPr lang="en-US" dirty="0"/>
          </a:p>
          <a:p>
            <a:pPr>
              <a:buNone/>
            </a:pPr>
            <a:endParaRPr lang="en-US" dirty="0"/>
          </a:p>
        </p:txBody>
      </p:sp>
      <p:sp>
        <p:nvSpPr>
          <p:cNvPr id="3" name="Title 2"/>
          <p:cNvSpPr>
            <a:spLocks noGrp="1"/>
          </p:cNvSpPr>
          <p:nvPr>
            <p:ph type="title"/>
          </p:nvPr>
        </p:nvSpPr>
        <p:spPr/>
        <p:txBody>
          <a:bodyPr/>
          <a:lstStyle/>
          <a:p>
            <a:r>
              <a:rPr lang="en-US" dirty="0"/>
              <a:t>Performance Measures </a:t>
            </a:r>
          </a:p>
        </p:txBody>
      </p:sp>
    </p:spTree>
    <p:extLst>
      <p:ext uri="{BB962C8B-B14F-4D97-AF65-F5344CB8AC3E}">
        <p14:creationId xmlns:p14="http://schemas.microsoft.com/office/powerpoint/2010/main" val="148335622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dirty="0"/>
              <a:t> </a:t>
            </a:r>
            <a:r>
              <a:rPr lang="en-US" dirty="0">
                <a:solidFill>
                  <a:schemeClr val="tx1"/>
                </a:solidFill>
              </a:rPr>
              <a:t>Customers arrival are hard to control</a:t>
            </a:r>
          </a:p>
          <a:p>
            <a:pPr marL="690563" lvl="1" indent="-290513"/>
            <a:r>
              <a:rPr lang="en-US" sz="2400" dirty="0"/>
              <a:t>Better scheduling, Reservations, Appointments, Price differentials (matinee shows, early-bird , off-season rates for hotels) , alternative services (ATM, Online). Batch size reduction, JIT. etc…</a:t>
            </a:r>
            <a:r>
              <a:rPr lang="en-US" sz="2400" b="1" dirty="0"/>
              <a:t>Demand management</a:t>
            </a:r>
            <a:r>
              <a:rPr lang="en-US" sz="2400" dirty="0"/>
              <a:t> strategies. The objective is to reduce the arrival rate during peak periods of congestion as well as to reduce variability in inflows. If  queues are visible to arrivals, demand management may be self-enforcing. Restaurant being so crowded that nobody goes there anymore! </a:t>
            </a:r>
          </a:p>
          <a:p>
            <a:pPr marL="0" indent="0"/>
            <a:r>
              <a:rPr lang="en-US" dirty="0"/>
              <a:t>Limit product variety, increase commonality of parts.</a:t>
            </a:r>
          </a:p>
          <a:p>
            <a:endParaRPr lang="en-US" dirty="0">
              <a:solidFill>
                <a:schemeClr val="tx1"/>
              </a:solidFill>
            </a:endParaRPr>
          </a:p>
        </p:txBody>
      </p:sp>
      <p:sp>
        <p:nvSpPr>
          <p:cNvPr id="3" name="Title 2"/>
          <p:cNvSpPr>
            <a:spLocks noGrp="1"/>
          </p:cNvSpPr>
          <p:nvPr>
            <p:ph type="title"/>
          </p:nvPr>
        </p:nvSpPr>
        <p:spPr>
          <a:xfrm>
            <a:off x="0" y="0"/>
            <a:ext cx="12192000" cy="548680"/>
          </a:xfrm>
        </p:spPr>
        <p:txBody>
          <a:bodyPr/>
          <a:lstStyle/>
          <a:p>
            <a:r>
              <a:rPr lang="en-US" dirty="0"/>
              <a:t>1.  Arrival Variability Reduction Levers</a:t>
            </a:r>
          </a:p>
        </p:txBody>
      </p:sp>
    </p:spTree>
    <p:extLst>
      <p:ext uri="{BB962C8B-B14F-4D97-AF65-F5344CB8AC3E}">
        <p14:creationId xmlns:p14="http://schemas.microsoft.com/office/powerpoint/2010/main" val="196178914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21" y="596226"/>
            <a:ext cx="12211033" cy="5562600"/>
          </a:xfrm>
        </p:spPr>
        <p:txBody>
          <a:bodyPr/>
          <a:lstStyle/>
          <a:p>
            <a:pPr marL="0" indent="0">
              <a:buNone/>
            </a:pPr>
            <a:r>
              <a:rPr lang="en-US" dirty="0"/>
              <a:t>U↓  (or increase Rs) </a:t>
            </a:r>
            <a:r>
              <a:rPr lang="en-US" dirty="0">
                <a:sym typeface="Wingdings" pitchFamily="2" charset="2"/>
              </a:rPr>
              <a:t> </a:t>
            </a:r>
            <a:r>
              <a:rPr lang="en-US" dirty="0"/>
              <a:t>delays ↓ and queues ↓.  To decrease U</a:t>
            </a:r>
            <a:r>
              <a:rPr lang="en-US" i="1" dirty="0"/>
              <a:t> </a:t>
            </a:r>
            <a:r>
              <a:rPr lang="en-US" dirty="0"/>
              <a:t>= Ra/</a:t>
            </a:r>
            <a:r>
              <a:rPr lang="en-US" dirty="0" err="1"/>
              <a:t>Rp</a:t>
            </a:r>
            <a:r>
              <a:rPr lang="en-US" dirty="0"/>
              <a:t>  or Rs=</a:t>
            </a:r>
            <a:r>
              <a:rPr lang="en-US" dirty="0" err="1"/>
              <a:t>Rp</a:t>
            </a:r>
            <a:r>
              <a:rPr lang="en-US" dirty="0"/>
              <a:t>-Ra), we can decrease capacity utilization (or increase safety capacity). </a:t>
            </a:r>
          </a:p>
          <a:p>
            <a:pPr marL="514350" indent="-457200">
              <a:lnSpc>
                <a:spcPct val="90000"/>
              </a:lnSpc>
            </a:pPr>
            <a:r>
              <a:rPr lang="en-US" sz="2600" dirty="0"/>
              <a:t>Increase scale of the process (c). </a:t>
            </a:r>
          </a:p>
          <a:p>
            <a:pPr marL="514350" indent="-457200">
              <a:lnSpc>
                <a:spcPct val="90000"/>
              </a:lnSpc>
            </a:pPr>
            <a:r>
              <a:rPr lang="en-US" sz="2600" dirty="0"/>
              <a:t>Increase speed of the process (</a:t>
            </a:r>
            <a:r>
              <a:rPr lang="en-US" sz="2600" dirty="0" err="1"/>
              <a:t>Tp</a:t>
            </a:r>
            <a:r>
              <a:rPr lang="en-US" sz="2600" dirty="0"/>
              <a:t>). </a:t>
            </a:r>
            <a:r>
              <a:rPr lang="en-US" sz="2600" dirty="0" err="1"/>
              <a:t>Tp</a:t>
            </a:r>
            <a:r>
              <a:rPr lang="en-US" sz="2600" dirty="0"/>
              <a:t> reduction: </a:t>
            </a:r>
            <a:r>
              <a:rPr lang="en-US" sz="2600" dirty="0">
                <a:sym typeface="Wingdings" pitchFamily="2" charset="2"/>
              </a:rPr>
              <a:t>Methods, Training,  Standardization, Technology, </a:t>
            </a:r>
            <a:r>
              <a:rPr lang="en-US" sz="2600" dirty="0"/>
              <a:t>Lower employee turnover rate, More experienced work force, </a:t>
            </a:r>
            <a:r>
              <a:rPr lang="en-US" sz="2600" dirty="0">
                <a:sym typeface="Wingdings" pitchFamily="2" charset="2"/>
              </a:rPr>
              <a:t>Parallel Processing, Pre-processing, Alternative Services.  State of the art order processing at M</a:t>
            </a:r>
            <a:r>
              <a:rPr lang="en-US" sz="2600" dirty="0"/>
              <a:t>cDonald’s drive-through. Starbuck’s baristas often make multiple coffee drinks in parallel . Preregistration at hospitals or printing boarding passes online), Customer participation in a self-service salad bar.</a:t>
            </a:r>
          </a:p>
          <a:p>
            <a:pPr marL="514350" indent="-457200">
              <a:lnSpc>
                <a:spcPct val="90000"/>
              </a:lnSpc>
            </a:pPr>
            <a:r>
              <a:rPr lang="en-US" sz="2600" dirty="0"/>
              <a:t>Pool capacity across homogeneous arrivals and separate heterogeneous arrivals</a:t>
            </a:r>
          </a:p>
          <a:p>
            <a:pPr marL="914400" lvl="1" indent="-457200">
              <a:lnSpc>
                <a:spcPct val="90000"/>
              </a:lnSpc>
            </a:pPr>
            <a:endParaRPr lang="en-US" sz="2400" dirty="0"/>
          </a:p>
          <a:p>
            <a:endParaRPr lang="en-US" dirty="0">
              <a:solidFill>
                <a:schemeClr val="tx1"/>
              </a:solidFill>
            </a:endParaRPr>
          </a:p>
        </p:txBody>
      </p:sp>
      <p:sp>
        <p:nvSpPr>
          <p:cNvPr id="3" name="Title 2"/>
          <p:cNvSpPr>
            <a:spLocks noGrp="1"/>
          </p:cNvSpPr>
          <p:nvPr>
            <p:ph type="title"/>
          </p:nvPr>
        </p:nvSpPr>
        <p:spPr>
          <a:xfrm>
            <a:off x="13022" y="29642"/>
            <a:ext cx="12211033" cy="533400"/>
          </a:xfrm>
        </p:spPr>
        <p:txBody>
          <a:bodyPr/>
          <a:lstStyle/>
          <a:p>
            <a:r>
              <a:rPr lang="en-US" dirty="0"/>
              <a:t>2. Capacity Utilization and Variability Reduction Levers</a:t>
            </a:r>
          </a:p>
        </p:txBody>
      </p:sp>
    </p:spTree>
    <p:extLst>
      <p:ext uri="{BB962C8B-B14F-4D97-AF65-F5344CB8AC3E}">
        <p14:creationId xmlns:p14="http://schemas.microsoft.com/office/powerpoint/2010/main" val="210850057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dirty="0">
                <a:solidFill>
                  <a:schemeClr val="tx1"/>
                </a:solidFill>
              </a:rPr>
              <a:t> Capacity Adjustment Strategies </a:t>
            </a:r>
          </a:p>
          <a:p>
            <a:pPr lvl="1"/>
            <a:r>
              <a:rPr lang="en-US" sz="2400" dirty="0"/>
              <a:t>Personnel shifts, cross training, flexible resources.</a:t>
            </a:r>
          </a:p>
          <a:p>
            <a:pPr lvl="1"/>
            <a:r>
              <a:rPr lang="en-US" sz="2400" dirty="0"/>
              <a:t>Workforce planning &amp; season variability.</a:t>
            </a:r>
          </a:p>
          <a:p>
            <a:pPr lvl="1"/>
            <a:r>
              <a:rPr lang="en-US" sz="2400" dirty="0"/>
              <a:t>Synchronize the available processing capacity with demand, Better scheduling.</a:t>
            </a:r>
          </a:p>
          <a:p>
            <a:pPr>
              <a:buNone/>
            </a:pPr>
            <a:endParaRPr lang="en-US" dirty="0">
              <a:solidFill>
                <a:schemeClr val="tx1"/>
              </a:solidFill>
            </a:endParaRPr>
          </a:p>
        </p:txBody>
      </p:sp>
      <p:sp>
        <p:nvSpPr>
          <p:cNvPr id="3" name="Title 2"/>
          <p:cNvSpPr>
            <a:spLocks noGrp="1"/>
          </p:cNvSpPr>
          <p:nvPr>
            <p:ph type="title"/>
          </p:nvPr>
        </p:nvSpPr>
        <p:spPr>
          <a:xfrm>
            <a:off x="-27032" y="0"/>
            <a:ext cx="12192000" cy="521296"/>
          </a:xfrm>
        </p:spPr>
        <p:txBody>
          <a:bodyPr/>
          <a:lstStyle/>
          <a:p>
            <a:r>
              <a:rPr lang="en-US" dirty="0"/>
              <a:t>3. Synchronizing Capacity with Demand</a:t>
            </a:r>
          </a:p>
        </p:txBody>
      </p:sp>
    </p:spTree>
    <p:extLst>
      <p:ext uri="{BB962C8B-B14F-4D97-AF65-F5344CB8AC3E}">
        <p14:creationId xmlns:p14="http://schemas.microsoft.com/office/powerpoint/2010/main" val="168558798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average queue length (and hence waiting time in queue) is directly proportional to the sum of the squares of the two coefficients of variation of </a:t>
            </a:r>
            <a:r>
              <a:rPr lang="en-US" dirty="0" err="1"/>
              <a:t>interarrival</a:t>
            </a:r>
            <a:r>
              <a:rPr lang="en-US" dirty="0"/>
              <a:t> and processing times.</a:t>
            </a:r>
          </a:p>
          <a:p>
            <a:r>
              <a:rPr lang="en-US" dirty="0"/>
              <a:t>In manufacturing, reliable suppliers, (lover variability in lead time </a:t>
            </a:r>
            <a:r>
              <a:rPr lang="en-US" dirty="0">
                <a:sym typeface="Wingdings"/>
              </a:rPr>
              <a:t>leads to</a:t>
            </a:r>
            <a:r>
              <a:rPr lang="en-US" dirty="0"/>
              <a:t> reduced safety inventory), batch size reduction (leads to reduction of average inventories and flow times).</a:t>
            </a:r>
          </a:p>
          <a:p>
            <a:r>
              <a:rPr lang="en-US" dirty="0"/>
              <a:t>In service operations where there is only limited control over customer arrivals, it is possible to make arrivals more predictable through scheduling, reservations, and appointments. Medical offices and restaurants try to match  capacity with uncertain demand through appointments and reservations. – there are still late arrivals and no show-ups.</a:t>
            </a:r>
          </a:p>
          <a:p>
            <a:pPr>
              <a:buNone/>
            </a:pPr>
            <a:endParaRPr lang="en-US" dirty="0"/>
          </a:p>
          <a:p>
            <a:pPr>
              <a:buNone/>
            </a:pPr>
            <a:endParaRPr lang="en-US" dirty="0"/>
          </a:p>
          <a:p>
            <a:endParaRPr lang="en-US" dirty="0"/>
          </a:p>
        </p:txBody>
      </p:sp>
      <p:sp>
        <p:nvSpPr>
          <p:cNvPr id="3" name="Title 2"/>
          <p:cNvSpPr>
            <a:spLocks noGrp="1"/>
          </p:cNvSpPr>
          <p:nvPr>
            <p:ph type="title"/>
          </p:nvPr>
        </p:nvSpPr>
        <p:spPr/>
        <p:txBody>
          <a:bodyPr/>
          <a:lstStyle/>
          <a:p>
            <a:r>
              <a:rPr lang="en-US" dirty="0"/>
              <a:t>Variability Reduction Levers - Arrivals</a:t>
            </a:r>
          </a:p>
        </p:txBody>
      </p:sp>
    </p:spTree>
    <p:extLst>
      <p:ext uri="{BB962C8B-B14F-4D97-AF65-F5344CB8AC3E}">
        <p14:creationId xmlns:p14="http://schemas.microsoft.com/office/powerpoint/2010/main" val="287281624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To reduce variability in processing times</a:t>
            </a:r>
            <a:r>
              <a:rPr lang="en-US" i="1" dirty="0"/>
              <a:t>,</a:t>
            </a:r>
            <a:r>
              <a:rPr lang="en-US" dirty="0"/>
              <a:t> we must understand its source. A common resource may be  used for producing a variety of products, each requiring very different processing times.  We can reduce the processing time variability by limiting product variety or specializing resources to perform only a narrow range of processing.  Standard express meal packs in fast food restaurants, specialized teller windows at banks, and separate extensions for different types of telephone calls. Processing times may be  variable because of a lack of standardization or  training . Toyota defines an exact sequence of activities for each workstation, resulting in a reduction in the variability in processing times as well as in the average processing time.  Experienced workers tend not only to process faster but also do so with higher consistency in terms of the processing time (as well as output quality). </a:t>
            </a:r>
          </a:p>
        </p:txBody>
      </p:sp>
      <p:sp>
        <p:nvSpPr>
          <p:cNvPr id="3" name="Title 2"/>
          <p:cNvSpPr>
            <a:spLocks noGrp="1"/>
          </p:cNvSpPr>
          <p:nvPr>
            <p:ph type="title"/>
          </p:nvPr>
        </p:nvSpPr>
        <p:spPr/>
        <p:txBody>
          <a:bodyPr/>
          <a:lstStyle/>
          <a:p>
            <a:r>
              <a:rPr lang="en-US" dirty="0"/>
              <a:t>Variability Reduction Levers - Processing  Times</a:t>
            </a:r>
          </a:p>
        </p:txBody>
      </p:sp>
    </p:spTree>
    <p:extLst>
      <p:ext uri="{BB962C8B-B14F-4D97-AF65-F5344CB8AC3E}">
        <p14:creationId xmlns:p14="http://schemas.microsoft.com/office/powerpoint/2010/main" val="300793218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Therefore, any managerial actions and incentives aimed at maintaining a stable workforce and low turnover rate will lead to shorter and more consistent processing times and better process performance in terms of shorter queues and delays.</a:t>
            </a:r>
          </a:p>
          <a:p>
            <a:r>
              <a:rPr lang="en-US" dirty="0"/>
              <a:t>It is impossible to eliminate all sources of variability. Banks cannot force customers to come in at regular intervals; each customer decides when to go to the bank independently . Banks cannot eliminate processing time variability completely because different customers have different transaction needs, and all these cannot be standardized. In fact, the primary virtue of make-to-order processes is their ability to provide customization.  Given the presence of unavoidable variability in inflow and processing times, managers must deal with it by investing in some safety capacity albeit at a higher cost.</a:t>
            </a:r>
          </a:p>
          <a:p>
            <a:endParaRPr lang="en-US" dirty="0"/>
          </a:p>
        </p:txBody>
      </p:sp>
      <p:sp>
        <p:nvSpPr>
          <p:cNvPr id="3" name="Title 2"/>
          <p:cNvSpPr>
            <a:spLocks noGrp="1"/>
          </p:cNvSpPr>
          <p:nvPr>
            <p:ph type="title"/>
          </p:nvPr>
        </p:nvSpPr>
        <p:spPr/>
        <p:txBody>
          <a:bodyPr/>
          <a:lstStyle/>
          <a:p>
            <a:r>
              <a:rPr lang="en-US" dirty="0"/>
              <a:t>Variability Reduction Levers - Processing  Times</a:t>
            </a:r>
          </a:p>
        </p:txBody>
      </p:sp>
    </p:spTree>
    <p:extLst>
      <p:ext uri="{BB962C8B-B14F-4D97-AF65-F5344CB8AC3E}">
        <p14:creationId xmlns:p14="http://schemas.microsoft.com/office/powerpoint/2010/main" val="30990133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AVERAGE Processing Time Tp &amp; AVERAGE Processing Rate Rp</a:t>
            </a:r>
          </a:p>
        </p:txBody>
      </p:sp>
      <p:sp>
        <p:nvSpPr>
          <p:cNvPr id="41" name="Content Placeholder 1">
            <a:extLst>
              <a:ext uri="{FF2B5EF4-FFF2-40B4-BE49-F238E27FC236}">
                <a16:creationId xmlns:a16="http://schemas.microsoft.com/office/drawing/2014/main" id="{2E39BC3C-BD4C-48C9-8F78-C46E5AFBE6EC}"/>
              </a:ext>
            </a:extLst>
          </p:cNvPr>
          <p:cNvSpPr txBox="1">
            <a:spLocks/>
          </p:cNvSpPr>
          <p:nvPr/>
        </p:nvSpPr>
        <p:spPr bwMode="auto">
          <a:xfrm>
            <a:off x="119336" y="2467386"/>
            <a:ext cx="12192000" cy="4129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dirty="0"/>
              <a:t>If Tp is 5 minutes, and there are three resource units, compute Rp for the resource pool. </a:t>
            </a:r>
          </a:p>
          <a:p>
            <a:pPr>
              <a:buFont typeface="Wingdings" pitchFamily="2" charset="2"/>
              <a:buNone/>
            </a:pPr>
            <a:r>
              <a:rPr lang="en-US" b="1" kern="0" dirty="0">
                <a:solidFill>
                  <a:srgbClr val="A1274A"/>
                </a:solidFill>
              </a:rPr>
              <a:t>Tp</a:t>
            </a:r>
            <a:r>
              <a:rPr lang="en-US" kern="0" dirty="0"/>
              <a:t> </a:t>
            </a:r>
            <a:r>
              <a:rPr lang="en-US" b="1" kern="0" dirty="0">
                <a:solidFill>
                  <a:srgbClr val="A1274A"/>
                </a:solidFill>
              </a:rPr>
              <a:t>= 5 </a:t>
            </a:r>
            <a:r>
              <a:rPr lang="en-US" kern="0" dirty="0"/>
              <a:t>minutes. Capacity of each processor is 1/5 per minutes. </a:t>
            </a:r>
          </a:p>
          <a:p>
            <a:pPr>
              <a:buFont typeface="Wingdings" pitchFamily="2" charset="2"/>
              <a:buNone/>
            </a:pPr>
            <a:r>
              <a:rPr lang="en-US" kern="0" dirty="0"/>
              <a:t>Since we have </a:t>
            </a:r>
            <a:r>
              <a:rPr lang="en-US" b="1" kern="0" dirty="0">
                <a:solidFill>
                  <a:srgbClr val="A1274A"/>
                </a:solidFill>
              </a:rPr>
              <a:t>c = 3</a:t>
            </a:r>
            <a:r>
              <a:rPr lang="en-US" kern="0" dirty="0"/>
              <a:t> servers, capacity is 3(1/5)=3/5 per minute or 36 per hour. .</a:t>
            </a:r>
          </a:p>
          <a:p>
            <a:pPr>
              <a:buNone/>
            </a:pPr>
            <a:r>
              <a:rPr lang="en-US" b="1" kern="0" dirty="0">
                <a:solidFill>
                  <a:srgbClr val="A1274A"/>
                </a:solidFill>
              </a:rPr>
              <a:t>Rp = c/Tp</a:t>
            </a:r>
          </a:p>
          <a:p>
            <a:pPr>
              <a:buNone/>
            </a:pPr>
            <a:r>
              <a:rPr lang="en-US" b="1" dirty="0">
                <a:solidFill>
                  <a:srgbClr val="A1274A"/>
                </a:solidFill>
              </a:rPr>
              <a:t>Ta</a:t>
            </a:r>
            <a:r>
              <a:rPr lang="en-US" b="1" dirty="0"/>
              <a:t> </a:t>
            </a:r>
            <a:r>
              <a:rPr lang="en-US" dirty="0"/>
              <a:t>:</a:t>
            </a:r>
            <a:r>
              <a:rPr lang="en-US" baseline="-25000" dirty="0"/>
              <a:t> </a:t>
            </a:r>
            <a:r>
              <a:rPr lang="en-US" dirty="0"/>
              <a:t>customer inter-arrival time.</a:t>
            </a:r>
          </a:p>
          <a:p>
            <a:pPr>
              <a:buNone/>
            </a:pPr>
            <a:r>
              <a:rPr lang="en-US" dirty="0"/>
              <a:t>Example. On average each 10 minutes one customer arrives. </a:t>
            </a:r>
          </a:p>
          <a:p>
            <a:pPr>
              <a:buNone/>
            </a:pPr>
            <a:r>
              <a:rPr lang="en-US" b="1" dirty="0">
                <a:solidFill>
                  <a:srgbClr val="A1274A"/>
                </a:solidFill>
              </a:rPr>
              <a:t>Ra</a:t>
            </a:r>
            <a:r>
              <a:rPr lang="en-US" dirty="0"/>
              <a:t>:</a:t>
            </a:r>
            <a:r>
              <a:rPr lang="en-US" baseline="-25000" dirty="0"/>
              <a:t> </a:t>
            </a:r>
            <a:r>
              <a:rPr lang="en-US" dirty="0"/>
              <a:t>customer arrival (inflow) rate. That is customer demand. </a:t>
            </a:r>
          </a:p>
          <a:p>
            <a:pPr>
              <a:buNone/>
            </a:pPr>
            <a:r>
              <a:rPr lang="en-US" dirty="0"/>
              <a:t>What is the relationship between Ta and Ra?</a:t>
            </a:r>
          </a:p>
          <a:p>
            <a:pPr>
              <a:buNone/>
            </a:pPr>
            <a:r>
              <a:rPr lang="en-US" dirty="0"/>
              <a:t>How many customers in a minute? </a:t>
            </a:r>
            <a:r>
              <a:rPr lang="en-US" b="1" dirty="0">
                <a:solidFill>
                  <a:srgbClr val="A1274A"/>
                </a:solidFill>
              </a:rPr>
              <a:t>Ra= 1/Ta</a:t>
            </a:r>
            <a:r>
              <a:rPr lang="en-US" dirty="0"/>
              <a:t>= 1/10 customer per minute. </a:t>
            </a:r>
          </a:p>
          <a:p>
            <a:pPr>
              <a:buNone/>
            </a:pPr>
            <a:endParaRPr lang="en-US" dirty="0"/>
          </a:p>
          <a:p>
            <a:pPr>
              <a:buFont typeface="Wingdings" pitchFamily="2" charset="2"/>
              <a:buNone/>
            </a:pPr>
            <a:endParaRPr lang="en-US" kern="0" dirty="0"/>
          </a:p>
        </p:txBody>
      </p:sp>
      <p:pic>
        <p:nvPicPr>
          <p:cNvPr id="43" name="Picture 42">
            <a:extLst>
              <a:ext uri="{FF2B5EF4-FFF2-40B4-BE49-F238E27FC236}">
                <a16:creationId xmlns:a16="http://schemas.microsoft.com/office/drawing/2014/main" id="{E3431A49-A07A-4499-B41F-9D053645E93D}"/>
              </a:ext>
            </a:extLst>
          </p:cNvPr>
          <p:cNvPicPr>
            <a:picLocks noChangeAspect="1"/>
          </p:cNvPicPr>
          <p:nvPr/>
        </p:nvPicPr>
        <p:blipFill>
          <a:blip r:embed="rId3"/>
          <a:stretch>
            <a:fillRect/>
          </a:stretch>
        </p:blipFill>
        <p:spPr>
          <a:xfrm>
            <a:off x="6312024" y="714546"/>
            <a:ext cx="4868445" cy="1265553"/>
          </a:xfrm>
          <a:prstGeom prst="rect">
            <a:avLst/>
          </a:prstGeom>
        </p:spPr>
      </p:pic>
      <p:sp>
        <p:nvSpPr>
          <p:cNvPr id="45" name="Content Placeholder 1">
            <a:extLst>
              <a:ext uri="{FF2B5EF4-FFF2-40B4-BE49-F238E27FC236}">
                <a16:creationId xmlns:a16="http://schemas.microsoft.com/office/drawing/2014/main" id="{7A8BFB31-E9B8-44E5-94E8-CA3BF77C6C10}"/>
              </a:ext>
            </a:extLst>
          </p:cNvPr>
          <p:cNvSpPr txBox="1">
            <a:spLocks/>
          </p:cNvSpPr>
          <p:nvPr/>
        </p:nvSpPr>
        <p:spPr bwMode="auto">
          <a:xfrm>
            <a:off x="479376" y="2000564"/>
            <a:ext cx="5180620" cy="397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one resource unit, Rp =1/Tp</a:t>
            </a:r>
          </a:p>
          <a:p>
            <a:pPr>
              <a:buFont typeface="Wingdings" pitchFamily="2" charset="2"/>
              <a:buNone/>
            </a:pPr>
            <a:endParaRPr lang="en-US" kern="0" dirty="0">
              <a:sym typeface="Wingdings" panose="05000000000000000000" pitchFamily="2" charset="2"/>
            </a:endParaRPr>
          </a:p>
        </p:txBody>
      </p:sp>
      <p:sp>
        <p:nvSpPr>
          <p:cNvPr id="46" name="Content Placeholder 1">
            <a:extLst>
              <a:ext uri="{FF2B5EF4-FFF2-40B4-BE49-F238E27FC236}">
                <a16:creationId xmlns:a16="http://schemas.microsoft.com/office/drawing/2014/main" id="{7DFAF4BE-5BF7-4A3E-890A-890C58EC47A0}"/>
              </a:ext>
            </a:extLst>
          </p:cNvPr>
          <p:cNvSpPr txBox="1">
            <a:spLocks/>
          </p:cNvSpPr>
          <p:nvPr/>
        </p:nvSpPr>
        <p:spPr bwMode="auto">
          <a:xfrm>
            <a:off x="6456040" y="2049270"/>
            <a:ext cx="5180620" cy="42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c resource units c(1/Tp)= c/Tp</a:t>
            </a:r>
          </a:p>
          <a:p>
            <a:pPr>
              <a:buFont typeface="Wingdings" pitchFamily="2" charset="2"/>
              <a:buNone/>
            </a:pPr>
            <a:endParaRPr lang="en-US" kern="0" dirty="0">
              <a:sym typeface="Wingdings" panose="05000000000000000000" pitchFamily="2" charset="2"/>
            </a:endParaRPr>
          </a:p>
        </p:txBody>
      </p:sp>
      <p:pic>
        <p:nvPicPr>
          <p:cNvPr id="47" name="Content Placeholder 5">
            <a:extLst>
              <a:ext uri="{FF2B5EF4-FFF2-40B4-BE49-F238E27FC236}">
                <a16:creationId xmlns:a16="http://schemas.microsoft.com/office/drawing/2014/main" id="{096BAF69-F388-412C-B89F-4A2E7A58BCB6}"/>
              </a:ext>
            </a:extLst>
          </p:cNvPr>
          <p:cNvPicPr>
            <a:picLocks noChangeAspect="1"/>
          </p:cNvPicPr>
          <p:nvPr/>
        </p:nvPicPr>
        <p:blipFill>
          <a:blip r:embed="rId4"/>
          <a:stretch>
            <a:fillRect/>
          </a:stretch>
        </p:blipFill>
        <p:spPr bwMode="auto">
          <a:xfrm>
            <a:off x="479376" y="702198"/>
            <a:ext cx="4893473" cy="1265553"/>
          </a:xfrm>
          <a:prstGeom prst="rect">
            <a:avLst/>
          </a:prstGeom>
          <a:noFill/>
          <a:ln w="9525">
            <a:noFill/>
            <a:miter lim="800000"/>
            <a:headEnd/>
            <a:tailEnd/>
          </a:ln>
        </p:spPr>
      </p:pic>
    </p:spTree>
    <p:extLst>
      <p:ext uri="{BB962C8B-B14F-4D97-AF65-F5344CB8AC3E}">
        <p14:creationId xmlns:p14="http://schemas.microsoft.com/office/powerpoint/2010/main" val="170180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dissolv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dissolve">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dissolve">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dissolve">
                                      <p:cBhvr>
                                        <p:cTn id="37" dur="500"/>
                                        <p:tgtEl>
                                          <p:spTgt spid="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xEl>
                                              <p:pRg st="7" end="7"/>
                                            </p:txEl>
                                          </p:spTgt>
                                        </p:tgtEl>
                                        <p:attrNameLst>
                                          <p:attrName>style.visibility</p:attrName>
                                        </p:attrNameLst>
                                      </p:cBhvr>
                                      <p:to>
                                        <p:strVal val="visible"/>
                                      </p:to>
                                    </p:set>
                                    <p:animEffect transition="in" filter="dissolve">
                                      <p:cBhvr>
                                        <p:cTn id="42" dur="500"/>
                                        <p:tgtEl>
                                          <p:spTgt spid="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xEl>
                                              <p:pRg st="8" end="8"/>
                                            </p:txEl>
                                          </p:spTgt>
                                        </p:tgtEl>
                                        <p:attrNameLst>
                                          <p:attrName>style.visibility</p:attrName>
                                        </p:attrNameLst>
                                      </p:cBhvr>
                                      <p:to>
                                        <p:strVal val="visible"/>
                                      </p:to>
                                    </p:set>
                                    <p:animEffect transition="in" filter="dissolve">
                                      <p:cBhvr>
                                        <p:cTn id="47" dur="500"/>
                                        <p:tgtEl>
                                          <p:spTgt spid="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Synchronization of supply and demand requires managing either the supply (capacity) or the demand (arrival rates). </a:t>
            </a:r>
          </a:p>
          <a:p>
            <a:r>
              <a:rPr lang="en-US" dirty="0"/>
              <a:t>Adjusting capacity in response to demand may not be economical or even feasible . Examples are the number of rooms in a hotel or tables in a restaurant . We must manage demand; using off‑season hotel rates and differential pricing.  </a:t>
            </a:r>
          </a:p>
          <a:p>
            <a:r>
              <a:rPr lang="en-US" dirty="0"/>
              <a:t>In the short term, adjusting human resources is easier than capital resources. Checkout counters are opened/closed depending on the number of waiting customers. This strategy also illustrates the advantages of pooling</a:t>
            </a:r>
            <a:r>
              <a:rPr lang="en-US" b="1" dirty="0"/>
              <a:t> </a:t>
            </a:r>
            <a:r>
              <a:rPr lang="en-US" dirty="0"/>
              <a:t>the available total capacity, but it requires that all personnel are trained to perform different tasks. Importance of resource flexibility</a:t>
            </a:r>
            <a:r>
              <a:rPr lang="en-US" b="1" dirty="0"/>
              <a:t> </a:t>
            </a:r>
            <a:r>
              <a:rPr lang="en-US" dirty="0"/>
              <a:t>in reducing the permanent capacity requirements.</a:t>
            </a:r>
          </a:p>
          <a:p>
            <a:r>
              <a:rPr lang="en-US" dirty="0"/>
              <a:t>Servers often tend to work faster as the queues get longer.</a:t>
            </a:r>
          </a:p>
        </p:txBody>
      </p:sp>
      <p:sp>
        <p:nvSpPr>
          <p:cNvPr id="3" name="Title 2"/>
          <p:cNvSpPr>
            <a:spLocks noGrp="1"/>
          </p:cNvSpPr>
          <p:nvPr>
            <p:ph type="title"/>
          </p:nvPr>
        </p:nvSpPr>
        <p:spPr/>
        <p:txBody>
          <a:bodyPr/>
          <a:lstStyle/>
          <a:p>
            <a:r>
              <a:rPr lang="en-US" dirty="0"/>
              <a:t>Capacity Synchronization Levers – Short Term</a:t>
            </a:r>
          </a:p>
        </p:txBody>
      </p:sp>
    </p:spTree>
    <p:extLst>
      <p:ext uri="{BB962C8B-B14F-4D97-AF65-F5344CB8AC3E}">
        <p14:creationId xmlns:p14="http://schemas.microsoft.com/office/powerpoint/2010/main" val="185386891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 somewhat longer time frame, synchronization is easier. In call centers and fast food restaurants—demand varies by the time of the day and the day of the week. This seasonality can be anticipated with a high degree of accuracy. The managers can then plan the required capacity (personnel) to match the forecasted demand. McDonald’s plans the required number of personnel in 15‑minute intervals by scheduling their shifts and breaks and by using part-time workers. </a:t>
            </a:r>
          </a:p>
          <a:p>
            <a:r>
              <a:rPr lang="en-US" dirty="0"/>
              <a:t>In manufacturing operations, managers can synchronize the arrival and processing rates by limiting the size of the buffer that is allowed to build up between the two workstations. The feeder workstation is then forced to stop once its output buffer is full. The synchronization decreases the in-process inventory and waiting time but also results in some loss of throughput.</a:t>
            </a:r>
          </a:p>
          <a:p>
            <a:endParaRPr lang="en-US" dirty="0"/>
          </a:p>
        </p:txBody>
      </p:sp>
      <p:sp>
        <p:nvSpPr>
          <p:cNvPr id="3" name="Title 2"/>
          <p:cNvSpPr>
            <a:spLocks noGrp="1"/>
          </p:cNvSpPr>
          <p:nvPr>
            <p:ph type="title"/>
          </p:nvPr>
        </p:nvSpPr>
        <p:spPr/>
        <p:txBody>
          <a:bodyPr/>
          <a:lstStyle/>
          <a:p>
            <a:r>
              <a:rPr lang="en-US" dirty="0"/>
              <a:t>Capacity Synchronization Levers – Long Term</a:t>
            </a:r>
          </a:p>
        </p:txBody>
      </p:sp>
    </p:spTree>
    <p:extLst>
      <p:ext uri="{BB962C8B-B14F-4D97-AF65-F5344CB8AC3E}">
        <p14:creationId xmlns:p14="http://schemas.microsoft.com/office/powerpoint/2010/main" val="332848861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8.8.5 Pooling and Segregation Levers </a:t>
            </a:r>
            <a:endParaRPr lang="en-US" dirty="0"/>
          </a:p>
          <a:p>
            <a:r>
              <a:rPr lang="en-US" dirty="0"/>
              <a:t>As we saw in Section 8.7, merging of queues of similar customers leads to improved utilization of the available capacity.  Pooling is often implemented in banks, post offices, departments of motor vehicles, where a single line feeds into the server pool, instead of a separate line for each server.  Similarly, in call centers, all customers call one number and are then routed to the next available agent. Note that if arrivals can see and switch between queues, then having separate queues for different servers is equivalent to a single queue that is served by the entire pool. Thus, for example, in restaurants such as McDonald’s, each cash register has a separate queue of customers waiting to place orders. However, if a server becomes idle, he/she takes orders from customers in adjacent lines (although perhaps not necessarily in the FCFS fashion).</a:t>
            </a:r>
          </a:p>
          <a:p>
            <a:pPr marL="0" indent="0">
              <a:buNone/>
            </a:pPr>
            <a:endParaRPr lang="en-US" dirty="0"/>
          </a:p>
        </p:txBody>
      </p:sp>
      <p:sp>
        <p:nvSpPr>
          <p:cNvPr id="3" name="Title 2"/>
          <p:cNvSpPr>
            <a:spLocks noGrp="1"/>
          </p:cNvSpPr>
          <p:nvPr>
            <p:ph type="title"/>
          </p:nvPr>
        </p:nvSpPr>
        <p:spPr/>
        <p:txBody>
          <a:bodyPr/>
          <a:lstStyle/>
          <a:p>
            <a:r>
              <a:rPr lang="en-US" dirty="0"/>
              <a:t>Pooling and Segregation Levers </a:t>
            </a:r>
          </a:p>
        </p:txBody>
      </p:sp>
    </p:spTree>
    <p:extLst>
      <p:ext uri="{BB962C8B-B14F-4D97-AF65-F5344CB8AC3E}">
        <p14:creationId xmlns:p14="http://schemas.microsoft.com/office/powerpoint/2010/main" val="37473872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Note, however, that pooling different types of customers increases variability in processing times and requires that the servers have sufficient flexibility to be able to process a variety of jobs. The cost of cross-training required must be weighed against the benefits of pooling. Similarly, we have seen above that specialization reduces the average processing time as well as its variability and may improve the service quality. Therefore, segregating customers according to their processing requirements will result in reduced waiting times and queues within each class. Supermarkets keep special checkout counters for customers with fewer items, which reduces the mean as well as variability in their processing times, thus reducing the average overall wait.</a:t>
            </a:r>
          </a:p>
          <a:p>
            <a:r>
              <a:rPr lang="en-US" dirty="0"/>
              <a:t>The key to allocating the available capacity is to collect information about processing requirements of customer arrivals, so that customers can be classified into homogeneous classes and each class can assigned to a separate pools of servers. The result will be reduced average and variability in processing times within each class due to server specialization. </a:t>
            </a:r>
          </a:p>
          <a:p>
            <a:endParaRPr lang="en-US" dirty="0"/>
          </a:p>
        </p:txBody>
      </p:sp>
      <p:sp>
        <p:nvSpPr>
          <p:cNvPr id="3" name="Title 2"/>
          <p:cNvSpPr>
            <a:spLocks noGrp="1"/>
          </p:cNvSpPr>
          <p:nvPr>
            <p:ph type="title"/>
          </p:nvPr>
        </p:nvSpPr>
        <p:spPr/>
        <p:txBody>
          <a:bodyPr/>
          <a:lstStyle/>
          <a:p>
            <a:r>
              <a:rPr lang="en-US" dirty="0"/>
              <a:t>Pooling and Segregation Levers </a:t>
            </a:r>
          </a:p>
        </p:txBody>
      </p:sp>
    </p:spTree>
    <p:extLst>
      <p:ext uri="{BB962C8B-B14F-4D97-AF65-F5344CB8AC3E}">
        <p14:creationId xmlns:p14="http://schemas.microsoft.com/office/powerpoint/2010/main" val="362696238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Waiting has significant economic and behavioral implications. </a:t>
            </a:r>
          </a:p>
          <a:p>
            <a:r>
              <a:rPr lang="en-US" b="1" dirty="0"/>
              <a:t>Provide Comfort</a:t>
            </a:r>
            <a:r>
              <a:rPr lang="en-US" b="1" i="1" dirty="0"/>
              <a:t>. </a:t>
            </a:r>
            <a:r>
              <a:rPr lang="en-US" dirty="0"/>
              <a:t>Comfortable seating, well decorated surroundings, friendly staff.</a:t>
            </a:r>
          </a:p>
          <a:p>
            <a:r>
              <a:rPr lang="en-US" b="1" dirty="0"/>
              <a:t>Provide Distraction</a:t>
            </a:r>
            <a:r>
              <a:rPr lang="en-US" b="1" i="1" dirty="0"/>
              <a:t>.</a:t>
            </a:r>
            <a:r>
              <a:rPr lang="en-US" dirty="0"/>
              <a:t> TV monitors, video games, mirrors, etc. </a:t>
            </a:r>
          </a:p>
          <a:p>
            <a:r>
              <a:rPr lang="en-US" b="1" dirty="0"/>
              <a:t>Provide Information. </a:t>
            </a:r>
            <a:r>
              <a:rPr lang="en-US" dirty="0"/>
              <a:t>Customers tolerate waits better if they are informed of the expected waiting times.</a:t>
            </a:r>
          </a:p>
          <a:p>
            <a:r>
              <a:rPr lang="en-US" b="1" dirty="0"/>
              <a:t>Provide Explanation</a:t>
            </a:r>
            <a:r>
              <a:rPr lang="en-US" i="1" dirty="0"/>
              <a:t>. </a:t>
            </a:r>
            <a:r>
              <a:rPr lang="en-US" dirty="0"/>
              <a:t>It creates the empathy if customers sense that the management is aware of the customers waiting and is doing something about it.   </a:t>
            </a:r>
          </a:p>
          <a:p>
            <a:r>
              <a:rPr lang="en-US" b="1" dirty="0"/>
              <a:t>Manage Expectations. </a:t>
            </a:r>
            <a:r>
              <a:rPr lang="en-US" dirty="0"/>
              <a:t>Customers are often willing to wait longer if the service itself is time consuming. Customers with full carts are willing to wait longer. Sometimes, pessimistic estimates are provided so customers are pleasantly surprised when the actual wait turns is less than the announced period. </a:t>
            </a:r>
          </a:p>
          <a:p>
            <a:endParaRPr lang="en-US" dirty="0"/>
          </a:p>
        </p:txBody>
      </p:sp>
      <p:sp>
        <p:nvSpPr>
          <p:cNvPr id="3" name="Title 2"/>
          <p:cNvSpPr>
            <a:spLocks noGrp="1"/>
          </p:cNvSpPr>
          <p:nvPr>
            <p:ph type="title"/>
          </p:nvPr>
        </p:nvSpPr>
        <p:spPr/>
        <p:txBody>
          <a:bodyPr/>
          <a:lstStyle/>
          <a:p>
            <a:r>
              <a:rPr lang="en-US" dirty="0"/>
              <a:t>Managing Customer Perceptions and Expectations</a:t>
            </a:r>
          </a:p>
        </p:txBody>
      </p:sp>
    </p:spTree>
    <p:extLst>
      <p:ext uri="{BB962C8B-B14F-4D97-AF65-F5344CB8AC3E}">
        <p14:creationId xmlns:p14="http://schemas.microsoft.com/office/powerpoint/2010/main" val="100140971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Ensure Fairness</a:t>
            </a:r>
            <a:r>
              <a:rPr lang="en-US" dirty="0"/>
              <a:t> Customers  complain if later arrivals have been served first. Pooling arrivals in a single waiting line creates a sense of fairness; with separate waiting lines, the other line always seems to move faster than ours! Although providing priority service to customers paying a premium price may be economically rational, it may appear unfair to the rest who perceive that the rich get preferential treatment.	</a:t>
            </a:r>
          </a:p>
          <a:p>
            <a:r>
              <a:rPr lang="en-US" dirty="0"/>
              <a:t>Sometimes quick service and short waits may be perceived to imply lower quality experience!  Fine dining experience would involve a long, leisurely meal, prepared and served in a relaxed atmosphere. </a:t>
            </a:r>
          </a:p>
          <a:p>
            <a:r>
              <a:rPr lang="en-US" dirty="0"/>
              <a:t>Managing customer expectations and perceptions of the wait could be just as important a lever as reducing the actual waiting time itself.</a:t>
            </a:r>
          </a:p>
          <a:p>
            <a:endParaRPr lang="en-US" dirty="0"/>
          </a:p>
        </p:txBody>
      </p:sp>
      <p:sp>
        <p:nvSpPr>
          <p:cNvPr id="3" name="Title 2"/>
          <p:cNvSpPr>
            <a:spLocks noGrp="1"/>
          </p:cNvSpPr>
          <p:nvPr>
            <p:ph type="title"/>
          </p:nvPr>
        </p:nvSpPr>
        <p:spPr/>
        <p:txBody>
          <a:bodyPr/>
          <a:lstStyle/>
          <a:p>
            <a:r>
              <a:rPr lang="en-US" dirty="0"/>
              <a:t>Managing Customer Perceptions and Expectations</a:t>
            </a:r>
          </a:p>
        </p:txBody>
      </p:sp>
    </p:spTree>
    <p:extLst>
      <p:ext uri="{BB962C8B-B14F-4D97-AF65-F5344CB8AC3E}">
        <p14:creationId xmlns:p14="http://schemas.microsoft.com/office/powerpoint/2010/main" val="145281390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1676400" y="1133476"/>
            <a:ext cx="9067800" cy="5267325"/>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Your preliminary study indicates there are, on average, 0.5 customers waiting in line. Assume linear cost. If a customer waits for ten seconds in line, Bank of San Pedro will pay $0.5. Assume that arrival follows Poisson and service time follows exponential distribution. </a:t>
            </a:r>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1524001" y="0"/>
            <a:ext cx="914399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latin typeface="Impact" pitchFamily="34" charset="0"/>
                <a:ea typeface="ＭＳ Ｐゴシック" pitchFamily="-65" charset="-128"/>
                <a:cs typeface="Impact" pitchFamily="34" charset="0"/>
              </a:rPr>
              <a:t>Problem 12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71123"/>
            <a:ext cx="7079704" cy="56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51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2" y="1081540"/>
            <a:ext cx="7696199" cy="531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029201" y="4816900"/>
            <a:ext cx="2037737" cy="461665"/>
          </a:xfrm>
          <a:prstGeom prst="rect">
            <a:avLst/>
          </a:prstGeom>
          <a:noFill/>
        </p:spPr>
        <p:txBody>
          <a:bodyPr wrap="none" rtlCol="0">
            <a:spAutoFit/>
          </a:bodyPr>
          <a:lstStyle/>
          <a:p>
            <a:r>
              <a:rPr lang="en-US" sz="2400" dirty="0">
                <a:latin typeface="Book Antiqua" pitchFamily="18" charset="0"/>
              </a:rPr>
              <a:t>$130 (3) = 390</a:t>
            </a:r>
          </a:p>
        </p:txBody>
      </p:sp>
    </p:spTree>
    <p:extLst>
      <p:ext uri="{BB962C8B-B14F-4D97-AF65-F5344CB8AC3E}">
        <p14:creationId xmlns:p14="http://schemas.microsoft.com/office/powerpoint/2010/main" val="305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7242"/>
            <a:ext cx="12192000" cy="5940110"/>
          </a:xfrm>
        </p:spPr>
        <p:txBody>
          <a:bodyPr>
            <a:normAutofit/>
          </a:bodyPr>
          <a:lstStyle/>
          <a:p>
            <a:r>
              <a:rPr lang="en-US" sz="2400" dirty="0"/>
              <a:t>A bank has </a:t>
            </a:r>
            <a:r>
              <a:rPr lang="en-US" sz="2400" b="1" i="1" dirty="0"/>
              <a:t>two tellers </a:t>
            </a:r>
            <a:r>
              <a:rPr lang="en-US" sz="2400" dirty="0"/>
              <a:t>who serve customers waiting in a single line. Customers arrive according to a </a:t>
            </a:r>
            <a:r>
              <a:rPr lang="en-US" sz="2400" b="1" i="1" dirty="0"/>
              <a:t>Poisson process </a:t>
            </a:r>
            <a:r>
              <a:rPr lang="en-US" sz="2400" dirty="0"/>
              <a:t>with a rate of 38 customers per hour. The time it takes for a teller to serve a customer follows Exponential distribution with an average of 3.  Bank managers are considering to </a:t>
            </a:r>
            <a:r>
              <a:rPr lang="en-US" sz="2400" b="1" i="1" dirty="0"/>
              <a:t>hire another teller </a:t>
            </a:r>
            <a:r>
              <a:rPr lang="en-US" sz="2400" dirty="0"/>
              <a:t>to reduce customer waiting time.  </a:t>
            </a:r>
          </a:p>
        </p:txBody>
      </p:sp>
      <p:sp>
        <p:nvSpPr>
          <p:cNvPr id="12" name="Title 1"/>
          <p:cNvSpPr>
            <a:spLocks noGrp="1"/>
          </p:cNvSpPr>
          <p:nvPr>
            <p:ph type="title"/>
          </p:nvPr>
        </p:nvSpPr>
        <p:spPr>
          <a:xfrm>
            <a:off x="0" y="-29021"/>
            <a:ext cx="12192000" cy="625598"/>
          </a:xfrm>
        </p:spPr>
        <p:txBody>
          <a:bodyPr/>
          <a:lstStyle/>
          <a:p>
            <a:r>
              <a:rPr lang="en-US" dirty="0"/>
              <a:t>Queueing Models of Single-Stage Processes—An Example  </a:t>
            </a:r>
          </a:p>
        </p:txBody>
      </p:sp>
      <p:pic>
        <p:nvPicPr>
          <p:cNvPr id="13" name="Picture 12">
            <a:hlinkClick r:id="rId2"/>
            <a:extLst>
              <a:ext uri="{FF2B5EF4-FFF2-40B4-BE49-F238E27FC236}">
                <a16:creationId xmlns:a16="http://schemas.microsoft.com/office/drawing/2014/main" id="{525FFD9F-6034-459D-B0E1-96FA0E578E81}"/>
              </a:ext>
            </a:extLst>
          </p:cNvPr>
          <p:cNvPicPr>
            <a:picLocks noChangeAspect="1"/>
          </p:cNvPicPr>
          <p:nvPr/>
        </p:nvPicPr>
        <p:blipFill>
          <a:blip r:embed="rId3"/>
          <a:stretch>
            <a:fillRect/>
          </a:stretch>
        </p:blipFill>
        <p:spPr>
          <a:xfrm>
            <a:off x="335360" y="2276872"/>
            <a:ext cx="6767264" cy="4104456"/>
          </a:xfrm>
          <a:prstGeom prst="rect">
            <a:avLst/>
          </a:prstGeom>
        </p:spPr>
      </p:pic>
    </p:spTree>
    <p:extLst>
      <p:ext uri="{BB962C8B-B14F-4D97-AF65-F5344CB8AC3E}">
        <p14:creationId xmlns:p14="http://schemas.microsoft.com/office/powerpoint/2010/main" val="28708807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Inter-arrival Time (Ta)  and Arrival Rate (Ra)</a:t>
            </a:r>
          </a:p>
        </p:txBody>
      </p:sp>
      <p:sp>
        <p:nvSpPr>
          <p:cNvPr id="20" name="Content Placeholder 1"/>
          <p:cNvSpPr>
            <a:spLocks noGrp="1"/>
          </p:cNvSpPr>
          <p:nvPr>
            <p:ph idx="1"/>
          </p:nvPr>
        </p:nvSpPr>
        <p:spPr>
          <a:xfrm>
            <a:off x="0" y="536144"/>
            <a:ext cx="12058899" cy="5760640"/>
          </a:xfrm>
        </p:spPr>
        <p:txBody>
          <a:bodyPr/>
          <a:lstStyle/>
          <a:p>
            <a:pPr>
              <a:buNone/>
            </a:pPr>
            <a:r>
              <a:rPr lang="en-US" dirty="0">
                <a:solidFill>
                  <a:schemeClr val="tx1"/>
                </a:solidFill>
                <a:latin typeface="Book Antiqua" panose="02040602050305030304" pitchFamily="18" charset="0"/>
              </a:rPr>
              <a:t>Ra = 1/10 customers per min; 6 customers per hour </a:t>
            </a:r>
            <a:r>
              <a:rPr lang="en-US" dirty="0">
                <a:solidFill>
                  <a:schemeClr val="tx1"/>
                </a:solidFill>
                <a:latin typeface="Book Antiqua" panose="02040602050305030304" pitchFamily="18" charset="0"/>
                <a:sym typeface="Wingdings" panose="05000000000000000000" pitchFamily="2" charset="2"/>
              </a:rPr>
              <a:t> </a:t>
            </a:r>
            <a:r>
              <a:rPr lang="en-US" b="1" dirty="0">
                <a:solidFill>
                  <a:srgbClr val="A1274A"/>
                </a:solidFill>
                <a:latin typeface="Book Antiqua" panose="02040602050305030304" pitchFamily="18" charset="0"/>
              </a:rPr>
              <a:t>Ta= 1/</a:t>
            </a:r>
            <a:r>
              <a:rPr lang="en-US" b="1" dirty="0">
                <a:solidFill>
                  <a:srgbClr val="A1274A"/>
                </a:solidFill>
              </a:rPr>
              <a:t>R</a:t>
            </a:r>
            <a:r>
              <a:rPr lang="en-US" b="1" dirty="0">
                <a:solidFill>
                  <a:srgbClr val="A1274A"/>
                </a:solidFill>
                <a:latin typeface="Book Antiqua" panose="02040602050305030304" pitchFamily="18" charset="0"/>
              </a:rPr>
              <a:t>a=1/6 hour.</a:t>
            </a:r>
          </a:p>
          <a:p>
            <a:pPr marL="457200" indent="-457200" defTabSz="815975">
              <a:buNone/>
            </a:pPr>
            <a:r>
              <a:rPr lang="en-US" dirty="0"/>
              <a:t>Ra  &lt;= Rp. </a:t>
            </a:r>
          </a:p>
          <a:p>
            <a:pPr marL="457200" indent="-457200" defTabSz="815975">
              <a:buNone/>
            </a:pPr>
            <a:r>
              <a:rPr lang="en-US" dirty="0"/>
              <a:t>We will show later that even Ra = Rp is not possible.</a:t>
            </a:r>
          </a:p>
          <a:p>
            <a:pPr marL="457200" indent="-457200" defTabSz="815975">
              <a:buNone/>
            </a:pPr>
            <a:r>
              <a:rPr lang="en-US" dirty="0"/>
              <a:t>Incoming rate must be less than processing rate.</a:t>
            </a:r>
          </a:p>
          <a:p>
            <a:pPr marL="457200" indent="-457200" defTabSz="815975">
              <a:buNone/>
            </a:pPr>
            <a:r>
              <a:rPr lang="en-US" dirty="0"/>
              <a:t>Throughput = Flow Rate </a:t>
            </a:r>
            <a:r>
              <a:rPr lang="en-US" b="1" dirty="0">
                <a:solidFill>
                  <a:srgbClr val="A1274A"/>
                </a:solidFill>
              </a:rPr>
              <a:t>R = Min (Ra, Rp) .</a:t>
            </a:r>
          </a:p>
          <a:p>
            <a:pPr marL="457200" indent="-457200" defTabSz="815975">
              <a:buNone/>
            </a:pPr>
            <a:r>
              <a:rPr lang="en-US" dirty="0"/>
              <a:t>Stable Process </a:t>
            </a:r>
            <a:r>
              <a:rPr lang="en-US" b="1" dirty="0"/>
              <a:t>= </a:t>
            </a:r>
            <a:r>
              <a:rPr lang="en-US" b="1" dirty="0">
                <a:solidFill>
                  <a:srgbClr val="A1274A"/>
                </a:solidFill>
              </a:rPr>
              <a:t>Ra&lt; Rp  </a:t>
            </a:r>
            <a:r>
              <a:rPr lang="en-US" b="1" dirty="0">
                <a:solidFill>
                  <a:srgbClr val="A1274A"/>
                </a:solidFill>
                <a:sym typeface="Wingdings" pitchFamily="2" charset="2"/>
              </a:rPr>
              <a:t> </a:t>
            </a:r>
            <a:r>
              <a:rPr lang="en-US" b="1" dirty="0">
                <a:solidFill>
                  <a:srgbClr val="A1274A"/>
                </a:solidFill>
              </a:rPr>
              <a:t>R = Ra</a:t>
            </a:r>
          </a:p>
          <a:p>
            <a:pPr marL="457200" indent="-457200" defTabSz="815975" eaLnBrk="0" hangingPunct="0">
              <a:buClr>
                <a:srgbClr val="000000"/>
              </a:buClr>
              <a:buSzPct val="80000"/>
              <a:buNone/>
              <a:defRPr/>
            </a:pPr>
            <a:r>
              <a:rPr lang="en-US" dirty="0"/>
              <a:t>Utilization = inflow-rate/processing-rate =  throughout/capacity</a:t>
            </a:r>
          </a:p>
          <a:p>
            <a:pPr marL="457200" indent="-457200" defTabSz="815975">
              <a:buNone/>
              <a:defRPr/>
            </a:pPr>
            <a:r>
              <a:rPr lang="en-US" b="1" dirty="0">
                <a:solidFill>
                  <a:srgbClr val="A1274A"/>
                </a:solidFill>
              </a:rPr>
              <a:t>Utilization = U = R/ Rp &lt; 1 </a:t>
            </a:r>
          </a:p>
          <a:p>
            <a:pPr marL="457200" indent="-457200" defTabSz="815975">
              <a:buNone/>
            </a:pPr>
            <a:r>
              <a:rPr lang="en-US" b="1" dirty="0">
                <a:solidFill>
                  <a:srgbClr val="A1274A"/>
                </a:solidFill>
              </a:rPr>
              <a:t>Safety Capacity = Rs = Rp – Ra</a:t>
            </a:r>
          </a:p>
          <a:p>
            <a:pPr marL="0" indent="0">
              <a:buSzPct val="75000"/>
              <a:buNone/>
            </a:pPr>
            <a:r>
              <a:rPr lang="en-US" dirty="0">
                <a:cs typeface="MS Reference Sans Serif" pitchFamily="34" charset="0"/>
              </a:rPr>
              <a:t>Given a single server, </a:t>
            </a:r>
            <a:r>
              <a:rPr lang="en-US" dirty="0"/>
              <a:t>R = 6 per hour, processing time for  a single server is 5 min </a:t>
            </a:r>
            <a:r>
              <a:rPr lang="en-US" dirty="0">
                <a:sym typeface="Wingdings" pitchFamily="2" charset="2"/>
              </a:rPr>
              <a:t> </a:t>
            </a:r>
            <a:r>
              <a:rPr lang="en-US" b="1" dirty="0"/>
              <a:t>Rp</a:t>
            </a:r>
            <a:r>
              <a:rPr lang="en-US" dirty="0"/>
              <a:t>= 12 per hour, </a:t>
            </a:r>
          </a:p>
          <a:p>
            <a:pPr marL="0" indent="0" defTabSz="815975">
              <a:buClr>
                <a:srgbClr val="000000"/>
              </a:buClr>
              <a:buSzPct val="80000"/>
              <a:buNone/>
              <a:defRPr/>
            </a:pPr>
            <a:r>
              <a:rPr lang="en-US" b="1" dirty="0"/>
              <a:t>U = R/ Rp = 6/12 = 0.5</a:t>
            </a:r>
          </a:p>
          <a:p>
            <a:pPr marL="0" indent="0" defTabSz="815975">
              <a:buClr>
                <a:srgbClr val="000000"/>
              </a:buClr>
              <a:buSzPct val="80000"/>
              <a:buNone/>
              <a:defRPr/>
            </a:pPr>
            <a:r>
              <a:rPr lang="en-US" b="1" dirty="0"/>
              <a:t>Rs = Rp</a:t>
            </a:r>
            <a:r>
              <a:rPr lang="en-US" b="1" baseline="-25000" dirty="0"/>
              <a:t> </a:t>
            </a:r>
            <a:r>
              <a:rPr lang="en-US" b="1" dirty="0"/>
              <a:t>– R = 12-6 = 6</a:t>
            </a:r>
          </a:p>
          <a:p>
            <a:pPr marL="457200" indent="-457200" defTabSz="815975">
              <a:buNone/>
            </a:pPr>
            <a:endParaRPr lang="en-US" b="1" dirty="0">
              <a:solidFill>
                <a:srgbClr val="A1274A"/>
              </a:solidFill>
            </a:endParaRPr>
          </a:p>
          <a:p>
            <a:pPr marL="457200" indent="-457200" defTabSz="815975" eaLnBrk="0" hangingPunct="0">
              <a:buClr>
                <a:srgbClr val="000000"/>
              </a:buClr>
              <a:buSzPct val="80000"/>
              <a:buNone/>
              <a:defRPr/>
            </a:pPr>
            <a:endParaRPr lang="en-US" dirty="0"/>
          </a:p>
          <a:p>
            <a:pPr>
              <a:buNone/>
              <a:defRPr/>
            </a:pPr>
            <a:endParaRPr lang="en-US" dirty="0">
              <a:latin typeface="Book Antiqua" panose="02040602050305030304" pitchFamily="18" charset="0"/>
            </a:endParaRPr>
          </a:p>
        </p:txBody>
      </p:sp>
      <p:pic>
        <p:nvPicPr>
          <p:cNvPr id="2" name="Picture 1">
            <a:extLst>
              <a:ext uri="{FF2B5EF4-FFF2-40B4-BE49-F238E27FC236}">
                <a16:creationId xmlns:a16="http://schemas.microsoft.com/office/drawing/2014/main" id="{656BEA69-95BF-4A06-96F3-2937E3A01DA3}"/>
              </a:ext>
            </a:extLst>
          </p:cNvPr>
          <p:cNvPicPr>
            <a:picLocks noChangeAspect="1"/>
          </p:cNvPicPr>
          <p:nvPr/>
        </p:nvPicPr>
        <p:blipFill>
          <a:blip r:embed="rId3"/>
          <a:stretch>
            <a:fillRect/>
          </a:stretch>
        </p:blipFill>
        <p:spPr>
          <a:xfrm>
            <a:off x="7339475" y="1412776"/>
            <a:ext cx="4719424" cy="1232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dissolve">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dissolve">
                                      <p:cBhvr>
                                        <p:cTn id="42" dur="500"/>
                                        <p:tgtEl>
                                          <p:spTgt spid="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xEl>
                                              <p:pRg st="8" end="8"/>
                                            </p:txEl>
                                          </p:spTgt>
                                        </p:tgtEl>
                                        <p:attrNameLst>
                                          <p:attrName>style.visibility</p:attrName>
                                        </p:attrNameLst>
                                      </p:cBhvr>
                                      <p:to>
                                        <p:strVal val="visible"/>
                                      </p:to>
                                    </p:set>
                                    <p:animEffect transition="in" filter="dissolve">
                                      <p:cBhvr>
                                        <p:cTn id="47" dur="500"/>
                                        <p:tgtEl>
                                          <p:spTgt spid="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xEl>
                                              <p:pRg st="9" end="9"/>
                                            </p:txEl>
                                          </p:spTgt>
                                        </p:tgtEl>
                                        <p:attrNameLst>
                                          <p:attrName>style.visibility</p:attrName>
                                        </p:attrNameLst>
                                      </p:cBhvr>
                                      <p:to>
                                        <p:strVal val="visible"/>
                                      </p:to>
                                    </p:set>
                                    <p:animEffect transition="in" filter="dissolve">
                                      <p:cBhvr>
                                        <p:cTn id="52" dur="500"/>
                                        <p:tgtEl>
                                          <p:spTgt spid="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xEl>
                                              <p:pRg st="10" end="10"/>
                                            </p:txEl>
                                          </p:spTgt>
                                        </p:tgtEl>
                                        <p:attrNameLst>
                                          <p:attrName>style.visibility</p:attrName>
                                        </p:attrNameLst>
                                      </p:cBhvr>
                                      <p:to>
                                        <p:strVal val="visible"/>
                                      </p:to>
                                    </p:set>
                                    <p:animEffect transition="in" filter="dissolve">
                                      <p:cBhvr>
                                        <p:cTn id="57" dur="500"/>
                                        <p:tgtEl>
                                          <p:spTgt spid="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
                                            <p:txEl>
                                              <p:pRg st="11" end="11"/>
                                            </p:txEl>
                                          </p:spTgt>
                                        </p:tgtEl>
                                        <p:attrNameLst>
                                          <p:attrName>style.visibility</p:attrName>
                                        </p:attrNameLst>
                                      </p:cBhvr>
                                      <p:to>
                                        <p:strVal val="visible"/>
                                      </p:to>
                                    </p:set>
                                    <p:animEffect transition="in" filter="dissolve">
                                      <p:cBhvr>
                                        <p:cTn id="62" dur="5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8" y="706746"/>
            <a:ext cx="12049313" cy="5131056"/>
          </a:xfrm>
        </p:spPr>
        <p:txBody>
          <a:bodyPr>
            <a:noAutofit/>
          </a:bodyPr>
          <a:lstStyle/>
          <a:p>
            <a:r>
              <a:rPr lang="en-US" sz="2300" dirty="0"/>
              <a:t>In </a:t>
            </a:r>
            <a:r>
              <a:rPr lang="en-US" sz="2300" dirty="0" err="1"/>
              <a:t>Diorucci</a:t>
            </a:r>
            <a:r>
              <a:rPr lang="en-US" sz="2300" dirty="0"/>
              <a:t> Furniture,  the time to complete a customer’s has an average of 3 days and standard deviation of 6 days.</a:t>
            </a:r>
          </a:p>
          <a:p>
            <a:r>
              <a:rPr lang="en-US" sz="2300" dirty="0"/>
              <a:t>The demand, which follows Poisson process,  is expected to increase from 8 orders per month to 9 orders per month.  </a:t>
            </a:r>
          </a:p>
          <a:p>
            <a:r>
              <a:rPr lang="en-US" sz="2300" dirty="0"/>
              <a:t>The company’s policy has been to keep the average time the customers wait until they get their order—the average order lead time—less than 50 days. Managers are worried that the expected increase</a:t>
            </a:r>
          </a:p>
          <a:p>
            <a:pPr marL="0" indent="0">
              <a:buNone/>
            </a:pPr>
            <a:r>
              <a:rPr lang="en-US" sz="2300" b="1" dirty="0"/>
              <a:t>Marketing department’s claim:</a:t>
            </a:r>
          </a:p>
          <a:p>
            <a:r>
              <a:rPr lang="en-US" sz="2300" dirty="0"/>
              <a:t> Two years ago when demand increased by one unit from 7 to 8 days, the average order lead time increased by 13 days. Thus, increasing the demand by one unit from 8 to 9 would increase the average order lead time from its current 31 days to 31 + 13 = 44 days, which is still lower than the company’s goal of 50 days. Thus, they concludes that no action is needed to handle the new demand. </a:t>
            </a:r>
          </a:p>
          <a:p>
            <a:pPr marL="0" indent="0">
              <a:buNone/>
            </a:pPr>
            <a:r>
              <a:rPr lang="en-US" sz="2300" b="1" dirty="0">
                <a:solidFill>
                  <a:srgbClr val="0066FF"/>
                </a:solidFill>
              </a:rPr>
              <a:t>Question:   </a:t>
            </a:r>
            <a:r>
              <a:rPr lang="en-US" sz="2300" dirty="0"/>
              <a:t>Do you agree with?</a:t>
            </a:r>
          </a:p>
        </p:txBody>
      </p:sp>
      <p:sp>
        <p:nvSpPr>
          <p:cNvPr id="4" name="Title 1"/>
          <p:cNvSpPr>
            <a:spLocks noGrp="1"/>
          </p:cNvSpPr>
          <p:nvPr>
            <p:ph type="title"/>
          </p:nvPr>
        </p:nvSpPr>
        <p:spPr>
          <a:xfrm>
            <a:off x="0" y="-6178"/>
            <a:ext cx="12192000" cy="607070"/>
          </a:xfrm>
        </p:spPr>
        <p:txBody>
          <a:bodyPr/>
          <a:lstStyle/>
          <a:p>
            <a:r>
              <a:rPr lang="en-US" dirty="0"/>
              <a:t>Single-Stage Processes—Impact of Utilization on Flow Times   </a:t>
            </a:r>
          </a:p>
        </p:txBody>
      </p:sp>
      <p:sp>
        <p:nvSpPr>
          <p:cNvPr id="7" name="TextBox 6">
            <a:extLst>
              <a:ext uri="{FF2B5EF4-FFF2-40B4-BE49-F238E27FC236}">
                <a16:creationId xmlns:a16="http://schemas.microsoft.com/office/drawing/2014/main" id="{F4B4DBB7-30A3-4DE1-9546-23C53A1110A8}"/>
              </a:ext>
            </a:extLst>
          </p:cNvPr>
          <p:cNvSpPr txBox="1"/>
          <p:nvPr/>
        </p:nvSpPr>
        <p:spPr>
          <a:xfrm>
            <a:off x="191344" y="5950837"/>
            <a:ext cx="12673408" cy="646331"/>
          </a:xfrm>
          <a:prstGeom prst="rect">
            <a:avLst/>
          </a:prstGeom>
          <a:noFill/>
        </p:spPr>
        <p:txBody>
          <a:bodyPr wrap="square">
            <a:spAutoFit/>
          </a:bodyPr>
          <a:lstStyle/>
          <a:p>
            <a:r>
              <a:rPr lang="en-US" dirty="0"/>
              <a:t>http://www.csun.edu/~aa2035/CourseBase/WaitingLine/Slides/M-G-1-Rags-Seyed-Furniture.xlsx</a:t>
            </a:r>
          </a:p>
          <a:p>
            <a:endParaRPr lang="en-US" dirty="0"/>
          </a:p>
        </p:txBody>
      </p:sp>
    </p:spTree>
    <p:extLst>
      <p:ext uri="{BB962C8B-B14F-4D97-AF65-F5344CB8AC3E}">
        <p14:creationId xmlns:p14="http://schemas.microsoft.com/office/powerpoint/2010/main" val="158575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8717" y="5521719"/>
            <a:ext cx="9363461" cy="769441"/>
          </a:xfrm>
          <a:prstGeom prst="rect">
            <a:avLst/>
          </a:prstGeom>
        </p:spPr>
        <p:txBody>
          <a:bodyPr wrap="none">
            <a:spAutoFit/>
          </a:bodyPr>
          <a:lstStyle/>
          <a:p>
            <a:r>
              <a:rPr lang="en-US" sz="2200" b="1" dirty="0">
                <a:latin typeface="Adobe Caslon Pro" panose="0205050205050A020403" pitchFamily="18" charset="0"/>
              </a:rPr>
              <a:t>Conclusion: </a:t>
            </a:r>
          </a:p>
          <a:p>
            <a:r>
              <a:rPr lang="en-US" sz="2200" dirty="0">
                <a:latin typeface="Adobe Caslon Pro" panose="0205050205050A020403" pitchFamily="18" charset="0"/>
              </a:rPr>
              <a:t>Increase in demand by one unit increases the average lead time to about 70 days. </a:t>
            </a:r>
          </a:p>
        </p:txBody>
      </p:sp>
      <p:sp>
        <p:nvSpPr>
          <p:cNvPr id="16" name="Title 1"/>
          <p:cNvSpPr>
            <a:spLocks noGrp="1"/>
          </p:cNvSpPr>
          <p:nvPr>
            <p:ph type="title"/>
          </p:nvPr>
        </p:nvSpPr>
        <p:spPr>
          <a:xfrm>
            <a:off x="0" y="1"/>
            <a:ext cx="12192000" cy="566840"/>
          </a:xfrm>
        </p:spPr>
        <p:txBody>
          <a:bodyPr/>
          <a:lstStyle/>
          <a:p>
            <a:r>
              <a:rPr lang="en-US" dirty="0"/>
              <a:t>Single-Stage Processes—Impact of Utilization on Flow Times   </a:t>
            </a:r>
          </a:p>
        </p:txBody>
      </p:sp>
      <p:pic>
        <p:nvPicPr>
          <p:cNvPr id="3" name="Picture 2">
            <a:hlinkClick r:id="rId2"/>
            <a:extLst>
              <a:ext uri="{FF2B5EF4-FFF2-40B4-BE49-F238E27FC236}">
                <a16:creationId xmlns:a16="http://schemas.microsoft.com/office/drawing/2014/main" id="{78B9E245-E9D9-4050-AACE-74FE51629079}"/>
              </a:ext>
            </a:extLst>
          </p:cNvPr>
          <p:cNvPicPr>
            <a:picLocks noChangeAspect="1"/>
          </p:cNvPicPr>
          <p:nvPr/>
        </p:nvPicPr>
        <p:blipFill>
          <a:blip r:embed="rId3"/>
          <a:stretch>
            <a:fillRect/>
          </a:stretch>
        </p:blipFill>
        <p:spPr>
          <a:xfrm>
            <a:off x="119336" y="620688"/>
            <a:ext cx="7228571" cy="3200000"/>
          </a:xfrm>
          <a:prstGeom prst="rect">
            <a:avLst/>
          </a:prstGeom>
        </p:spPr>
      </p:pic>
    </p:spTree>
    <p:extLst>
      <p:ext uri="{BB962C8B-B14F-4D97-AF65-F5344CB8AC3E}">
        <p14:creationId xmlns:p14="http://schemas.microsoft.com/office/powerpoint/2010/main" val="333419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6350" y="1379209"/>
            <a:ext cx="6408071" cy="3457275"/>
          </a:xfrm>
          <a:prstGeom prst="rect">
            <a:avLst/>
          </a:prstGeom>
        </p:spPr>
      </p:pic>
      <p:pic>
        <p:nvPicPr>
          <p:cNvPr id="5" name="Picture 4"/>
          <p:cNvPicPr>
            <a:picLocks noChangeAspect="1"/>
          </p:cNvPicPr>
          <p:nvPr/>
        </p:nvPicPr>
        <p:blipFill>
          <a:blip r:embed="rId3"/>
          <a:stretch>
            <a:fillRect/>
          </a:stretch>
        </p:blipFill>
        <p:spPr>
          <a:xfrm>
            <a:off x="336551" y="4792034"/>
            <a:ext cx="11169650" cy="2065966"/>
          </a:xfrm>
          <a:prstGeom prst="rect">
            <a:avLst/>
          </a:prstGeom>
        </p:spPr>
      </p:pic>
      <p:sp>
        <p:nvSpPr>
          <p:cNvPr id="6" name="Title 1"/>
          <p:cNvSpPr>
            <a:spLocks noGrp="1"/>
          </p:cNvSpPr>
          <p:nvPr>
            <p:ph type="title"/>
          </p:nvPr>
        </p:nvSpPr>
        <p:spPr>
          <a:xfrm>
            <a:off x="-54456" y="1"/>
            <a:ext cx="12246456" cy="583474"/>
          </a:xfrm>
        </p:spPr>
        <p:txBody>
          <a:bodyPr/>
          <a:lstStyle/>
          <a:p>
            <a:r>
              <a:rPr lang="en-US" dirty="0"/>
              <a:t>Single-Stage Processes—Impact of Utilization on Flow Times   </a:t>
            </a:r>
          </a:p>
        </p:txBody>
      </p:sp>
    </p:spTree>
    <p:extLst>
      <p:ext uri="{BB962C8B-B14F-4D97-AF65-F5344CB8AC3E}">
        <p14:creationId xmlns:p14="http://schemas.microsoft.com/office/powerpoint/2010/main" val="392042976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0" y="712443"/>
            <a:ext cx="12106910" cy="3031952"/>
          </a:xfrm>
        </p:spPr>
        <p:txBody>
          <a:bodyPr>
            <a:normAutofit/>
          </a:bodyPr>
          <a:lstStyle/>
          <a:p>
            <a:r>
              <a:rPr lang="en-US" sz="2200" dirty="0"/>
              <a:t> To decrease lead time, </a:t>
            </a:r>
            <a:r>
              <a:rPr lang="en-US" sz="2200" dirty="0" err="1"/>
              <a:t>Diorucci</a:t>
            </a:r>
            <a:r>
              <a:rPr lang="en-US" sz="2200" dirty="0"/>
              <a:t> Furniture is considering the following two actions  </a:t>
            </a:r>
          </a:p>
          <a:p>
            <a:r>
              <a:rPr lang="en-US" sz="2200" b="1" i="1" dirty="0">
                <a:solidFill>
                  <a:srgbClr val="0066FF"/>
                </a:solidFill>
              </a:rPr>
              <a:t>Increasing Capacity: </a:t>
            </a:r>
            <a:r>
              <a:rPr lang="en-US" sz="2200" dirty="0"/>
              <a:t>Increasing capacity of the factory by 10 percent from 10 orders to 11 orders per month.  Increasing capacity is not expected to affect the variability.</a:t>
            </a:r>
          </a:p>
          <a:p>
            <a:r>
              <a:rPr lang="en-US" sz="2200" b="1" i="1" dirty="0">
                <a:solidFill>
                  <a:srgbClr val="0066FF"/>
                </a:solidFill>
              </a:rPr>
              <a:t>Reducing Variability: </a:t>
            </a:r>
            <a:r>
              <a:rPr lang="en-US" sz="2200" b="1" dirty="0">
                <a:solidFill>
                  <a:srgbClr val="0066FF"/>
                </a:solidFill>
              </a:rPr>
              <a:t> </a:t>
            </a:r>
            <a:r>
              <a:rPr lang="en-US" sz="2200" dirty="0"/>
              <a:t>Implementing lean manufacturing principles to reduce the variability in the order processing time by 40 percent from 2 to 1.2 or less.</a:t>
            </a:r>
          </a:p>
          <a:p>
            <a:pPr marL="0" indent="0">
              <a:buNone/>
            </a:pPr>
            <a:r>
              <a:rPr lang="en-US" sz="2200" b="1" dirty="0">
                <a:solidFill>
                  <a:srgbClr val="0066FF"/>
                </a:solidFill>
              </a:rPr>
              <a:t>Question: </a:t>
            </a:r>
            <a:r>
              <a:rPr lang="en-US" sz="2200" dirty="0"/>
              <a:t>Do you think if any of these actions can keep the target lead time below 50 days when the demand increases to 9 orders per month?</a:t>
            </a:r>
          </a:p>
        </p:txBody>
      </p:sp>
      <p:sp>
        <p:nvSpPr>
          <p:cNvPr id="8" name="Title 1"/>
          <p:cNvSpPr>
            <a:spLocks noGrp="1"/>
          </p:cNvSpPr>
          <p:nvPr>
            <p:ph type="title"/>
          </p:nvPr>
        </p:nvSpPr>
        <p:spPr>
          <a:xfrm>
            <a:off x="0" y="15371"/>
            <a:ext cx="12192000" cy="559396"/>
          </a:xfrm>
        </p:spPr>
        <p:txBody>
          <a:bodyPr/>
          <a:lstStyle/>
          <a:p>
            <a:r>
              <a:rPr lang="en-US" dirty="0"/>
              <a:t>Single-Stage Processes—Impact of Variability on Flow Times   </a:t>
            </a:r>
          </a:p>
        </p:txBody>
      </p:sp>
      <p:pic>
        <p:nvPicPr>
          <p:cNvPr id="9" name="Picture 8">
            <a:hlinkClick r:id="rId2"/>
            <a:extLst>
              <a:ext uri="{FF2B5EF4-FFF2-40B4-BE49-F238E27FC236}">
                <a16:creationId xmlns:a16="http://schemas.microsoft.com/office/drawing/2014/main" id="{FF921156-AF7F-4769-8AE0-7DE852C8B07F}"/>
              </a:ext>
            </a:extLst>
          </p:cNvPr>
          <p:cNvPicPr>
            <a:picLocks noChangeAspect="1"/>
          </p:cNvPicPr>
          <p:nvPr/>
        </p:nvPicPr>
        <p:blipFill>
          <a:blip r:embed="rId3"/>
          <a:stretch>
            <a:fillRect/>
          </a:stretch>
        </p:blipFill>
        <p:spPr>
          <a:xfrm>
            <a:off x="2234095" y="3342342"/>
            <a:ext cx="7246281" cy="3055769"/>
          </a:xfrm>
          <a:prstGeom prst="rect">
            <a:avLst/>
          </a:prstGeom>
        </p:spPr>
      </p:pic>
    </p:spTree>
    <p:extLst>
      <p:ext uri="{BB962C8B-B14F-4D97-AF65-F5344CB8AC3E}">
        <p14:creationId xmlns:p14="http://schemas.microsoft.com/office/powerpoint/2010/main" val="303403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1171" y="1368116"/>
            <a:ext cx="8929222" cy="5071104"/>
          </a:xfrm>
          <a:prstGeom prst="rect">
            <a:avLst/>
          </a:prstGeom>
        </p:spPr>
      </p:pic>
      <p:sp>
        <p:nvSpPr>
          <p:cNvPr id="5" name="Title 1"/>
          <p:cNvSpPr>
            <a:spLocks noGrp="1"/>
          </p:cNvSpPr>
          <p:nvPr>
            <p:ph type="title"/>
          </p:nvPr>
        </p:nvSpPr>
        <p:spPr>
          <a:xfrm>
            <a:off x="0" y="0"/>
            <a:ext cx="12192000" cy="592183"/>
          </a:xfrm>
        </p:spPr>
        <p:txBody>
          <a:bodyPr/>
          <a:lstStyle/>
          <a:p>
            <a:r>
              <a:rPr lang="en-US" dirty="0"/>
              <a:t>Single-Stage Processes—Impact of Variability on Flow Times   </a:t>
            </a:r>
          </a:p>
        </p:txBody>
      </p:sp>
    </p:spTree>
    <p:extLst>
      <p:ext uri="{BB962C8B-B14F-4D97-AF65-F5344CB8AC3E}">
        <p14:creationId xmlns:p14="http://schemas.microsoft.com/office/powerpoint/2010/main" val="196110902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463" y="1333345"/>
            <a:ext cx="11851605" cy="5042404"/>
          </a:xfrm>
          <a:prstGeom prst="rect">
            <a:avLst/>
          </a:prstGeom>
        </p:spPr>
      </p:pic>
      <p:sp>
        <p:nvSpPr>
          <p:cNvPr id="5" name="Title 1"/>
          <p:cNvSpPr>
            <a:spLocks noGrp="1"/>
          </p:cNvSpPr>
          <p:nvPr>
            <p:ph type="title"/>
          </p:nvPr>
        </p:nvSpPr>
        <p:spPr>
          <a:xfrm>
            <a:off x="0" y="0"/>
            <a:ext cx="12192000" cy="566057"/>
          </a:xfrm>
        </p:spPr>
        <p:txBody>
          <a:bodyPr/>
          <a:lstStyle/>
          <a:p>
            <a:r>
              <a:rPr lang="en-US" dirty="0"/>
              <a:t>Single-Stage Processes—Impact of Variability on Flow Times   </a:t>
            </a:r>
          </a:p>
        </p:txBody>
      </p:sp>
      <p:pic>
        <p:nvPicPr>
          <p:cNvPr id="6" name="Picture 5"/>
          <p:cNvPicPr>
            <a:picLocks noChangeAspect="1"/>
          </p:cNvPicPr>
          <p:nvPr/>
        </p:nvPicPr>
        <p:blipFill>
          <a:blip r:embed="rId3"/>
          <a:stretch>
            <a:fillRect/>
          </a:stretch>
        </p:blipFill>
        <p:spPr>
          <a:xfrm>
            <a:off x="944381" y="3747137"/>
            <a:ext cx="10796822" cy="993912"/>
          </a:xfrm>
          <a:prstGeom prst="rect">
            <a:avLst/>
          </a:prstGeom>
        </p:spPr>
      </p:pic>
      <p:pic>
        <p:nvPicPr>
          <p:cNvPr id="7" name="Picture 6"/>
          <p:cNvPicPr>
            <a:picLocks noChangeAspect="1"/>
          </p:cNvPicPr>
          <p:nvPr/>
        </p:nvPicPr>
        <p:blipFill>
          <a:blip r:embed="rId3"/>
          <a:stretch>
            <a:fillRect/>
          </a:stretch>
        </p:blipFill>
        <p:spPr>
          <a:xfrm>
            <a:off x="944381" y="4804129"/>
            <a:ext cx="10796822" cy="1204785"/>
          </a:xfrm>
          <a:prstGeom prst="rect">
            <a:avLst/>
          </a:prstGeom>
        </p:spPr>
      </p:pic>
    </p:spTree>
    <p:extLst>
      <p:ext uri="{BB962C8B-B14F-4D97-AF65-F5344CB8AC3E}">
        <p14:creationId xmlns:p14="http://schemas.microsoft.com/office/powerpoint/2010/main" val="3518216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2" y="656672"/>
            <a:ext cx="12122768" cy="5131056"/>
          </a:xfrm>
        </p:spPr>
        <p:txBody>
          <a:bodyPr>
            <a:noAutofit/>
          </a:bodyPr>
          <a:lstStyle/>
          <a:p>
            <a:r>
              <a:rPr lang="en-US" sz="2200" dirty="0" err="1"/>
              <a:t>Easysurrance</a:t>
            </a:r>
            <a:r>
              <a:rPr lang="en-US" sz="2200" dirty="0"/>
              <a:t> call center has </a:t>
            </a:r>
            <a:r>
              <a:rPr lang="en-US" sz="2200" b="1" i="1" dirty="0"/>
              <a:t>two agents </a:t>
            </a:r>
            <a:r>
              <a:rPr lang="en-US" sz="2200" dirty="0"/>
              <a:t>who answer the calls. </a:t>
            </a:r>
          </a:p>
          <a:p>
            <a:r>
              <a:rPr lang="en-US" sz="2200" dirty="0"/>
              <a:t>The time that takes an agent to answer a caller’s inquiry follows an </a:t>
            </a:r>
            <a:r>
              <a:rPr lang="en-US" sz="2200" b="1" i="1" dirty="0"/>
              <a:t>exponential distribution </a:t>
            </a:r>
            <a:r>
              <a:rPr lang="en-US" sz="2200" dirty="0"/>
              <a:t>with mean of 15 minutes. </a:t>
            </a:r>
          </a:p>
          <a:p>
            <a:r>
              <a:rPr lang="en-US" sz="2200" dirty="0"/>
              <a:t>The call center </a:t>
            </a:r>
            <a:r>
              <a:rPr lang="en-US" sz="2200" b="1" i="1" dirty="0"/>
              <a:t>has 7 different phone lines</a:t>
            </a:r>
            <a:r>
              <a:rPr lang="en-US" sz="2200" dirty="0"/>
              <a:t>, called </a:t>
            </a:r>
            <a:r>
              <a:rPr lang="en-US" sz="2200" i="1" dirty="0"/>
              <a:t>Trunk Lines</a:t>
            </a:r>
            <a:r>
              <a:rPr lang="en-US" sz="2200" dirty="0"/>
              <a:t>. If a customer calls and all 7 lines are busy, the customer will hear a busy signal and will hang up. </a:t>
            </a:r>
          </a:p>
          <a:p>
            <a:r>
              <a:rPr lang="en-US" sz="2200" dirty="0"/>
              <a:t>Calls that do not get busy signals (i.e., not blocked) and are connected to the call center, and wait on hold (if no agent is available). These calls are answered in the order they are received.</a:t>
            </a:r>
          </a:p>
          <a:p>
            <a:r>
              <a:rPr lang="en-US" sz="2200" dirty="0"/>
              <a:t>Data shows that call arrivals  according to a </a:t>
            </a:r>
            <a:r>
              <a:rPr lang="en-US" sz="2200" b="1" i="1" dirty="0"/>
              <a:t>Poisson process </a:t>
            </a:r>
            <a:r>
              <a:rPr lang="en-US" sz="2200" dirty="0"/>
              <a:t>with a mean of 11 calls per hour  </a:t>
            </a:r>
          </a:p>
          <a:p>
            <a:pPr marL="0" indent="0">
              <a:buNone/>
            </a:pPr>
            <a:r>
              <a:rPr lang="en-US" sz="2200" b="1" dirty="0"/>
              <a:t>Performance Measure: </a:t>
            </a:r>
            <a:r>
              <a:rPr lang="en-US" sz="2200" dirty="0"/>
              <a:t>Call center performance is measured based on three metrics:</a:t>
            </a:r>
          </a:p>
          <a:p>
            <a:r>
              <a:rPr lang="en-US" sz="2200" b="1" i="1" dirty="0"/>
              <a:t>Average Speed of Answer </a:t>
            </a:r>
            <a:r>
              <a:rPr lang="en-US" sz="2200" dirty="0"/>
              <a:t>(ASA): the average time a caller waits on hold before speaking to an agent.</a:t>
            </a:r>
          </a:p>
          <a:p>
            <a:r>
              <a:rPr lang="en-US" sz="2200" b="1" i="1" dirty="0"/>
              <a:t>Fraction of Blocked Callers </a:t>
            </a:r>
            <a:r>
              <a:rPr lang="en-US" sz="2200" dirty="0"/>
              <a:t>(FBC the percent of callers who get busy signal and thus are blocked from getting connected to the call center.</a:t>
            </a:r>
          </a:p>
          <a:p>
            <a:r>
              <a:rPr lang="en-US" sz="2200" b="1" i="1" dirty="0"/>
              <a:t>Occupancy </a:t>
            </a:r>
            <a:r>
              <a:rPr lang="en-US" sz="2200" dirty="0"/>
              <a:t>(OCC),  is the percentage of time call center agents are busy answering calls. </a:t>
            </a:r>
          </a:p>
        </p:txBody>
      </p:sp>
      <p:sp>
        <p:nvSpPr>
          <p:cNvPr id="4" name="Title 1"/>
          <p:cNvSpPr>
            <a:spLocks noGrp="1"/>
          </p:cNvSpPr>
          <p:nvPr>
            <p:ph type="title"/>
          </p:nvPr>
        </p:nvSpPr>
        <p:spPr>
          <a:xfrm>
            <a:off x="0" y="1"/>
            <a:ext cx="12192000" cy="574766"/>
          </a:xfrm>
        </p:spPr>
        <p:txBody>
          <a:bodyPr>
            <a:normAutofit fontScale="90000"/>
          </a:bodyPr>
          <a:lstStyle/>
          <a:p>
            <a:r>
              <a:rPr lang="en-US" dirty="0"/>
              <a:t>Single-Stage Processes with Limited Buffer Size </a:t>
            </a:r>
          </a:p>
        </p:txBody>
      </p:sp>
    </p:spTree>
    <p:extLst>
      <p:ext uri="{BB962C8B-B14F-4D97-AF65-F5344CB8AC3E}">
        <p14:creationId xmlns:p14="http://schemas.microsoft.com/office/powerpoint/2010/main" val="152999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682798"/>
            <a:ext cx="12192000" cy="2386162"/>
          </a:xfrm>
        </p:spPr>
        <p:txBody>
          <a:bodyPr>
            <a:noAutofit/>
          </a:bodyPr>
          <a:lstStyle/>
          <a:p>
            <a:pPr marL="0" indent="0">
              <a:buNone/>
            </a:pPr>
            <a:r>
              <a:rPr lang="en-US" sz="2000" dirty="0"/>
              <a:t>M/M/3/7 </a:t>
            </a:r>
          </a:p>
          <a:p>
            <a:pPr marL="0" indent="0">
              <a:buNone/>
            </a:pPr>
            <a:r>
              <a:rPr lang="en-US" sz="2200" b="1" dirty="0"/>
              <a:t>New service Goals: </a:t>
            </a:r>
            <a:r>
              <a:rPr lang="en-US" sz="2200" dirty="0"/>
              <a:t>The new service goals are to keep ASA below 4 minutes and FBC below 15 percent and occupancy above 75 percent. </a:t>
            </a:r>
          </a:p>
          <a:p>
            <a:pPr marL="0" indent="0">
              <a:buNone/>
            </a:pPr>
            <a:r>
              <a:rPr lang="en-US" sz="2200" b="1" dirty="0">
                <a:solidFill>
                  <a:srgbClr val="0066FF"/>
                </a:solidFill>
              </a:rPr>
              <a:t>Question: </a:t>
            </a:r>
            <a:r>
              <a:rPr lang="en-US" sz="2200" dirty="0"/>
              <a:t>To achieve these goals, they are authorized to hire one additional agent if needed. Managers are wondering if hiring an additional agent can help them achieve the new service goals.</a:t>
            </a:r>
          </a:p>
        </p:txBody>
      </p:sp>
      <p:pic>
        <p:nvPicPr>
          <p:cNvPr id="5" name="Picture 4"/>
          <p:cNvPicPr>
            <a:picLocks noChangeAspect="1"/>
          </p:cNvPicPr>
          <p:nvPr/>
        </p:nvPicPr>
        <p:blipFill>
          <a:blip r:embed="rId2"/>
          <a:stretch>
            <a:fillRect/>
          </a:stretch>
        </p:blipFill>
        <p:spPr>
          <a:xfrm>
            <a:off x="2351584" y="3596418"/>
            <a:ext cx="5904656" cy="2749951"/>
          </a:xfrm>
          <a:prstGeom prst="rect">
            <a:avLst/>
          </a:prstGeom>
        </p:spPr>
      </p:pic>
      <p:sp>
        <p:nvSpPr>
          <p:cNvPr id="6" name="Title 1"/>
          <p:cNvSpPr>
            <a:spLocks noGrp="1"/>
          </p:cNvSpPr>
          <p:nvPr>
            <p:ph type="title"/>
          </p:nvPr>
        </p:nvSpPr>
        <p:spPr>
          <a:xfrm>
            <a:off x="-8709" y="1"/>
            <a:ext cx="12200709" cy="583474"/>
          </a:xfrm>
        </p:spPr>
        <p:txBody>
          <a:bodyPr>
            <a:normAutofit fontScale="90000"/>
          </a:bodyPr>
          <a:lstStyle/>
          <a:p>
            <a:r>
              <a:rPr lang="en-US" dirty="0"/>
              <a:t>Single-Stage Processes with Limited Buffer Size </a:t>
            </a:r>
          </a:p>
        </p:txBody>
      </p:sp>
      <p:sp>
        <p:nvSpPr>
          <p:cNvPr id="7" name="Content Placeholder 2">
            <a:extLst>
              <a:ext uri="{FF2B5EF4-FFF2-40B4-BE49-F238E27FC236}">
                <a16:creationId xmlns:a16="http://schemas.microsoft.com/office/drawing/2014/main" id="{F67B3EBA-4C72-4CF9-B32B-CF4F7CDD93A7}"/>
              </a:ext>
            </a:extLst>
          </p:cNvPr>
          <p:cNvSpPr txBox="1">
            <a:spLocks/>
          </p:cNvSpPr>
          <p:nvPr/>
        </p:nvSpPr>
        <p:spPr bwMode="auto">
          <a:xfrm>
            <a:off x="-8709" y="3089393"/>
            <a:ext cx="11191268" cy="53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After hiring an agent, </a:t>
            </a:r>
            <a:r>
              <a:rPr lang="en-US" kern="0" dirty="0" err="1"/>
              <a:t>Easysurrance</a:t>
            </a:r>
            <a:r>
              <a:rPr lang="en-US" kern="0" dirty="0"/>
              <a:t> call center is an M/M/3/7 queueing systems.</a:t>
            </a:r>
          </a:p>
        </p:txBody>
      </p:sp>
    </p:spTree>
    <p:extLst>
      <p:ext uri="{BB962C8B-B14F-4D97-AF65-F5344CB8AC3E}">
        <p14:creationId xmlns:p14="http://schemas.microsoft.com/office/powerpoint/2010/main" val="4190427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2941911" y="2480351"/>
            <a:ext cx="3858936" cy="796954"/>
          </a:xfrm>
          <a:prstGeom prst="rect">
            <a:avLst/>
          </a:prstGeom>
        </p:spPr>
      </p:pic>
      <p:pic>
        <p:nvPicPr>
          <p:cNvPr id="25" name="Picture 24"/>
          <p:cNvPicPr>
            <a:picLocks noChangeAspect="1"/>
          </p:cNvPicPr>
          <p:nvPr/>
        </p:nvPicPr>
        <p:blipFill>
          <a:blip r:embed="rId3"/>
          <a:stretch>
            <a:fillRect/>
          </a:stretch>
        </p:blipFill>
        <p:spPr>
          <a:xfrm>
            <a:off x="3959861" y="4179704"/>
            <a:ext cx="4697835" cy="880844"/>
          </a:xfrm>
          <a:prstGeom prst="rect">
            <a:avLst/>
          </a:prstGeom>
        </p:spPr>
      </p:pic>
      <p:pic>
        <p:nvPicPr>
          <p:cNvPr id="26" name="Picture 25"/>
          <p:cNvPicPr>
            <a:picLocks noChangeAspect="1"/>
          </p:cNvPicPr>
          <p:nvPr/>
        </p:nvPicPr>
        <p:blipFill>
          <a:blip r:embed="rId4"/>
          <a:stretch>
            <a:fillRect/>
          </a:stretch>
        </p:blipFill>
        <p:spPr>
          <a:xfrm>
            <a:off x="4082814" y="5081958"/>
            <a:ext cx="1510018" cy="402672"/>
          </a:xfrm>
          <a:prstGeom prst="rect">
            <a:avLst/>
          </a:prstGeom>
        </p:spPr>
      </p:pic>
      <p:pic>
        <p:nvPicPr>
          <p:cNvPr id="27" name="Picture 26"/>
          <p:cNvPicPr>
            <a:picLocks noChangeAspect="1"/>
          </p:cNvPicPr>
          <p:nvPr/>
        </p:nvPicPr>
        <p:blipFill>
          <a:blip r:embed="rId5"/>
          <a:stretch>
            <a:fillRect/>
          </a:stretch>
        </p:blipFill>
        <p:spPr>
          <a:xfrm>
            <a:off x="4082814" y="5941555"/>
            <a:ext cx="1577130" cy="385894"/>
          </a:xfrm>
          <a:prstGeom prst="rect">
            <a:avLst/>
          </a:prstGeom>
        </p:spPr>
      </p:pic>
      <p:pic>
        <p:nvPicPr>
          <p:cNvPr id="28" name="Picture 27"/>
          <p:cNvPicPr>
            <a:picLocks noChangeAspect="1"/>
          </p:cNvPicPr>
          <p:nvPr/>
        </p:nvPicPr>
        <p:blipFill>
          <a:blip r:embed="rId6"/>
          <a:stretch>
            <a:fillRect/>
          </a:stretch>
        </p:blipFill>
        <p:spPr>
          <a:xfrm>
            <a:off x="2870341" y="3506427"/>
            <a:ext cx="3758268" cy="394283"/>
          </a:xfrm>
          <a:prstGeom prst="rect">
            <a:avLst/>
          </a:prstGeom>
        </p:spPr>
      </p:pic>
      <p:sp>
        <p:nvSpPr>
          <p:cNvPr id="30" name="Rectangle 29"/>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31" name="Rectangle 30"/>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32" name="Rectangle 31"/>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37" name="Rectangle 36"/>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38" name="Picture 37"/>
          <p:cNvPicPr>
            <a:picLocks noChangeAspect="1"/>
          </p:cNvPicPr>
          <p:nvPr/>
        </p:nvPicPr>
        <p:blipFill>
          <a:blip r:embed="rId7"/>
          <a:stretch>
            <a:fillRect/>
          </a:stretch>
        </p:blipFill>
        <p:spPr>
          <a:xfrm>
            <a:off x="6333987" y="5936059"/>
            <a:ext cx="2885813" cy="385894"/>
          </a:xfrm>
          <a:prstGeom prst="rect">
            <a:avLst/>
          </a:prstGeom>
        </p:spPr>
      </p:pic>
      <p:grpSp>
        <p:nvGrpSpPr>
          <p:cNvPr id="4" name="Group 3"/>
          <p:cNvGrpSpPr/>
          <p:nvPr/>
        </p:nvGrpSpPr>
        <p:grpSpPr>
          <a:xfrm>
            <a:off x="298450" y="1378109"/>
            <a:ext cx="11572856" cy="5147738"/>
            <a:chOff x="298450" y="1378109"/>
            <a:chExt cx="11572856" cy="5147738"/>
          </a:xfrm>
        </p:grpSpPr>
        <p:pic>
          <p:nvPicPr>
            <p:cNvPr id="22" name="Picture 21"/>
            <p:cNvPicPr>
              <a:picLocks noChangeAspect="1"/>
            </p:cNvPicPr>
            <p:nvPr/>
          </p:nvPicPr>
          <p:blipFill>
            <a:blip r:embed="rId8"/>
            <a:stretch>
              <a:fillRect/>
            </a:stretch>
          </p:blipFill>
          <p:spPr>
            <a:xfrm>
              <a:off x="648677" y="2383121"/>
              <a:ext cx="11152554" cy="4142726"/>
            </a:xfrm>
            <a:prstGeom prst="rect">
              <a:avLst/>
            </a:prstGeom>
          </p:spPr>
        </p:pic>
        <p:pic>
          <p:nvPicPr>
            <p:cNvPr id="3" name="Picture 2"/>
            <p:cNvPicPr>
              <a:picLocks noChangeAspect="1"/>
            </p:cNvPicPr>
            <p:nvPr/>
          </p:nvPicPr>
          <p:blipFill>
            <a:blip r:embed="rId9"/>
            <a:stretch>
              <a:fillRect/>
            </a:stretch>
          </p:blipFill>
          <p:spPr>
            <a:xfrm>
              <a:off x="298450" y="1378109"/>
              <a:ext cx="11572856" cy="1005012"/>
            </a:xfrm>
            <a:prstGeom prst="rect">
              <a:avLst/>
            </a:prstGeom>
          </p:spPr>
        </p:pic>
      </p:grpSp>
      <p:sp>
        <p:nvSpPr>
          <p:cNvPr id="39" name="Rectangle 38"/>
          <p:cNvSpPr/>
          <p:nvPr/>
        </p:nvSpPr>
        <p:spPr>
          <a:xfrm>
            <a:off x="854350" y="2635039"/>
            <a:ext cx="1752596" cy="400110"/>
          </a:xfrm>
          <a:prstGeom prst="rect">
            <a:avLst/>
          </a:prstGeom>
        </p:spPr>
        <p:txBody>
          <a:bodyPr wrap="none">
            <a:spAutoFit/>
          </a:bodyPr>
          <a:lstStyle/>
          <a:p>
            <a:r>
              <a:rPr lang="en-US" sz="2000" b="1" u="sng" dirty="0">
                <a:latin typeface="Times New Roman" pitchFamily="18" charset="0"/>
              </a:rPr>
              <a:t>Offered Load:</a:t>
            </a:r>
            <a:endParaRPr lang="en-US" sz="2000" b="1" u="sng" dirty="0"/>
          </a:p>
        </p:txBody>
      </p:sp>
      <p:sp>
        <p:nvSpPr>
          <p:cNvPr id="40" name="Rectangle 39"/>
          <p:cNvSpPr/>
          <p:nvPr/>
        </p:nvSpPr>
        <p:spPr>
          <a:xfrm>
            <a:off x="893173" y="3492074"/>
            <a:ext cx="4147482" cy="400110"/>
          </a:xfrm>
          <a:prstGeom prst="rect">
            <a:avLst/>
          </a:prstGeom>
        </p:spPr>
        <p:txBody>
          <a:bodyPr wrap="none">
            <a:spAutoFit/>
          </a:bodyPr>
          <a:lstStyle/>
          <a:p>
            <a:r>
              <a:rPr lang="en-US" sz="2000" b="1" u="sng" dirty="0">
                <a:latin typeface="Times New Roman" pitchFamily="18" charset="0"/>
              </a:rPr>
              <a:t>Probability of all agents being idle: :</a:t>
            </a:r>
            <a:endParaRPr lang="en-US" sz="2000" b="1" u="sng" dirty="0"/>
          </a:p>
        </p:txBody>
      </p:sp>
      <p:sp>
        <p:nvSpPr>
          <p:cNvPr id="41" name="Rectangle 40"/>
          <p:cNvSpPr/>
          <p:nvPr/>
        </p:nvSpPr>
        <p:spPr>
          <a:xfrm>
            <a:off x="816326" y="4262638"/>
            <a:ext cx="5046766" cy="400110"/>
          </a:xfrm>
          <a:prstGeom prst="rect">
            <a:avLst/>
          </a:prstGeom>
        </p:spPr>
        <p:txBody>
          <a:bodyPr wrap="none">
            <a:spAutoFit/>
          </a:bodyPr>
          <a:lstStyle/>
          <a:p>
            <a:r>
              <a:rPr lang="en-US" sz="2000" b="1" u="sng" dirty="0">
                <a:latin typeface="Times New Roman" pitchFamily="18" charset="0"/>
              </a:rPr>
              <a:t>Probability of a customers is blocked (FBC):</a:t>
            </a:r>
            <a:endParaRPr lang="en-US" sz="2000" b="1" u="sng" dirty="0"/>
          </a:p>
        </p:txBody>
      </p:sp>
      <p:sp>
        <p:nvSpPr>
          <p:cNvPr id="42" name="Rectangle 41"/>
          <p:cNvSpPr/>
          <p:nvPr/>
        </p:nvSpPr>
        <p:spPr>
          <a:xfrm>
            <a:off x="816477" y="5178798"/>
            <a:ext cx="4016036" cy="400110"/>
          </a:xfrm>
          <a:prstGeom prst="rect">
            <a:avLst/>
          </a:prstGeom>
        </p:spPr>
        <p:txBody>
          <a:bodyPr wrap="none">
            <a:spAutoFit/>
          </a:bodyPr>
          <a:lstStyle/>
          <a:p>
            <a:r>
              <a:rPr lang="en-US" sz="2000" b="1" u="sng" dirty="0">
                <a:latin typeface="Times New Roman" pitchFamily="18" charset="0"/>
              </a:rPr>
              <a:t>Utilization (OCC) and throughput:</a:t>
            </a:r>
            <a:endParaRPr lang="en-US" sz="2000" b="1" u="sng" dirty="0"/>
          </a:p>
        </p:txBody>
      </p:sp>
      <p:pic>
        <p:nvPicPr>
          <p:cNvPr id="9" name="Picture 8"/>
          <p:cNvPicPr>
            <a:picLocks noChangeAspect="1"/>
          </p:cNvPicPr>
          <p:nvPr/>
        </p:nvPicPr>
        <p:blipFill>
          <a:blip r:embed="rId10"/>
          <a:stretch>
            <a:fillRect/>
          </a:stretch>
        </p:blipFill>
        <p:spPr>
          <a:xfrm>
            <a:off x="2966914" y="2697200"/>
            <a:ext cx="4194495" cy="453006"/>
          </a:xfrm>
          <a:prstGeom prst="rect">
            <a:avLst/>
          </a:prstGeom>
        </p:spPr>
      </p:pic>
      <p:pic>
        <p:nvPicPr>
          <p:cNvPr id="10" name="Picture 9"/>
          <p:cNvPicPr>
            <a:picLocks noChangeAspect="1"/>
          </p:cNvPicPr>
          <p:nvPr/>
        </p:nvPicPr>
        <p:blipFill>
          <a:blip r:embed="rId11"/>
          <a:stretch>
            <a:fillRect/>
          </a:stretch>
        </p:blipFill>
        <p:spPr>
          <a:xfrm>
            <a:off x="5478317" y="3198530"/>
            <a:ext cx="3422708" cy="1031846"/>
          </a:xfrm>
          <a:prstGeom prst="rect">
            <a:avLst/>
          </a:prstGeom>
        </p:spPr>
      </p:pic>
      <p:pic>
        <p:nvPicPr>
          <p:cNvPr id="11" name="Picture 10"/>
          <p:cNvPicPr>
            <a:picLocks noChangeAspect="1"/>
          </p:cNvPicPr>
          <p:nvPr/>
        </p:nvPicPr>
        <p:blipFill>
          <a:blip r:embed="rId12"/>
          <a:stretch>
            <a:fillRect/>
          </a:stretch>
        </p:blipFill>
        <p:spPr>
          <a:xfrm>
            <a:off x="6577961" y="4499450"/>
            <a:ext cx="2885813" cy="729842"/>
          </a:xfrm>
          <a:prstGeom prst="rect">
            <a:avLst/>
          </a:prstGeom>
        </p:spPr>
      </p:pic>
      <p:grpSp>
        <p:nvGrpSpPr>
          <p:cNvPr id="14" name="Group 13"/>
          <p:cNvGrpSpPr/>
          <p:nvPr/>
        </p:nvGrpSpPr>
        <p:grpSpPr>
          <a:xfrm>
            <a:off x="5252176" y="5498366"/>
            <a:ext cx="2651569" cy="427839"/>
            <a:chOff x="5009276" y="5546581"/>
            <a:chExt cx="2651569" cy="427839"/>
          </a:xfrm>
        </p:grpSpPr>
        <p:pic>
          <p:nvPicPr>
            <p:cNvPr id="12" name="Picture 11"/>
            <p:cNvPicPr>
              <a:picLocks noChangeAspect="1"/>
            </p:cNvPicPr>
            <p:nvPr/>
          </p:nvPicPr>
          <p:blipFill>
            <a:blip r:embed="rId13"/>
            <a:stretch>
              <a:fillRect/>
            </a:stretch>
          </p:blipFill>
          <p:spPr>
            <a:xfrm>
              <a:off x="5009276" y="5566988"/>
              <a:ext cx="268448" cy="352338"/>
            </a:xfrm>
            <a:prstGeom prst="rect">
              <a:avLst/>
            </a:prstGeom>
          </p:spPr>
        </p:pic>
        <p:pic>
          <p:nvPicPr>
            <p:cNvPr id="13" name="Picture 12"/>
            <p:cNvPicPr>
              <a:picLocks noChangeAspect="1"/>
            </p:cNvPicPr>
            <p:nvPr/>
          </p:nvPicPr>
          <p:blipFill>
            <a:blip r:embed="rId14"/>
            <a:stretch>
              <a:fillRect/>
            </a:stretch>
          </p:blipFill>
          <p:spPr>
            <a:xfrm>
              <a:off x="5311928" y="5546581"/>
              <a:ext cx="2348917" cy="427839"/>
            </a:xfrm>
            <a:prstGeom prst="rect">
              <a:avLst/>
            </a:prstGeom>
          </p:spPr>
        </p:pic>
      </p:grpSp>
      <p:pic>
        <p:nvPicPr>
          <p:cNvPr id="16" name="Picture 15"/>
          <p:cNvPicPr>
            <a:picLocks noChangeAspect="1"/>
          </p:cNvPicPr>
          <p:nvPr/>
        </p:nvPicPr>
        <p:blipFill>
          <a:blip r:embed="rId15"/>
          <a:stretch>
            <a:fillRect/>
          </a:stretch>
        </p:blipFill>
        <p:spPr>
          <a:xfrm>
            <a:off x="5151314" y="6017039"/>
            <a:ext cx="5603846" cy="444617"/>
          </a:xfrm>
          <a:prstGeom prst="rect">
            <a:avLst/>
          </a:prstGeom>
        </p:spPr>
      </p:pic>
      <p:sp>
        <p:nvSpPr>
          <p:cNvPr id="29" name="Title 1"/>
          <p:cNvSpPr>
            <a:spLocks noGrp="1"/>
          </p:cNvSpPr>
          <p:nvPr>
            <p:ph type="title"/>
          </p:nvPr>
        </p:nvSpPr>
        <p:spPr>
          <a:xfrm>
            <a:off x="0" y="0"/>
            <a:ext cx="12192000" cy="605093"/>
          </a:xfrm>
        </p:spPr>
        <p:txBody>
          <a:bodyPr>
            <a:normAutofit fontScale="90000"/>
          </a:bodyPr>
          <a:lstStyle/>
          <a:p>
            <a:r>
              <a:rPr lang="en-US" dirty="0"/>
              <a:t>Single-Stage Processes with Limited Buffer Size </a:t>
            </a:r>
          </a:p>
        </p:txBody>
      </p:sp>
      <p:pic>
        <p:nvPicPr>
          <p:cNvPr id="33" name="Picture 32"/>
          <p:cNvPicPr>
            <a:picLocks noChangeAspect="1"/>
          </p:cNvPicPr>
          <p:nvPr/>
        </p:nvPicPr>
        <p:blipFill>
          <a:blip r:embed="rId16"/>
          <a:stretch>
            <a:fillRect/>
          </a:stretch>
        </p:blipFill>
        <p:spPr>
          <a:xfrm>
            <a:off x="893173" y="3181374"/>
            <a:ext cx="8427560" cy="1067528"/>
          </a:xfrm>
          <a:prstGeom prst="rect">
            <a:avLst/>
          </a:prstGeom>
        </p:spPr>
      </p:pic>
      <p:pic>
        <p:nvPicPr>
          <p:cNvPr id="34" name="Picture 33"/>
          <p:cNvPicPr>
            <a:picLocks noChangeAspect="1"/>
          </p:cNvPicPr>
          <p:nvPr/>
        </p:nvPicPr>
        <p:blipFill>
          <a:blip r:embed="rId16"/>
          <a:stretch>
            <a:fillRect/>
          </a:stretch>
        </p:blipFill>
        <p:spPr>
          <a:xfrm>
            <a:off x="861807" y="4300400"/>
            <a:ext cx="9073647" cy="934988"/>
          </a:xfrm>
          <a:prstGeom prst="rect">
            <a:avLst/>
          </a:prstGeom>
        </p:spPr>
      </p:pic>
      <p:pic>
        <p:nvPicPr>
          <p:cNvPr id="35" name="Picture 34"/>
          <p:cNvPicPr>
            <a:picLocks noChangeAspect="1"/>
          </p:cNvPicPr>
          <p:nvPr/>
        </p:nvPicPr>
        <p:blipFill>
          <a:blip r:embed="rId16"/>
          <a:stretch>
            <a:fillRect/>
          </a:stretch>
        </p:blipFill>
        <p:spPr>
          <a:xfrm>
            <a:off x="816326" y="5253883"/>
            <a:ext cx="10179526" cy="1166468"/>
          </a:xfrm>
          <a:prstGeom prst="rect">
            <a:avLst/>
          </a:prstGeom>
        </p:spPr>
      </p:pic>
    </p:spTree>
    <p:extLst>
      <p:ext uri="{BB962C8B-B14F-4D97-AF65-F5344CB8AC3E}">
        <p14:creationId xmlns:p14="http://schemas.microsoft.com/office/powerpoint/2010/main" val="348697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ppt_x"/>
                                          </p:val>
                                        </p:tav>
                                      </p:tavLst>
                                    </p:anim>
                                    <p:anim calcmode="lin" valueType="num">
                                      <p:cBhvr additive="base">
                                        <p:cTn id="7" dur="500"/>
                                        <p:tgtEl>
                                          <p:spTgt spid="33"/>
                                        </p:tgtEl>
                                        <p:attrNameLst>
                                          <p:attrName>ppt_y</p:attrName>
                                        </p:attrNameLst>
                                      </p:cBhvr>
                                      <p:tavLst>
                                        <p:tav tm="0">
                                          <p:val>
                                            <p:strVal val="ppt_y"/>
                                          </p:val>
                                        </p:tav>
                                        <p:tav tm="100000">
                                          <p:val>
                                            <p:strVal val="1+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ppt_x"/>
                                          </p:val>
                                        </p:tav>
                                      </p:tavLst>
                                    </p:anim>
                                    <p:anim calcmode="lin" valueType="num">
                                      <p:cBhvr additive="base">
                                        <p:cTn id="19" dur="500"/>
                                        <p:tgtEl>
                                          <p:spTgt spid="35"/>
                                        </p:tgtEl>
                                        <p:attrNameLst>
                                          <p:attrName>ppt_y</p:attrName>
                                        </p:attrNameLst>
                                      </p:cBhvr>
                                      <p:tavLst>
                                        <p:tav tm="0">
                                          <p:val>
                                            <p:strVal val="ppt_y"/>
                                          </p:val>
                                        </p:tav>
                                        <p:tav tm="100000">
                                          <p:val>
                                            <p:strVal val="1+ppt_h/2"/>
                                          </p:val>
                                        </p:tav>
                                      </p:tavLst>
                                    </p:anim>
                                    <p:set>
                                      <p:cBhvr>
                                        <p:cTn id="2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12192000" cy="620937"/>
          </a:xfrm>
        </p:spPr>
        <p:txBody>
          <a:bodyPr>
            <a:normAutofit fontScale="90000"/>
          </a:bodyPr>
          <a:lstStyle/>
          <a:p>
            <a:r>
              <a:rPr lang="en-US" dirty="0"/>
              <a:t>Single-Stage Processes with Limited Buffer Size </a:t>
            </a:r>
          </a:p>
        </p:txBody>
      </p:sp>
      <p:pic>
        <p:nvPicPr>
          <p:cNvPr id="15" name="Picture 14">
            <a:hlinkClick r:id="rId2"/>
            <a:extLst>
              <a:ext uri="{FF2B5EF4-FFF2-40B4-BE49-F238E27FC236}">
                <a16:creationId xmlns:a16="http://schemas.microsoft.com/office/drawing/2014/main" id="{37F0BA95-4A56-4C00-8D40-6FFF67086FC5}"/>
              </a:ext>
            </a:extLst>
          </p:cNvPr>
          <p:cNvPicPr>
            <a:picLocks noChangeAspect="1"/>
          </p:cNvPicPr>
          <p:nvPr/>
        </p:nvPicPr>
        <p:blipFill>
          <a:blip r:embed="rId3"/>
          <a:stretch>
            <a:fillRect/>
          </a:stretch>
        </p:blipFill>
        <p:spPr>
          <a:xfrm>
            <a:off x="553143" y="676619"/>
            <a:ext cx="11085714" cy="5504762"/>
          </a:xfrm>
          <a:prstGeom prst="rect">
            <a:avLst/>
          </a:prstGeom>
        </p:spPr>
      </p:pic>
    </p:spTree>
    <p:extLst>
      <p:ext uri="{BB962C8B-B14F-4D97-AF65-F5344CB8AC3E}">
        <p14:creationId xmlns:p14="http://schemas.microsoft.com/office/powerpoint/2010/main" val="29004124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Relationship Between U and Ip</a:t>
            </a:r>
          </a:p>
        </p:txBody>
      </p:sp>
      <p:sp>
        <p:nvSpPr>
          <p:cNvPr id="58" name="Content Placeholder 1"/>
          <p:cNvSpPr txBox="1">
            <a:spLocks/>
          </p:cNvSpPr>
          <p:nvPr/>
        </p:nvSpPr>
        <p:spPr bwMode="auto">
          <a:xfrm>
            <a:off x="38100" y="560436"/>
            <a:ext cx="12115800" cy="5964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20000"/>
              </a:spcBef>
              <a:buSzPct val="75000"/>
              <a:buNone/>
            </a:pPr>
            <a:r>
              <a:rPr lang="en-US" sz="2400" kern="0" dirty="0">
                <a:latin typeface="Book Antiqua" panose="02040602050305030304" pitchFamily="18" charset="0"/>
                <a:ea typeface="ＭＳ Ｐゴシック" pitchFamily="-65" charset="-128"/>
                <a:cs typeface="MS Reference Sans Serif" pitchFamily="34" charset="0"/>
              </a:rPr>
              <a:t>How many flow units are in the server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0.5 means 50% of time there is 1 flow unit in the server, 50% of time there is 0 flow unit in the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0 = 0.5 </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For one server, average Inventory in the server is equal to utilization</a:t>
            </a:r>
          </a:p>
          <a:p>
            <a:pPr eaLnBrk="1" hangingPunct="1">
              <a:spcBef>
                <a:spcPct val="20000"/>
              </a:spcBef>
              <a:buSzPct val="75000"/>
            </a:pPr>
            <a:r>
              <a:rPr lang="en-US" sz="2400" b="1" kern="0" dirty="0">
                <a:solidFill>
                  <a:srgbClr val="C00000"/>
                </a:solidFill>
                <a:latin typeface="Book Antiqua" panose="02040602050305030304" pitchFamily="18" charset="0"/>
                <a:ea typeface="ＭＳ Ｐゴシック" pitchFamily="-65" charset="-128"/>
                <a:cs typeface="MS Reference Sans Serif" pitchFamily="34" charset="0"/>
                <a:sym typeface="Symbol"/>
              </a:rPr>
              <a:t>Ip= U  = 1U</a:t>
            </a:r>
          </a:p>
          <a:p>
            <a:pPr eaLnBrk="1" hangingPunct="1">
              <a:spcBef>
                <a:spcPct val="20000"/>
              </a:spcBef>
              <a:buSzPct val="75000"/>
              <a:defRPr/>
            </a:pPr>
            <a:r>
              <a:rPr lang="en-US" sz="2400" dirty="0">
                <a:latin typeface="Book Antiqua" panose="02040602050305030304" pitchFamily="18" charset="0"/>
                <a:ea typeface="ＭＳ Ｐゴシック" pitchFamily="-65" charset="-128"/>
                <a:cs typeface="MS Reference Sans Serif" pitchFamily="34" charset="0"/>
              </a:rPr>
              <a:t>Given 2 servers, and a utilization of  U = 0.3, How many flow units are in the servers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0.3 means 30% of time there is 1 flow unit in each server, and 70% of time there is 0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0.3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0.7 </a:t>
            </a:r>
            <a:r>
              <a:rPr lang="en-US" sz="2400" kern="0" dirty="0">
                <a:latin typeface="Book Antiqua" panose="02040602050305030304" pitchFamily="18" charset="0"/>
                <a:ea typeface="ＭＳ Ｐゴシック" pitchFamily="-65" charset="-128"/>
                <a:cs typeface="MS Reference Sans Serif" pitchFamily="34" charset="0"/>
                <a:sym typeface="Symbol"/>
              </a:rPr>
              <a:t> 0 = 0.3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Average Inventory in the server is equal to utilization times the number of servers  </a:t>
            </a:r>
          </a:p>
          <a:p>
            <a:pPr eaLnBrk="1" hangingPunct="1">
              <a:spcBef>
                <a:spcPct val="20000"/>
              </a:spcBef>
              <a:buSzPct val="75000"/>
            </a:pPr>
            <a:r>
              <a:rPr lang="en-US" sz="2400" b="1" kern="0" dirty="0">
                <a:solidFill>
                  <a:srgbClr val="C00000"/>
                </a:solidFill>
                <a:latin typeface="Book Antiqua" panose="02040602050305030304" pitchFamily="18" charset="0"/>
                <a:ea typeface="ＭＳ Ｐゴシック" pitchFamily="-65" charset="-128"/>
                <a:cs typeface="MS Reference Sans Serif" pitchFamily="34" charset="0"/>
                <a:sym typeface="Symbol"/>
              </a:rPr>
              <a:t>Ip = </a:t>
            </a:r>
            <a:r>
              <a:rPr lang="en-US" sz="2400" b="1" kern="0" dirty="0" err="1">
                <a:solidFill>
                  <a:srgbClr val="C00000"/>
                </a:solidFill>
                <a:latin typeface="Book Antiqua" panose="02040602050305030304" pitchFamily="18" charset="0"/>
                <a:ea typeface="ＭＳ Ｐゴシック" pitchFamily="-65" charset="-128"/>
                <a:cs typeface="MS Reference Sans Serif" pitchFamily="34" charset="0"/>
                <a:sym typeface="Symbol"/>
              </a:rPr>
              <a:t>cU</a:t>
            </a:r>
            <a:r>
              <a:rPr lang="en-US" sz="2400" b="1" kern="0" dirty="0">
                <a:solidFill>
                  <a:srgbClr val="C00000"/>
                </a:solidFill>
                <a:latin typeface="Book Antiqua" panose="02040602050305030304" pitchFamily="18" charset="0"/>
                <a:ea typeface="ＭＳ Ｐゴシック" pitchFamily="-65" charset="-128"/>
                <a:cs typeface="MS Reference Sans Serif" pitchFamily="34" charset="0"/>
                <a:sym typeface="Symbol"/>
              </a:rPr>
              <a:t> =2(0.3) = 0.6 flow units with the servers. </a:t>
            </a:r>
          </a:p>
          <a:p>
            <a:pPr lvl="0" eaLnBrk="1" hangingPunct="1">
              <a:spcBef>
                <a:spcPct val="20000"/>
              </a:spcBef>
              <a:buSzPct val="75000"/>
            </a:pPr>
            <a:endParaRPr lang="en-US" sz="2400" kern="0" dirty="0">
              <a:latin typeface="Book Antiqua" panose="02040602050305030304" pitchFamily="18"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dissolve">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
                                            <p:txEl>
                                              <p:pRg st="3" end="3"/>
                                            </p:txEl>
                                          </p:spTgt>
                                        </p:tgtEl>
                                        <p:attrNameLst>
                                          <p:attrName>style.visibility</p:attrName>
                                        </p:attrNameLst>
                                      </p:cBhvr>
                                      <p:to>
                                        <p:strVal val="visible"/>
                                      </p:to>
                                    </p:set>
                                    <p:animEffect transition="in" filter="dissolve">
                                      <p:cBhvr>
                                        <p:cTn id="22" dur="500"/>
                                        <p:tgtEl>
                                          <p:spTgt spid="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animEffect transition="in" filter="dissolve">
                                      <p:cBhvr>
                                        <p:cTn id="27" dur="500"/>
                                        <p:tgtEl>
                                          <p:spTgt spid="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
                                            <p:txEl>
                                              <p:pRg st="5" end="5"/>
                                            </p:txEl>
                                          </p:spTgt>
                                        </p:tgtEl>
                                        <p:attrNameLst>
                                          <p:attrName>style.visibility</p:attrName>
                                        </p:attrNameLst>
                                      </p:cBhvr>
                                      <p:to>
                                        <p:strVal val="visible"/>
                                      </p:to>
                                    </p:set>
                                    <p:animEffect transition="in" filter="dissolve">
                                      <p:cBhvr>
                                        <p:cTn id="32" dur="500"/>
                                        <p:tgtEl>
                                          <p:spTgt spid="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
                                            <p:txEl>
                                              <p:pRg st="6" end="6"/>
                                            </p:txEl>
                                          </p:spTgt>
                                        </p:tgtEl>
                                        <p:attrNameLst>
                                          <p:attrName>style.visibility</p:attrName>
                                        </p:attrNameLst>
                                      </p:cBhvr>
                                      <p:to>
                                        <p:strVal val="visible"/>
                                      </p:to>
                                    </p:set>
                                    <p:animEffect transition="in" filter="dissolve">
                                      <p:cBhvr>
                                        <p:cTn id="37" dur="500"/>
                                        <p:tgtEl>
                                          <p:spTgt spid="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xEl>
                                              <p:pRg st="7" end="7"/>
                                            </p:txEl>
                                          </p:spTgt>
                                        </p:tgtEl>
                                        <p:attrNameLst>
                                          <p:attrName>style.visibility</p:attrName>
                                        </p:attrNameLst>
                                      </p:cBhvr>
                                      <p:to>
                                        <p:strVal val="visible"/>
                                      </p:to>
                                    </p:set>
                                    <p:animEffect transition="in" filter="dissolve">
                                      <p:cBhvr>
                                        <p:cTn id="42" dur="500"/>
                                        <p:tgtEl>
                                          <p:spTgt spid="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
                                            <p:txEl>
                                              <p:pRg st="8" end="8"/>
                                            </p:txEl>
                                          </p:spTgt>
                                        </p:tgtEl>
                                        <p:attrNameLst>
                                          <p:attrName>style.visibility</p:attrName>
                                        </p:attrNameLst>
                                      </p:cBhvr>
                                      <p:to>
                                        <p:strVal val="visible"/>
                                      </p:to>
                                    </p:set>
                                    <p:animEffect transition="in" filter="dissolve">
                                      <p:cBhvr>
                                        <p:cTn id="47" dur="500"/>
                                        <p:tgtEl>
                                          <p:spTgt spid="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
                                            <p:txEl>
                                              <p:pRg st="9" end="9"/>
                                            </p:txEl>
                                          </p:spTgt>
                                        </p:tgtEl>
                                        <p:attrNameLst>
                                          <p:attrName>style.visibility</p:attrName>
                                        </p:attrNameLst>
                                      </p:cBhvr>
                                      <p:to>
                                        <p:strVal val="visible"/>
                                      </p:to>
                                    </p:set>
                                    <p:animEffect transition="in" filter="dissolve">
                                      <p:cBhvr>
                                        <p:cTn id="52" dur="500"/>
                                        <p:tgtEl>
                                          <p:spTgt spid="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36" y="600891"/>
            <a:ext cx="11364611" cy="911654"/>
          </a:xfrm>
        </p:spPr>
        <p:txBody>
          <a:bodyPr>
            <a:normAutofit/>
          </a:bodyPr>
          <a:lstStyle/>
          <a:p>
            <a:pPr marL="0" indent="0">
              <a:buNone/>
            </a:pPr>
            <a:r>
              <a:rPr lang="en-US" sz="2400" b="1" dirty="0">
                <a:solidFill>
                  <a:srgbClr val="0066FF"/>
                </a:solidFill>
              </a:rPr>
              <a:t>Question: </a:t>
            </a:r>
            <a:r>
              <a:rPr lang="en-US" sz="2400" dirty="0"/>
              <a:t>After hiring one agent, the target level FBC &lt; 15% will be satisfied. But what about ASA being less than 4 minutes?</a:t>
            </a:r>
          </a:p>
        </p:txBody>
      </p:sp>
      <p:sp>
        <p:nvSpPr>
          <p:cNvPr id="9" name="Title 1"/>
          <p:cNvSpPr>
            <a:spLocks noGrp="1"/>
          </p:cNvSpPr>
          <p:nvPr>
            <p:ph type="title"/>
          </p:nvPr>
        </p:nvSpPr>
        <p:spPr>
          <a:xfrm>
            <a:off x="0" y="0"/>
            <a:ext cx="12192000" cy="600891"/>
          </a:xfrm>
        </p:spPr>
        <p:txBody>
          <a:bodyPr>
            <a:normAutofit fontScale="90000"/>
          </a:bodyPr>
          <a:lstStyle/>
          <a:p>
            <a:r>
              <a:rPr lang="en-US" dirty="0"/>
              <a:t>Single-Stage Processes with Limited Buffer Size </a:t>
            </a:r>
          </a:p>
        </p:txBody>
      </p:sp>
      <p:sp>
        <p:nvSpPr>
          <p:cNvPr id="8" name="Content Placeholder 2">
            <a:extLst>
              <a:ext uri="{FF2B5EF4-FFF2-40B4-BE49-F238E27FC236}">
                <a16:creationId xmlns:a16="http://schemas.microsoft.com/office/drawing/2014/main" id="{DF4A7C00-4750-43DA-A24D-9B91149FB237}"/>
              </a:ext>
            </a:extLst>
          </p:cNvPr>
          <p:cNvSpPr txBox="1">
            <a:spLocks/>
          </p:cNvSpPr>
          <p:nvPr/>
        </p:nvSpPr>
        <p:spPr bwMode="auto">
          <a:xfrm>
            <a:off x="119336" y="1512545"/>
            <a:ext cx="11191268" cy="50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a:t>ASA violates the target level of ASA </a:t>
            </a:r>
            <a:r>
              <a:rPr lang="en-US" u="sng" kern="0">
                <a:latin typeface="Times New Roman" panose="02020603050405020304" pitchFamily="18" charset="0"/>
              </a:rPr>
              <a:t>&lt;</a:t>
            </a:r>
            <a:r>
              <a:rPr lang="en-US" kern="0"/>
              <a:t> 4 minutes.</a:t>
            </a:r>
            <a:endParaRPr lang="en-US" kern="0" dirty="0"/>
          </a:p>
        </p:txBody>
      </p:sp>
      <p:sp>
        <p:nvSpPr>
          <p:cNvPr id="10" name="Content Placeholder 2">
            <a:extLst>
              <a:ext uri="{FF2B5EF4-FFF2-40B4-BE49-F238E27FC236}">
                <a16:creationId xmlns:a16="http://schemas.microsoft.com/office/drawing/2014/main" id="{20352CEC-6A22-47EC-B31E-08AC925289A1}"/>
              </a:ext>
            </a:extLst>
          </p:cNvPr>
          <p:cNvSpPr txBox="1">
            <a:spLocks/>
          </p:cNvSpPr>
          <p:nvPr/>
        </p:nvSpPr>
        <p:spPr>
          <a:xfrm>
            <a:off x="119336" y="2014195"/>
            <a:ext cx="11502418" cy="1915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However, with one additional agent, the center will have the occupancy of 81.6%, satisfying target level OCC </a:t>
            </a:r>
            <a:r>
              <a:rPr lang="en-US" sz="2400" u="sng" dirty="0">
                <a:latin typeface="Times New Roman" panose="02020603050405020304" pitchFamily="18" charset="0"/>
              </a:rPr>
              <a:t>&gt;</a:t>
            </a:r>
            <a:r>
              <a:rPr lang="en-US" sz="2400" dirty="0"/>
              <a:t> 75%. </a:t>
            </a:r>
          </a:p>
          <a:p>
            <a:pPr marL="0" indent="0">
              <a:buNone/>
            </a:pPr>
            <a:r>
              <a:rPr lang="en-US" sz="2400" b="1" dirty="0"/>
              <a:t>With Two Additional Agents: </a:t>
            </a:r>
            <a:r>
              <a:rPr lang="en-US" sz="2400" dirty="0"/>
              <a:t>The system becomes M/M/4/7, and:</a:t>
            </a:r>
          </a:p>
          <a:p>
            <a:pPr marL="0" indent="0">
              <a:buNone/>
            </a:pPr>
            <a:r>
              <a:rPr lang="en-US" sz="2400" dirty="0"/>
              <a:t>       </a:t>
            </a:r>
            <a:r>
              <a:rPr lang="en-US" sz="2200" dirty="0"/>
              <a:t>FBC = 4.6% </a:t>
            </a:r>
            <a:r>
              <a:rPr lang="en-US" sz="2200" u="sng" dirty="0">
                <a:latin typeface="Times New Roman" panose="02020603050405020304" pitchFamily="18" charset="0"/>
              </a:rPr>
              <a:t>&lt;</a:t>
            </a:r>
            <a:r>
              <a:rPr lang="en-US" sz="2200" dirty="0"/>
              <a:t> 15%    ,      ASA = 2.1 </a:t>
            </a:r>
            <a:r>
              <a:rPr lang="en-US" sz="2200" u="sng" dirty="0">
                <a:latin typeface="Times New Roman" panose="02020603050405020304" pitchFamily="18" charset="0"/>
              </a:rPr>
              <a:t>&lt;</a:t>
            </a:r>
            <a:r>
              <a:rPr lang="en-US" sz="2200" dirty="0"/>
              <a:t> 4 minutes  ,  OCC = 65.6% (violating the target level)</a:t>
            </a:r>
          </a:p>
        </p:txBody>
      </p:sp>
    </p:spTree>
    <p:extLst>
      <p:ext uri="{BB962C8B-B14F-4D97-AF65-F5344CB8AC3E}">
        <p14:creationId xmlns:p14="http://schemas.microsoft.com/office/powerpoint/2010/main" val="117009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06" y="651048"/>
            <a:ext cx="12221506" cy="2777952"/>
          </a:xfrm>
        </p:spPr>
        <p:txBody>
          <a:bodyPr>
            <a:normAutofit fontScale="92500"/>
          </a:bodyPr>
          <a:lstStyle/>
          <a:p>
            <a:r>
              <a:rPr lang="en-US" sz="2400" dirty="0"/>
              <a:t>Managers of </a:t>
            </a:r>
            <a:r>
              <a:rPr lang="en-US" sz="2400" dirty="0" err="1"/>
              <a:t>Easysurrance</a:t>
            </a:r>
            <a:r>
              <a:rPr lang="en-US" sz="2400" dirty="0"/>
              <a:t> call center are not sure if they can get permission to hire more than one agent. Thus, before deciding to hire an additional agent, they are trying to find other ways to achieve their new service goals. </a:t>
            </a:r>
          </a:p>
          <a:p>
            <a:r>
              <a:rPr lang="en-US" sz="2400" dirty="0"/>
              <a:t>One suggestion is to improve their performance by </a:t>
            </a:r>
            <a:r>
              <a:rPr lang="en-US" sz="2400" b="1" i="1" dirty="0"/>
              <a:t>increasing the number of trunk lines</a:t>
            </a:r>
            <a:r>
              <a:rPr lang="en-US" sz="2400" dirty="0"/>
              <a:t>. </a:t>
            </a:r>
          </a:p>
          <a:p>
            <a:pPr marL="0" indent="0">
              <a:buNone/>
            </a:pPr>
            <a:r>
              <a:rPr lang="en-US" sz="2400" b="1" dirty="0">
                <a:solidFill>
                  <a:srgbClr val="0066FF"/>
                </a:solidFill>
              </a:rPr>
              <a:t>Question: </a:t>
            </a:r>
            <a:r>
              <a:rPr lang="en-US" sz="2400" dirty="0"/>
              <a:t>How does increasing the number of trunk lines affect average speed of answer (ASA) and fraction of blocked callers (FBC) as well as occupancy (OCC) in their call center?</a:t>
            </a:r>
          </a:p>
        </p:txBody>
      </p:sp>
      <p:sp>
        <p:nvSpPr>
          <p:cNvPr id="5" name="Title 1"/>
          <p:cNvSpPr>
            <a:spLocks noGrp="1"/>
          </p:cNvSpPr>
          <p:nvPr>
            <p:ph type="title"/>
          </p:nvPr>
        </p:nvSpPr>
        <p:spPr>
          <a:xfrm>
            <a:off x="-31846" y="-2949"/>
            <a:ext cx="12223846" cy="551629"/>
          </a:xfrm>
        </p:spPr>
        <p:txBody>
          <a:bodyPr>
            <a:normAutofit fontScale="90000"/>
          </a:bodyPr>
          <a:lstStyle/>
          <a:p>
            <a:r>
              <a:rPr lang="en-US" dirty="0"/>
              <a:t>Single-Stage Processes—Impact of Limited Buffer Size </a:t>
            </a:r>
          </a:p>
        </p:txBody>
      </p:sp>
      <p:pic>
        <p:nvPicPr>
          <p:cNvPr id="2" name="Picture 1">
            <a:extLst>
              <a:ext uri="{FF2B5EF4-FFF2-40B4-BE49-F238E27FC236}">
                <a16:creationId xmlns:a16="http://schemas.microsoft.com/office/drawing/2014/main" id="{A6143D00-1652-4CEB-B5E7-59944DD00F29}"/>
              </a:ext>
            </a:extLst>
          </p:cNvPr>
          <p:cNvPicPr>
            <a:picLocks noChangeAspect="1"/>
          </p:cNvPicPr>
          <p:nvPr/>
        </p:nvPicPr>
        <p:blipFill>
          <a:blip r:embed="rId2"/>
          <a:stretch>
            <a:fillRect/>
          </a:stretch>
        </p:blipFill>
        <p:spPr>
          <a:xfrm>
            <a:off x="10277" y="2924944"/>
            <a:ext cx="3895598" cy="3467510"/>
          </a:xfrm>
          <a:prstGeom prst="rect">
            <a:avLst/>
          </a:prstGeom>
        </p:spPr>
      </p:pic>
      <p:pic>
        <p:nvPicPr>
          <p:cNvPr id="7" name="Picture 6">
            <a:hlinkClick r:id="rId3"/>
            <a:extLst>
              <a:ext uri="{FF2B5EF4-FFF2-40B4-BE49-F238E27FC236}">
                <a16:creationId xmlns:a16="http://schemas.microsoft.com/office/drawing/2014/main" id="{D80479C6-62C9-4D86-97ED-8FCE7956AF25}"/>
              </a:ext>
            </a:extLst>
          </p:cNvPr>
          <p:cNvPicPr>
            <a:picLocks noChangeAspect="1"/>
          </p:cNvPicPr>
          <p:nvPr/>
        </p:nvPicPr>
        <p:blipFill>
          <a:blip r:embed="rId4"/>
          <a:stretch>
            <a:fillRect/>
          </a:stretch>
        </p:blipFill>
        <p:spPr>
          <a:xfrm>
            <a:off x="6193606" y="2996952"/>
            <a:ext cx="5252215" cy="3378896"/>
          </a:xfrm>
          <a:prstGeom prst="rect">
            <a:avLst/>
          </a:prstGeom>
        </p:spPr>
      </p:pic>
    </p:spTree>
    <p:extLst>
      <p:ext uri="{BB962C8B-B14F-4D97-AF65-F5344CB8AC3E}">
        <p14:creationId xmlns:p14="http://schemas.microsoft.com/office/powerpoint/2010/main" val="3498688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212" y="1279380"/>
            <a:ext cx="11861188" cy="4454670"/>
          </a:xfrm>
          <a:prstGeom prst="rect">
            <a:avLst/>
          </a:prstGeom>
        </p:spPr>
      </p:pic>
      <p:sp>
        <p:nvSpPr>
          <p:cNvPr id="5" name="Title 1"/>
          <p:cNvSpPr>
            <a:spLocks noGrp="1"/>
          </p:cNvSpPr>
          <p:nvPr>
            <p:ph type="title"/>
          </p:nvPr>
        </p:nvSpPr>
        <p:spPr>
          <a:xfrm>
            <a:off x="0" y="0"/>
            <a:ext cx="12192000" cy="620688"/>
          </a:xfrm>
        </p:spPr>
        <p:txBody>
          <a:bodyPr>
            <a:normAutofit fontScale="90000"/>
          </a:bodyPr>
          <a:lstStyle/>
          <a:p>
            <a:r>
              <a:rPr lang="en-US" dirty="0"/>
              <a:t>Single-Stage Processes—Impact of Limited Buffer Size </a:t>
            </a:r>
          </a:p>
        </p:txBody>
      </p:sp>
      <p:pic>
        <p:nvPicPr>
          <p:cNvPr id="6" name="Picture 5"/>
          <p:cNvPicPr>
            <a:picLocks noChangeAspect="1"/>
          </p:cNvPicPr>
          <p:nvPr/>
        </p:nvPicPr>
        <p:blipFill>
          <a:blip r:embed="rId3"/>
          <a:stretch>
            <a:fillRect/>
          </a:stretch>
        </p:blipFill>
        <p:spPr>
          <a:xfrm>
            <a:off x="852172" y="3677981"/>
            <a:ext cx="5845880" cy="456029"/>
          </a:xfrm>
          <a:prstGeom prst="rect">
            <a:avLst/>
          </a:prstGeom>
        </p:spPr>
      </p:pic>
      <p:pic>
        <p:nvPicPr>
          <p:cNvPr id="7" name="Picture 6"/>
          <p:cNvPicPr>
            <a:picLocks noChangeAspect="1"/>
          </p:cNvPicPr>
          <p:nvPr/>
        </p:nvPicPr>
        <p:blipFill>
          <a:blip r:embed="rId3"/>
          <a:stretch>
            <a:fillRect/>
          </a:stretch>
        </p:blipFill>
        <p:spPr>
          <a:xfrm>
            <a:off x="936697" y="4064854"/>
            <a:ext cx="5845880" cy="490911"/>
          </a:xfrm>
          <a:prstGeom prst="rect">
            <a:avLst/>
          </a:prstGeom>
        </p:spPr>
      </p:pic>
      <p:pic>
        <p:nvPicPr>
          <p:cNvPr id="8" name="Picture 7"/>
          <p:cNvPicPr>
            <a:picLocks noChangeAspect="1"/>
          </p:cNvPicPr>
          <p:nvPr/>
        </p:nvPicPr>
        <p:blipFill>
          <a:blip r:embed="rId3"/>
          <a:stretch>
            <a:fillRect/>
          </a:stretch>
        </p:blipFill>
        <p:spPr>
          <a:xfrm>
            <a:off x="629337" y="4572000"/>
            <a:ext cx="10903425" cy="799139"/>
          </a:xfrm>
          <a:prstGeom prst="rect">
            <a:avLst/>
          </a:prstGeom>
        </p:spPr>
      </p:pic>
    </p:spTree>
    <p:extLst>
      <p:ext uri="{BB962C8B-B14F-4D97-AF65-F5344CB8AC3E}">
        <p14:creationId xmlns:p14="http://schemas.microsoft.com/office/powerpoint/2010/main" val="4043185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28" y="620688"/>
            <a:ext cx="12144672" cy="5025114"/>
          </a:xfrm>
        </p:spPr>
        <p:txBody>
          <a:bodyPr>
            <a:normAutofit lnSpcReduction="10000"/>
          </a:bodyPr>
          <a:lstStyle/>
          <a:p>
            <a:r>
              <a:rPr lang="en-US" sz="2300" dirty="0"/>
              <a:t> </a:t>
            </a:r>
            <a:r>
              <a:rPr lang="en-US" sz="2300" dirty="0" err="1"/>
              <a:t>Easysurrance</a:t>
            </a:r>
            <a:r>
              <a:rPr lang="en-US" sz="2300" dirty="0"/>
              <a:t> decided to hire one agent and reduce the number of trunk lines to 6.  </a:t>
            </a:r>
          </a:p>
          <a:p>
            <a:r>
              <a:rPr lang="en-US" sz="2300" dirty="0"/>
              <a:t> The arrival rate is still 11 calls per hour. </a:t>
            </a:r>
          </a:p>
          <a:p>
            <a:r>
              <a:rPr lang="en-US" sz="2300" dirty="0"/>
              <a:t> Managers are now considering a training program for all their agents that can reduce the variability in (coefficient of variation of) call handling times from 1 to 0.5. </a:t>
            </a:r>
          </a:p>
          <a:p>
            <a:pPr marL="0" indent="0">
              <a:buNone/>
            </a:pPr>
            <a:r>
              <a:rPr lang="en-US" sz="2300" b="1" dirty="0">
                <a:solidFill>
                  <a:srgbClr val="0066FF"/>
                </a:solidFill>
              </a:rPr>
              <a:t>Question: </a:t>
            </a:r>
            <a:r>
              <a:rPr lang="en-US" sz="2300" dirty="0"/>
              <a:t>How will this change impact the call center measures in the coming year?</a:t>
            </a:r>
          </a:p>
          <a:p>
            <a:pPr marL="0" indent="0">
              <a:buNone/>
            </a:pPr>
            <a:endParaRPr lang="en-US" sz="2300" dirty="0"/>
          </a:p>
          <a:p>
            <a:r>
              <a:rPr lang="en-US" sz="2300" dirty="0"/>
              <a:t>With change in </a:t>
            </a:r>
            <a:r>
              <a:rPr lang="en-US" sz="2300" dirty="0" err="1"/>
              <a:t>CV</a:t>
            </a:r>
            <a:r>
              <a:rPr lang="en-US" sz="2300" baseline="-25000" dirty="0" err="1"/>
              <a:t>eff</a:t>
            </a:r>
            <a:r>
              <a:rPr lang="en-US" sz="2300" baseline="-25000" dirty="0"/>
              <a:t> </a:t>
            </a:r>
            <a:r>
              <a:rPr lang="en-US" sz="2300" dirty="0"/>
              <a:t>= 1 to </a:t>
            </a:r>
            <a:r>
              <a:rPr lang="en-US" sz="2300" dirty="0" err="1"/>
              <a:t>CV</a:t>
            </a:r>
            <a:r>
              <a:rPr lang="en-US" sz="2300" baseline="-25000" dirty="0" err="1"/>
              <a:t>eff</a:t>
            </a:r>
            <a:r>
              <a:rPr lang="en-US" sz="2300" dirty="0"/>
              <a:t> = 0.5, the queueing model of call center would be </a:t>
            </a:r>
            <a:r>
              <a:rPr lang="en-US" sz="2300" i="1" dirty="0"/>
              <a:t>M</a:t>
            </a:r>
            <a:r>
              <a:rPr lang="en-US" sz="2300" dirty="0"/>
              <a:t>/</a:t>
            </a:r>
            <a:r>
              <a:rPr lang="en-US" sz="2300" i="1" dirty="0"/>
              <a:t>G</a:t>
            </a:r>
            <a:r>
              <a:rPr lang="en-US" sz="2300" dirty="0"/>
              <a:t>/3/6, for which there is no simple queueing model, so we must use computer simulation.</a:t>
            </a:r>
          </a:p>
          <a:p>
            <a:pPr marL="0" indent="0">
              <a:buNone/>
            </a:pPr>
            <a:r>
              <a:rPr lang="en-US" sz="2300" dirty="0"/>
              <a:t>Using computer simulation we get the following:</a:t>
            </a:r>
          </a:p>
          <a:p>
            <a:pPr marL="0" indent="0">
              <a:buNone/>
            </a:pPr>
            <a:r>
              <a:rPr lang="en-US" sz="2300" dirty="0"/>
              <a:t>             FBC is reduced from 13.5% to 7.8%</a:t>
            </a:r>
          </a:p>
          <a:p>
            <a:pPr marL="0" indent="0">
              <a:buNone/>
            </a:pPr>
            <a:r>
              <a:rPr lang="en-US" sz="2300" dirty="0"/>
              <a:t>             OCC is increased from 79.3% to 84.1%</a:t>
            </a:r>
          </a:p>
          <a:p>
            <a:pPr marL="0" indent="0">
              <a:buNone/>
            </a:pPr>
            <a:r>
              <a:rPr lang="en-US" sz="2300" dirty="0"/>
              <a:t>             ASA is decreased from 5.4 minutes to 4.9 minutes</a:t>
            </a:r>
          </a:p>
          <a:p>
            <a:endParaRPr lang="en-US" sz="2300" dirty="0"/>
          </a:p>
          <a:p>
            <a:endParaRPr lang="en-US" sz="2300" dirty="0"/>
          </a:p>
        </p:txBody>
      </p:sp>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spTree>
    <p:extLst>
      <p:ext uri="{BB962C8B-B14F-4D97-AF65-F5344CB8AC3E}">
        <p14:creationId xmlns:p14="http://schemas.microsoft.com/office/powerpoint/2010/main" val="3436940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426" y="1395523"/>
            <a:ext cx="11738574" cy="3963286"/>
          </a:xfrm>
          <a:prstGeom prst="rect">
            <a:avLst/>
          </a:prstGeom>
        </p:spPr>
      </p:pic>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pic>
        <p:nvPicPr>
          <p:cNvPr id="6" name="Picture 5"/>
          <p:cNvPicPr>
            <a:picLocks noChangeAspect="1"/>
          </p:cNvPicPr>
          <p:nvPr/>
        </p:nvPicPr>
        <p:blipFill>
          <a:blip r:embed="rId3"/>
          <a:stretch>
            <a:fillRect/>
          </a:stretch>
        </p:blipFill>
        <p:spPr>
          <a:xfrm>
            <a:off x="982801" y="3634547"/>
            <a:ext cx="5845880" cy="407255"/>
          </a:xfrm>
          <a:prstGeom prst="rect">
            <a:avLst/>
          </a:prstGeom>
        </p:spPr>
      </p:pic>
      <p:pic>
        <p:nvPicPr>
          <p:cNvPr id="7" name="Picture 6"/>
          <p:cNvPicPr>
            <a:picLocks noChangeAspect="1"/>
          </p:cNvPicPr>
          <p:nvPr/>
        </p:nvPicPr>
        <p:blipFill>
          <a:blip r:embed="rId3"/>
          <a:stretch>
            <a:fillRect/>
          </a:stretch>
        </p:blipFill>
        <p:spPr>
          <a:xfrm>
            <a:off x="1081413" y="4066243"/>
            <a:ext cx="5845880" cy="407255"/>
          </a:xfrm>
          <a:prstGeom prst="rect">
            <a:avLst/>
          </a:prstGeom>
        </p:spPr>
      </p:pic>
      <p:pic>
        <p:nvPicPr>
          <p:cNvPr id="8" name="Picture 7"/>
          <p:cNvPicPr>
            <a:picLocks noChangeAspect="1"/>
          </p:cNvPicPr>
          <p:nvPr/>
        </p:nvPicPr>
        <p:blipFill>
          <a:blip r:embed="rId3"/>
          <a:stretch>
            <a:fillRect/>
          </a:stretch>
        </p:blipFill>
        <p:spPr>
          <a:xfrm>
            <a:off x="982801" y="4508898"/>
            <a:ext cx="10719982" cy="407255"/>
          </a:xfrm>
          <a:prstGeom prst="rect">
            <a:avLst/>
          </a:prstGeom>
        </p:spPr>
      </p:pic>
    </p:spTree>
    <p:extLst>
      <p:ext uri="{BB962C8B-B14F-4D97-AF65-F5344CB8AC3E}">
        <p14:creationId xmlns:p14="http://schemas.microsoft.com/office/powerpoint/2010/main" val="76894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Time Analysis—Service Levels</a:t>
            </a:r>
          </a:p>
        </p:txBody>
      </p:sp>
      <p:sp>
        <p:nvSpPr>
          <p:cNvPr id="3" name="Content Placeholder 2"/>
          <p:cNvSpPr>
            <a:spLocks noGrp="1"/>
          </p:cNvSpPr>
          <p:nvPr>
            <p:ph idx="1"/>
          </p:nvPr>
        </p:nvSpPr>
        <p:spPr>
          <a:xfrm>
            <a:off x="0" y="692696"/>
            <a:ext cx="11766550" cy="5131056"/>
          </a:xfrm>
        </p:spPr>
        <p:txBody>
          <a:bodyPr>
            <a:noAutofit/>
          </a:bodyPr>
          <a:lstStyle/>
          <a:p>
            <a:r>
              <a:rPr lang="en-US" sz="2100" dirty="0"/>
              <a:t>Expresso is a manufacturer of espresso machines one-by-one in a produce-to-order fashion.   </a:t>
            </a:r>
          </a:p>
          <a:p>
            <a:r>
              <a:rPr lang="en-US" sz="2100" dirty="0"/>
              <a:t>Time to finish an order in one of 3 assembly cells follows an exponential distribution with mean of 2 days. </a:t>
            </a:r>
          </a:p>
          <a:p>
            <a:r>
              <a:rPr lang="en-US" sz="2100" dirty="0"/>
              <a:t>The firm receives orders according to a Poisson process with a rate of 1.4 orders per day. </a:t>
            </a:r>
          </a:p>
          <a:p>
            <a:pPr marL="0" indent="0">
              <a:buNone/>
            </a:pPr>
            <a:r>
              <a:rPr lang="en-US" sz="2100" b="1" u="sng" dirty="0"/>
              <a:t>Current data shows the following:</a:t>
            </a:r>
          </a:p>
          <a:p>
            <a:r>
              <a:rPr lang="en-US" sz="2100" dirty="0"/>
              <a:t>It takes an average of around 10 days from the time a customer places an order until the order is shipped. </a:t>
            </a:r>
          </a:p>
          <a:p>
            <a:r>
              <a:rPr lang="en-US" sz="2100" dirty="0"/>
              <a:t>About 63 percent of the customers receive their orders within the 10 days.</a:t>
            </a:r>
          </a:p>
          <a:p>
            <a:r>
              <a:rPr lang="en-US" sz="2100" dirty="0"/>
              <a:t>However,  one of every five customers receives their orders in 17 days or  more. </a:t>
            </a:r>
          </a:p>
          <a:p>
            <a:pPr marL="0" indent="0">
              <a:buNone/>
            </a:pPr>
            <a:r>
              <a:rPr lang="en-US" sz="2100" b="1" u="sng" dirty="0"/>
              <a:t>Improving Performance: </a:t>
            </a:r>
          </a:p>
          <a:p>
            <a:pPr marL="0" indent="0">
              <a:buNone/>
            </a:pPr>
            <a:r>
              <a:rPr lang="en-US" sz="2100" dirty="0"/>
              <a:t>Managers of Expresso want to increase the capacity of each cell by 10 percent. They believe this increase in capacity such that </a:t>
            </a:r>
          </a:p>
          <a:p>
            <a:pPr marL="0" indent="0">
              <a:buNone/>
            </a:pPr>
            <a:r>
              <a:rPr lang="en-US" sz="2100" dirty="0"/>
              <a:t>         (</a:t>
            </a:r>
            <a:r>
              <a:rPr lang="en-US" sz="2100" dirty="0" err="1"/>
              <a:t>i</a:t>
            </a:r>
            <a:r>
              <a:rPr lang="en-US" sz="2100" dirty="0"/>
              <a:t>) at least 90 percent of the customers receive their orders within a week of placing their orders, and </a:t>
            </a:r>
          </a:p>
          <a:p>
            <a:pPr marL="0" indent="0">
              <a:buNone/>
            </a:pPr>
            <a:r>
              <a:rPr lang="en-US" sz="2100" dirty="0"/>
              <a:t>        (ii) the percent of customers who receive their orders later than 10 days would be less than 3 percent.  </a:t>
            </a:r>
          </a:p>
          <a:p>
            <a:pPr marL="0" indent="0">
              <a:buNone/>
            </a:pPr>
            <a:r>
              <a:rPr lang="en-US" sz="2100" b="1" dirty="0">
                <a:solidFill>
                  <a:srgbClr val="0066FF"/>
                </a:solidFill>
              </a:rPr>
              <a:t>Question: </a:t>
            </a:r>
            <a:r>
              <a:rPr lang="en-US" sz="2100" dirty="0"/>
              <a:t>Can this capacity investment help Expresso to achieve its new service goals?</a:t>
            </a:r>
          </a:p>
        </p:txBody>
      </p:sp>
    </p:spTree>
    <p:extLst>
      <p:ext uri="{BB962C8B-B14F-4D97-AF65-F5344CB8AC3E}">
        <p14:creationId xmlns:p14="http://schemas.microsoft.com/office/powerpoint/2010/main" val="813771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448" y="1240272"/>
            <a:ext cx="11795636" cy="5210146"/>
          </a:xfrm>
          <a:prstGeom prst="rect">
            <a:avLst/>
          </a:prstGeom>
        </p:spPr>
      </p:pic>
      <p:sp>
        <p:nvSpPr>
          <p:cNvPr id="5" name="Title 1"/>
          <p:cNvSpPr>
            <a:spLocks noGrp="1"/>
          </p:cNvSpPr>
          <p:nvPr>
            <p:ph type="title"/>
          </p:nvPr>
        </p:nvSpPr>
        <p:spPr>
          <a:xfrm>
            <a:off x="199426" y="234778"/>
            <a:ext cx="11609681" cy="729049"/>
          </a:xfrm>
        </p:spPr>
        <p:txBody>
          <a:bodyPr/>
          <a:lstStyle/>
          <a:p>
            <a:r>
              <a:rPr lang="en-US" dirty="0"/>
              <a:t>Flow Time Analysis—Service Levels</a:t>
            </a:r>
          </a:p>
        </p:txBody>
      </p:sp>
      <p:pic>
        <p:nvPicPr>
          <p:cNvPr id="6" name="Picture 5"/>
          <p:cNvPicPr>
            <a:picLocks noChangeAspect="1"/>
          </p:cNvPicPr>
          <p:nvPr/>
        </p:nvPicPr>
        <p:blipFill>
          <a:blip r:embed="rId3"/>
          <a:stretch>
            <a:fillRect/>
          </a:stretch>
        </p:blipFill>
        <p:spPr>
          <a:xfrm>
            <a:off x="506391" y="4072537"/>
            <a:ext cx="11111868" cy="2189950"/>
          </a:xfrm>
          <a:prstGeom prst="rect">
            <a:avLst/>
          </a:prstGeom>
        </p:spPr>
      </p:pic>
    </p:spTree>
    <p:extLst>
      <p:ext uri="{BB962C8B-B14F-4D97-AF65-F5344CB8AC3E}">
        <p14:creationId xmlns:p14="http://schemas.microsoft.com/office/powerpoint/2010/main" val="283549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1911" y="2480351"/>
            <a:ext cx="3858936" cy="796954"/>
          </a:xfrm>
          <a:prstGeom prst="rect">
            <a:avLst/>
          </a:prstGeom>
        </p:spPr>
      </p:pic>
      <p:pic>
        <p:nvPicPr>
          <p:cNvPr id="5" name="Picture 4"/>
          <p:cNvPicPr>
            <a:picLocks noChangeAspect="1"/>
          </p:cNvPicPr>
          <p:nvPr/>
        </p:nvPicPr>
        <p:blipFill>
          <a:blip r:embed="rId3"/>
          <a:stretch>
            <a:fillRect/>
          </a:stretch>
        </p:blipFill>
        <p:spPr>
          <a:xfrm>
            <a:off x="3959861" y="4179704"/>
            <a:ext cx="4697835" cy="880844"/>
          </a:xfrm>
          <a:prstGeom prst="rect">
            <a:avLst/>
          </a:prstGeom>
        </p:spPr>
      </p:pic>
      <p:pic>
        <p:nvPicPr>
          <p:cNvPr id="6" name="Picture 5"/>
          <p:cNvPicPr>
            <a:picLocks noChangeAspect="1"/>
          </p:cNvPicPr>
          <p:nvPr/>
        </p:nvPicPr>
        <p:blipFill>
          <a:blip r:embed="rId4"/>
          <a:stretch>
            <a:fillRect/>
          </a:stretch>
        </p:blipFill>
        <p:spPr>
          <a:xfrm>
            <a:off x="4082814" y="5081958"/>
            <a:ext cx="1510018" cy="402672"/>
          </a:xfrm>
          <a:prstGeom prst="rect">
            <a:avLst/>
          </a:prstGeom>
        </p:spPr>
      </p:pic>
      <p:pic>
        <p:nvPicPr>
          <p:cNvPr id="7" name="Picture 6"/>
          <p:cNvPicPr>
            <a:picLocks noChangeAspect="1"/>
          </p:cNvPicPr>
          <p:nvPr/>
        </p:nvPicPr>
        <p:blipFill>
          <a:blip r:embed="rId5"/>
          <a:stretch>
            <a:fillRect/>
          </a:stretch>
        </p:blipFill>
        <p:spPr>
          <a:xfrm>
            <a:off x="4082814" y="5941555"/>
            <a:ext cx="1577130" cy="385894"/>
          </a:xfrm>
          <a:prstGeom prst="rect">
            <a:avLst/>
          </a:prstGeom>
        </p:spPr>
      </p:pic>
      <p:pic>
        <p:nvPicPr>
          <p:cNvPr id="8" name="Picture 7"/>
          <p:cNvPicPr>
            <a:picLocks noChangeAspect="1"/>
          </p:cNvPicPr>
          <p:nvPr/>
        </p:nvPicPr>
        <p:blipFill>
          <a:blip r:embed="rId6"/>
          <a:stretch>
            <a:fillRect/>
          </a:stretch>
        </p:blipFill>
        <p:spPr>
          <a:xfrm>
            <a:off x="2870341" y="3506427"/>
            <a:ext cx="3758268" cy="394283"/>
          </a:xfrm>
          <a:prstGeom prst="rect">
            <a:avLst/>
          </a:prstGeom>
        </p:spPr>
      </p:pic>
      <p:sp>
        <p:nvSpPr>
          <p:cNvPr id="9" name="Rectangle 8"/>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10" name="Rectangle 9"/>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11" name="Rectangle 10"/>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12" name="Rectangle 11"/>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13" name="Picture 12"/>
          <p:cNvPicPr>
            <a:picLocks noChangeAspect="1"/>
          </p:cNvPicPr>
          <p:nvPr/>
        </p:nvPicPr>
        <p:blipFill>
          <a:blip r:embed="rId7"/>
          <a:stretch>
            <a:fillRect/>
          </a:stretch>
        </p:blipFill>
        <p:spPr>
          <a:xfrm>
            <a:off x="6333987" y="5936059"/>
            <a:ext cx="2885813" cy="385894"/>
          </a:xfrm>
          <a:prstGeom prst="rect">
            <a:avLst/>
          </a:prstGeom>
        </p:spPr>
      </p:pic>
      <p:pic>
        <p:nvPicPr>
          <p:cNvPr id="15" name="Picture 14"/>
          <p:cNvPicPr>
            <a:picLocks noChangeAspect="1"/>
          </p:cNvPicPr>
          <p:nvPr/>
        </p:nvPicPr>
        <p:blipFill>
          <a:blip r:embed="rId8"/>
          <a:stretch>
            <a:fillRect/>
          </a:stretch>
        </p:blipFill>
        <p:spPr>
          <a:xfrm>
            <a:off x="625625" y="2383121"/>
            <a:ext cx="11152554" cy="4142726"/>
          </a:xfrm>
          <a:prstGeom prst="rect">
            <a:avLst/>
          </a:prstGeom>
        </p:spPr>
      </p:pic>
      <p:sp>
        <p:nvSpPr>
          <p:cNvPr id="17" name="Rectangle 16"/>
          <p:cNvSpPr/>
          <p:nvPr/>
        </p:nvSpPr>
        <p:spPr>
          <a:xfrm>
            <a:off x="720790" y="2490077"/>
            <a:ext cx="4442242" cy="400110"/>
          </a:xfrm>
          <a:prstGeom prst="rect">
            <a:avLst/>
          </a:prstGeom>
        </p:spPr>
        <p:txBody>
          <a:bodyPr wrap="none">
            <a:spAutoFit/>
          </a:bodyPr>
          <a:lstStyle/>
          <a:p>
            <a:r>
              <a:rPr lang="en-US" sz="2000" b="1" u="sng" dirty="0">
                <a:latin typeface="Times New Roman" pitchFamily="18" charset="0"/>
              </a:rPr>
              <a:t>Fraction of Delayed Customers (FDC):</a:t>
            </a:r>
            <a:endParaRPr lang="en-US" sz="2000" b="1" u="sng" dirty="0"/>
          </a:p>
        </p:txBody>
      </p:sp>
      <p:sp>
        <p:nvSpPr>
          <p:cNvPr id="19" name="Rectangle 18"/>
          <p:cNvSpPr/>
          <p:nvPr/>
        </p:nvSpPr>
        <p:spPr>
          <a:xfrm>
            <a:off x="720790" y="4196522"/>
            <a:ext cx="2958246" cy="400110"/>
          </a:xfrm>
          <a:prstGeom prst="rect">
            <a:avLst/>
          </a:prstGeom>
        </p:spPr>
        <p:txBody>
          <a:bodyPr wrap="none">
            <a:spAutoFit/>
          </a:bodyPr>
          <a:lstStyle/>
          <a:p>
            <a:r>
              <a:rPr lang="en-US" sz="2000" b="1" u="sng" dirty="0">
                <a:latin typeface="Times New Roman" pitchFamily="18" charset="0"/>
              </a:rPr>
              <a:t>Flow Time Service Level:</a:t>
            </a:r>
            <a:endParaRPr lang="en-US" sz="2000" b="1" u="sng" dirty="0"/>
          </a:p>
        </p:txBody>
      </p:sp>
      <p:sp>
        <p:nvSpPr>
          <p:cNvPr id="20" name="Rectangle 19"/>
          <p:cNvSpPr/>
          <p:nvPr/>
        </p:nvSpPr>
        <p:spPr>
          <a:xfrm>
            <a:off x="750361" y="5413112"/>
            <a:ext cx="4027641" cy="400110"/>
          </a:xfrm>
          <a:prstGeom prst="rect">
            <a:avLst/>
          </a:prstGeom>
        </p:spPr>
        <p:txBody>
          <a:bodyPr wrap="none">
            <a:spAutoFit/>
          </a:bodyPr>
          <a:lstStyle/>
          <a:p>
            <a:r>
              <a:rPr lang="en-US" sz="2000" b="1" u="sng" dirty="0">
                <a:latin typeface="Times New Roman" pitchFamily="18" charset="0"/>
              </a:rPr>
              <a:t>In-buffer Flow Time Service Level:</a:t>
            </a:r>
            <a:endParaRPr lang="en-US" sz="2000" b="1" u="sng" dirty="0"/>
          </a:p>
        </p:txBody>
      </p:sp>
      <p:pic>
        <p:nvPicPr>
          <p:cNvPr id="28" name="Picture 27"/>
          <p:cNvPicPr>
            <a:picLocks noChangeAspect="1"/>
          </p:cNvPicPr>
          <p:nvPr/>
        </p:nvPicPr>
        <p:blipFill>
          <a:blip r:embed="rId9"/>
          <a:stretch>
            <a:fillRect/>
          </a:stretch>
        </p:blipFill>
        <p:spPr>
          <a:xfrm>
            <a:off x="311124" y="1242218"/>
            <a:ext cx="11582426" cy="1140903"/>
          </a:xfrm>
          <a:prstGeom prst="rect">
            <a:avLst/>
          </a:prstGeom>
        </p:spPr>
      </p:pic>
      <p:pic>
        <p:nvPicPr>
          <p:cNvPr id="29" name="Picture 28"/>
          <p:cNvPicPr>
            <a:picLocks noChangeAspect="1"/>
          </p:cNvPicPr>
          <p:nvPr/>
        </p:nvPicPr>
        <p:blipFill>
          <a:blip r:embed="rId10"/>
          <a:stretch>
            <a:fillRect/>
          </a:stretch>
        </p:blipFill>
        <p:spPr>
          <a:xfrm>
            <a:off x="8135590" y="3159590"/>
            <a:ext cx="3355596" cy="1182848"/>
          </a:xfrm>
          <a:prstGeom prst="rect">
            <a:avLst/>
          </a:prstGeom>
        </p:spPr>
      </p:pic>
      <p:pic>
        <p:nvPicPr>
          <p:cNvPr id="30" name="Picture 29"/>
          <p:cNvPicPr>
            <a:picLocks noChangeAspect="1"/>
          </p:cNvPicPr>
          <p:nvPr/>
        </p:nvPicPr>
        <p:blipFill>
          <a:blip r:embed="rId11"/>
          <a:stretch>
            <a:fillRect/>
          </a:stretch>
        </p:blipFill>
        <p:spPr>
          <a:xfrm>
            <a:off x="1652861" y="2992385"/>
            <a:ext cx="5939406" cy="1090569"/>
          </a:xfrm>
          <a:prstGeom prst="rect">
            <a:avLst/>
          </a:prstGeom>
        </p:spPr>
      </p:pic>
      <p:pic>
        <p:nvPicPr>
          <p:cNvPr id="31" name="Picture 30"/>
          <p:cNvPicPr>
            <a:picLocks noChangeAspect="1"/>
          </p:cNvPicPr>
          <p:nvPr/>
        </p:nvPicPr>
        <p:blipFill>
          <a:blip r:embed="rId12"/>
          <a:stretch>
            <a:fillRect/>
          </a:stretch>
        </p:blipFill>
        <p:spPr>
          <a:xfrm>
            <a:off x="1513569" y="4649305"/>
            <a:ext cx="7852095" cy="755009"/>
          </a:xfrm>
          <a:prstGeom prst="rect">
            <a:avLst/>
          </a:prstGeom>
        </p:spPr>
      </p:pic>
      <p:pic>
        <p:nvPicPr>
          <p:cNvPr id="32" name="Picture 31"/>
          <p:cNvPicPr>
            <a:picLocks noChangeAspect="1"/>
          </p:cNvPicPr>
          <p:nvPr/>
        </p:nvPicPr>
        <p:blipFill>
          <a:blip r:embed="rId13"/>
          <a:stretch>
            <a:fillRect/>
          </a:stretch>
        </p:blipFill>
        <p:spPr>
          <a:xfrm>
            <a:off x="1482227" y="5863555"/>
            <a:ext cx="3355596" cy="629174"/>
          </a:xfrm>
          <a:prstGeom prst="rect">
            <a:avLst/>
          </a:prstGeom>
        </p:spPr>
      </p:pic>
      <p:sp>
        <p:nvSpPr>
          <p:cNvPr id="33" name="Rectangle 32"/>
          <p:cNvSpPr/>
          <p:nvPr/>
        </p:nvSpPr>
        <p:spPr>
          <a:xfrm>
            <a:off x="7247544" y="3573027"/>
            <a:ext cx="93506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 :</a:t>
            </a:r>
          </a:p>
        </p:txBody>
      </p:sp>
      <p:sp>
        <p:nvSpPr>
          <p:cNvPr id="34" name="Title 1"/>
          <p:cNvSpPr>
            <a:spLocks noGrp="1"/>
          </p:cNvSpPr>
          <p:nvPr>
            <p:ph type="title"/>
          </p:nvPr>
        </p:nvSpPr>
        <p:spPr>
          <a:xfrm>
            <a:off x="199426" y="234778"/>
            <a:ext cx="11609681" cy="729049"/>
          </a:xfrm>
        </p:spPr>
        <p:txBody>
          <a:bodyPr/>
          <a:lstStyle/>
          <a:p>
            <a:r>
              <a:rPr lang="en-US" dirty="0"/>
              <a:t>Flow Time Analysis—Service Levels</a:t>
            </a:r>
          </a:p>
        </p:txBody>
      </p:sp>
      <p:pic>
        <p:nvPicPr>
          <p:cNvPr id="23" name="Picture 22"/>
          <p:cNvPicPr>
            <a:picLocks noChangeAspect="1"/>
          </p:cNvPicPr>
          <p:nvPr/>
        </p:nvPicPr>
        <p:blipFill>
          <a:blip r:embed="rId14"/>
          <a:stretch>
            <a:fillRect/>
          </a:stretch>
        </p:blipFill>
        <p:spPr>
          <a:xfrm>
            <a:off x="1684074" y="2983588"/>
            <a:ext cx="9744799" cy="1286791"/>
          </a:xfrm>
          <a:prstGeom prst="rect">
            <a:avLst/>
          </a:prstGeom>
        </p:spPr>
      </p:pic>
      <p:pic>
        <p:nvPicPr>
          <p:cNvPr id="24" name="Picture 23"/>
          <p:cNvPicPr>
            <a:picLocks noChangeAspect="1"/>
          </p:cNvPicPr>
          <p:nvPr/>
        </p:nvPicPr>
        <p:blipFill>
          <a:blip r:embed="rId14"/>
          <a:stretch>
            <a:fillRect/>
          </a:stretch>
        </p:blipFill>
        <p:spPr>
          <a:xfrm>
            <a:off x="766103" y="4188636"/>
            <a:ext cx="10006912" cy="1215678"/>
          </a:xfrm>
          <a:prstGeom prst="rect">
            <a:avLst/>
          </a:prstGeom>
        </p:spPr>
      </p:pic>
      <p:pic>
        <p:nvPicPr>
          <p:cNvPr id="25" name="Picture 24"/>
          <p:cNvPicPr>
            <a:picLocks noChangeAspect="1"/>
          </p:cNvPicPr>
          <p:nvPr/>
        </p:nvPicPr>
        <p:blipFill>
          <a:blip r:embed="rId14"/>
          <a:stretch>
            <a:fillRect/>
          </a:stretch>
        </p:blipFill>
        <p:spPr>
          <a:xfrm>
            <a:off x="782729" y="5379994"/>
            <a:ext cx="10057632" cy="1053366"/>
          </a:xfrm>
          <a:prstGeom prst="rect">
            <a:avLst/>
          </a:prstGeom>
        </p:spPr>
      </p:pic>
    </p:spTree>
    <p:extLst>
      <p:ext uri="{BB962C8B-B14F-4D97-AF65-F5344CB8AC3E}">
        <p14:creationId xmlns:p14="http://schemas.microsoft.com/office/powerpoint/2010/main" val="179604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368598"/>
            <a:ext cx="11364607" cy="841202"/>
          </a:xfrm>
        </p:spPr>
        <p:txBody>
          <a:bodyPr>
            <a:normAutofit fontScale="92500"/>
          </a:bodyPr>
          <a:lstStyle/>
          <a:p>
            <a:r>
              <a:rPr lang="en-US" sz="2400" dirty="0"/>
              <a:t>Expresso’s process after increasing capacity would be an </a:t>
            </a:r>
            <a:r>
              <a:rPr lang="en-US" sz="2400" i="1" dirty="0"/>
              <a:t>M</a:t>
            </a:r>
            <a:r>
              <a:rPr lang="en-US" sz="2400" dirty="0"/>
              <a:t>/</a:t>
            </a:r>
            <a:r>
              <a:rPr lang="en-US" sz="2400" i="1" dirty="0"/>
              <a:t>M</a:t>
            </a:r>
            <a:r>
              <a:rPr lang="en-US" sz="2400" dirty="0"/>
              <a:t>/3 queueing system with capacity of </a:t>
            </a:r>
            <a:r>
              <a:rPr lang="en-US" sz="2400" i="1" dirty="0">
                <a:latin typeface="Symbol" panose="05050102010706020507" pitchFamily="18" charset="2"/>
              </a:rPr>
              <a:t>m</a:t>
            </a:r>
            <a:r>
              <a:rPr lang="en-US" sz="2400" dirty="0"/>
              <a:t> = 1.10 (0.5) = 0.55 orders per day and </a:t>
            </a:r>
            <a:r>
              <a:rPr lang="en-US" sz="2400" i="1" dirty="0">
                <a:latin typeface="Symbol" panose="05050102010706020507" pitchFamily="18" charset="2"/>
              </a:rPr>
              <a:t>l</a:t>
            </a:r>
            <a:r>
              <a:rPr lang="en-US" sz="2400" dirty="0"/>
              <a:t> = 1.4 orders per day.</a:t>
            </a:r>
          </a:p>
        </p:txBody>
      </p:sp>
      <p:pic>
        <p:nvPicPr>
          <p:cNvPr id="4" name="Picture 3"/>
          <p:cNvPicPr>
            <a:picLocks noChangeAspect="1"/>
          </p:cNvPicPr>
          <p:nvPr/>
        </p:nvPicPr>
        <p:blipFill>
          <a:blip r:embed="rId2"/>
          <a:stretch>
            <a:fillRect/>
          </a:stretch>
        </p:blipFill>
        <p:spPr>
          <a:xfrm>
            <a:off x="2143631" y="2358911"/>
            <a:ext cx="2989836" cy="332204"/>
          </a:xfrm>
          <a:prstGeom prst="rect">
            <a:avLst/>
          </a:prstGeom>
        </p:spPr>
      </p:pic>
      <p:grpSp>
        <p:nvGrpSpPr>
          <p:cNvPr id="7" name="Group 6"/>
          <p:cNvGrpSpPr/>
          <p:nvPr/>
        </p:nvGrpSpPr>
        <p:grpSpPr>
          <a:xfrm>
            <a:off x="6332627" y="2347183"/>
            <a:ext cx="3654244" cy="355659"/>
            <a:chOff x="5861108" y="3248287"/>
            <a:chExt cx="3322040" cy="323326"/>
          </a:xfrm>
        </p:grpSpPr>
        <p:pic>
          <p:nvPicPr>
            <p:cNvPr id="5" name="Picture 4"/>
            <p:cNvPicPr>
              <a:picLocks noChangeAspect="1"/>
            </p:cNvPicPr>
            <p:nvPr/>
          </p:nvPicPr>
          <p:blipFill>
            <a:blip r:embed="rId3"/>
            <a:stretch>
              <a:fillRect/>
            </a:stretch>
          </p:blipFill>
          <p:spPr>
            <a:xfrm>
              <a:off x="5861108" y="3286387"/>
              <a:ext cx="469783" cy="285226"/>
            </a:xfrm>
            <a:prstGeom prst="rect">
              <a:avLst/>
            </a:prstGeom>
          </p:spPr>
        </p:pic>
        <p:pic>
          <p:nvPicPr>
            <p:cNvPr id="6" name="Picture 5"/>
            <p:cNvPicPr>
              <a:picLocks noChangeAspect="1"/>
            </p:cNvPicPr>
            <p:nvPr/>
          </p:nvPicPr>
          <p:blipFill>
            <a:blip r:embed="rId4"/>
            <a:stretch>
              <a:fillRect/>
            </a:stretch>
          </p:blipFill>
          <p:spPr>
            <a:xfrm>
              <a:off x="6330891" y="3248287"/>
              <a:ext cx="2852257" cy="310393"/>
            </a:xfrm>
            <a:prstGeom prst="rect">
              <a:avLst/>
            </a:prstGeom>
          </p:spPr>
        </p:pic>
      </p:grpSp>
      <p:pic>
        <p:nvPicPr>
          <p:cNvPr id="8" name="Picture 7"/>
          <p:cNvPicPr>
            <a:picLocks noChangeAspect="1"/>
          </p:cNvPicPr>
          <p:nvPr/>
        </p:nvPicPr>
        <p:blipFill>
          <a:blip r:embed="rId5"/>
          <a:stretch>
            <a:fillRect/>
          </a:stretch>
        </p:blipFill>
        <p:spPr>
          <a:xfrm>
            <a:off x="1258174" y="3101156"/>
            <a:ext cx="7046752" cy="1921079"/>
          </a:xfrm>
          <a:prstGeom prst="rect">
            <a:avLst/>
          </a:prstGeom>
        </p:spPr>
      </p:pic>
      <p:pic>
        <p:nvPicPr>
          <p:cNvPr id="9" name="Picture 8"/>
          <p:cNvPicPr>
            <a:picLocks noChangeAspect="1"/>
          </p:cNvPicPr>
          <p:nvPr/>
        </p:nvPicPr>
        <p:blipFill>
          <a:blip r:embed="rId6"/>
          <a:stretch>
            <a:fillRect/>
          </a:stretch>
        </p:blipFill>
        <p:spPr>
          <a:xfrm>
            <a:off x="1079791" y="5432276"/>
            <a:ext cx="6006517" cy="713064"/>
          </a:xfrm>
          <a:prstGeom prst="rect">
            <a:avLst/>
          </a:prstGeom>
        </p:spPr>
      </p:pic>
      <p:sp>
        <p:nvSpPr>
          <p:cNvPr id="10" name="Title 1"/>
          <p:cNvSpPr>
            <a:spLocks noGrp="1"/>
          </p:cNvSpPr>
          <p:nvPr>
            <p:ph type="title"/>
          </p:nvPr>
        </p:nvSpPr>
        <p:spPr>
          <a:xfrm>
            <a:off x="199426" y="234778"/>
            <a:ext cx="11609681" cy="729049"/>
          </a:xfrm>
        </p:spPr>
        <p:txBody>
          <a:bodyPr/>
          <a:lstStyle/>
          <a:p>
            <a:r>
              <a:rPr lang="en-US" dirty="0"/>
              <a:t>Flow Time Analysis—Service Levels</a:t>
            </a:r>
          </a:p>
        </p:txBody>
      </p:sp>
    </p:spTree>
    <p:extLst>
      <p:ext uri="{BB962C8B-B14F-4D97-AF65-F5344CB8AC3E}">
        <p14:creationId xmlns:p14="http://schemas.microsoft.com/office/powerpoint/2010/main" val="1773288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89" y="1355898"/>
            <a:ext cx="11191268" cy="498302"/>
          </a:xfrm>
        </p:spPr>
        <p:txBody>
          <a:bodyPr>
            <a:normAutofit/>
          </a:bodyPr>
          <a:lstStyle/>
          <a:p>
            <a:r>
              <a:rPr lang="en-US" sz="2400" dirty="0"/>
              <a:t>Computing flow time service level for </a:t>
            </a:r>
            <a:r>
              <a:rPr lang="en-US" sz="2400" i="1" dirty="0"/>
              <a:t>t</a:t>
            </a:r>
            <a:r>
              <a:rPr lang="en-US" sz="2400" dirty="0"/>
              <a:t> = 7 days:</a:t>
            </a:r>
          </a:p>
        </p:txBody>
      </p:sp>
      <p:grpSp>
        <p:nvGrpSpPr>
          <p:cNvPr id="8" name="Group 7"/>
          <p:cNvGrpSpPr/>
          <p:nvPr/>
        </p:nvGrpSpPr>
        <p:grpSpPr>
          <a:xfrm>
            <a:off x="754834" y="1921836"/>
            <a:ext cx="9871803" cy="1773689"/>
            <a:chOff x="488134" y="4753936"/>
            <a:chExt cx="9871803" cy="1773689"/>
          </a:xfrm>
        </p:grpSpPr>
        <p:pic>
          <p:nvPicPr>
            <p:cNvPr id="5" name="Picture 4"/>
            <p:cNvPicPr>
              <a:picLocks noChangeAspect="1"/>
            </p:cNvPicPr>
            <p:nvPr/>
          </p:nvPicPr>
          <p:blipFill>
            <a:blip r:embed="rId2"/>
            <a:stretch>
              <a:fillRect/>
            </a:stretch>
          </p:blipFill>
          <p:spPr>
            <a:xfrm>
              <a:off x="488134" y="4753936"/>
              <a:ext cx="8053431" cy="1350628"/>
            </a:xfrm>
            <a:prstGeom prst="rect">
              <a:avLst/>
            </a:prstGeom>
          </p:spPr>
        </p:pic>
        <p:pic>
          <p:nvPicPr>
            <p:cNvPr id="6" name="Picture 5"/>
            <p:cNvPicPr>
              <a:picLocks noChangeAspect="1"/>
            </p:cNvPicPr>
            <p:nvPr/>
          </p:nvPicPr>
          <p:blipFill>
            <a:blip r:embed="rId3"/>
            <a:stretch>
              <a:fillRect/>
            </a:stretch>
          </p:blipFill>
          <p:spPr>
            <a:xfrm>
              <a:off x="5997662" y="5472651"/>
              <a:ext cx="4362275" cy="687897"/>
            </a:xfrm>
            <a:prstGeom prst="rect">
              <a:avLst/>
            </a:prstGeom>
          </p:spPr>
        </p:pic>
        <p:pic>
          <p:nvPicPr>
            <p:cNvPr id="7" name="Picture 6"/>
            <p:cNvPicPr>
              <a:picLocks noChangeAspect="1"/>
            </p:cNvPicPr>
            <p:nvPr/>
          </p:nvPicPr>
          <p:blipFill>
            <a:blip r:embed="rId4"/>
            <a:stretch>
              <a:fillRect/>
            </a:stretch>
          </p:blipFill>
          <p:spPr>
            <a:xfrm>
              <a:off x="1319110" y="6166898"/>
              <a:ext cx="1006679" cy="360727"/>
            </a:xfrm>
            <a:prstGeom prst="rect">
              <a:avLst/>
            </a:prstGeom>
          </p:spPr>
        </p:pic>
      </p:grpSp>
      <p:sp>
        <p:nvSpPr>
          <p:cNvPr id="9" name="Content Placeholder 2"/>
          <p:cNvSpPr txBox="1">
            <a:spLocks/>
          </p:cNvSpPr>
          <p:nvPr/>
        </p:nvSpPr>
        <p:spPr>
          <a:xfrm>
            <a:off x="319388" y="3865648"/>
            <a:ext cx="7072011" cy="49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Repeating the above calculation for </a:t>
            </a:r>
            <a:r>
              <a:rPr lang="en-US" sz="2400" i="1" dirty="0"/>
              <a:t>t</a:t>
            </a:r>
            <a:r>
              <a:rPr lang="en-US" sz="2400" dirty="0"/>
              <a:t> = 10 days we get</a:t>
            </a:r>
          </a:p>
        </p:txBody>
      </p:sp>
      <p:pic>
        <p:nvPicPr>
          <p:cNvPr id="10" name="Picture 9"/>
          <p:cNvPicPr>
            <a:picLocks noChangeAspect="1"/>
          </p:cNvPicPr>
          <p:nvPr/>
        </p:nvPicPr>
        <p:blipFill>
          <a:blip r:embed="rId5"/>
          <a:stretch>
            <a:fillRect/>
          </a:stretch>
        </p:blipFill>
        <p:spPr>
          <a:xfrm>
            <a:off x="7391399" y="3865648"/>
            <a:ext cx="1993224" cy="341432"/>
          </a:xfrm>
          <a:prstGeom prst="rect">
            <a:avLst/>
          </a:prstGeom>
        </p:spPr>
      </p:pic>
      <p:sp>
        <p:nvSpPr>
          <p:cNvPr id="11" name="Content Placeholder 2"/>
          <p:cNvSpPr txBox="1">
            <a:spLocks/>
          </p:cNvSpPr>
          <p:nvPr/>
        </p:nvSpPr>
        <p:spPr>
          <a:xfrm>
            <a:off x="259405" y="4333700"/>
            <a:ext cx="11653195" cy="217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Conclusion: </a:t>
            </a:r>
          </a:p>
          <a:p>
            <a:pPr marL="0" indent="0">
              <a:buNone/>
            </a:pPr>
            <a:r>
              <a:rPr lang="en-US" sz="2400" dirty="0"/>
              <a:t>After investing in increasing the capacity by 10 percent, </a:t>
            </a:r>
          </a:p>
          <a:p>
            <a:r>
              <a:rPr lang="en-US" sz="2400" dirty="0"/>
              <a:t> Only 77.5 percent of customers will receive their orders within 1 week.   </a:t>
            </a:r>
          </a:p>
          <a:p>
            <a:r>
              <a:rPr lang="en-US" sz="2400" dirty="0"/>
              <a:t> About 1 – 0</a:t>
            </a:r>
            <a:r>
              <a:rPr lang="en-US" sz="2400" i="1" dirty="0"/>
              <a:t>.</a:t>
            </a:r>
            <a:r>
              <a:rPr lang="en-US" sz="2400" dirty="0"/>
              <a:t>892 = 0</a:t>
            </a:r>
            <a:r>
              <a:rPr lang="en-US" sz="2400" i="1" dirty="0"/>
              <a:t>.</a:t>
            </a:r>
            <a:r>
              <a:rPr lang="en-US" sz="2400" dirty="0"/>
              <a:t>108 = 10</a:t>
            </a:r>
            <a:r>
              <a:rPr lang="en-US" sz="2400" i="1" dirty="0"/>
              <a:t>.</a:t>
            </a:r>
            <a:r>
              <a:rPr lang="en-US" sz="2400" dirty="0"/>
              <a:t>8% of customers will receive their orders later than 10 days after they place their orders.  </a:t>
            </a:r>
            <a:endParaRPr lang="en-US" sz="2000" dirty="0"/>
          </a:p>
        </p:txBody>
      </p:sp>
      <p:sp>
        <p:nvSpPr>
          <p:cNvPr id="12" name="Title 1"/>
          <p:cNvSpPr>
            <a:spLocks noGrp="1"/>
          </p:cNvSpPr>
          <p:nvPr>
            <p:ph type="title"/>
          </p:nvPr>
        </p:nvSpPr>
        <p:spPr>
          <a:xfrm>
            <a:off x="199426" y="234778"/>
            <a:ext cx="11609681" cy="729049"/>
          </a:xfrm>
        </p:spPr>
        <p:txBody>
          <a:bodyPr/>
          <a:lstStyle/>
          <a:p>
            <a:r>
              <a:rPr lang="en-US" dirty="0"/>
              <a:t>Flow Time Analysis—Service Levels</a:t>
            </a:r>
          </a:p>
        </p:txBody>
      </p:sp>
    </p:spTree>
    <p:extLst>
      <p:ext uri="{BB962C8B-B14F-4D97-AF65-F5344CB8AC3E}">
        <p14:creationId xmlns:p14="http://schemas.microsoft.com/office/powerpoint/2010/main" val="363427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1898"/>
            <a:ext cx="12504712" cy="5901437"/>
          </a:xfrm>
        </p:spPr>
        <p:txBody>
          <a:bodyPr/>
          <a:lstStyle/>
          <a:p>
            <a:pPr>
              <a:buNone/>
            </a:pPr>
            <a:r>
              <a:rPr lang="en-US" dirty="0">
                <a:solidFill>
                  <a:schemeClr val="tx1"/>
                </a:solidFill>
                <a:latin typeface="Book Antiqua" panose="02040602050305030304" pitchFamily="18" charset="0"/>
              </a:rPr>
              <a:t>Processing time of a set of servers is Tp = 5 minutes.  There are c=3 servers. Utilization of these servers is U=0.8. </a:t>
            </a:r>
          </a:p>
          <a:p>
            <a:pPr>
              <a:buClr>
                <a:srgbClr val="00007D"/>
              </a:buClr>
              <a:buNone/>
            </a:pPr>
            <a:r>
              <a:rPr lang="en-US" dirty="0"/>
              <a:t>Tp is also waiting time in the server, no mater one server or c servers. Tp in this example is always 5 min.</a:t>
            </a:r>
          </a:p>
          <a:p>
            <a:pPr>
              <a:buClr>
                <a:srgbClr val="00007D"/>
              </a:buClr>
              <a:buNone/>
            </a:pPr>
            <a:r>
              <a:rPr lang="en-US" dirty="0"/>
              <a:t>a) Compute the processing rate of this system. Rp=?</a:t>
            </a:r>
          </a:p>
          <a:p>
            <a:pPr>
              <a:buClr>
                <a:srgbClr val="00007D"/>
              </a:buClr>
              <a:buNone/>
            </a:pPr>
            <a:r>
              <a:rPr lang="en-US" dirty="0"/>
              <a:t>Processing rate Rp= c/Tp. Ex. Rp =3/5 per min; 36/hr</a:t>
            </a:r>
          </a:p>
          <a:p>
            <a:pPr>
              <a:buClr>
                <a:srgbClr val="00007D"/>
              </a:buClr>
              <a:buNone/>
            </a:pPr>
            <a:r>
              <a:rPr lang="en-US" dirty="0"/>
              <a:t>b) Compute the throughput.</a:t>
            </a:r>
          </a:p>
          <a:p>
            <a:pPr>
              <a:buClr>
                <a:srgbClr val="00007D"/>
              </a:buClr>
              <a:buNone/>
            </a:pPr>
            <a:r>
              <a:rPr lang="en-US" dirty="0"/>
              <a:t>U = R/Rp </a:t>
            </a:r>
            <a:r>
              <a:rPr lang="en-US" dirty="0">
                <a:sym typeface="Wingdings" panose="05000000000000000000" pitchFamily="2" charset="2"/>
              </a:rPr>
              <a:t> </a:t>
            </a:r>
            <a:r>
              <a:rPr lang="en-US" dirty="0"/>
              <a:t>0.8 =R/36 </a:t>
            </a:r>
            <a:r>
              <a:rPr lang="en-US" dirty="0">
                <a:sym typeface="Wingdings" panose="05000000000000000000" pitchFamily="2" charset="2"/>
              </a:rPr>
              <a:t> R=28.8 </a:t>
            </a:r>
            <a:r>
              <a:rPr lang="en-US" dirty="0"/>
              <a:t>in our example.</a:t>
            </a:r>
          </a:p>
          <a:p>
            <a:pPr>
              <a:buClr>
                <a:srgbClr val="00007D"/>
              </a:buClr>
              <a:buNone/>
            </a:pPr>
            <a:r>
              <a:rPr lang="en-US" dirty="0"/>
              <a:t>It worth to have the following insight too. </a:t>
            </a:r>
          </a:p>
          <a:p>
            <a:pPr>
              <a:buClr>
                <a:srgbClr val="00007D"/>
              </a:buClr>
              <a:buNone/>
            </a:pPr>
            <a:r>
              <a:rPr lang="en-US" dirty="0"/>
              <a:t>Ip= Tp </a:t>
            </a:r>
            <a:r>
              <a:rPr lang="en-US" dirty="0">
                <a:sym typeface="Symbol"/>
              </a:rPr>
              <a:t> R (due to the Little's Law), and also Ip= </a:t>
            </a:r>
            <a:r>
              <a:rPr lang="en-US" dirty="0" err="1">
                <a:sym typeface="Symbol"/>
              </a:rPr>
              <a:t>cU</a:t>
            </a:r>
            <a:r>
              <a:rPr lang="en-US" dirty="0">
                <a:sym typeface="Symbol"/>
              </a:rPr>
              <a:t>, therefore </a:t>
            </a:r>
            <a:r>
              <a:rPr lang="en-US" dirty="0">
                <a:sym typeface="Wingdings" pitchFamily="2" charset="2"/>
              </a:rPr>
              <a:t>R = </a:t>
            </a:r>
            <a:r>
              <a:rPr lang="en-US" dirty="0" err="1">
                <a:sym typeface="Wingdings" pitchFamily="2" charset="2"/>
              </a:rPr>
              <a:t>cU</a:t>
            </a:r>
            <a:r>
              <a:rPr lang="en-US" dirty="0">
                <a:sym typeface="Wingdings" pitchFamily="2" charset="2"/>
              </a:rPr>
              <a:t>/Tp</a:t>
            </a:r>
          </a:p>
          <a:p>
            <a:pPr>
              <a:buClr>
                <a:srgbClr val="00007D"/>
              </a:buClr>
              <a:buNone/>
            </a:pPr>
            <a:r>
              <a:rPr lang="en-US" dirty="0"/>
              <a:t>c) On average how many flow units are in these servers?</a:t>
            </a:r>
          </a:p>
          <a:p>
            <a:pPr>
              <a:buClr>
                <a:srgbClr val="00007D"/>
              </a:buClr>
              <a:buNone/>
            </a:pPr>
            <a:r>
              <a:rPr lang="en-US" dirty="0"/>
              <a:t>Ip = </a:t>
            </a:r>
            <a:r>
              <a:rPr lang="en-US" dirty="0" err="1"/>
              <a:t>cU</a:t>
            </a:r>
            <a:r>
              <a:rPr lang="en-US" dirty="0"/>
              <a:t> = 3(0.8) = 2.4, </a:t>
            </a:r>
            <a:r>
              <a:rPr lang="en-US" dirty="0" err="1"/>
              <a:t>alternatively,under</a:t>
            </a:r>
            <a:r>
              <a:rPr lang="en-US" dirty="0"/>
              <a:t> the Little’s Law, Ip= Tp </a:t>
            </a:r>
            <a:r>
              <a:rPr lang="en-US" dirty="0">
                <a:sym typeface="Symbol"/>
              </a:rPr>
              <a:t> R =28.8(5/60) = 2.4.</a:t>
            </a:r>
          </a:p>
          <a:p>
            <a:pPr>
              <a:buClr>
                <a:srgbClr val="00007D"/>
              </a:buClr>
              <a:buNone/>
            </a:pPr>
            <a:r>
              <a:rPr lang="en-US" dirty="0"/>
              <a:t>d) What is the average interarrival time?</a:t>
            </a:r>
          </a:p>
          <a:p>
            <a:pPr>
              <a:buClr>
                <a:srgbClr val="00007D"/>
              </a:buClr>
              <a:buNone/>
            </a:pPr>
            <a:r>
              <a:rPr lang="en-US" dirty="0"/>
              <a:t>Ta = 60/28.8 =2.08 minute</a:t>
            </a:r>
          </a:p>
          <a:p>
            <a:pPr>
              <a:buNone/>
            </a:pPr>
            <a:endParaRPr lang="en-US" dirty="0">
              <a:solidFill>
                <a:schemeClr val="tx1"/>
              </a:solidFill>
              <a:latin typeface="Book Antiqua" panose="02040602050305030304" pitchFamily="18" charset="0"/>
            </a:endParaRPr>
          </a:p>
          <a:p>
            <a:pPr>
              <a:buNone/>
            </a:pPr>
            <a:endParaRPr lang="en-US" dirty="0">
              <a:solidFill>
                <a:schemeClr val="tx1"/>
              </a:solidFill>
              <a:latin typeface="Book Antiqua" panose="02040602050305030304" pitchFamily="18" charset="0"/>
            </a:endParaRPr>
          </a:p>
        </p:txBody>
      </p:sp>
      <p:sp>
        <p:nvSpPr>
          <p:cNvPr id="3" name="Title 2"/>
          <p:cNvSpPr>
            <a:spLocks noGrp="1"/>
          </p:cNvSpPr>
          <p:nvPr>
            <p:ph type="title"/>
          </p:nvPr>
        </p:nvSpPr>
        <p:spPr/>
        <p:txBody>
          <a:bodyPr/>
          <a:lstStyle/>
          <a:p>
            <a:r>
              <a:rPr lang="en-US" dirty="0"/>
              <a:t>What We Have Learned Without Looking for  any Formula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Lean Thinking Final.ppt">
  <a:themeElements>
    <a:clrScheme name="Custom 5">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F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24482</TotalTime>
  <Words>8896</Words>
  <Application>Microsoft Office PowerPoint</Application>
  <PresentationFormat>Widescreen</PresentationFormat>
  <Paragraphs>809</Paragraphs>
  <Slides>89</Slides>
  <Notes>38</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3</vt:i4>
      </vt:variant>
      <vt:variant>
        <vt:lpstr>Slide Titles</vt:lpstr>
      </vt:variant>
      <vt:variant>
        <vt:i4>89</vt:i4>
      </vt:variant>
    </vt:vector>
  </HeadingPairs>
  <TitlesOfParts>
    <vt:vector size="109" baseType="lpstr">
      <vt:lpstr>Adobe Caslon Pro</vt:lpstr>
      <vt:lpstr>Arial</vt:lpstr>
      <vt:lpstr>Book Antiqua</vt:lpstr>
      <vt:lpstr>Calibri</vt:lpstr>
      <vt:lpstr>Cambria Math</vt:lpstr>
      <vt:lpstr>Garamond</vt:lpstr>
      <vt:lpstr>Impact</vt:lpstr>
      <vt:lpstr>Lucida Calligraphy</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Equation</vt:lpstr>
      <vt:lpstr>Worksheet</vt:lpstr>
      <vt:lpstr>Macro-Enabled Worksheet</vt:lpstr>
      <vt:lpstr>Waiting Line Analysis</vt:lpstr>
      <vt:lpstr>Make to Stock (MTS) vs. Make to Order (MTO)</vt:lpstr>
      <vt:lpstr>Content</vt:lpstr>
      <vt:lpstr>Queues Exist in all Business Processes</vt:lpstr>
      <vt:lpstr>AVERAGE Processing Time Tp &amp; AVERAGE Processing Rate Rp</vt:lpstr>
      <vt:lpstr>AVERAGE Processing Time Tp &amp; AVERAGE Processing Rate Rp</vt:lpstr>
      <vt:lpstr>Inter-arrival Time (Ta)  and Arrival Rate (Ra)</vt:lpstr>
      <vt:lpstr>The Relationship Between U and Ip</vt:lpstr>
      <vt:lpstr>What We Have Learned Without Looking for  any Formula</vt:lpstr>
      <vt:lpstr>A Single Station Waiting Line- A Call Centre</vt:lpstr>
      <vt:lpstr>Characteristics of Waiting Lines</vt:lpstr>
      <vt:lpstr>The Little’s Law Applies Everywhere </vt:lpstr>
      <vt:lpstr>Operational Performance Measures</vt:lpstr>
      <vt:lpstr>Utilization – Variability - Delay Curve</vt:lpstr>
      <vt:lpstr>Utilization and Variability</vt:lpstr>
      <vt:lpstr>The Queue Length Approximation Formula</vt:lpstr>
      <vt:lpstr>Elements of Queueing Theory—An Example </vt:lpstr>
      <vt:lpstr>Modeling Arrivals—General Arrival Models</vt:lpstr>
      <vt:lpstr>Modeling Arrivals—Markovian Models</vt:lpstr>
      <vt:lpstr>Queueing Theory—Modeling Process Times</vt:lpstr>
      <vt:lpstr>Elements of Queueing Theory</vt:lpstr>
      <vt:lpstr>Queueing Theory—Kendall’s Notation</vt:lpstr>
      <vt:lpstr>Coefficient of Variations for Alternative  Distributions </vt:lpstr>
      <vt:lpstr>Utilization and Safety Capacity</vt:lpstr>
      <vt:lpstr>Utilization and Safety Capacity</vt:lpstr>
      <vt:lpstr>Utilization and Safety Capacity</vt:lpstr>
      <vt:lpstr>Now suppose we have two servers </vt:lpstr>
      <vt:lpstr>Ta = 8 mins. Tp = 7.5 mins. C=1  M/M/1</vt:lpstr>
      <vt:lpstr>Ta = 8 mins. Tp = 7.5 mins. C=2  M/M/2</vt:lpstr>
      <vt:lpstr>G/G/c</vt:lpstr>
      <vt:lpstr>PowerPoint Presentation</vt:lpstr>
      <vt:lpstr>Terminology and Classification of Waiting Lines</vt:lpstr>
      <vt:lpstr>PowerPoint Presentation</vt:lpstr>
      <vt:lpstr>Problem 1:  M/M/1 Performance Evaluation</vt:lpstr>
      <vt:lpstr>Problem 1:  M/M/1 Performance Evaluation</vt:lpstr>
      <vt:lpstr>Problem 2:  M/M/1 Performance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11</vt:lpstr>
      <vt:lpstr>PowerPoint Presentation</vt:lpstr>
      <vt:lpstr>PowerPoint Presentation</vt:lpstr>
      <vt:lpstr>Performance Improvement Levers</vt:lpstr>
      <vt:lpstr>Lessons Learned</vt:lpstr>
      <vt:lpstr>Performance Measures </vt:lpstr>
      <vt:lpstr>1.  Arrival Variability Reduction Levers</vt:lpstr>
      <vt:lpstr>2. Capacity Utilization and Variability Reduction Levers</vt:lpstr>
      <vt:lpstr>3. Synchronizing Capacity with Demand</vt:lpstr>
      <vt:lpstr>Variability Reduction Levers - Arrivals</vt:lpstr>
      <vt:lpstr>Variability Reduction Levers - Processing  Times</vt:lpstr>
      <vt:lpstr>Variability Reduction Levers - Processing  Times</vt:lpstr>
      <vt:lpstr>Capacity Synchronization Levers – Short Term</vt:lpstr>
      <vt:lpstr>Capacity Synchronization Levers – Long Term</vt:lpstr>
      <vt:lpstr>Pooling and Segregation Levers </vt:lpstr>
      <vt:lpstr>Pooling and Segregation Levers </vt:lpstr>
      <vt:lpstr>Managing Customer Perceptions and Expectations</vt:lpstr>
      <vt:lpstr>Managing Customer Perceptions and Expectations</vt:lpstr>
      <vt:lpstr>PowerPoint Presentation</vt:lpstr>
      <vt:lpstr>PowerPoint Presentation</vt:lpstr>
      <vt:lpstr>PowerPoint Presentation</vt:lpstr>
      <vt:lpstr>Queueing Models of Single-Stage Processes—An Example  </vt:lpstr>
      <vt:lpstr>Single-Stage Processes—Impact of Utilization on Flow Times   </vt:lpstr>
      <vt:lpstr>Single-Stage Processes—Impact of Utilization on Flow Times   </vt:lpstr>
      <vt:lpstr>Single-Stage Processes—Impact of Utilization on Flow Times   </vt:lpstr>
      <vt:lpstr>Single-Stage Processes—Impact of Variability on Flow Times   </vt:lpstr>
      <vt:lpstr>Single-Stage Processes—Impact of Variability on Flow Times   </vt:lpstr>
      <vt:lpstr>Single-Stage Processes—Impact of Variability on Flow Times   </vt:lpstr>
      <vt:lpstr>Single-Stage Processes with Limited Buffer Size </vt:lpstr>
      <vt:lpstr>Single-Stage Processes with Limited Buffer Size </vt:lpstr>
      <vt:lpstr>Single-Stage Processes with Limited Buffer Size </vt:lpstr>
      <vt:lpstr>Single-Stage Processes with Limited Buffer Size </vt:lpstr>
      <vt:lpstr>Single-Stage Processes with Limited Buffer Size </vt:lpstr>
      <vt:lpstr>Single-Stage Processes—Impact of Limited Buffer Size </vt:lpstr>
      <vt:lpstr>Single-Stage Processes—Impact of Limited Buffer Size </vt:lpstr>
      <vt:lpstr>Single-Stage Processes with Limited Buffer—Impact of Variability</vt:lpstr>
      <vt:lpstr>Single-Stage Processes with Limited Buffer—Impact of Variability</vt:lpstr>
      <vt:lpstr>Flow Time Analysis—Service Levels</vt:lpstr>
      <vt:lpstr>Flow Time Analysis—Service Levels</vt:lpstr>
      <vt:lpstr>Flow Time Analysis—Service Levels</vt:lpstr>
      <vt:lpstr>Flow Time Analysis—Service Levels</vt:lpstr>
      <vt:lpstr>Flow Time Analysis—Service Levels</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695</cp:revision>
  <dcterms:created xsi:type="dcterms:W3CDTF">2008-11-22T01:06:20Z</dcterms:created>
  <dcterms:modified xsi:type="dcterms:W3CDTF">2022-06-29T06:04:29Z</dcterms:modified>
</cp:coreProperties>
</file>