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0"/>
  </p:notesMasterIdLst>
  <p:handoutMasterIdLst>
    <p:handoutMasterId r:id="rId21"/>
  </p:handoutMasterIdLst>
  <p:sldIdLst>
    <p:sldId id="377" r:id="rId5"/>
    <p:sldId id="392" r:id="rId6"/>
    <p:sldId id="393" r:id="rId7"/>
    <p:sldId id="394" r:id="rId8"/>
    <p:sldId id="395" r:id="rId9"/>
    <p:sldId id="396" r:id="rId10"/>
    <p:sldId id="384" r:id="rId11"/>
    <p:sldId id="385" r:id="rId12"/>
    <p:sldId id="386" r:id="rId13"/>
    <p:sldId id="387" r:id="rId14"/>
    <p:sldId id="388" r:id="rId15"/>
    <p:sldId id="389" r:id="rId16"/>
    <p:sldId id="400" r:id="rId17"/>
    <p:sldId id="390" r:id="rId18"/>
    <p:sldId id="391" r:id="rId1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ie Hamalian" initials="" lastIdx="0" clrIdx="0"/>
  <p:cmAuthor id="1" name="Asef-Vaziri, Ardavan" initials="" lastIdx="0" clrIdx="1"/>
  <p:cmAuthor id="2" name="Asef-Vaziri , Ardavan" initials="AV,A" lastIdx="1" clrIdx="2">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A0000"/>
    <a:srgbClr val="A50023"/>
    <a:srgbClr val="000000"/>
    <a:srgbClr val="990099"/>
    <a:srgbClr val="BE181E"/>
    <a:srgbClr val="C61A20"/>
    <a:srgbClr val="C01B1E"/>
    <a:srgbClr val="DF2B26"/>
    <a:srgbClr val="016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26" autoAdjust="0"/>
    <p:restoredTop sz="94660"/>
  </p:normalViewPr>
  <p:slideViewPr>
    <p:cSldViewPr>
      <p:cViewPr varScale="1">
        <p:scale>
          <a:sx n="106" d="100"/>
          <a:sy n="106" d="100"/>
        </p:scale>
        <p:origin x="96" y="16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612"/>
    </p:cViewPr>
  </p:sorterViewPr>
  <p:notesViewPr>
    <p:cSldViewPr>
      <p:cViewPr varScale="1">
        <p:scale>
          <a:sx n="42" d="100"/>
          <a:sy n="42" d="100"/>
        </p:scale>
        <p:origin x="-1363"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6/29/2022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170155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6/29/2022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9594767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143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072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2900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001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76690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4842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A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C00000"/>
              </a:highligh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solidFill>
            <a:srgbClr val="AA0000"/>
          </a:solidFill>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12192000" cy="5904656"/>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1" cy="548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725" y="5751"/>
            <a:ext cx="11569700" cy="6149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0" y="23004"/>
            <a:ext cx="12192000" cy="5256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rgbClr val="A5002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6842" y="0"/>
            <a:ext cx="12192000" cy="2438400"/>
          </a:xfrm>
          <a:prstGeom prst="rect">
            <a:avLst/>
          </a:prstGeom>
          <a:solidFill>
            <a:srgbClr val="A50023"/>
          </a:solidFill>
          <a:ln>
            <a:solidFill>
              <a:srgbClr val="A50023"/>
            </a:solidFill>
          </a:ln>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51393757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7460" y="651055"/>
            <a:ext cx="12117212" cy="5813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95010ABE-216E-4CB1-B947-1039A7C4134E}"/>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4383B4-48F1-4C9E-9358-FDF8D6BE163F}"/>
              </a:ext>
            </a:extLst>
          </p:cNvPr>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8" name="Text Box 57">
            <a:extLst>
              <a:ext uri="{FF2B5EF4-FFF2-40B4-BE49-F238E27FC236}">
                <a16:creationId xmlns:a16="http://schemas.microsoft.com/office/drawing/2014/main" id="{7F53569A-2B0A-4DE1-A813-471065EA8EE0}"/>
              </a:ext>
            </a:extLst>
          </p:cNvPr>
          <p:cNvSpPr txBox="1">
            <a:spLocks noChangeArrowheads="1"/>
          </p:cNvSpPr>
          <p:nvPr userDrawn="1"/>
        </p:nvSpPr>
        <p:spPr bwMode="auto">
          <a:xfrm>
            <a:off x="-8237" y="6547942"/>
            <a:ext cx="9920661"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Waiting Line analysis, Ardavan Asef-Vaziri. </a:t>
            </a:r>
          </a:p>
        </p:txBody>
      </p:sp>
      <p:sp>
        <p:nvSpPr>
          <p:cNvPr id="21" name="Rectangle 20">
            <a:extLst>
              <a:ext uri="{FF2B5EF4-FFF2-40B4-BE49-F238E27FC236}">
                <a16:creationId xmlns:a16="http://schemas.microsoft.com/office/drawing/2014/main" id="{94AE40BE-333E-40B2-8D12-72506B420F0D}"/>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22" name="Rectangle 50">
            <a:extLst>
              <a:ext uri="{FF2B5EF4-FFF2-40B4-BE49-F238E27FC236}">
                <a16:creationId xmlns:a16="http://schemas.microsoft.com/office/drawing/2014/main" id="{B2613141-CDA8-44A8-91D8-2BF51FF36BB2}"/>
              </a:ext>
            </a:extLst>
          </p:cNvPr>
          <p:cNvSpPr>
            <a:spLocks noGrp="1" noChangeArrowheads="1"/>
          </p:cNvSpPr>
          <p:nvPr>
            <p:ph type="title"/>
          </p:nvPr>
        </p:nvSpPr>
        <p:spPr bwMode="gray">
          <a:xfrm>
            <a:off x="-8237" y="0"/>
            <a:ext cx="12192000" cy="589738"/>
          </a:xfrm>
          <a:prstGeom prst="rect">
            <a:avLst/>
          </a:prstGeom>
          <a:solidFill>
            <a:srgbClr val="AF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3" name="Text Box 57">
            <a:extLst>
              <a:ext uri="{FF2B5EF4-FFF2-40B4-BE49-F238E27FC236}">
                <a16:creationId xmlns:a16="http://schemas.microsoft.com/office/drawing/2014/main" id="{5CB557A3-0E0C-48EA-97FA-377C81917CF0}"/>
              </a:ext>
            </a:extLst>
          </p:cNvPr>
          <p:cNvSpPr txBox="1">
            <a:spLocks noChangeArrowheads="1"/>
          </p:cNvSpPr>
          <p:nvPr userDrawn="1"/>
        </p:nvSpPr>
        <p:spPr bwMode="auto">
          <a:xfrm>
            <a:off x="11759952" y="6521318"/>
            <a:ext cx="432048"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64E6806-B735-4F14-9560-CDD486872F21}" type="slidenum">
              <a:rPr lang="en-US" sz="1400" b="1" i="1" smtClean="0">
                <a:ln>
                  <a:noFill/>
                </a:ln>
                <a:solidFill>
                  <a:schemeClr val="bg1"/>
                </a:solidFill>
                <a:latin typeface="Book Antiqua" panose="02040602050305030304" pitchFamily="18" charset="0"/>
              </a:rPr>
              <a:t>‹#›</a:t>
            </a:fld>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91" r:id="rId5"/>
  </p:sldLayoutIdLst>
  <p:transition/>
  <p:txStyles>
    <p:titleStyle>
      <a:lvl1pPr algn="l" rtl="0" eaLnBrk="1" fontAlgn="base" hangingPunct="1">
        <a:spcBef>
          <a:spcPct val="0"/>
        </a:spcBef>
        <a:spcAft>
          <a:spcPct val="0"/>
        </a:spcAft>
        <a:defRPr sz="3600">
          <a:solidFill>
            <a:schemeClr val="bg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12192000" cy="692696"/>
          </a:xfrm>
          <a:solidFill>
            <a:srgbClr val="A50023"/>
          </a:solidFill>
        </p:spPr>
        <p:txBody>
          <a:bodyPr/>
          <a:lstStyle/>
          <a:p>
            <a:r>
              <a:rPr lang="en-US" b="1" dirty="0"/>
              <a:t>Performance Improvement Levers</a:t>
            </a:r>
            <a:endParaRPr lang="en-US" dirty="0"/>
          </a:p>
        </p:txBody>
      </p:sp>
      <p:sp>
        <p:nvSpPr>
          <p:cNvPr id="4" name="TextBox 3">
            <a:extLst>
              <a:ext uri="{FF2B5EF4-FFF2-40B4-BE49-F238E27FC236}">
                <a16:creationId xmlns:a16="http://schemas.microsoft.com/office/drawing/2014/main" id="{9846063B-FEB0-47EC-BA52-5A80F2F2A68F}"/>
              </a:ext>
            </a:extLst>
          </p:cNvPr>
          <p:cNvSpPr txBox="1"/>
          <p:nvPr/>
        </p:nvSpPr>
        <p:spPr>
          <a:xfrm>
            <a:off x="119336" y="2996952"/>
            <a:ext cx="5040560" cy="646331"/>
          </a:xfrm>
          <a:prstGeom prst="rect">
            <a:avLst/>
          </a:prstGeom>
          <a:noFill/>
        </p:spPr>
        <p:txBody>
          <a:bodyPr wrap="square" rtlCol="0">
            <a:spAutoFit/>
          </a:bodyPr>
          <a:lstStyle/>
          <a:p>
            <a:r>
              <a:rPr lang="en-US" dirty="0">
                <a:solidFill>
                  <a:schemeClr val="bg1"/>
                </a:solidFill>
                <a:latin typeface="Book Antiqua" pitchFamily="18" charset="0"/>
              </a:rPr>
              <a:t>These slides have been developed on the foundations provided by the following book.</a:t>
            </a:r>
          </a:p>
        </p:txBody>
      </p:sp>
      <p:pic>
        <p:nvPicPr>
          <p:cNvPr id="5" name="Picture 4" descr="http://images.betterworldbooks.com/013/Managing-Business-Process-Flows-Anupindi-Ravi-9780136036371.jpg">
            <a:extLst>
              <a:ext uri="{FF2B5EF4-FFF2-40B4-BE49-F238E27FC236}">
                <a16:creationId xmlns:a16="http://schemas.microsoft.com/office/drawing/2014/main" id="{984E6157-29B7-460A-A3D2-F5300287F5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600" y="3635251"/>
            <a:ext cx="1977319" cy="2456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8142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Synchronization of supply and demand requires managing either the supply (capacity) or the demand (arrival rates). </a:t>
            </a:r>
          </a:p>
          <a:p>
            <a:r>
              <a:rPr lang="en-US" dirty="0"/>
              <a:t>Adjusting capacity in response to demand may not be economical or even feasible . Examples are the number of rooms in a hotel or tables in a restaurant . We must manage demand; using off‑season hotel rates and differential pricing.  </a:t>
            </a:r>
          </a:p>
          <a:p>
            <a:r>
              <a:rPr lang="en-US" dirty="0"/>
              <a:t>In the short term, adjusting human resources is easier than capital resources. Checkout counters are opened/closed depending on the number of waiting customers. This strategy also illustrates the advantages of pooling</a:t>
            </a:r>
            <a:r>
              <a:rPr lang="en-US" b="1" dirty="0"/>
              <a:t> </a:t>
            </a:r>
            <a:r>
              <a:rPr lang="en-US" dirty="0"/>
              <a:t>the available total capacity, but it requires that all personnel are trained to perform different tasks. Importance of resource flexibility</a:t>
            </a:r>
            <a:r>
              <a:rPr lang="en-US" b="1" dirty="0"/>
              <a:t> </a:t>
            </a:r>
            <a:r>
              <a:rPr lang="en-US" dirty="0"/>
              <a:t>in reducing the permanent capacity requirements.</a:t>
            </a:r>
          </a:p>
          <a:p>
            <a:r>
              <a:rPr lang="en-US" dirty="0"/>
              <a:t>Servers often tend to work faster as the queues get longer.</a:t>
            </a:r>
          </a:p>
        </p:txBody>
      </p:sp>
      <p:sp>
        <p:nvSpPr>
          <p:cNvPr id="3" name="Title 2"/>
          <p:cNvSpPr>
            <a:spLocks noGrp="1"/>
          </p:cNvSpPr>
          <p:nvPr>
            <p:ph type="title"/>
          </p:nvPr>
        </p:nvSpPr>
        <p:spPr/>
        <p:txBody>
          <a:bodyPr/>
          <a:lstStyle/>
          <a:p>
            <a:r>
              <a:rPr lang="en-US" dirty="0"/>
              <a:t>Capacity Synchronization Levers – Short Term</a:t>
            </a:r>
          </a:p>
        </p:txBody>
      </p:sp>
    </p:spTree>
    <p:extLst>
      <p:ext uri="{BB962C8B-B14F-4D97-AF65-F5344CB8AC3E}">
        <p14:creationId xmlns:p14="http://schemas.microsoft.com/office/powerpoint/2010/main" val="185386891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a somewhat longer time frame, synchronization is easier. In call centers and fast food restaurants—demand varies by the time of the day and the day of the week. This seasonality can be anticipated with a high degree of accuracy. The managers can then plan the required capacity (personnel) to match the forecasted demand. McDonald’s plans the required number of personnel in 15‑minute intervals by scheduling their shifts and breaks and by using part-time workers. </a:t>
            </a:r>
          </a:p>
          <a:p>
            <a:r>
              <a:rPr lang="en-US" dirty="0"/>
              <a:t>In manufacturing operations, managers can synchronize the arrival and processing rates by limiting the size of the buffer that is allowed to build up between the two workstations. The feeder workstation is then forced to stop once its output buffer is full. The synchronization decreases the in-process inventory and waiting time but also results in some loss of throughput.</a:t>
            </a:r>
          </a:p>
          <a:p>
            <a:endParaRPr lang="en-US" dirty="0"/>
          </a:p>
        </p:txBody>
      </p:sp>
      <p:sp>
        <p:nvSpPr>
          <p:cNvPr id="3" name="Title 2"/>
          <p:cNvSpPr>
            <a:spLocks noGrp="1"/>
          </p:cNvSpPr>
          <p:nvPr>
            <p:ph type="title"/>
          </p:nvPr>
        </p:nvSpPr>
        <p:spPr/>
        <p:txBody>
          <a:bodyPr/>
          <a:lstStyle/>
          <a:p>
            <a:r>
              <a:rPr lang="en-US" dirty="0"/>
              <a:t>Capacity Synchronization Levers – Long Term</a:t>
            </a:r>
          </a:p>
        </p:txBody>
      </p:sp>
    </p:spTree>
    <p:extLst>
      <p:ext uri="{BB962C8B-B14F-4D97-AF65-F5344CB8AC3E}">
        <p14:creationId xmlns:p14="http://schemas.microsoft.com/office/powerpoint/2010/main" val="332848861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8.8.5 Pooling and Segregation Levers </a:t>
            </a:r>
            <a:endParaRPr lang="en-US" dirty="0"/>
          </a:p>
          <a:p>
            <a:r>
              <a:rPr lang="en-US" dirty="0"/>
              <a:t>As we saw in Section 8.7, merging of queues of similar customers leads to improved utilization of the available capacity.  Pooling is often implemented in banks, post offices, departments of motor vehicles, where a single line feeds into the server pool, instead of a separate line for each server.  Similarly, in call centers, all customers call one number and are then routed to the next available agent. Note that if arrivals can see and switch between queues, then having separate queues for different servers is equivalent to a single queue that is served by the entire pool. Thus, for example, in restaurants such as McDonald’s, each cash register has a separate queue of customers waiting to place orders. However, if a server becomes idle, he/she takes orders from customers in adjacent lines (although perhaps not necessarily in the FCFS fashion).</a:t>
            </a:r>
          </a:p>
          <a:p>
            <a:pPr marL="0" indent="0">
              <a:buNone/>
            </a:pPr>
            <a:endParaRPr lang="en-US" dirty="0"/>
          </a:p>
        </p:txBody>
      </p:sp>
      <p:sp>
        <p:nvSpPr>
          <p:cNvPr id="3" name="Title 2"/>
          <p:cNvSpPr>
            <a:spLocks noGrp="1"/>
          </p:cNvSpPr>
          <p:nvPr>
            <p:ph type="title"/>
          </p:nvPr>
        </p:nvSpPr>
        <p:spPr/>
        <p:txBody>
          <a:bodyPr/>
          <a:lstStyle/>
          <a:p>
            <a:r>
              <a:rPr lang="en-US" dirty="0"/>
              <a:t>Pooling and Segregation Levers </a:t>
            </a:r>
          </a:p>
        </p:txBody>
      </p:sp>
    </p:spTree>
    <p:extLst>
      <p:ext uri="{BB962C8B-B14F-4D97-AF65-F5344CB8AC3E}">
        <p14:creationId xmlns:p14="http://schemas.microsoft.com/office/powerpoint/2010/main" val="37473872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Note, however, that pooling different types of customers increases variability in processing times and requires that the servers have sufficient flexibility to be able to process a variety of jobs. The cost of cross-training required must be weighed against the benefits of pooling. Similarly, we have seen above that specialization reduces the average processing time as well as its variability and may improve the service quality. Therefore, segregating customers according to their processing requirements will result in reduced waiting times and queues within each class. Supermarkets keep special checkout counters for customers with fewer items, which reduces the mean as well as variability in their processing times, thus reducing the average overall wait.</a:t>
            </a:r>
          </a:p>
          <a:p>
            <a:r>
              <a:rPr lang="en-US" dirty="0"/>
              <a:t>The key to allocating the available capacity is to collect information about processing requirements of customer arrivals, so that customers can be classified into homogeneous classes and each class can assigned to a separate pools of servers. The result will be reduced average and variability in processing times within each class due to server specialization. </a:t>
            </a:r>
          </a:p>
          <a:p>
            <a:endParaRPr lang="en-US" dirty="0"/>
          </a:p>
        </p:txBody>
      </p:sp>
      <p:sp>
        <p:nvSpPr>
          <p:cNvPr id="3" name="Title 2"/>
          <p:cNvSpPr>
            <a:spLocks noGrp="1"/>
          </p:cNvSpPr>
          <p:nvPr>
            <p:ph type="title"/>
          </p:nvPr>
        </p:nvSpPr>
        <p:spPr/>
        <p:txBody>
          <a:bodyPr/>
          <a:lstStyle/>
          <a:p>
            <a:r>
              <a:rPr lang="en-US" dirty="0"/>
              <a:t>Pooling and Segregation Levers </a:t>
            </a:r>
          </a:p>
        </p:txBody>
      </p:sp>
    </p:spTree>
    <p:extLst>
      <p:ext uri="{BB962C8B-B14F-4D97-AF65-F5344CB8AC3E}">
        <p14:creationId xmlns:p14="http://schemas.microsoft.com/office/powerpoint/2010/main" val="362696238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Waiting has significant economic and behavioral implications. </a:t>
            </a:r>
          </a:p>
          <a:p>
            <a:r>
              <a:rPr lang="en-US" b="1" dirty="0"/>
              <a:t>Provide Comfort</a:t>
            </a:r>
            <a:r>
              <a:rPr lang="en-US" b="1" i="1" dirty="0"/>
              <a:t>. </a:t>
            </a:r>
            <a:r>
              <a:rPr lang="en-US" dirty="0"/>
              <a:t>Comfortable seating, well decorated surroundings, friendly staff.</a:t>
            </a:r>
          </a:p>
          <a:p>
            <a:r>
              <a:rPr lang="en-US" b="1" dirty="0"/>
              <a:t>Provide Distraction</a:t>
            </a:r>
            <a:r>
              <a:rPr lang="en-US" b="1" i="1" dirty="0"/>
              <a:t>.</a:t>
            </a:r>
            <a:r>
              <a:rPr lang="en-US" dirty="0"/>
              <a:t> TV monitors, video games, mirrors, etc. </a:t>
            </a:r>
          </a:p>
          <a:p>
            <a:r>
              <a:rPr lang="en-US" b="1" dirty="0"/>
              <a:t>Provide Information. </a:t>
            </a:r>
            <a:r>
              <a:rPr lang="en-US" dirty="0"/>
              <a:t>Customers tolerate waits better if they are informed of the expected waiting times.</a:t>
            </a:r>
          </a:p>
          <a:p>
            <a:r>
              <a:rPr lang="en-US" b="1" dirty="0"/>
              <a:t>Provide Explanation</a:t>
            </a:r>
            <a:r>
              <a:rPr lang="en-US" i="1" dirty="0"/>
              <a:t>. </a:t>
            </a:r>
            <a:r>
              <a:rPr lang="en-US" dirty="0"/>
              <a:t>It creates the empathy if customers sense that the management is aware of the customers waiting and is doing something about it.   </a:t>
            </a:r>
          </a:p>
          <a:p>
            <a:r>
              <a:rPr lang="en-US" b="1" dirty="0"/>
              <a:t>Manage Expectations. </a:t>
            </a:r>
            <a:r>
              <a:rPr lang="en-US" dirty="0"/>
              <a:t>Customers are often willing to wait longer if the service itself is time consuming. Customers with full carts are willing to wait longer. Sometimes, pessimistic estimates are provided so customers are pleasantly surprised when the actual wait turns is less than the announced period. </a:t>
            </a:r>
          </a:p>
          <a:p>
            <a:endParaRPr lang="en-US" dirty="0"/>
          </a:p>
        </p:txBody>
      </p:sp>
      <p:sp>
        <p:nvSpPr>
          <p:cNvPr id="3" name="Title 2"/>
          <p:cNvSpPr>
            <a:spLocks noGrp="1"/>
          </p:cNvSpPr>
          <p:nvPr>
            <p:ph type="title"/>
          </p:nvPr>
        </p:nvSpPr>
        <p:spPr/>
        <p:txBody>
          <a:bodyPr/>
          <a:lstStyle/>
          <a:p>
            <a:r>
              <a:rPr lang="en-US" dirty="0"/>
              <a:t>Managing Customer Perceptions and Expectations</a:t>
            </a:r>
          </a:p>
        </p:txBody>
      </p:sp>
    </p:spTree>
    <p:extLst>
      <p:ext uri="{BB962C8B-B14F-4D97-AF65-F5344CB8AC3E}">
        <p14:creationId xmlns:p14="http://schemas.microsoft.com/office/powerpoint/2010/main" val="100140971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Ensure Fairness</a:t>
            </a:r>
            <a:r>
              <a:rPr lang="en-US" dirty="0"/>
              <a:t> Customers  complain if later arrivals have been served first. Pooling arrivals in a single waiting line creates a sense of fairness; with separate waiting lines, the other line always seems to move faster than ours! Although providing priority service to customers paying a premium price may be economically rational, it may appear unfair to the rest who perceive that the rich get preferential treatment.	</a:t>
            </a:r>
          </a:p>
          <a:p>
            <a:r>
              <a:rPr lang="en-US" dirty="0"/>
              <a:t>Sometimes quick service and short waits may be perceived to imply lower quality experience!  Fine dining experience would involve a long, leisurely meal, prepared and served in a relaxed atmosphere. </a:t>
            </a:r>
          </a:p>
          <a:p>
            <a:r>
              <a:rPr lang="en-US" dirty="0"/>
              <a:t>Managing customer expectations and perceptions of the wait could be just as important a lever as reducing the actual waiting time itself.</a:t>
            </a:r>
          </a:p>
          <a:p>
            <a:endParaRPr lang="en-US" dirty="0"/>
          </a:p>
        </p:txBody>
      </p:sp>
      <p:sp>
        <p:nvSpPr>
          <p:cNvPr id="3" name="Title 2"/>
          <p:cNvSpPr>
            <a:spLocks noGrp="1"/>
          </p:cNvSpPr>
          <p:nvPr>
            <p:ph type="title"/>
          </p:nvPr>
        </p:nvSpPr>
        <p:spPr/>
        <p:txBody>
          <a:bodyPr/>
          <a:lstStyle/>
          <a:p>
            <a:r>
              <a:rPr lang="en-US" dirty="0"/>
              <a:t>Managing Customer Perceptions and Expectations</a:t>
            </a:r>
          </a:p>
        </p:txBody>
      </p:sp>
    </p:spTree>
    <p:extLst>
      <p:ext uri="{BB962C8B-B14F-4D97-AF65-F5344CB8AC3E}">
        <p14:creationId xmlns:p14="http://schemas.microsoft.com/office/powerpoint/2010/main" val="145281390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9" y="552625"/>
            <a:ext cx="12192001" cy="4987925"/>
          </a:xfrm>
        </p:spPr>
        <p:txBody>
          <a:bodyPr/>
          <a:lstStyle/>
          <a:p>
            <a:r>
              <a:rPr lang="en-AU" dirty="0">
                <a:solidFill>
                  <a:schemeClr val="tx1"/>
                </a:solidFill>
              </a:rPr>
              <a:t>If inter-arrival and processing times are constant, queues will build up if and only if the arrival rate is greater than the processing rate. </a:t>
            </a:r>
          </a:p>
          <a:p>
            <a:r>
              <a:rPr lang="en-AU" dirty="0">
                <a:solidFill>
                  <a:schemeClr val="tx1"/>
                </a:solidFill>
              </a:rPr>
              <a:t>If there is (unsynchronized) variability in inter-arrival and/or processing times, queues will build up </a:t>
            </a:r>
            <a:r>
              <a:rPr lang="en-AU" b="1" dirty="0">
                <a:solidFill>
                  <a:schemeClr val="tx1"/>
                </a:solidFill>
              </a:rPr>
              <a:t>even if </a:t>
            </a:r>
            <a:r>
              <a:rPr lang="en-AU" dirty="0">
                <a:solidFill>
                  <a:schemeClr val="tx1"/>
                </a:solidFill>
              </a:rPr>
              <a:t>the average arrival rate is less than the average processing rate. </a:t>
            </a:r>
          </a:p>
          <a:p>
            <a:r>
              <a:rPr lang="en-AU" dirty="0">
                <a:solidFill>
                  <a:schemeClr val="tx1"/>
                </a:solidFill>
              </a:rPr>
              <a:t>If variability in interarrival and processing times can be synchronized (correlated), queues and waiting times will be reduced. </a:t>
            </a:r>
          </a:p>
          <a:p>
            <a:pPr>
              <a:buNone/>
            </a:pPr>
            <a:endParaRPr lang="en-US" dirty="0"/>
          </a:p>
        </p:txBody>
      </p:sp>
      <p:sp>
        <p:nvSpPr>
          <p:cNvPr id="3" name="Title 2"/>
          <p:cNvSpPr>
            <a:spLocks noGrp="1"/>
          </p:cNvSpPr>
          <p:nvPr>
            <p:ph type="title"/>
          </p:nvPr>
        </p:nvSpPr>
        <p:spPr/>
        <p:txBody>
          <a:bodyPr/>
          <a:lstStyle/>
          <a:p>
            <a:r>
              <a:rPr lang="en-US" dirty="0"/>
              <a:t>Lessons Learned</a:t>
            </a:r>
          </a:p>
        </p:txBody>
      </p:sp>
    </p:spTree>
    <p:extLst>
      <p:ext uri="{BB962C8B-B14F-4D97-AF65-F5344CB8AC3E}">
        <p14:creationId xmlns:p14="http://schemas.microsoft.com/office/powerpoint/2010/main" val="128566678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20688"/>
            <a:ext cx="12192000" cy="4530725"/>
          </a:xfrm>
        </p:spPr>
        <p:txBody>
          <a:bodyPr/>
          <a:lstStyle/>
          <a:p>
            <a:r>
              <a:rPr lang="en-US" dirty="0">
                <a:solidFill>
                  <a:schemeClr val="tx1"/>
                </a:solidFill>
              </a:rPr>
              <a:t>Financial Performance Measures</a:t>
            </a:r>
          </a:p>
          <a:p>
            <a:pPr lvl="1"/>
            <a:r>
              <a:rPr lang="en-US" sz="2400" dirty="0"/>
              <a:t>Sales: Throughput Rate</a:t>
            </a:r>
          </a:p>
          <a:p>
            <a:pPr lvl="1"/>
            <a:r>
              <a:rPr lang="en-US" sz="2400" dirty="0"/>
              <a:t>Cost: Capacity utilization, Flow units in queue / in system </a:t>
            </a:r>
          </a:p>
          <a:p>
            <a:pPr lvl="1"/>
            <a:r>
              <a:rPr lang="en-US" sz="2400" dirty="0"/>
              <a:t>Customer service: Waiting Time in queue /in system</a:t>
            </a:r>
          </a:p>
          <a:p>
            <a:r>
              <a:rPr lang="en-US" dirty="0">
                <a:solidFill>
                  <a:schemeClr val="tx1"/>
                </a:solidFill>
              </a:rPr>
              <a:t>Performance Improvement Levers</a:t>
            </a:r>
          </a:p>
          <a:p>
            <a:pPr marL="862013" lvl="1" indent="-457200"/>
            <a:r>
              <a:rPr lang="en-US" sz="2400" dirty="0"/>
              <a:t>Decrease variability in  inter-arrival and processing times.</a:t>
            </a:r>
          </a:p>
          <a:p>
            <a:pPr marL="862013" lvl="1" indent="-457200"/>
            <a:r>
              <a:rPr lang="en-US" sz="2400" dirty="0"/>
              <a:t>Decrease capacity utilization.</a:t>
            </a:r>
          </a:p>
          <a:p>
            <a:pPr marL="862013" lvl="1" indent="-457200"/>
            <a:r>
              <a:rPr lang="en-US" sz="2400" dirty="0"/>
              <a:t>Synchronize available capacity with demand.</a:t>
            </a:r>
          </a:p>
          <a:p>
            <a:endParaRPr lang="en-US" dirty="0"/>
          </a:p>
          <a:p>
            <a:endParaRPr lang="en-US" dirty="0"/>
          </a:p>
          <a:p>
            <a:pPr lvl="1"/>
            <a:endParaRPr lang="en-US" dirty="0"/>
          </a:p>
          <a:p>
            <a:endParaRPr lang="en-US" dirty="0"/>
          </a:p>
          <a:p>
            <a:pPr>
              <a:buNone/>
            </a:pPr>
            <a:endParaRPr lang="en-US" dirty="0"/>
          </a:p>
        </p:txBody>
      </p:sp>
      <p:sp>
        <p:nvSpPr>
          <p:cNvPr id="3" name="Title 2"/>
          <p:cNvSpPr>
            <a:spLocks noGrp="1"/>
          </p:cNvSpPr>
          <p:nvPr>
            <p:ph type="title"/>
          </p:nvPr>
        </p:nvSpPr>
        <p:spPr/>
        <p:txBody>
          <a:bodyPr/>
          <a:lstStyle/>
          <a:p>
            <a:r>
              <a:rPr lang="en-US" dirty="0"/>
              <a:t>Performance Measures </a:t>
            </a:r>
          </a:p>
        </p:txBody>
      </p:sp>
    </p:spTree>
    <p:extLst>
      <p:ext uri="{BB962C8B-B14F-4D97-AF65-F5344CB8AC3E}">
        <p14:creationId xmlns:p14="http://schemas.microsoft.com/office/powerpoint/2010/main" val="148335622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r>
              <a:rPr lang="en-US" dirty="0"/>
              <a:t> </a:t>
            </a:r>
            <a:r>
              <a:rPr lang="en-US" dirty="0">
                <a:solidFill>
                  <a:schemeClr val="tx1"/>
                </a:solidFill>
              </a:rPr>
              <a:t>Customers arrival are hard to control</a:t>
            </a:r>
          </a:p>
          <a:p>
            <a:pPr marL="690563" lvl="1" indent="-290513"/>
            <a:r>
              <a:rPr lang="en-US" sz="2400" dirty="0"/>
              <a:t>Better scheduling, Reservations, Appointments, Price differentials (matinee shows, early-bird , off-season rates for hotels) , alternative services (ATM, Online). Batch size reduction, JIT. etc…</a:t>
            </a:r>
            <a:r>
              <a:rPr lang="en-US" sz="2400" b="1" dirty="0"/>
              <a:t>Demand management</a:t>
            </a:r>
            <a:r>
              <a:rPr lang="en-US" sz="2400" dirty="0"/>
              <a:t> strategies. The objective is to reduce the arrival rate during peak periods of congestion as well as to reduce variability in inflows. If  queues are visible to arrivals, demand management may be self-enforcing. Restaurant being so crowded that nobody goes there anymore! </a:t>
            </a:r>
          </a:p>
          <a:p>
            <a:pPr marL="0" indent="0"/>
            <a:r>
              <a:rPr lang="en-US" dirty="0"/>
              <a:t>Limit product variety, increase commonality of parts.</a:t>
            </a:r>
          </a:p>
          <a:p>
            <a:endParaRPr lang="en-US" dirty="0">
              <a:solidFill>
                <a:schemeClr val="tx1"/>
              </a:solidFill>
            </a:endParaRPr>
          </a:p>
        </p:txBody>
      </p:sp>
      <p:sp>
        <p:nvSpPr>
          <p:cNvPr id="3" name="Title 2"/>
          <p:cNvSpPr>
            <a:spLocks noGrp="1"/>
          </p:cNvSpPr>
          <p:nvPr>
            <p:ph type="title"/>
          </p:nvPr>
        </p:nvSpPr>
        <p:spPr>
          <a:xfrm>
            <a:off x="0" y="0"/>
            <a:ext cx="12192000" cy="548680"/>
          </a:xfrm>
        </p:spPr>
        <p:txBody>
          <a:bodyPr/>
          <a:lstStyle/>
          <a:p>
            <a:r>
              <a:rPr lang="en-US" dirty="0"/>
              <a:t>1.  Arrival Variability Reduction Levers</a:t>
            </a:r>
          </a:p>
        </p:txBody>
      </p:sp>
    </p:spTree>
    <p:extLst>
      <p:ext uri="{BB962C8B-B14F-4D97-AF65-F5344CB8AC3E}">
        <p14:creationId xmlns:p14="http://schemas.microsoft.com/office/powerpoint/2010/main" val="19617891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021" y="596226"/>
            <a:ext cx="12211033" cy="5562600"/>
          </a:xfrm>
        </p:spPr>
        <p:txBody>
          <a:bodyPr/>
          <a:lstStyle/>
          <a:p>
            <a:pPr marL="0" indent="0">
              <a:buNone/>
            </a:pPr>
            <a:r>
              <a:rPr lang="en-US" dirty="0"/>
              <a:t>U↓  (or increase Rs) </a:t>
            </a:r>
            <a:r>
              <a:rPr lang="en-US" dirty="0">
                <a:sym typeface="Wingdings" pitchFamily="2" charset="2"/>
              </a:rPr>
              <a:t> </a:t>
            </a:r>
            <a:r>
              <a:rPr lang="en-US" dirty="0"/>
              <a:t>delays ↓ and queues ↓.  To decrease U</a:t>
            </a:r>
            <a:r>
              <a:rPr lang="en-US" i="1" dirty="0"/>
              <a:t> </a:t>
            </a:r>
            <a:r>
              <a:rPr lang="en-US" dirty="0"/>
              <a:t>= Ra/</a:t>
            </a:r>
            <a:r>
              <a:rPr lang="en-US" dirty="0" err="1"/>
              <a:t>Rp</a:t>
            </a:r>
            <a:r>
              <a:rPr lang="en-US" dirty="0"/>
              <a:t>  or Rs=</a:t>
            </a:r>
            <a:r>
              <a:rPr lang="en-US" dirty="0" err="1"/>
              <a:t>Rp</a:t>
            </a:r>
            <a:r>
              <a:rPr lang="en-US" dirty="0"/>
              <a:t>-Ra), we can decrease capacity utilization (or increase safety capacity). </a:t>
            </a:r>
          </a:p>
          <a:p>
            <a:pPr marL="514350" indent="-457200">
              <a:lnSpc>
                <a:spcPct val="90000"/>
              </a:lnSpc>
            </a:pPr>
            <a:r>
              <a:rPr lang="en-US" sz="2600" dirty="0"/>
              <a:t>Increase scale of the process (c). </a:t>
            </a:r>
          </a:p>
          <a:p>
            <a:pPr marL="514350" indent="-457200">
              <a:lnSpc>
                <a:spcPct val="90000"/>
              </a:lnSpc>
            </a:pPr>
            <a:r>
              <a:rPr lang="en-US" sz="2600" dirty="0"/>
              <a:t>Increase speed of the process (</a:t>
            </a:r>
            <a:r>
              <a:rPr lang="en-US" sz="2600" dirty="0" err="1"/>
              <a:t>Tp</a:t>
            </a:r>
            <a:r>
              <a:rPr lang="en-US" sz="2600" dirty="0"/>
              <a:t>). </a:t>
            </a:r>
            <a:r>
              <a:rPr lang="en-US" sz="2600" dirty="0" err="1"/>
              <a:t>Tp</a:t>
            </a:r>
            <a:r>
              <a:rPr lang="en-US" sz="2600" dirty="0"/>
              <a:t> reduction: </a:t>
            </a:r>
            <a:r>
              <a:rPr lang="en-US" sz="2600" dirty="0">
                <a:sym typeface="Wingdings" pitchFamily="2" charset="2"/>
              </a:rPr>
              <a:t>Methods, Training,  Standardization, Technology, </a:t>
            </a:r>
            <a:r>
              <a:rPr lang="en-US" sz="2600" dirty="0"/>
              <a:t>Lower employee turnover rate, More experienced work force, </a:t>
            </a:r>
            <a:r>
              <a:rPr lang="en-US" sz="2600" dirty="0">
                <a:sym typeface="Wingdings" pitchFamily="2" charset="2"/>
              </a:rPr>
              <a:t>Parallel Processing, Pre-processing, Alternative Services.  State of the art order processing at M</a:t>
            </a:r>
            <a:r>
              <a:rPr lang="en-US" sz="2600" dirty="0"/>
              <a:t>cDonald’s drive-through. Starbuck’s baristas often make multiple coffee drinks in parallel . Preregistration at hospitals or printing boarding passes online), Customer participation in a self-service salad bar.</a:t>
            </a:r>
          </a:p>
          <a:p>
            <a:pPr marL="514350" indent="-457200">
              <a:lnSpc>
                <a:spcPct val="90000"/>
              </a:lnSpc>
            </a:pPr>
            <a:r>
              <a:rPr lang="en-US" sz="2600" dirty="0"/>
              <a:t>Pool capacity across homogeneous arrivals and separate heterogeneous arrivals</a:t>
            </a:r>
          </a:p>
          <a:p>
            <a:pPr marL="914400" lvl="1" indent="-457200">
              <a:lnSpc>
                <a:spcPct val="90000"/>
              </a:lnSpc>
            </a:pPr>
            <a:endParaRPr lang="en-US" sz="2400" dirty="0"/>
          </a:p>
          <a:p>
            <a:endParaRPr lang="en-US" dirty="0">
              <a:solidFill>
                <a:schemeClr val="tx1"/>
              </a:solidFill>
            </a:endParaRPr>
          </a:p>
        </p:txBody>
      </p:sp>
      <p:sp>
        <p:nvSpPr>
          <p:cNvPr id="3" name="Title 2"/>
          <p:cNvSpPr>
            <a:spLocks noGrp="1"/>
          </p:cNvSpPr>
          <p:nvPr>
            <p:ph type="title"/>
          </p:nvPr>
        </p:nvSpPr>
        <p:spPr>
          <a:xfrm>
            <a:off x="13022" y="29642"/>
            <a:ext cx="12211033" cy="533400"/>
          </a:xfrm>
        </p:spPr>
        <p:txBody>
          <a:bodyPr/>
          <a:lstStyle/>
          <a:p>
            <a:r>
              <a:rPr lang="en-US" dirty="0"/>
              <a:t>2. Capacity Utilization and Variability Reduction Levers</a:t>
            </a:r>
          </a:p>
        </p:txBody>
      </p:sp>
    </p:spTree>
    <p:extLst>
      <p:ext uri="{BB962C8B-B14F-4D97-AF65-F5344CB8AC3E}">
        <p14:creationId xmlns:p14="http://schemas.microsoft.com/office/powerpoint/2010/main" val="21085005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r>
              <a:rPr lang="en-US" dirty="0">
                <a:solidFill>
                  <a:schemeClr val="tx1"/>
                </a:solidFill>
              </a:rPr>
              <a:t> Capacity Adjustment Strategies </a:t>
            </a:r>
          </a:p>
          <a:p>
            <a:pPr lvl="1"/>
            <a:r>
              <a:rPr lang="en-US" sz="2400" dirty="0"/>
              <a:t>Personnel shifts, cross training, flexible resources.</a:t>
            </a:r>
          </a:p>
          <a:p>
            <a:pPr lvl="1"/>
            <a:r>
              <a:rPr lang="en-US" sz="2400" dirty="0"/>
              <a:t>Workforce planning &amp; season variability.</a:t>
            </a:r>
          </a:p>
          <a:p>
            <a:pPr lvl="1"/>
            <a:r>
              <a:rPr lang="en-US" sz="2400" dirty="0"/>
              <a:t>Synchronize the available processing capacity with demand, Better scheduling.</a:t>
            </a:r>
          </a:p>
          <a:p>
            <a:pPr>
              <a:buNone/>
            </a:pPr>
            <a:endParaRPr lang="en-US" dirty="0">
              <a:solidFill>
                <a:schemeClr val="tx1"/>
              </a:solidFill>
            </a:endParaRPr>
          </a:p>
        </p:txBody>
      </p:sp>
      <p:sp>
        <p:nvSpPr>
          <p:cNvPr id="3" name="Title 2"/>
          <p:cNvSpPr>
            <a:spLocks noGrp="1"/>
          </p:cNvSpPr>
          <p:nvPr>
            <p:ph type="title"/>
          </p:nvPr>
        </p:nvSpPr>
        <p:spPr>
          <a:xfrm>
            <a:off x="-27032" y="0"/>
            <a:ext cx="12192000" cy="521296"/>
          </a:xfrm>
        </p:spPr>
        <p:txBody>
          <a:bodyPr/>
          <a:lstStyle/>
          <a:p>
            <a:r>
              <a:rPr lang="en-US" dirty="0"/>
              <a:t>3. Synchronizing Capacity with Demand</a:t>
            </a:r>
          </a:p>
        </p:txBody>
      </p:sp>
    </p:spTree>
    <p:extLst>
      <p:ext uri="{BB962C8B-B14F-4D97-AF65-F5344CB8AC3E}">
        <p14:creationId xmlns:p14="http://schemas.microsoft.com/office/powerpoint/2010/main" val="168558798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average queue length (and hence waiting time in queue) is directly proportional to the sum of the squares of the two coefficients of variation of </a:t>
            </a:r>
            <a:r>
              <a:rPr lang="en-US" dirty="0" err="1"/>
              <a:t>interarrival</a:t>
            </a:r>
            <a:r>
              <a:rPr lang="en-US" dirty="0"/>
              <a:t> and processing times.</a:t>
            </a:r>
          </a:p>
          <a:p>
            <a:r>
              <a:rPr lang="en-US" dirty="0"/>
              <a:t>In manufacturing, reliable suppliers, (lover variability in lead time </a:t>
            </a:r>
            <a:r>
              <a:rPr lang="en-US" dirty="0">
                <a:sym typeface="Wingdings"/>
              </a:rPr>
              <a:t>leads to</a:t>
            </a:r>
            <a:r>
              <a:rPr lang="en-US" dirty="0"/>
              <a:t> reduced safety inventory), batch size reduction (leads to reduction of average inventories and flow times).</a:t>
            </a:r>
          </a:p>
          <a:p>
            <a:r>
              <a:rPr lang="en-US" dirty="0"/>
              <a:t>In service operations where there is only limited control over customer arrivals, it is possible to make arrivals more predictable through scheduling, reservations, and appointments. Medical offices and restaurants try to match  capacity with uncertain demand through appointments and reservations. – there are still late arrivals and no show-ups.</a:t>
            </a:r>
          </a:p>
          <a:p>
            <a:pPr>
              <a:buNone/>
            </a:pPr>
            <a:endParaRPr lang="en-US" dirty="0"/>
          </a:p>
          <a:p>
            <a:pPr>
              <a:buNone/>
            </a:pPr>
            <a:endParaRPr lang="en-US" dirty="0"/>
          </a:p>
          <a:p>
            <a:endParaRPr lang="en-US" dirty="0"/>
          </a:p>
        </p:txBody>
      </p:sp>
      <p:sp>
        <p:nvSpPr>
          <p:cNvPr id="3" name="Title 2"/>
          <p:cNvSpPr>
            <a:spLocks noGrp="1"/>
          </p:cNvSpPr>
          <p:nvPr>
            <p:ph type="title"/>
          </p:nvPr>
        </p:nvSpPr>
        <p:spPr/>
        <p:txBody>
          <a:bodyPr/>
          <a:lstStyle/>
          <a:p>
            <a:r>
              <a:rPr lang="en-US" dirty="0"/>
              <a:t>Variability Reduction Levers - Arrivals</a:t>
            </a:r>
          </a:p>
        </p:txBody>
      </p:sp>
    </p:spTree>
    <p:extLst>
      <p:ext uri="{BB962C8B-B14F-4D97-AF65-F5344CB8AC3E}">
        <p14:creationId xmlns:p14="http://schemas.microsoft.com/office/powerpoint/2010/main" val="287281624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To reduce variability in processing times</a:t>
            </a:r>
            <a:r>
              <a:rPr lang="en-US" i="1" dirty="0"/>
              <a:t>,</a:t>
            </a:r>
            <a:r>
              <a:rPr lang="en-US" dirty="0"/>
              <a:t> we must understand its source. A common resource may be  used for producing a variety of products, each requiring very different processing times.  We can reduce the processing time variability by limiting product variety or specializing resources to perform only a narrow range of processing.  Standard express meal packs in fast food restaurants, specialized teller windows at banks, and separate extensions for different types of telephone calls. Processing times may be  variable because of a lack of standardization or  training . Toyota defines an exact sequence of activities for each workstation, resulting in a reduction in the variability in processing times as well as in the average processing time.  Experienced workers tend not only to process faster but also do so with higher consistency in terms of the processing time (as well as output quality). </a:t>
            </a:r>
          </a:p>
        </p:txBody>
      </p:sp>
      <p:sp>
        <p:nvSpPr>
          <p:cNvPr id="3" name="Title 2"/>
          <p:cNvSpPr>
            <a:spLocks noGrp="1"/>
          </p:cNvSpPr>
          <p:nvPr>
            <p:ph type="title"/>
          </p:nvPr>
        </p:nvSpPr>
        <p:spPr/>
        <p:txBody>
          <a:bodyPr/>
          <a:lstStyle/>
          <a:p>
            <a:r>
              <a:rPr lang="en-US" dirty="0"/>
              <a:t>Variability Reduction Levers - Processing  Times</a:t>
            </a:r>
          </a:p>
        </p:txBody>
      </p:sp>
    </p:spTree>
    <p:extLst>
      <p:ext uri="{BB962C8B-B14F-4D97-AF65-F5344CB8AC3E}">
        <p14:creationId xmlns:p14="http://schemas.microsoft.com/office/powerpoint/2010/main" val="300793218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Therefore, any managerial actions and incentives aimed at maintaining a stable workforce and low turnover rate will lead to shorter and more consistent processing times and better process performance in terms of shorter queues and delays.</a:t>
            </a:r>
          </a:p>
          <a:p>
            <a:r>
              <a:rPr lang="en-US" dirty="0"/>
              <a:t>It is impossible to eliminate all sources of variability. Banks cannot force customers to come in at regular intervals; each customer decides when to go to the bank independently . Banks cannot eliminate processing time variability completely because different customers have different transaction needs, and all these cannot be standardized. In fact, the primary virtue of make-to-order processes is their ability to provide customization.  Given the presence of unavoidable variability in inflow and processing times, managers must deal with it by investing in some safety capacity albeit at a higher cost.</a:t>
            </a:r>
          </a:p>
          <a:p>
            <a:endParaRPr lang="en-US" dirty="0"/>
          </a:p>
        </p:txBody>
      </p:sp>
      <p:sp>
        <p:nvSpPr>
          <p:cNvPr id="3" name="Title 2"/>
          <p:cNvSpPr>
            <a:spLocks noGrp="1"/>
          </p:cNvSpPr>
          <p:nvPr>
            <p:ph type="title"/>
          </p:nvPr>
        </p:nvSpPr>
        <p:spPr/>
        <p:txBody>
          <a:bodyPr/>
          <a:lstStyle/>
          <a:p>
            <a:r>
              <a:rPr lang="en-US" dirty="0"/>
              <a:t>Variability Reduction Levers - Processing  Times</a:t>
            </a:r>
          </a:p>
        </p:txBody>
      </p:sp>
    </p:spTree>
    <p:extLst>
      <p:ext uri="{BB962C8B-B14F-4D97-AF65-F5344CB8AC3E}">
        <p14:creationId xmlns:p14="http://schemas.microsoft.com/office/powerpoint/2010/main" val="3099013344"/>
      </p:ext>
    </p:extLst>
  </p:cSld>
  <p:clrMapOvr>
    <a:masterClrMapping/>
  </p:clrMapOvr>
  <p:transition/>
</p:sld>
</file>

<file path=ppt/theme/theme1.xml><?xml version="1.0" encoding="utf-8"?>
<a:theme xmlns:a="http://schemas.openxmlformats.org/drawingml/2006/main" name="Lean Thinking Final.ppt">
  <a:themeElements>
    <a:clrScheme name="Custom 5">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00B0F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25327</TotalTime>
  <Words>1785</Words>
  <Application>Microsoft Office PowerPoint</Application>
  <PresentationFormat>Widescreen</PresentationFormat>
  <Paragraphs>67</Paragraphs>
  <Slides>15</Slides>
  <Notes>6</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15</vt:i4>
      </vt:variant>
    </vt:vector>
  </HeadingPairs>
  <TitlesOfParts>
    <vt:vector size="27" baseType="lpstr">
      <vt:lpstr>Book Antiqua</vt:lpstr>
      <vt:lpstr>Calibri</vt:lpstr>
      <vt:lpstr>Garamond</vt:lpstr>
      <vt:lpstr>Impact</vt:lpstr>
      <vt:lpstr>Lucida Calligraphy</vt:lpstr>
      <vt:lpstr>MS Reference Sans Serif</vt:lpstr>
      <vt:lpstr>Verdana</vt:lpstr>
      <vt:lpstr>Wingdings</vt:lpstr>
      <vt:lpstr>Lean Thinking Final.ppt</vt:lpstr>
      <vt:lpstr>1_Lean Thinking Final</vt:lpstr>
      <vt:lpstr>Lean Thinking Final</vt:lpstr>
      <vt:lpstr>2_Lean Thinking Final</vt:lpstr>
      <vt:lpstr>Performance Improvement Levers</vt:lpstr>
      <vt:lpstr>Lessons Learned</vt:lpstr>
      <vt:lpstr>Performance Measures </vt:lpstr>
      <vt:lpstr>1.  Arrival Variability Reduction Levers</vt:lpstr>
      <vt:lpstr>2. Capacity Utilization and Variability Reduction Levers</vt:lpstr>
      <vt:lpstr>3. Synchronizing Capacity with Demand</vt:lpstr>
      <vt:lpstr>Variability Reduction Levers - Arrivals</vt:lpstr>
      <vt:lpstr>Variability Reduction Levers - Processing  Times</vt:lpstr>
      <vt:lpstr>Variability Reduction Levers - Processing  Times</vt:lpstr>
      <vt:lpstr>Capacity Synchronization Levers – Short Term</vt:lpstr>
      <vt:lpstr>Capacity Synchronization Levers – Long Term</vt:lpstr>
      <vt:lpstr>Pooling and Segregation Levers </vt:lpstr>
      <vt:lpstr>Pooling and Segregation Levers </vt:lpstr>
      <vt:lpstr>Managing Customer Perceptions and Expectations</vt:lpstr>
      <vt:lpstr>Managing Customer Perceptions and Expectations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734</cp:revision>
  <dcterms:created xsi:type="dcterms:W3CDTF">2008-11-22T01:06:20Z</dcterms:created>
  <dcterms:modified xsi:type="dcterms:W3CDTF">2022-06-29T22:02:10Z</dcterms:modified>
</cp:coreProperties>
</file>