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57"/>
  </p:notesMasterIdLst>
  <p:handoutMasterIdLst>
    <p:handoutMasterId r:id="rId58"/>
  </p:handoutMasterIdLst>
  <p:sldIdLst>
    <p:sldId id="397" r:id="rId5"/>
    <p:sldId id="259" r:id="rId6"/>
    <p:sldId id="473" r:id="rId7"/>
    <p:sldId id="595" r:id="rId8"/>
    <p:sldId id="338" r:id="rId9"/>
    <p:sldId id="398" r:id="rId10"/>
    <p:sldId id="343" r:id="rId11"/>
    <p:sldId id="346" r:id="rId12"/>
    <p:sldId id="336" r:id="rId13"/>
    <p:sldId id="594" r:id="rId14"/>
    <p:sldId id="328" r:id="rId15"/>
    <p:sldId id="596" r:id="rId16"/>
    <p:sldId id="330" r:id="rId17"/>
    <p:sldId id="495" r:id="rId18"/>
    <p:sldId id="340" r:id="rId19"/>
    <p:sldId id="355" r:id="rId20"/>
    <p:sldId id="602" r:id="rId21"/>
    <p:sldId id="561" r:id="rId22"/>
    <p:sldId id="603" r:id="rId23"/>
    <p:sldId id="593" r:id="rId24"/>
    <p:sldId id="575" r:id="rId25"/>
    <p:sldId id="306" r:id="rId26"/>
    <p:sldId id="581" r:id="rId27"/>
    <p:sldId id="583" r:id="rId28"/>
    <p:sldId id="582" r:id="rId29"/>
    <p:sldId id="584" r:id="rId30"/>
    <p:sldId id="424" r:id="rId31"/>
    <p:sldId id="425" r:id="rId32"/>
    <p:sldId id="586" r:id="rId33"/>
    <p:sldId id="426" r:id="rId34"/>
    <p:sldId id="588" r:id="rId35"/>
    <p:sldId id="321" r:id="rId36"/>
    <p:sldId id="435" r:id="rId37"/>
    <p:sldId id="436" r:id="rId38"/>
    <p:sldId id="337" r:id="rId39"/>
    <p:sldId id="509" r:id="rId40"/>
    <p:sldId id="510" r:id="rId41"/>
    <p:sldId id="511" r:id="rId42"/>
    <p:sldId id="515" r:id="rId43"/>
    <p:sldId id="516" r:id="rId44"/>
    <p:sldId id="517" r:id="rId45"/>
    <p:sldId id="518" r:id="rId46"/>
    <p:sldId id="521" r:id="rId47"/>
    <p:sldId id="522" r:id="rId48"/>
    <p:sldId id="523" r:id="rId49"/>
    <p:sldId id="524" r:id="rId50"/>
    <p:sldId id="525" r:id="rId51"/>
    <p:sldId id="486" r:id="rId52"/>
    <p:sldId id="491" r:id="rId53"/>
    <p:sldId id="492" r:id="rId54"/>
    <p:sldId id="494" r:id="rId55"/>
    <p:sldId id="432" r:id="rId5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Hamalian" initials="" lastIdx="0" clrIdx="0"/>
  <p:cmAuthor id="1" name="Asef-Vaziri, Ardavan" initials="" lastIdx="0" clrIdx="1"/>
  <p:cmAuthor id="2" name="Asef-Vaziri , Ardavan" initials="AV,A" lastIdx="1" clrIdx="2">
    <p:extLst>
      <p:ext uri="{19B8F6BF-5375-455C-9EA6-DF929625EA0E}">
        <p15:presenceInfo xmlns:p15="http://schemas.microsoft.com/office/powerpoint/2012/main" userId="S::ardavan.asef-vaziri@csun.edu::6881700c-bd5e-4111-a757-cbc9491e8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0"/>
    <a:srgbClr val="A50023"/>
    <a:srgbClr val="000000"/>
    <a:srgbClr val="990099"/>
    <a:srgbClr val="BE181E"/>
    <a:srgbClr val="C61A20"/>
    <a:srgbClr val="FFFFFF"/>
    <a:srgbClr val="C01B1E"/>
    <a:srgbClr val="DF2B26"/>
    <a:srgbClr val="016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0" d="100"/>
          <a:sy n="110" d="100"/>
        </p:scale>
        <p:origin x="552" y="10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10362"/>
    </p:cViewPr>
  </p:sorterViewPr>
  <p:notesViewPr>
    <p:cSldViewPr>
      <p:cViewPr varScale="1">
        <p:scale>
          <a:sx n="42" d="100"/>
          <a:sy n="42" d="100"/>
        </p:scale>
        <p:origin x="-1363"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6/29/2022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6/29/2022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a:p>
        </p:txBody>
      </p:sp>
    </p:spTree>
    <p:extLst>
      <p:ext uri="{BB962C8B-B14F-4D97-AF65-F5344CB8AC3E}">
        <p14:creationId xmlns:p14="http://schemas.microsoft.com/office/powerpoint/2010/main" val="25559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27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5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270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776042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25</a:t>
            </a:fld>
            <a:endParaRPr lang="en-US" dirty="0"/>
          </a:p>
        </p:txBody>
      </p:sp>
    </p:spTree>
    <p:extLst>
      <p:ext uri="{BB962C8B-B14F-4D97-AF65-F5344CB8AC3E}">
        <p14:creationId xmlns:p14="http://schemas.microsoft.com/office/powerpoint/2010/main" val="705861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26</a:t>
            </a:fld>
            <a:endParaRPr lang="en-US" dirty="0"/>
          </a:p>
        </p:txBody>
      </p:sp>
    </p:spTree>
    <p:extLst>
      <p:ext uri="{BB962C8B-B14F-4D97-AF65-F5344CB8AC3E}">
        <p14:creationId xmlns:p14="http://schemas.microsoft.com/office/powerpoint/2010/main" val="283859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32</a:t>
            </a:fld>
            <a:endParaRPr lang="en-US" dirty="0"/>
          </a:p>
        </p:txBody>
      </p:sp>
    </p:spTree>
    <p:extLst>
      <p:ext uri="{BB962C8B-B14F-4D97-AF65-F5344CB8AC3E}">
        <p14:creationId xmlns:p14="http://schemas.microsoft.com/office/powerpoint/2010/main" val="2210063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33</a:t>
            </a:fld>
            <a:endParaRPr lang="en-US" dirty="0"/>
          </a:p>
        </p:txBody>
      </p:sp>
    </p:spTree>
    <p:extLst>
      <p:ext uri="{BB962C8B-B14F-4D97-AF65-F5344CB8AC3E}">
        <p14:creationId xmlns:p14="http://schemas.microsoft.com/office/powerpoint/2010/main" val="259551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34</a:t>
            </a:fld>
            <a:endParaRPr lang="en-US" dirty="0"/>
          </a:p>
        </p:txBody>
      </p:sp>
    </p:spTree>
    <p:extLst>
      <p:ext uri="{BB962C8B-B14F-4D97-AF65-F5344CB8AC3E}">
        <p14:creationId xmlns:p14="http://schemas.microsoft.com/office/powerpoint/2010/main" val="3671336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00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27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91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73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A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C00000"/>
              </a:highligh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solidFill>
            <a:srgbClr val="AA0000"/>
          </a:solidFill>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12192000" cy="5904656"/>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1" cy="548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725" y="5751"/>
            <a:ext cx="11569700" cy="614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0" y="23004"/>
            <a:ext cx="12192000" cy="5256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rgbClr val="A500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6842" y="0"/>
            <a:ext cx="12192000" cy="2438400"/>
          </a:xfrm>
          <a:prstGeom prst="rect">
            <a:avLst/>
          </a:prstGeom>
          <a:solidFill>
            <a:srgbClr val="A50023"/>
          </a:solidFill>
          <a:ln>
            <a:solidFill>
              <a:srgbClr val="A50023"/>
            </a:solidFill>
          </a:ln>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5139375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73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7460" y="651055"/>
            <a:ext cx="12117212" cy="581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5010ABE-216E-4CB1-B947-1039A7C4134E}"/>
              </a:ext>
            </a:extLst>
          </p:cNvPr>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64383B4-48F1-4C9E-9358-FDF8D6BE163F}"/>
              </a:ext>
            </a:extLst>
          </p:cNvPr>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8" name="Text Box 57">
            <a:extLst>
              <a:ext uri="{FF2B5EF4-FFF2-40B4-BE49-F238E27FC236}">
                <a16:creationId xmlns:a16="http://schemas.microsoft.com/office/drawing/2014/main" id="{7F53569A-2B0A-4DE1-A813-471065EA8EE0}"/>
              </a:ext>
            </a:extLst>
          </p:cNvPr>
          <p:cNvSpPr txBox="1">
            <a:spLocks noChangeArrowheads="1"/>
          </p:cNvSpPr>
          <p:nvPr userDrawn="1"/>
        </p:nvSpPr>
        <p:spPr bwMode="auto">
          <a:xfrm>
            <a:off x="-8237" y="6547942"/>
            <a:ext cx="9920661"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Waiting Line analysis, Ardavan Asef-Vaziri. </a:t>
            </a:r>
          </a:p>
        </p:txBody>
      </p:sp>
      <p:sp>
        <p:nvSpPr>
          <p:cNvPr id="21" name="Rectangle 20">
            <a:extLst>
              <a:ext uri="{FF2B5EF4-FFF2-40B4-BE49-F238E27FC236}">
                <a16:creationId xmlns:a16="http://schemas.microsoft.com/office/drawing/2014/main" id="{94AE40BE-333E-40B2-8D12-72506B420F0D}"/>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22" name="Rectangle 50">
            <a:extLst>
              <a:ext uri="{FF2B5EF4-FFF2-40B4-BE49-F238E27FC236}">
                <a16:creationId xmlns:a16="http://schemas.microsoft.com/office/drawing/2014/main" id="{B2613141-CDA8-44A8-91D8-2BF51FF36BB2}"/>
              </a:ext>
            </a:extLst>
          </p:cNvPr>
          <p:cNvSpPr>
            <a:spLocks noGrp="1" noChangeArrowheads="1"/>
          </p:cNvSpPr>
          <p:nvPr>
            <p:ph type="title"/>
          </p:nvPr>
        </p:nvSpPr>
        <p:spPr bwMode="gray">
          <a:xfrm>
            <a:off x="-8237" y="0"/>
            <a:ext cx="12192000" cy="589738"/>
          </a:xfrm>
          <a:prstGeom prst="rect">
            <a:avLst/>
          </a:prstGeom>
          <a:solidFill>
            <a:srgbClr val="AF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3" name="Text Box 57">
            <a:extLst>
              <a:ext uri="{FF2B5EF4-FFF2-40B4-BE49-F238E27FC236}">
                <a16:creationId xmlns:a16="http://schemas.microsoft.com/office/drawing/2014/main" id="{5CB557A3-0E0C-48EA-97FA-377C81917CF0}"/>
              </a:ext>
            </a:extLst>
          </p:cNvPr>
          <p:cNvSpPr txBox="1">
            <a:spLocks noChangeArrowheads="1"/>
          </p:cNvSpPr>
          <p:nvPr userDrawn="1"/>
        </p:nvSpPr>
        <p:spPr bwMode="auto">
          <a:xfrm>
            <a:off x="11759952" y="6521318"/>
            <a:ext cx="432048"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64E6806-B735-4F14-9560-CDD486872F21}" type="slidenum">
              <a:rPr lang="en-US" sz="1400" b="1" i="1" smtClean="0">
                <a:ln>
                  <a:noFill/>
                </a:ln>
                <a:solidFill>
                  <a:schemeClr val="bg1"/>
                </a:solidFill>
                <a:latin typeface="Book Antiqua" panose="02040602050305030304" pitchFamily="18" charset="0"/>
              </a:rPr>
              <a:t>‹#›</a:t>
            </a:fld>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91" r:id="rId5"/>
    <p:sldLayoutId id="2147483794" r:id="rId6"/>
  </p:sldLayoutIdLst>
  <p:transition/>
  <p:txStyles>
    <p:titleStyle>
      <a:lvl1pPr algn="l" rtl="0" eaLnBrk="1" fontAlgn="base" hangingPunct="1">
        <a:spcBef>
          <a:spcPct val="0"/>
        </a:spcBef>
        <a:spcAft>
          <a:spcPct val="0"/>
        </a:spcAft>
        <a:defRPr sz="3600">
          <a:solidFill>
            <a:schemeClr val="bg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image" Target="../media/image13.png"/><Relationship Id="rId5" Type="http://schemas.openxmlformats.org/officeDocument/2006/relationships/oleObject" Target="../embeddings/oleObject1.bin"/><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Excel_Worksheet2.xlsx"/><Relationship Id="rId13" Type="http://schemas.openxmlformats.org/officeDocument/2006/relationships/image" Target="../media/image13.emf"/><Relationship Id="rId3" Type="http://schemas.openxmlformats.org/officeDocument/2006/relationships/notesSlide" Target="../notesSlides/notesSlide12.xml"/><Relationship Id="rId7" Type="http://schemas.openxmlformats.org/officeDocument/2006/relationships/image" Target="../media/image10.emf"/><Relationship Id="rId12"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1.xlsx"/><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package" Target="../embeddings/Microsoft_Excel_Worksheet3.xlsx"/><Relationship Id="rId4" Type="http://schemas.openxmlformats.org/officeDocument/2006/relationships/package" Target="../embeddings/Microsoft_Excel_Worksheet.xlsx"/><Relationship Id="rId9"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sun.edu/~aa2035/CourseBase/WaitingLine/Slides/1a.M-M-c-Chopra-1.x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sun.edu/~aa2035/CourseBase/WaitingLine/Slides/1b.G-G-c-CallCenter.xlsx"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6.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 Id="rId9" Type="http://schemas.openxmlformats.org/officeDocument/2006/relationships/image" Target="../media/image2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csun.edu/~aa2035/CourseBase/WaitingLine/Slides/1c.M-M-c-Bank-1.xls"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sun.edu/~aa2035/CourseBase/WaitingLine/Slides/1d.M-M-c-Pooling2MM1MM2.xl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package" Target="../embeddings/Microsoft_Excel_Worksheet7.xlsx"/><Relationship Id="rId13" Type="http://schemas.openxmlformats.org/officeDocument/2006/relationships/image" Target="../media/image35.emf"/><Relationship Id="rId3" Type="http://schemas.openxmlformats.org/officeDocument/2006/relationships/notesSlide" Target="../notesSlides/notesSlide21.xml"/><Relationship Id="rId7" Type="http://schemas.openxmlformats.org/officeDocument/2006/relationships/image" Target="../media/image32.emf"/><Relationship Id="rId12" Type="http://schemas.openxmlformats.org/officeDocument/2006/relationships/package" Target="../embeddings/Microsoft_Excel_Worksheet9.xlsx"/><Relationship Id="rId17" Type="http://schemas.openxmlformats.org/officeDocument/2006/relationships/image" Target="../media/image37.emf"/><Relationship Id="rId2" Type="http://schemas.openxmlformats.org/officeDocument/2006/relationships/slideLayout" Target="../slideLayouts/slideLayout2.xml"/><Relationship Id="rId16" Type="http://schemas.openxmlformats.org/officeDocument/2006/relationships/package" Target="../embeddings/Microsoft_Excel_Worksheet11.xlsx"/><Relationship Id="rId1" Type="http://schemas.openxmlformats.org/officeDocument/2006/relationships/vmlDrawing" Target="../drawings/vmlDrawing4.vml"/><Relationship Id="rId6" Type="http://schemas.openxmlformats.org/officeDocument/2006/relationships/package" Target="../embeddings/Microsoft_Excel_Worksheet6.xlsx"/><Relationship Id="rId11" Type="http://schemas.openxmlformats.org/officeDocument/2006/relationships/image" Target="../media/image34.emf"/><Relationship Id="rId5" Type="http://schemas.openxmlformats.org/officeDocument/2006/relationships/image" Target="../media/image31.emf"/><Relationship Id="rId15" Type="http://schemas.openxmlformats.org/officeDocument/2006/relationships/image" Target="../media/image36.emf"/><Relationship Id="rId10" Type="http://schemas.openxmlformats.org/officeDocument/2006/relationships/package" Target="../embeddings/Microsoft_Excel_Worksheet8.xlsx"/><Relationship Id="rId4" Type="http://schemas.openxmlformats.org/officeDocument/2006/relationships/package" Target="../embeddings/Microsoft_Excel_Worksheet5.xlsx"/><Relationship Id="rId9" Type="http://schemas.openxmlformats.org/officeDocument/2006/relationships/image" Target="../media/image33.emf"/><Relationship Id="rId14" Type="http://schemas.openxmlformats.org/officeDocument/2006/relationships/package" Target="../embeddings/Microsoft_Excel_Worksheet10.xlsx"/></Relationships>
</file>

<file path=ppt/slides/_rels/slide34.xml.rels><?xml version="1.0" encoding="UTF-8" standalone="yes"?>
<Relationships xmlns="http://schemas.openxmlformats.org/package/2006/relationships"><Relationship Id="rId8" Type="http://schemas.openxmlformats.org/officeDocument/2006/relationships/package" Target="../embeddings/Microsoft_Excel_Worksheet13.xlsx"/><Relationship Id="rId13" Type="http://schemas.openxmlformats.org/officeDocument/2006/relationships/image" Target="../media/image41.emf"/><Relationship Id="rId18" Type="http://schemas.openxmlformats.org/officeDocument/2006/relationships/package" Target="../embeddings/Microsoft_Excel_Worksheet18.xlsx"/><Relationship Id="rId3" Type="http://schemas.openxmlformats.org/officeDocument/2006/relationships/notesSlide" Target="../notesSlides/notesSlide22.xml"/><Relationship Id="rId21" Type="http://schemas.openxmlformats.org/officeDocument/2006/relationships/image" Target="../media/image45.emf"/><Relationship Id="rId7" Type="http://schemas.openxmlformats.org/officeDocument/2006/relationships/image" Target="../media/image38.emf"/><Relationship Id="rId12" Type="http://schemas.openxmlformats.org/officeDocument/2006/relationships/package" Target="../embeddings/Microsoft_Excel_Worksheet15.xlsx"/><Relationship Id="rId17" Type="http://schemas.openxmlformats.org/officeDocument/2006/relationships/image" Target="../media/image43.emf"/><Relationship Id="rId25" Type="http://schemas.openxmlformats.org/officeDocument/2006/relationships/image" Target="../media/image47.emf"/><Relationship Id="rId2" Type="http://schemas.openxmlformats.org/officeDocument/2006/relationships/slideLayout" Target="../slideLayouts/slideLayout2.xml"/><Relationship Id="rId16" Type="http://schemas.openxmlformats.org/officeDocument/2006/relationships/package" Target="../embeddings/Microsoft_Excel_Worksheet17.xlsx"/><Relationship Id="rId20" Type="http://schemas.openxmlformats.org/officeDocument/2006/relationships/package" Target="../embeddings/Microsoft_Excel_Worksheet19.xlsx"/><Relationship Id="rId1" Type="http://schemas.openxmlformats.org/officeDocument/2006/relationships/vmlDrawing" Target="../drawings/vmlDrawing5.vml"/><Relationship Id="rId6" Type="http://schemas.openxmlformats.org/officeDocument/2006/relationships/package" Target="../embeddings/Microsoft_Excel_Worksheet12.xlsx"/><Relationship Id="rId11" Type="http://schemas.openxmlformats.org/officeDocument/2006/relationships/image" Target="../media/image40.emf"/><Relationship Id="rId24" Type="http://schemas.openxmlformats.org/officeDocument/2006/relationships/package" Target="../embeddings/Microsoft_Excel_Worksheet21.xlsx"/><Relationship Id="rId5" Type="http://schemas.openxmlformats.org/officeDocument/2006/relationships/image" Target="../media/image48.png"/><Relationship Id="rId15" Type="http://schemas.openxmlformats.org/officeDocument/2006/relationships/image" Target="../media/image42.emf"/><Relationship Id="rId23" Type="http://schemas.openxmlformats.org/officeDocument/2006/relationships/image" Target="../media/image46.emf"/><Relationship Id="rId10" Type="http://schemas.openxmlformats.org/officeDocument/2006/relationships/package" Target="../embeddings/Microsoft_Excel_Worksheet14.xlsx"/><Relationship Id="rId19" Type="http://schemas.openxmlformats.org/officeDocument/2006/relationships/image" Target="../media/image44.emf"/><Relationship Id="rId4" Type="http://schemas.openxmlformats.org/officeDocument/2006/relationships/hyperlink" Target="http://www.csun.edu/~aa2035/CourseBase/WaitingLine/Slides/1e.M-M-c-VendMachine.xls" TargetMode="External"/><Relationship Id="rId9" Type="http://schemas.openxmlformats.org/officeDocument/2006/relationships/image" Target="../media/image39.emf"/><Relationship Id="rId14" Type="http://schemas.openxmlformats.org/officeDocument/2006/relationships/package" Target="../embeddings/Microsoft_Excel_Worksheet16.xlsx"/><Relationship Id="rId22" Type="http://schemas.openxmlformats.org/officeDocument/2006/relationships/package" Target="../embeddings/Microsoft_Excel_Worksheet20.xlsx"/></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csun.edu/~aa2035/CourseBase/WaitingLine/Slides/1f.M-M-c-b-Seyed-CallCenter.xl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66.emf"/><Relationship Id="rId3" Type="http://schemas.openxmlformats.org/officeDocument/2006/relationships/image" Target="../media/image56.emf"/><Relationship Id="rId7" Type="http://schemas.openxmlformats.org/officeDocument/2006/relationships/image" Target="../media/image60.emf"/><Relationship Id="rId12" Type="http://schemas.openxmlformats.org/officeDocument/2006/relationships/image" Target="../media/image65.emf"/><Relationship Id="rId2"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59.emf"/><Relationship Id="rId11" Type="http://schemas.openxmlformats.org/officeDocument/2006/relationships/image" Target="../media/image64.emf"/><Relationship Id="rId5" Type="http://schemas.openxmlformats.org/officeDocument/2006/relationships/image" Target="../media/image58.emf"/><Relationship Id="rId10" Type="http://schemas.openxmlformats.org/officeDocument/2006/relationships/image" Target="../media/image63.emf"/><Relationship Id="rId4" Type="http://schemas.openxmlformats.org/officeDocument/2006/relationships/image" Target="../media/image57.emf"/><Relationship Id="rId9" Type="http://schemas.openxmlformats.org/officeDocument/2006/relationships/image" Target="../media/image62.emf"/><Relationship Id="rId14" Type="http://schemas.openxmlformats.org/officeDocument/2006/relationships/image" Target="../media/image23.emf"/></Relationships>
</file>

<file path=ppt/slides/_rels/slide4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slides/_rels/slide4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 Id="rId5" Type="http://schemas.openxmlformats.org/officeDocument/2006/relationships/image" Target="../media/image75.emf"/><Relationship Id="rId4" Type="http://schemas.openxmlformats.org/officeDocument/2006/relationships/image" Target="../media/image74.emf"/></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8.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image" Target="../media/image80.emf"/><Relationship Id="rId7" Type="http://schemas.openxmlformats.org/officeDocument/2006/relationships/image" Target="../media/image84.emf"/><Relationship Id="rId2" Type="http://schemas.openxmlformats.org/officeDocument/2006/relationships/image" Target="../media/image79.emf"/><Relationship Id="rId1" Type="http://schemas.openxmlformats.org/officeDocument/2006/relationships/slideLayout" Target="../slideLayouts/slideLayout2.xml"/><Relationship Id="rId6" Type="http://schemas.openxmlformats.org/officeDocument/2006/relationships/image" Target="../media/image83.emf"/><Relationship Id="rId5" Type="http://schemas.openxmlformats.org/officeDocument/2006/relationships/image" Target="../media/image82.emf"/><Relationship Id="rId10" Type="http://schemas.openxmlformats.org/officeDocument/2006/relationships/image" Target="../media/image87.emf"/><Relationship Id="rId4" Type="http://schemas.openxmlformats.org/officeDocument/2006/relationships/image" Target="../media/image81.emf"/><Relationship Id="rId9" Type="http://schemas.openxmlformats.org/officeDocument/2006/relationships/image" Target="../media/image86.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8.emf"/></Relationships>
</file>

<file path=ppt/slides/_rels/slide52.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93.emf"/><Relationship Id="rId3" Type="http://schemas.openxmlformats.org/officeDocument/2006/relationships/image" Target="../media/image56.emf"/><Relationship Id="rId7" Type="http://schemas.openxmlformats.org/officeDocument/2006/relationships/image" Target="../media/image60.emf"/><Relationship Id="rId12" Type="http://schemas.openxmlformats.org/officeDocument/2006/relationships/image" Target="../media/image92.emf"/><Relationship Id="rId2" Type="http://schemas.openxmlformats.org/officeDocument/2006/relationships/image" Target="../media/image55.emf"/><Relationship Id="rId16"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59.emf"/><Relationship Id="rId11" Type="http://schemas.openxmlformats.org/officeDocument/2006/relationships/image" Target="../media/image91.emf"/><Relationship Id="rId5" Type="http://schemas.openxmlformats.org/officeDocument/2006/relationships/image" Target="../media/image58.emf"/><Relationship Id="rId15" Type="http://schemas.openxmlformats.org/officeDocument/2006/relationships/image" Target="../media/image95.emf"/><Relationship Id="rId10" Type="http://schemas.openxmlformats.org/officeDocument/2006/relationships/image" Target="../media/image90.emf"/><Relationship Id="rId4" Type="http://schemas.openxmlformats.org/officeDocument/2006/relationships/image" Target="../media/image57.emf"/><Relationship Id="rId9" Type="http://schemas.openxmlformats.org/officeDocument/2006/relationships/image" Target="../media/image89.emf"/><Relationship Id="rId14" Type="http://schemas.openxmlformats.org/officeDocument/2006/relationships/image" Target="../media/image94.e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24000" y="18106"/>
            <a:ext cx="9144000" cy="764704"/>
          </a:xfrm>
          <a:solidFill>
            <a:srgbClr val="A50023"/>
          </a:solidFill>
        </p:spPr>
        <p:txBody>
          <a:bodyPr/>
          <a:lstStyle/>
          <a:p>
            <a:pPr eaLnBrk="1" hangingPunct="1"/>
            <a:r>
              <a:rPr lang="en-US" dirty="0">
                <a:ea typeface="ＭＳ Ｐゴシック" charset="-128"/>
              </a:rPr>
              <a:t>Waiting Line Analysis</a:t>
            </a:r>
          </a:p>
        </p:txBody>
      </p:sp>
      <p:sp>
        <p:nvSpPr>
          <p:cNvPr id="4" name="TextBox 3">
            <a:extLst>
              <a:ext uri="{FF2B5EF4-FFF2-40B4-BE49-F238E27FC236}">
                <a16:creationId xmlns:a16="http://schemas.microsoft.com/office/drawing/2014/main" id="{B10956FB-28D2-462A-A722-EED14161E87C}"/>
              </a:ext>
            </a:extLst>
          </p:cNvPr>
          <p:cNvSpPr txBox="1"/>
          <p:nvPr/>
        </p:nvSpPr>
        <p:spPr>
          <a:xfrm>
            <a:off x="-34969" y="6492361"/>
            <a:ext cx="12192000" cy="400110"/>
          </a:xfrm>
          <a:prstGeom prst="rect">
            <a:avLst/>
          </a:prstGeom>
          <a:noFill/>
        </p:spPr>
        <p:txBody>
          <a:bodyPr wrap="square" rtlCol="0">
            <a:spAutoFit/>
          </a:bodyPr>
          <a:lstStyle/>
          <a:p>
            <a:pPr algn="ctr"/>
            <a:r>
              <a:rPr lang="en-US" sz="2000" b="1" dirty="0">
                <a:solidFill>
                  <a:schemeClr val="bg1"/>
                </a:solidFill>
                <a:latin typeface="Lucida Calligraphy" panose="03010101010101010101" pitchFamily="66" charset="0"/>
              </a:rPr>
              <a:t>Ardavan Asef-Vaziri</a:t>
            </a:r>
          </a:p>
        </p:txBody>
      </p:sp>
      <p:sp>
        <p:nvSpPr>
          <p:cNvPr id="6" name="TextBox 5">
            <a:extLst>
              <a:ext uri="{FF2B5EF4-FFF2-40B4-BE49-F238E27FC236}">
                <a16:creationId xmlns:a16="http://schemas.microsoft.com/office/drawing/2014/main" id="{52170068-62B5-4137-BB5B-65ADBC50458E}"/>
              </a:ext>
            </a:extLst>
          </p:cNvPr>
          <p:cNvSpPr txBox="1"/>
          <p:nvPr/>
        </p:nvSpPr>
        <p:spPr>
          <a:xfrm>
            <a:off x="226962" y="2078210"/>
            <a:ext cx="5665392" cy="646331"/>
          </a:xfrm>
          <a:prstGeom prst="rect">
            <a:avLst/>
          </a:prstGeom>
          <a:noFill/>
        </p:spPr>
        <p:txBody>
          <a:bodyPr wrap="square" rtlCol="0">
            <a:spAutoFit/>
          </a:bodyPr>
          <a:lstStyle/>
          <a:p>
            <a:r>
              <a:rPr lang="en-US" dirty="0">
                <a:solidFill>
                  <a:schemeClr val="bg1"/>
                </a:solidFill>
                <a:latin typeface="Book Antiqua" pitchFamily="18" charset="0"/>
              </a:rPr>
              <a:t>These slides have been developed on the foundations provided by the following books.</a:t>
            </a:r>
          </a:p>
        </p:txBody>
      </p:sp>
      <p:pic>
        <p:nvPicPr>
          <p:cNvPr id="7" name="Picture 6">
            <a:extLst>
              <a:ext uri="{FF2B5EF4-FFF2-40B4-BE49-F238E27FC236}">
                <a16:creationId xmlns:a16="http://schemas.microsoft.com/office/drawing/2014/main" id="{1B2EB9BB-69F2-405C-8AFD-9D59A9FB3E0C}"/>
              </a:ext>
            </a:extLst>
          </p:cNvPr>
          <p:cNvPicPr>
            <a:picLocks noChangeAspect="1"/>
          </p:cNvPicPr>
          <p:nvPr/>
        </p:nvPicPr>
        <p:blipFill>
          <a:blip r:embed="rId3"/>
          <a:stretch>
            <a:fillRect/>
          </a:stretch>
        </p:blipFill>
        <p:spPr>
          <a:xfrm>
            <a:off x="3200894" y="2892459"/>
            <a:ext cx="2655842" cy="3264066"/>
          </a:xfrm>
          <a:prstGeom prst="rect">
            <a:avLst/>
          </a:prstGeom>
        </p:spPr>
      </p:pic>
      <p:pic>
        <p:nvPicPr>
          <p:cNvPr id="8" name="Picture 4" descr="http://images.betterworldbooks.com/013/Managing-Business-Process-Flows-Anupindi-Ravi-9780136036371.jpg">
            <a:extLst>
              <a:ext uri="{FF2B5EF4-FFF2-40B4-BE49-F238E27FC236}">
                <a16:creationId xmlns:a16="http://schemas.microsoft.com/office/drawing/2014/main" id="{4CF681D3-4FFE-4094-81E5-E672B974A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84" y="2858951"/>
            <a:ext cx="2655842" cy="3299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group of people in clothing&#10;&#10;Description automatically generated with medium confidence">
            <a:extLst>
              <a:ext uri="{FF2B5EF4-FFF2-40B4-BE49-F238E27FC236}">
                <a16:creationId xmlns:a16="http://schemas.microsoft.com/office/drawing/2014/main" id="{F013CB46-FE2C-4DF0-AD69-3F4D0D77BEC3}"/>
              </a:ext>
            </a:extLst>
          </p:cNvPr>
          <p:cNvPicPr>
            <a:picLocks noChangeAspect="1"/>
          </p:cNvPicPr>
          <p:nvPr/>
        </p:nvPicPr>
        <p:blipFill rotWithShape="1">
          <a:blip r:embed="rId5"/>
          <a:srcRect l="24761" t="24533" r="48706" b="49938"/>
          <a:stretch/>
        </p:blipFill>
        <p:spPr>
          <a:xfrm>
            <a:off x="6136379" y="2436695"/>
            <a:ext cx="2006095" cy="1946017"/>
          </a:xfrm>
          <a:prstGeom prst="rect">
            <a:avLst/>
          </a:prstGeom>
        </p:spPr>
      </p:pic>
      <p:pic>
        <p:nvPicPr>
          <p:cNvPr id="15" name="Picture 14" descr="A group of people in clothing&#10;&#10;Description automatically generated with medium confidence">
            <a:extLst>
              <a:ext uri="{FF2B5EF4-FFF2-40B4-BE49-F238E27FC236}">
                <a16:creationId xmlns:a16="http://schemas.microsoft.com/office/drawing/2014/main" id="{0B9FF6E5-BCBB-4A52-BB9C-465F5E11DE4D}"/>
              </a:ext>
            </a:extLst>
          </p:cNvPr>
          <p:cNvPicPr>
            <a:picLocks noChangeAspect="1"/>
          </p:cNvPicPr>
          <p:nvPr/>
        </p:nvPicPr>
        <p:blipFill rotWithShape="1">
          <a:blip r:embed="rId5"/>
          <a:srcRect l="51613" t="25588" r="26621" b="49935"/>
          <a:stretch/>
        </p:blipFill>
        <p:spPr>
          <a:xfrm>
            <a:off x="8777585" y="3169255"/>
            <a:ext cx="1645663" cy="1865869"/>
          </a:xfrm>
          <a:prstGeom prst="rect">
            <a:avLst/>
          </a:prstGeom>
        </p:spPr>
      </p:pic>
      <p:pic>
        <p:nvPicPr>
          <p:cNvPr id="16" name="Picture 15" descr="A group of people in clothing&#10;&#10;Description automatically generated with medium confidence">
            <a:extLst>
              <a:ext uri="{FF2B5EF4-FFF2-40B4-BE49-F238E27FC236}">
                <a16:creationId xmlns:a16="http://schemas.microsoft.com/office/drawing/2014/main" id="{D10DE771-08DC-4112-A6BD-262361EA5DCC}"/>
              </a:ext>
            </a:extLst>
          </p:cNvPr>
          <p:cNvPicPr>
            <a:picLocks noChangeAspect="1"/>
          </p:cNvPicPr>
          <p:nvPr/>
        </p:nvPicPr>
        <p:blipFill rotWithShape="1">
          <a:blip r:embed="rId5"/>
          <a:srcRect l="52571" t="50005" r="25663" b="27324"/>
          <a:stretch/>
        </p:blipFill>
        <p:spPr>
          <a:xfrm>
            <a:off x="10423248" y="3409704"/>
            <a:ext cx="1645663" cy="1728192"/>
          </a:xfrm>
          <a:prstGeom prst="rect">
            <a:avLst/>
          </a:prstGeom>
        </p:spPr>
      </p:pic>
      <p:pic>
        <p:nvPicPr>
          <p:cNvPr id="17" name="Picture 16" descr="A group of people in clothing&#10;&#10;Description automatically generated with medium confidence">
            <a:extLst>
              <a:ext uri="{FF2B5EF4-FFF2-40B4-BE49-F238E27FC236}">
                <a16:creationId xmlns:a16="http://schemas.microsoft.com/office/drawing/2014/main" id="{A9FCDD51-B651-4E72-BB0A-FE45A32C7E5C}"/>
              </a:ext>
            </a:extLst>
          </p:cNvPr>
          <p:cNvPicPr>
            <a:picLocks noChangeAspect="1"/>
          </p:cNvPicPr>
          <p:nvPr/>
        </p:nvPicPr>
        <p:blipFill rotWithShape="1">
          <a:blip r:embed="rId5"/>
          <a:srcRect l="25141" t="50042" r="48326" b="27287"/>
          <a:stretch/>
        </p:blipFill>
        <p:spPr>
          <a:xfrm>
            <a:off x="6128874" y="4549227"/>
            <a:ext cx="2006095" cy="1728193"/>
          </a:xfrm>
          <a:prstGeom prst="rect">
            <a:avLst/>
          </a:prstGeom>
        </p:spPr>
      </p:pic>
    </p:spTree>
    <p:extLst>
      <p:ext uri="{BB962C8B-B14F-4D97-AF65-F5344CB8AC3E}">
        <p14:creationId xmlns:p14="http://schemas.microsoft.com/office/powerpoint/2010/main" val="16782662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51898"/>
            <a:ext cx="12504712" cy="5901437"/>
          </a:xfrm>
        </p:spPr>
        <p:txBody>
          <a:bodyPr/>
          <a:lstStyle/>
          <a:p>
            <a:pPr>
              <a:spcBef>
                <a:spcPts val="0"/>
              </a:spcBef>
              <a:spcAft>
                <a:spcPts val="1200"/>
              </a:spcAft>
              <a:buClr>
                <a:srgbClr val="00007D"/>
              </a:buClr>
              <a:buNone/>
            </a:pPr>
            <a:r>
              <a:rPr lang="en-US" dirty="0"/>
              <a:t>d) On average how many flow units are in these servers?</a:t>
            </a:r>
          </a:p>
          <a:p>
            <a:pPr>
              <a:spcBef>
                <a:spcPts val="0"/>
              </a:spcBef>
              <a:spcAft>
                <a:spcPts val="1200"/>
              </a:spcAft>
              <a:buClr>
                <a:srgbClr val="00007D"/>
              </a:buClr>
              <a:buNone/>
            </a:pPr>
            <a:r>
              <a:rPr lang="en-US" dirty="0"/>
              <a:t>By using utilization we have </a:t>
            </a:r>
            <a:r>
              <a:rPr lang="en-US" dirty="0">
                <a:sym typeface="Symbol"/>
              </a:rPr>
              <a:t>Ip= </a:t>
            </a:r>
            <a:r>
              <a:rPr lang="en-US" dirty="0" err="1">
                <a:sym typeface="Symbol"/>
              </a:rPr>
              <a:t>cU.</a:t>
            </a:r>
            <a:r>
              <a:rPr lang="en-US" dirty="0">
                <a:sym typeface="Symbol"/>
              </a:rPr>
              <a:t> </a:t>
            </a:r>
          </a:p>
          <a:p>
            <a:pPr>
              <a:spcBef>
                <a:spcPts val="0"/>
              </a:spcBef>
              <a:spcAft>
                <a:spcPts val="1200"/>
              </a:spcAft>
              <a:buClr>
                <a:srgbClr val="00007D"/>
              </a:buClr>
              <a:buNone/>
            </a:pPr>
            <a:r>
              <a:rPr lang="en-US" dirty="0">
                <a:sym typeface="Symbol"/>
              </a:rPr>
              <a:t>Ip=3(0.8) = 2.4</a:t>
            </a:r>
          </a:p>
          <a:p>
            <a:pPr>
              <a:spcBef>
                <a:spcPts val="0"/>
              </a:spcBef>
              <a:spcAft>
                <a:spcPts val="1200"/>
              </a:spcAft>
              <a:buNone/>
            </a:pPr>
            <a:r>
              <a:rPr lang="en-US" dirty="0"/>
              <a:t>By using the Little’s Law, Ip= </a:t>
            </a:r>
            <a:r>
              <a:rPr lang="en-US" dirty="0" err="1"/>
              <a:t>R</a:t>
            </a:r>
            <a:r>
              <a:rPr lang="en-US" dirty="0" err="1">
                <a:sym typeface="Symbol"/>
              </a:rPr>
              <a:t></a:t>
            </a:r>
            <a:r>
              <a:rPr lang="en-US" dirty="0" err="1"/>
              <a:t>Tp</a:t>
            </a:r>
            <a:r>
              <a:rPr lang="en-US" dirty="0">
                <a:sym typeface="Symbol"/>
              </a:rPr>
              <a:t> </a:t>
            </a:r>
          </a:p>
          <a:p>
            <a:pPr>
              <a:spcBef>
                <a:spcPts val="0"/>
              </a:spcBef>
              <a:spcAft>
                <a:spcPts val="1200"/>
              </a:spcAft>
              <a:buNone/>
            </a:pPr>
            <a:r>
              <a:rPr lang="en-US" dirty="0"/>
              <a:t>Ip= </a:t>
            </a:r>
            <a:r>
              <a:rPr lang="en-US" dirty="0">
                <a:sym typeface="Symbol"/>
              </a:rPr>
              <a:t> 18.8(5/60) = 2.4.</a:t>
            </a:r>
          </a:p>
          <a:p>
            <a:pPr>
              <a:spcBef>
                <a:spcPts val="0"/>
              </a:spcBef>
              <a:spcAft>
                <a:spcPts val="1200"/>
              </a:spcAft>
              <a:buClr>
                <a:srgbClr val="00007D"/>
              </a:buClr>
              <a:buNone/>
            </a:pPr>
            <a:r>
              <a:rPr lang="en-US" dirty="0"/>
              <a:t>e) What is the average interarrival time?</a:t>
            </a:r>
          </a:p>
          <a:p>
            <a:pPr>
              <a:spcBef>
                <a:spcPts val="0"/>
              </a:spcBef>
              <a:spcAft>
                <a:spcPts val="1200"/>
              </a:spcAft>
              <a:buClr>
                <a:srgbClr val="00007D"/>
              </a:buClr>
              <a:buNone/>
            </a:pPr>
            <a:r>
              <a:rPr lang="en-US" dirty="0"/>
              <a:t>Ta = 60/28.8 =2.08 minute</a:t>
            </a:r>
          </a:p>
          <a:p>
            <a:pPr>
              <a:spcBef>
                <a:spcPts val="0"/>
              </a:spcBef>
              <a:spcAft>
                <a:spcPts val="1200"/>
              </a:spcAft>
              <a:buClr>
                <a:srgbClr val="00007D"/>
              </a:buClr>
              <a:buNone/>
            </a:pPr>
            <a:r>
              <a:rPr lang="en-US" dirty="0"/>
              <a:t>f) Compute the number of the flow units in the waiting line (</a:t>
            </a:r>
            <a:r>
              <a:rPr lang="en-US" dirty="0" err="1"/>
              <a:t>Ii</a:t>
            </a:r>
            <a:r>
              <a:rPr lang="en-US" dirty="0"/>
              <a:t>)</a:t>
            </a:r>
          </a:p>
          <a:p>
            <a:pPr>
              <a:spcBef>
                <a:spcPts val="0"/>
              </a:spcBef>
              <a:spcAft>
                <a:spcPts val="1200"/>
              </a:spcAft>
              <a:buClr>
                <a:srgbClr val="00007D"/>
              </a:buClr>
              <a:buNone/>
            </a:pPr>
            <a:r>
              <a:rPr lang="en-US" dirty="0"/>
              <a:t>g) Compute the time spent in the waiting line (</a:t>
            </a:r>
            <a:r>
              <a:rPr lang="en-US" dirty="0" err="1"/>
              <a:t>Ii</a:t>
            </a:r>
            <a:r>
              <a:rPr lang="en-US" dirty="0"/>
              <a:t>)</a:t>
            </a:r>
          </a:p>
          <a:p>
            <a:pPr>
              <a:spcBef>
                <a:spcPts val="0"/>
              </a:spcBef>
              <a:spcAft>
                <a:spcPts val="1200"/>
              </a:spcAft>
              <a:buClr>
                <a:srgbClr val="00007D"/>
              </a:buClr>
              <a:buNone/>
            </a:pPr>
            <a:r>
              <a:rPr lang="en-US" dirty="0"/>
              <a:t>h) Compute the number of the flow units in the System I=</a:t>
            </a:r>
            <a:r>
              <a:rPr lang="en-US" dirty="0" err="1"/>
              <a:t>Ii+Ip</a:t>
            </a:r>
            <a:endParaRPr lang="en-US" dirty="0"/>
          </a:p>
          <a:p>
            <a:pPr>
              <a:spcBef>
                <a:spcPts val="0"/>
              </a:spcBef>
              <a:spcAft>
                <a:spcPts val="1200"/>
              </a:spcAft>
              <a:buClr>
                <a:srgbClr val="00007D"/>
              </a:buClr>
              <a:buNone/>
            </a:pPr>
            <a:r>
              <a:rPr lang="en-US" dirty="0"/>
              <a:t>h) Compute the time spent in the system  T=Ti+Tp</a:t>
            </a:r>
          </a:p>
          <a:p>
            <a:pPr>
              <a:spcBef>
                <a:spcPts val="0"/>
              </a:spcBef>
              <a:spcAft>
                <a:spcPts val="1200"/>
              </a:spcAft>
              <a:buClr>
                <a:srgbClr val="00007D"/>
              </a:buClr>
              <a:buNone/>
            </a:pPr>
            <a:endParaRPr lang="en-US" dirty="0"/>
          </a:p>
          <a:p>
            <a:pPr>
              <a:spcAft>
                <a:spcPts val="1200"/>
              </a:spcAft>
              <a:buClr>
                <a:srgbClr val="00007D"/>
              </a:buClr>
              <a:buNone/>
            </a:pPr>
            <a:endParaRPr lang="en-US" dirty="0"/>
          </a:p>
          <a:p>
            <a:pPr>
              <a:buNone/>
            </a:pPr>
            <a:endParaRPr lang="en-US" dirty="0">
              <a:solidFill>
                <a:schemeClr val="tx1"/>
              </a:solidFill>
              <a:latin typeface="Book Antiqua" panose="02040602050305030304" pitchFamily="18" charset="0"/>
            </a:endParaRPr>
          </a:p>
          <a:p>
            <a:pPr>
              <a:buNone/>
            </a:pPr>
            <a:endParaRPr lang="en-US" dirty="0">
              <a:solidFill>
                <a:schemeClr val="tx1"/>
              </a:solidFill>
              <a:latin typeface="Book Antiqua" panose="02040602050305030304" pitchFamily="18" charset="0"/>
            </a:endParaRPr>
          </a:p>
        </p:txBody>
      </p:sp>
      <p:sp>
        <p:nvSpPr>
          <p:cNvPr id="3" name="Title 2"/>
          <p:cNvSpPr>
            <a:spLocks noGrp="1"/>
          </p:cNvSpPr>
          <p:nvPr>
            <p:ph type="title"/>
          </p:nvPr>
        </p:nvSpPr>
        <p:spPr/>
        <p:txBody>
          <a:bodyPr/>
          <a:lstStyle/>
          <a:p>
            <a:r>
              <a:rPr lang="en-US" dirty="0"/>
              <a:t>What We Have Learned Without Looking for  any Formula</a:t>
            </a:r>
          </a:p>
        </p:txBody>
      </p:sp>
    </p:spTree>
    <p:extLst>
      <p:ext uri="{BB962C8B-B14F-4D97-AF65-F5344CB8AC3E}">
        <p14:creationId xmlns:p14="http://schemas.microsoft.com/office/powerpoint/2010/main" val="1572682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Utilization – Variability - Delay Curve</a:t>
            </a:r>
            <a:endParaRPr lang="en-US"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AF4D96C-A74C-49A8-8A14-1FD5FB736263}"/>
                  </a:ext>
                </a:extLst>
              </p:cNvPr>
              <p:cNvSpPr txBox="1"/>
              <p:nvPr/>
            </p:nvSpPr>
            <p:spPr>
              <a:xfrm>
                <a:off x="6888088" y="767913"/>
                <a:ext cx="4248472" cy="866969"/>
              </a:xfrm>
              <a:prstGeom prst="rect">
                <a:avLst/>
              </a:prstGeom>
              <a:noFill/>
            </p:spPr>
            <p:txBody>
              <a:bodyPr wrap="square" lIns="0" tIns="0" rIns="0" bIns="0" rtlCol="0">
                <a:spAutoFit/>
              </a:bodyPr>
              <a:lstStyle/>
              <a:p>
                <a14:m>
                  <m:oMath xmlns:m="http://schemas.openxmlformats.org/officeDocument/2006/math">
                    <m:r>
                      <m:rPr>
                        <m:sty m:val="p"/>
                      </m:rPr>
                      <a:rPr lang="en-US" sz="3200" b="0" i="0" smtClean="0">
                        <a:solidFill>
                          <a:srgbClr val="AA0000"/>
                        </a:solidFill>
                        <a:latin typeface="Cambria Math" panose="02040503050406030204" pitchFamily="18" charset="0"/>
                      </a:rPr>
                      <m:t>Ii</m:t>
                    </m:r>
                    <m:r>
                      <a:rPr lang="en-US" sz="3200" b="0" i="0" smtClean="0">
                        <a:solidFill>
                          <a:srgbClr val="AA0000"/>
                        </a:solidFill>
                        <a:latin typeface="Cambria Math" panose="02040503050406030204" pitchFamily="18" charset="0"/>
                      </a:rPr>
                      <m:t>=</m:t>
                    </m:r>
                  </m:oMath>
                </a14:m>
                <a:r>
                  <a:rPr lang="en-US" sz="3200" dirty="0">
                    <a:solidFill>
                      <a:srgbClr val="AA0000"/>
                    </a:solidFill>
                  </a:rPr>
                  <a:t> </a:t>
                </a:r>
                <a14:m>
                  <m:oMath xmlns:m="http://schemas.openxmlformats.org/officeDocument/2006/math">
                    <m:f>
                      <m:fPr>
                        <m:ctrlPr>
                          <a:rPr lang="en-US" sz="3200" i="1" dirty="0" smtClean="0">
                            <a:solidFill>
                              <a:srgbClr val="AA0000"/>
                            </a:solidFill>
                            <a:latin typeface="Cambria Math" panose="02040503050406030204" pitchFamily="18" charset="0"/>
                          </a:rPr>
                        </m:ctrlPr>
                      </m:fPr>
                      <m:num>
                        <m:sSup>
                          <m:sSupPr>
                            <m:ctrlPr>
                              <a:rPr lang="en-US" sz="3200" i="1" dirty="0" smtClean="0">
                                <a:solidFill>
                                  <a:srgbClr val="AA0000"/>
                                </a:solidFill>
                                <a:latin typeface="Cambria Math" panose="02040503050406030204" pitchFamily="18" charset="0"/>
                              </a:rPr>
                            </m:ctrlPr>
                          </m:sSupPr>
                          <m:e>
                            <m:r>
                              <m:rPr>
                                <m:sty m:val="p"/>
                              </m:rPr>
                              <a:rPr lang="en-US" sz="3200" b="0" i="0" dirty="0" smtClean="0">
                                <a:solidFill>
                                  <a:srgbClr val="AA0000"/>
                                </a:solidFill>
                                <a:latin typeface="Cambria Math" panose="02040503050406030204" pitchFamily="18" charset="0"/>
                              </a:rPr>
                              <m:t>U</m:t>
                            </m:r>
                          </m:e>
                          <m:sup>
                            <m:rad>
                              <m:radPr>
                                <m:degHide m:val="on"/>
                                <m:ctrlPr>
                                  <a:rPr lang="en-US" sz="3200" i="1" dirty="0" smtClean="0">
                                    <a:solidFill>
                                      <a:srgbClr val="AA0000"/>
                                    </a:solidFill>
                                    <a:latin typeface="Cambria Math" panose="02040503050406030204" pitchFamily="18" charset="0"/>
                                  </a:rPr>
                                </m:ctrlPr>
                              </m:radPr>
                              <m:deg/>
                              <m:e>
                                <m:r>
                                  <a:rPr lang="en-US" sz="3200" b="0" i="0" dirty="0" smtClean="0">
                                    <a:solidFill>
                                      <a:srgbClr val="AA0000"/>
                                    </a:solidFill>
                                    <a:latin typeface="Cambria Math" panose="02040503050406030204" pitchFamily="18" charset="0"/>
                                  </a:rPr>
                                  <m:t>2(</m:t>
                                </m:r>
                                <m:r>
                                  <m:rPr>
                                    <m:sty m:val="p"/>
                                  </m:rPr>
                                  <a:rPr lang="en-US" sz="3200" b="0" i="0" dirty="0" smtClean="0">
                                    <a:solidFill>
                                      <a:srgbClr val="AA0000"/>
                                    </a:solidFill>
                                    <a:latin typeface="Cambria Math" panose="02040503050406030204" pitchFamily="18" charset="0"/>
                                  </a:rPr>
                                  <m:t>c</m:t>
                                </m:r>
                                <m:r>
                                  <a:rPr lang="en-US" sz="3200" b="0" i="0" dirty="0" smtClean="0">
                                    <a:solidFill>
                                      <a:srgbClr val="AA0000"/>
                                    </a:solidFill>
                                    <a:latin typeface="Cambria Math" panose="02040503050406030204" pitchFamily="18" charset="0"/>
                                  </a:rPr>
                                  <m:t>+1)</m:t>
                                </m:r>
                              </m:e>
                            </m:rad>
                          </m:sup>
                        </m:sSup>
                      </m:num>
                      <m:den>
                        <m:r>
                          <a:rPr lang="en-US" sz="3200" b="0" i="0" dirty="0" smtClean="0">
                            <a:solidFill>
                              <a:srgbClr val="AA0000"/>
                            </a:solidFill>
                            <a:latin typeface="Cambria Math" panose="02040503050406030204" pitchFamily="18" charset="0"/>
                          </a:rPr>
                          <m:t>1−</m:t>
                        </m:r>
                        <m:r>
                          <m:rPr>
                            <m:sty m:val="p"/>
                          </m:rPr>
                          <a:rPr lang="en-US" sz="3200" b="0" i="0" dirty="0" smtClean="0">
                            <a:solidFill>
                              <a:srgbClr val="AA0000"/>
                            </a:solidFill>
                            <a:latin typeface="Cambria Math" panose="02040503050406030204" pitchFamily="18" charset="0"/>
                          </a:rPr>
                          <m:t>U</m:t>
                        </m:r>
                      </m:den>
                    </m:f>
                    <m:r>
                      <a:rPr lang="en-US" sz="3200" i="0" dirty="0" smtClean="0">
                        <a:solidFill>
                          <a:srgbClr val="AA0000"/>
                        </a:solidFill>
                        <a:latin typeface="Cambria Math" panose="02040503050406030204" pitchFamily="18" charset="0"/>
                        <a:ea typeface="Cambria Math" panose="02040503050406030204" pitchFamily="18" charset="0"/>
                      </a:rPr>
                      <m:t>×</m:t>
                    </m:r>
                    <m:f>
                      <m:fPr>
                        <m:ctrlPr>
                          <a:rPr lang="en-US" sz="3200" i="1" dirty="0" smtClean="0">
                            <a:solidFill>
                              <a:srgbClr val="AA0000"/>
                            </a:solidFill>
                            <a:latin typeface="Cambria Math" panose="02040503050406030204" pitchFamily="18" charset="0"/>
                            <a:ea typeface="Cambria Math" panose="02040503050406030204" pitchFamily="18" charset="0"/>
                          </a:rPr>
                        </m:ctrlPr>
                      </m:fPr>
                      <m:num>
                        <m:sSup>
                          <m:sSupPr>
                            <m:ctrlPr>
                              <a:rPr lang="en-US" sz="3200" b="0" i="1" dirty="0" smtClean="0">
                                <a:solidFill>
                                  <a:srgbClr val="AA0000"/>
                                </a:solidFill>
                                <a:latin typeface="Cambria Math" panose="02040503050406030204" pitchFamily="18" charset="0"/>
                                <a:ea typeface="Cambria Math" panose="02040503050406030204" pitchFamily="18" charset="0"/>
                              </a:rPr>
                            </m:ctrlPr>
                          </m:sSupPr>
                          <m:e>
                            <m:r>
                              <m:rPr>
                                <m:sty m:val="p"/>
                              </m:rPr>
                              <a:rPr lang="en-US" sz="3200" b="0" i="0" dirty="0" smtClean="0">
                                <a:solidFill>
                                  <a:srgbClr val="AA0000"/>
                                </a:solidFill>
                                <a:latin typeface="Cambria Math" panose="02040503050406030204" pitchFamily="18" charset="0"/>
                                <a:ea typeface="Cambria Math" panose="02040503050406030204" pitchFamily="18" charset="0"/>
                              </a:rPr>
                              <m:t>CVa</m:t>
                            </m:r>
                          </m:e>
                          <m:sup>
                            <m:r>
                              <a:rPr lang="en-US" sz="3200" b="0" i="0" dirty="0" smtClean="0">
                                <a:solidFill>
                                  <a:srgbClr val="AA0000"/>
                                </a:solidFill>
                                <a:latin typeface="Cambria Math" panose="02040503050406030204" pitchFamily="18" charset="0"/>
                                <a:ea typeface="Cambria Math" panose="02040503050406030204" pitchFamily="18" charset="0"/>
                              </a:rPr>
                              <m:t>2</m:t>
                            </m:r>
                          </m:sup>
                        </m:sSup>
                        <m:r>
                          <a:rPr lang="en-US" sz="3200" b="0" i="0" dirty="0" smtClean="0">
                            <a:solidFill>
                              <a:srgbClr val="AA0000"/>
                            </a:solidFill>
                            <a:latin typeface="Cambria Math" panose="02040503050406030204" pitchFamily="18" charset="0"/>
                            <a:ea typeface="Cambria Math" panose="02040503050406030204" pitchFamily="18" charset="0"/>
                          </a:rPr>
                          <m:t>+</m:t>
                        </m:r>
                        <m:sSup>
                          <m:sSupPr>
                            <m:ctrlPr>
                              <a:rPr lang="en-US" sz="3200" i="1" dirty="0">
                                <a:solidFill>
                                  <a:srgbClr val="AA0000"/>
                                </a:solidFill>
                                <a:latin typeface="Cambria Math" panose="02040503050406030204" pitchFamily="18" charset="0"/>
                                <a:ea typeface="Cambria Math" panose="02040503050406030204" pitchFamily="18" charset="0"/>
                              </a:rPr>
                            </m:ctrlPr>
                          </m:sSupPr>
                          <m:e>
                            <m:r>
                              <m:rPr>
                                <m:sty m:val="p"/>
                              </m:rPr>
                              <a:rPr lang="en-US" sz="3200" i="0" dirty="0">
                                <a:solidFill>
                                  <a:srgbClr val="AA0000"/>
                                </a:solidFill>
                                <a:latin typeface="Cambria Math" panose="02040503050406030204" pitchFamily="18" charset="0"/>
                                <a:ea typeface="Cambria Math" panose="02040503050406030204" pitchFamily="18" charset="0"/>
                              </a:rPr>
                              <m:t>CV</m:t>
                            </m:r>
                            <m:r>
                              <m:rPr>
                                <m:sty m:val="p"/>
                              </m:rPr>
                              <a:rPr lang="en-US" sz="3200" b="0" i="0" dirty="0" smtClean="0">
                                <a:solidFill>
                                  <a:srgbClr val="AA0000"/>
                                </a:solidFill>
                                <a:latin typeface="Cambria Math" panose="02040503050406030204" pitchFamily="18" charset="0"/>
                                <a:ea typeface="Cambria Math" panose="02040503050406030204" pitchFamily="18" charset="0"/>
                              </a:rPr>
                              <m:t>p</m:t>
                            </m:r>
                          </m:e>
                          <m:sup>
                            <m:r>
                              <a:rPr lang="en-US" sz="3200" i="0" dirty="0">
                                <a:solidFill>
                                  <a:srgbClr val="AA0000"/>
                                </a:solidFill>
                                <a:latin typeface="Cambria Math" panose="02040503050406030204" pitchFamily="18" charset="0"/>
                                <a:ea typeface="Cambria Math" panose="02040503050406030204" pitchFamily="18" charset="0"/>
                              </a:rPr>
                              <m:t>2</m:t>
                            </m:r>
                          </m:sup>
                        </m:sSup>
                      </m:num>
                      <m:den>
                        <m:r>
                          <a:rPr lang="en-US" sz="3200" b="0" i="0" dirty="0" smtClean="0">
                            <a:solidFill>
                              <a:srgbClr val="AA0000"/>
                            </a:solidFill>
                            <a:latin typeface="Cambria Math" panose="02040503050406030204" pitchFamily="18" charset="0"/>
                            <a:ea typeface="Cambria Math" panose="02040503050406030204" pitchFamily="18" charset="0"/>
                          </a:rPr>
                          <m:t>2</m:t>
                        </m:r>
                      </m:den>
                    </m:f>
                  </m:oMath>
                </a14:m>
                <a:endParaRPr lang="en-US" sz="3200" dirty="0">
                  <a:solidFill>
                    <a:srgbClr val="AA0000"/>
                  </a:solidFill>
                </a:endParaRPr>
              </a:p>
            </p:txBody>
          </p:sp>
        </mc:Choice>
        <mc:Fallback xmlns="">
          <p:sp>
            <p:nvSpPr>
              <p:cNvPr id="26" name="TextBox 25">
                <a:extLst>
                  <a:ext uri="{FF2B5EF4-FFF2-40B4-BE49-F238E27FC236}">
                    <a16:creationId xmlns:a16="http://schemas.microsoft.com/office/drawing/2014/main" id="{DAF4D96C-A74C-49A8-8A14-1FD5FB736263}"/>
                  </a:ext>
                </a:extLst>
              </p:cNvPr>
              <p:cNvSpPr txBox="1">
                <a:spLocks noRot="1" noChangeAspect="1" noMove="1" noResize="1" noEditPoints="1" noAdjustHandles="1" noChangeArrowheads="1" noChangeShapeType="1" noTextEdit="1"/>
              </p:cNvSpPr>
              <p:nvPr/>
            </p:nvSpPr>
            <p:spPr>
              <a:xfrm>
                <a:off x="6888088" y="767913"/>
                <a:ext cx="4248472" cy="866969"/>
              </a:xfrm>
              <a:prstGeom prst="rect">
                <a:avLst/>
              </a:prstGeom>
              <a:blipFill>
                <a:blip r:embed="rId4"/>
                <a:stretch>
                  <a:fillRect/>
                </a:stretch>
              </a:blipFill>
            </p:spPr>
            <p:txBody>
              <a:bodyPr/>
              <a:lstStyle/>
              <a:p>
                <a:r>
                  <a:rPr lang="en-US">
                    <a:noFill/>
                  </a:rPr>
                  <a:t> </a:t>
                </a:r>
              </a:p>
            </p:txBody>
          </p:sp>
        </mc:Fallback>
      </mc:AlternateContent>
      <p:sp>
        <p:nvSpPr>
          <p:cNvPr id="41" name="Rectangle 4">
            <a:extLst>
              <a:ext uri="{FF2B5EF4-FFF2-40B4-BE49-F238E27FC236}">
                <a16:creationId xmlns:a16="http://schemas.microsoft.com/office/drawing/2014/main" id="{B2D726B5-03EA-40A6-BB7B-8C7E8670E4D9}"/>
              </a:ext>
            </a:extLst>
          </p:cNvPr>
          <p:cNvSpPr>
            <a:spLocks noChangeArrowheads="1"/>
          </p:cNvSpPr>
          <p:nvPr/>
        </p:nvSpPr>
        <p:spPr bwMode="auto">
          <a:xfrm>
            <a:off x="731290" y="791136"/>
            <a:ext cx="2971800" cy="831639"/>
          </a:xfrm>
          <a:prstGeom prst="rect">
            <a:avLst/>
          </a:prstGeom>
          <a:noFill/>
          <a:ln w="9525">
            <a:noFill/>
            <a:miter lim="800000"/>
            <a:headEnd/>
            <a:tailEnd/>
          </a:ln>
        </p:spPr>
        <p:txBody>
          <a:bodyPr wrap="square" lIns="92075" tIns="46038" rIns="92075" bIns="46038">
            <a:spAutoFit/>
          </a:bodyPr>
          <a:lstStyle/>
          <a:p>
            <a:pPr algn="ctr" eaLnBrk="0" hangingPunct="0">
              <a:spcBef>
                <a:spcPts val="0"/>
              </a:spcBef>
            </a:pPr>
            <a:r>
              <a:rPr lang="en-US" sz="2400" dirty="0">
                <a:solidFill>
                  <a:srgbClr val="7030A0"/>
                </a:solidFill>
                <a:latin typeface="Book Antiqua" pitchFamily="18" charset="0"/>
              </a:rPr>
              <a:t>Utilization</a:t>
            </a:r>
            <a:r>
              <a:rPr lang="en-US" sz="2400" dirty="0">
                <a:solidFill>
                  <a:srgbClr val="7030A0"/>
                </a:solidFill>
                <a:latin typeface="MS Reference Sans Serif" pitchFamily="34" charset="0"/>
              </a:rPr>
              <a:t> </a:t>
            </a:r>
            <a:r>
              <a:rPr lang="en-US" sz="2400" dirty="0">
                <a:solidFill>
                  <a:srgbClr val="7030A0"/>
                </a:solidFill>
                <a:latin typeface="Book Antiqua" pitchFamily="18" charset="0"/>
              </a:rPr>
              <a:t>effect  </a:t>
            </a:r>
          </a:p>
          <a:p>
            <a:pPr algn="ctr" eaLnBrk="0" hangingPunct="0">
              <a:spcBef>
                <a:spcPts val="0"/>
              </a:spcBef>
            </a:pPr>
            <a:r>
              <a:rPr lang="en-US" sz="2400" dirty="0">
                <a:solidFill>
                  <a:srgbClr val="7030A0"/>
                </a:solidFill>
                <a:latin typeface="Book Antiqua" pitchFamily="18" charset="0"/>
              </a:rPr>
              <a:t>U-part</a:t>
            </a:r>
          </a:p>
        </p:txBody>
      </p:sp>
      <p:sp>
        <p:nvSpPr>
          <p:cNvPr id="44" name="Rectangle 5">
            <a:extLst>
              <a:ext uri="{FF2B5EF4-FFF2-40B4-BE49-F238E27FC236}">
                <a16:creationId xmlns:a16="http://schemas.microsoft.com/office/drawing/2014/main" id="{8BFE187E-0E26-4CC3-892A-F91DE8925F5E}"/>
              </a:ext>
            </a:extLst>
          </p:cNvPr>
          <p:cNvSpPr>
            <a:spLocks noChangeArrowheads="1"/>
          </p:cNvSpPr>
          <p:nvPr/>
        </p:nvSpPr>
        <p:spPr bwMode="auto">
          <a:xfrm>
            <a:off x="3568081" y="803243"/>
            <a:ext cx="2895600" cy="831639"/>
          </a:xfrm>
          <a:prstGeom prst="rect">
            <a:avLst/>
          </a:prstGeom>
          <a:noFill/>
          <a:ln w="9525">
            <a:noFill/>
            <a:miter lim="800000"/>
            <a:headEnd/>
            <a:tailEnd/>
          </a:ln>
        </p:spPr>
        <p:txBody>
          <a:bodyPr wrap="square" lIns="92075" tIns="46038" rIns="92075" bIns="46038">
            <a:spAutoFit/>
          </a:bodyPr>
          <a:lstStyle/>
          <a:p>
            <a:pPr algn="ctr">
              <a:spcBef>
                <a:spcPts val="0"/>
              </a:spcBef>
            </a:pPr>
            <a:r>
              <a:rPr lang="en-US" sz="2400" dirty="0">
                <a:solidFill>
                  <a:srgbClr val="7030A0"/>
                </a:solidFill>
                <a:latin typeface="Book Antiqua" pitchFamily="18" charset="0"/>
              </a:rPr>
              <a:t>Variability effect</a:t>
            </a:r>
          </a:p>
          <a:p>
            <a:pPr algn="ctr">
              <a:spcBef>
                <a:spcPts val="0"/>
              </a:spcBef>
            </a:pPr>
            <a:r>
              <a:rPr lang="en-US" sz="2400" dirty="0">
                <a:solidFill>
                  <a:srgbClr val="7030A0"/>
                </a:solidFill>
                <a:latin typeface="Book Antiqua" pitchFamily="18" charset="0"/>
              </a:rPr>
              <a:t>V-part</a:t>
            </a:r>
          </a:p>
        </p:txBody>
      </p:sp>
      <p:graphicFrame>
        <p:nvGraphicFramePr>
          <p:cNvPr id="47" name="Object 3">
            <a:extLst>
              <a:ext uri="{FF2B5EF4-FFF2-40B4-BE49-F238E27FC236}">
                <a16:creationId xmlns:a16="http://schemas.microsoft.com/office/drawing/2014/main" id="{0D8A4919-6D9A-4EBD-9387-9FC1867D16B0}"/>
              </a:ext>
            </a:extLst>
          </p:cNvPr>
          <p:cNvGraphicFramePr>
            <a:graphicFrameLocks/>
          </p:cNvGraphicFramePr>
          <p:nvPr>
            <p:extLst>
              <p:ext uri="{D42A27DB-BD31-4B8C-83A1-F6EECF244321}">
                <p14:modId xmlns:p14="http://schemas.microsoft.com/office/powerpoint/2010/main" val="1841501593"/>
              </p:ext>
            </p:extLst>
          </p:nvPr>
        </p:nvGraphicFramePr>
        <p:xfrm>
          <a:off x="9906408" y="1591726"/>
          <a:ext cx="28575" cy="15875"/>
        </p:xfrm>
        <a:graphic>
          <a:graphicData uri="http://schemas.openxmlformats.org/presentationml/2006/ole">
            <mc:AlternateContent xmlns:mc="http://schemas.openxmlformats.org/markup-compatibility/2006">
              <mc:Choice xmlns:v="urn:schemas-microsoft-com:vml" Requires="v">
                <p:oleObj spid="_x0000_s132154" name="Equation" r:id="rId5" imgW="266400" imgH="177480" progId="Equation.3">
                  <p:embed/>
                </p:oleObj>
              </mc:Choice>
              <mc:Fallback>
                <p:oleObj name="Equation" r:id="rId5" imgW="266400" imgH="177480" progId="Equation.3">
                  <p:embed/>
                  <p:pic>
                    <p:nvPicPr>
                      <p:cNvPr id="105476" name="Object 3"/>
                      <p:cNvPicPr>
                        <a:picLocks noChangeArrowheads="1"/>
                      </p:cNvPicPr>
                      <p:nvPr/>
                    </p:nvPicPr>
                    <p:blipFill>
                      <a:blip r:embed="rId6"/>
                      <a:srcRect/>
                      <a:stretch>
                        <a:fillRect/>
                      </a:stretch>
                    </p:blipFill>
                    <p:spPr bwMode="auto">
                      <a:xfrm>
                        <a:off x="9906408" y="1591726"/>
                        <a:ext cx="28575" cy="15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3">
            <a:extLst>
              <a:ext uri="{FF2B5EF4-FFF2-40B4-BE49-F238E27FC236}">
                <a16:creationId xmlns:a16="http://schemas.microsoft.com/office/drawing/2014/main" id="{E094C9E5-4FBD-4971-B127-6DEAA7EEB665}"/>
              </a:ext>
            </a:extLst>
          </p:cNvPr>
          <p:cNvGraphicFramePr>
            <a:graphicFrameLocks/>
          </p:cNvGraphicFramePr>
          <p:nvPr>
            <p:extLst>
              <p:ext uri="{D42A27DB-BD31-4B8C-83A1-F6EECF244321}">
                <p14:modId xmlns:p14="http://schemas.microsoft.com/office/powerpoint/2010/main" val="2096425937"/>
              </p:ext>
            </p:extLst>
          </p:nvPr>
        </p:nvGraphicFramePr>
        <p:xfrm>
          <a:off x="3522283" y="949384"/>
          <a:ext cx="292100" cy="260350"/>
        </p:xfrm>
        <a:graphic>
          <a:graphicData uri="http://schemas.openxmlformats.org/presentationml/2006/ole">
            <mc:AlternateContent xmlns:mc="http://schemas.openxmlformats.org/markup-compatibility/2006">
              <mc:Choice xmlns:v="urn:schemas-microsoft-com:vml" Requires="v">
                <p:oleObj spid="_x0000_s132155" name="Equation" r:id="rId7" imgW="2720160" imgH="3027960" progId="Equation.3">
                  <p:embed/>
                </p:oleObj>
              </mc:Choice>
              <mc:Fallback>
                <p:oleObj name="Equation" r:id="rId7" imgW="2720160" imgH="3027960" progId="Equation.3">
                  <p:embed/>
                  <p:pic>
                    <p:nvPicPr>
                      <p:cNvPr id="105477"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2283" y="949384"/>
                        <a:ext cx="292100" cy="260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 name="Rectangle 4">
            <a:extLst>
              <a:ext uri="{FF2B5EF4-FFF2-40B4-BE49-F238E27FC236}">
                <a16:creationId xmlns:a16="http://schemas.microsoft.com/office/drawing/2014/main" id="{562AD8B0-040B-484A-B243-A3455015A9DD}"/>
              </a:ext>
            </a:extLst>
          </p:cNvPr>
          <p:cNvSpPr>
            <a:spLocks noChangeArrowheads="1"/>
          </p:cNvSpPr>
          <p:nvPr/>
        </p:nvSpPr>
        <p:spPr bwMode="auto">
          <a:xfrm>
            <a:off x="136000" y="844318"/>
            <a:ext cx="704339" cy="462307"/>
          </a:xfrm>
          <a:prstGeom prst="rect">
            <a:avLst/>
          </a:prstGeom>
          <a:noFill/>
          <a:ln w="9525">
            <a:noFill/>
            <a:miter lim="800000"/>
            <a:headEnd/>
            <a:tailEnd/>
          </a:ln>
        </p:spPr>
        <p:txBody>
          <a:bodyPr wrap="square" lIns="92075" tIns="46038" rIns="92075" bIns="46038">
            <a:spAutoFit/>
          </a:bodyPr>
          <a:lstStyle/>
          <a:p>
            <a:pPr algn="ctr" eaLnBrk="0" hangingPunct="0">
              <a:spcBef>
                <a:spcPts val="0"/>
              </a:spcBef>
            </a:pPr>
            <a:r>
              <a:rPr lang="en-US" sz="2400" dirty="0" err="1">
                <a:solidFill>
                  <a:srgbClr val="7030A0"/>
                </a:solidFill>
                <a:latin typeface="Book Antiqua" pitchFamily="18" charset="0"/>
              </a:rPr>
              <a:t>Ii</a:t>
            </a:r>
            <a:r>
              <a:rPr lang="en-US" sz="2400" dirty="0">
                <a:solidFill>
                  <a:srgbClr val="7030A0"/>
                </a:solidFill>
                <a:latin typeface="Book Antiqua" pitchFamily="18" charset="0"/>
              </a:rPr>
              <a:t> =</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958C583-9C9C-4685-BB52-6F933BD93102}"/>
                  </a:ext>
                </a:extLst>
              </p:cNvPr>
              <p:cNvSpPr txBox="1"/>
              <p:nvPr/>
            </p:nvSpPr>
            <p:spPr>
              <a:xfrm>
                <a:off x="6204856" y="2096520"/>
                <a:ext cx="859210" cy="576889"/>
              </a:xfrm>
              <a:prstGeom prst="rect">
                <a:avLst/>
              </a:prstGeom>
              <a:noFill/>
            </p:spPr>
            <p:txBody>
              <a:bodyPr wrap="none" lIns="0" tIns="0" rIns="0" bIns="0" rtlCol="0">
                <a:spAutoFit/>
              </a:bodyPr>
              <a:lstStyle>
                <a:defPPr>
                  <a:defRPr lang="en-US"/>
                </a:defPPr>
                <a:lvl1pPr>
                  <a:defRPr sz="2400" b="0" i="0">
                    <a:solidFill>
                      <a:srgbClr val="AA0000"/>
                    </a:solidFill>
                    <a:latin typeface="Cambria Math" panose="02040503050406030204" pitchFamily="18" charset="0"/>
                  </a:defRPr>
                </a:lvl1pPr>
              </a:lstStyle>
              <a:p>
                <a:r>
                  <a:rPr lang="en-US" dirty="0">
                    <a:solidFill>
                      <a:srgbClr val="AA0000"/>
                    </a:solidFill>
                  </a:rPr>
                  <a:t>U = </a:t>
                </a:r>
                <a14:m>
                  <m:oMath xmlns:m="http://schemas.openxmlformats.org/officeDocument/2006/math">
                    <m:f>
                      <m:fPr>
                        <m:ctrlPr>
                          <a:rPr lang="en-US" i="1" dirty="0">
                            <a:solidFill>
                              <a:srgbClr val="AA0000"/>
                            </a:solidFill>
                            <a:latin typeface="Cambria Math" panose="02040503050406030204" pitchFamily="18" charset="0"/>
                          </a:rPr>
                        </m:ctrlPr>
                      </m:fPr>
                      <m:num>
                        <m:r>
                          <m:rPr>
                            <m:sty m:val="p"/>
                          </m:rPr>
                          <a:rPr lang="en-US" dirty="0">
                            <a:solidFill>
                              <a:srgbClr val="AA0000"/>
                            </a:solidFill>
                            <a:latin typeface="Cambria Math" panose="02040503050406030204" pitchFamily="18" charset="0"/>
                          </a:rPr>
                          <m:t>R</m:t>
                        </m:r>
                      </m:num>
                      <m:den>
                        <m:r>
                          <m:rPr>
                            <m:sty m:val="p"/>
                          </m:rPr>
                          <a:rPr lang="en-US" dirty="0">
                            <a:solidFill>
                              <a:srgbClr val="AA0000"/>
                            </a:solidFill>
                            <a:latin typeface="Cambria Math" panose="02040503050406030204" pitchFamily="18" charset="0"/>
                          </a:rPr>
                          <m:t>Rp</m:t>
                        </m:r>
                      </m:den>
                    </m:f>
                  </m:oMath>
                </a14:m>
                <a:endParaRPr lang="en-US" dirty="0">
                  <a:solidFill>
                    <a:srgbClr val="AA0000"/>
                  </a:solidFill>
                </a:endParaRPr>
              </a:p>
            </p:txBody>
          </p:sp>
        </mc:Choice>
        <mc:Fallback xmlns="">
          <p:sp>
            <p:nvSpPr>
              <p:cNvPr id="73" name="TextBox 72">
                <a:extLst>
                  <a:ext uri="{FF2B5EF4-FFF2-40B4-BE49-F238E27FC236}">
                    <a16:creationId xmlns:a16="http://schemas.microsoft.com/office/drawing/2014/main" id="{3958C583-9C9C-4685-BB52-6F933BD93102}"/>
                  </a:ext>
                </a:extLst>
              </p:cNvPr>
              <p:cNvSpPr txBox="1">
                <a:spLocks noRot="1" noChangeAspect="1" noMove="1" noResize="1" noEditPoints="1" noAdjustHandles="1" noChangeArrowheads="1" noChangeShapeType="1" noTextEdit="1"/>
              </p:cNvSpPr>
              <p:nvPr/>
            </p:nvSpPr>
            <p:spPr>
              <a:xfrm>
                <a:off x="6204856" y="2096520"/>
                <a:ext cx="859210" cy="576889"/>
              </a:xfrm>
              <a:prstGeom prst="rect">
                <a:avLst/>
              </a:prstGeom>
              <a:blipFill>
                <a:blip r:embed="rId9"/>
                <a:stretch>
                  <a:fillRect l="-21986" t="-4211" b="-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31EC79B-95C1-4010-8464-9A69F543E071}"/>
                  </a:ext>
                </a:extLst>
              </p:cNvPr>
              <p:cNvSpPr txBox="1"/>
              <p:nvPr/>
            </p:nvSpPr>
            <p:spPr>
              <a:xfrm>
                <a:off x="10200456" y="2096391"/>
                <a:ext cx="841577" cy="576889"/>
              </a:xfrm>
              <a:prstGeom prst="rect">
                <a:avLst/>
              </a:prstGeom>
              <a:noFill/>
            </p:spPr>
            <p:txBody>
              <a:bodyPr wrap="none" lIns="0" tIns="0" rIns="0" bIns="0" rtlCol="0">
                <a:spAutoFit/>
              </a:bodyPr>
              <a:lstStyle/>
              <a:p>
                <a:r>
                  <a:rPr lang="en-US" sz="2400" dirty="0">
                    <a:solidFill>
                      <a:srgbClr val="AA0000"/>
                    </a:solidFill>
                    <a:latin typeface="Cambria Math" panose="02040503050406030204" pitchFamily="18" charset="0"/>
                  </a:rPr>
                  <a:t>R = </a:t>
                </a:r>
                <a14:m>
                  <m:oMath xmlns:m="http://schemas.openxmlformats.org/officeDocument/2006/math">
                    <m:f>
                      <m:fPr>
                        <m:ctrlPr>
                          <a:rPr lang="en-US" sz="2400" i="1" dirty="0" smtClean="0">
                            <a:solidFill>
                              <a:srgbClr val="AA0000"/>
                            </a:solidFill>
                            <a:latin typeface="Cambria Math" panose="02040503050406030204" pitchFamily="18" charset="0"/>
                          </a:rPr>
                        </m:ctrlPr>
                      </m:fPr>
                      <m:num>
                        <m:r>
                          <m:rPr>
                            <m:sty m:val="p"/>
                          </m:rPr>
                          <a:rPr lang="en-US" sz="2400" b="0" i="0" dirty="0" smtClean="0">
                            <a:solidFill>
                              <a:srgbClr val="AA0000"/>
                            </a:solidFill>
                            <a:latin typeface="Cambria Math" panose="02040503050406030204" pitchFamily="18" charset="0"/>
                          </a:rPr>
                          <m:t>cU</m:t>
                        </m:r>
                      </m:num>
                      <m:den>
                        <m:r>
                          <m:rPr>
                            <m:sty m:val="p"/>
                          </m:rPr>
                          <a:rPr lang="en-US" sz="2400" b="0" i="0" dirty="0" smtClean="0">
                            <a:solidFill>
                              <a:srgbClr val="AA0000"/>
                            </a:solidFill>
                            <a:latin typeface="Cambria Math" panose="02040503050406030204" pitchFamily="18" charset="0"/>
                          </a:rPr>
                          <m:t>Tp</m:t>
                        </m:r>
                      </m:den>
                    </m:f>
                  </m:oMath>
                </a14:m>
                <a:endParaRPr lang="en-US" sz="2400" dirty="0">
                  <a:solidFill>
                    <a:srgbClr val="AA0000"/>
                  </a:solidFill>
                </a:endParaRPr>
              </a:p>
            </p:txBody>
          </p:sp>
        </mc:Choice>
        <mc:Fallback xmlns="">
          <p:sp>
            <p:nvSpPr>
              <p:cNvPr id="74" name="TextBox 73">
                <a:extLst>
                  <a:ext uri="{FF2B5EF4-FFF2-40B4-BE49-F238E27FC236}">
                    <a16:creationId xmlns:a16="http://schemas.microsoft.com/office/drawing/2014/main" id="{F31EC79B-95C1-4010-8464-9A69F543E071}"/>
                  </a:ext>
                </a:extLst>
              </p:cNvPr>
              <p:cNvSpPr txBox="1">
                <a:spLocks noRot="1" noChangeAspect="1" noMove="1" noResize="1" noEditPoints="1" noAdjustHandles="1" noChangeArrowheads="1" noChangeShapeType="1" noTextEdit="1"/>
              </p:cNvSpPr>
              <p:nvPr/>
            </p:nvSpPr>
            <p:spPr>
              <a:xfrm>
                <a:off x="10200456" y="2096391"/>
                <a:ext cx="841577" cy="576889"/>
              </a:xfrm>
              <a:prstGeom prst="rect">
                <a:avLst/>
              </a:prstGeom>
              <a:blipFill>
                <a:blip r:embed="rId10"/>
                <a:stretch>
                  <a:fillRect l="-21739" t="-4211" b="-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AB74761-EF25-4B11-A2BC-BC3E19A0CAA8}"/>
                  </a:ext>
                </a:extLst>
              </p:cNvPr>
              <p:cNvSpPr txBox="1"/>
              <p:nvPr/>
            </p:nvSpPr>
            <p:spPr>
              <a:xfrm>
                <a:off x="7830039" y="2096391"/>
                <a:ext cx="1847685" cy="577146"/>
              </a:xfrm>
              <a:prstGeom prst="rect">
                <a:avLst/>
              </a:prstGeom>
              <a:noFill/>
            </p:spPr>
            <p:txBody>
              <a:bodyPr wrap="none" lIns="0" tIns="0" rIns="0" bIns="0" rtlCol="0">
                <a:spAutoFit/>
              </a:bodyPr>
              <a:lstStyle/>
              <a:p>
                <a:r>
                  <a:rPr lang="en-US" sz="2400" dirty="0">
                    <a:solidFill>
                      <a:srgbClr val="AA0000"/>
                    </a:solidFill>
                    <a:latin typeface="Cambria Math" panose="02040503050406030204" pitchFamily="18" charset="0"/>
                  </a:rPr>
                  <a:t>U =</a:t>
                </a:r>
                <a14:m>
                  <m:oMath xmlns:m="http://schemas.openxmlformats.org/officeDocument/2006/math">
                    <m:f>
                      <m:fPr>
                        <m:ctrlPr>
                          <a:rPr lang="en-US" sz="2400" i="1" dirty="0">
                            <a:solidFill>
                              <a:srgbClr val="AA0000"/>
                            </a:solidFill>
                            <a:latin typeface="Cambria Math" panose="02040503050406030204" pitchFamily="18" charset="0"/>
                          </a:rPr>
                        </m:ctrlPr>
                      </m:fPr>
                      <m:num>
                        <m:r>
                          <m:rPr>
                            <m:sty m:val="p"/>
                          </m:rPr>
                          <a:rPr lang="en-US" sz="2400" dirty="0">
                            <a:solidFill>
                              <a:srgbClr val="AA0000"/>
                            </a:solidFill>
                            <a:latin typeface="Cambria Math" panose="02040503050406030204" pitchFamily="18" charset="0"/>
                          </a:rPr>
                          <m:t>R</m:t>
                        </m:r>
                      </m:num>
                      <m:den>
                        <m:r>
                          <m:rPr>
                            <m:sty m:val="p"/>
                          </m:rPr>
                          <a:rPr lang="en-US" sz="2400" b="0" i="0" dirty="0" smtClean="0">
                            <a:solidFill>
                              <a:srgbClr val="AA0000"/>
                            </a:solidFill>
                            <a:latin typeface="Cambria Math" panose="02040503050406030204" pitchFamily="18" charset="0"/>
                          </a:rPr>
                          <m:t>c</m:t>
                        </m:r>
                        <m:r>
                          <a:rPr lang="en-US" sz="2400" b="0" i="0" dirty="0" smtClean="0">
                            <a:solidFill>
                              <a:srgbClr val="AA0000"/>
                            </a:solidFill>
                            <a:latin typeface="Cambria Math" panose="02040503050406030204" pitchFamily="18" charset="0"/>
                          </a:rPr>
                          <m:t>/</m:t>
                        </m:r>
                        <m:r>
                          <m:rPr>
                            <m:sty m:val="p"/>
                          </m:rPr>
                          <a:rPr lang="en-US" sz="2400" b="0" i="0" dirty="0" smtClean="0">
                            <a:solidFill>
                              <a:srgbClr val="AA0000"/>
                            </a:solidFill>
                            <a:latin typeface="Cambria Math" panose="02040503050406030204" pitchFamily="18" charset="0"/>
                          </a:rPr>
                          <m:t>Tp</m:t>
                        </m:r>
                      </m:den>
                    </m:f>
                    <m:r>
                      <a:rPr lang="en-US" sz="2400" b="0" i="1" dirty="0" smtClean="0">
                        <a:solidFill>
                          <a:srgbClr val="AA0000"/>
                        </a:solidFill>
                        <a:latin typeface="Cambria Math" panose="02040503050406030204" pitchFamily="18" charset="0"/>
                      </a:rPr>
                      <m:t>=</m:t>
                    </m:r>
                    <m:f>
                      <m:fPr>
                        <m:ctrlPr>
                          <a:rPr lang="en-US" sz="2400" i="1" dirty="0">
                            <a:solidFill>
                              <a:srgbClr val="AA0000"/>
                            </a:solidFill>
                            <a:latin typeface="Cambria Math" panose="02040503050406030204" pitchFamily="18" charset="0"/>
                          </a:rPr>
                        </m:ctrlPr>
                      </m:fPr>
                      <m:num>
                        <m:r>
                          <m:rPr>
                            <m:sty m:val="p"/>
                          </m:rPr>
                          <a:rPr lang="en-US" sz="2400" dirty="0">
                            <a:solidFill>
                              <a:srgbClr val="AA0000"/>
                            </a:solidFill>
                            <a:latin typeface="Cambria Math" panose="02040503050406030204" pitchFamily="18" charset="0"/>
                          </a:rPr>
                          <m:t>R</m:t>
                        </m:r>
                        <m:r>
                          <m:rPr>
                            <m:sty m:val="p"/>
                          </m:rPr>
                          <a:rPr lang="en-US" sz="2400" b="0" i="0" dirty="0" smtClean="0">
                            <a:solidFill>
                              <a:srgbClr val="AA0000"/>
                            </a:solidFill>
                            <a:latin typeface="Cambria Math" panose="02040503050406030204" pitchFamily="18" charset="0"/>
                          </a:rPr>
                          <m:t>Tp</m:t>
                        </m:r>
                      </m:num>
                      <m:den>
                        <m:r>
                          <m:rPr>
                            <m:sty m:val="p"/>
                          </m:rPr>
                          <a:rPr lang="en-US" sz="2400" dirty="0">
                            <a:solidFill>
                              <a:srgbClr val="AA0000"/>
                            </a:solidFill>
                            <a:latin typeface="Cambria Math" panose="02040503050406030204" pitchFamily="18" charset="0"/>
                          </a:rPr>
                          <m:t>c</m:t>
                        </m:r>
                      </m:den>
                    </m:f>
                  </m:oMath>
                </a14:m>
                <a:endParaRPr lang="en-US" sz="2400" dirty="0">
                  <a:solidFill>
                    <a:srgbClr val="AA0000"/>
                  </a:solidFill>
                </a:endParaRPr>
              </a:p>
            </p:txBody>
          </p:sp>
        </mc:Choice>
        <mc:Fallback xmlns="">
          <p:sp>
            <p:nvSpPr>
              <p:cNvPr id="75" name="TextBox 74">
                <a:extLst>
                  <a:ext uri="{FF2B5EF4-FFF2-40B4-BE49-F238E27FC236}">
                    <a16:creationId xmlns:a16="http://schemas.microsoft.com/office/drawing/2014/main" id="{4AB74761-EF25-4B11-A2BC-BC3E19A0CAA8}"/>
                  </a:ext>
                </a:extLst>
              </p:cNvPr>
              <p:cNvSpPr txBox="1">
                <a:spLocks noRot="1" noChangeAspect="1" noMove="1" noResize="1" noEditPoints="1" noAdjustHandles="1" noChangeArrowheads="1" noChangeShapeType="1" noTextEdit="1"/>
              </p:cNvSpPr>
              <p:nvPr/>
            </p:nvSpPr>
            <p:spPr>
              <a:xfrm>
                <a:off x="7830039" y="2096391"/>
                <a:ext cx="1847685" cy="577146"/>
              </a:xfrm>
              <a:prstGeom prst="rect">
                <a:avLst/>
              </a:prstGeom>
              <a:blipFill>
                <a:blip r:embed="rId11"/>
                <a:stretch>
                  <a:fillRect l="-9868" t="-4211" b="-7368"/>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A19E7DE3-7FD0-4B68-B6EC-C0BF4517D43E}"/>
              </a:ext>
            </a:extLst>
          </p:cNvPr>
          <p:cNvSpPr txBox="1"/>
          <p:nvPr/>
        </p:nvSpPr>
        <p:spPr>
          <a:xfrm>
            <a:off x="114896" y="2945797"/>
            <a:ext cx="11697758" cy="2092881"/>
          </a:xfrm>
          <a:prstGeom prst="rect">
            <a:avLst/>
          </a:prstGeom>
          <a:noFill/>
        </p:spPr>
        <p:txBody>
          <a:bodyPr wrap="square">
            <a:spAutoFit/>
          </a:bodyPr>
          <a:lstStyle/>
          <a:p>
            <a:pPr marL="457200" indent="-457200">
              <a:spcAft>
                <a:spcPts val="1200"/>
              </a:spcAft>
            </a:pPr>
            <a:r>
              <a:rPr lang="en-US" sz="2400" dirty="0">
                <a:solidFill>
                  <a:schemeClr val="tx1"/>
                </a:solidFill>
                <a:latin typeface="Book Antiqua" pitchFamily="18" charset="0"/>
              </a:rPr>
              <a:t>Variability in the interarrival time and processing time is measured using standard deviation. Higher standard deviation means greater variability.</a:t>
            </a:r>
          </a:p>
          <a:p>
            <a:pPr marL="457200" indent="-457200">
              <a:spcAft>
                <a:spcPts val="1200"/>
              </a:spcAft>
            </a:pPr>
            <a:r>
              <a:rPr lang="en-US" sz="2400" dirty="0">
                <a:solidFill>
                  <a:schemeClr val="tx1"/>
                </a:solidFill>
                <a:latin typeface="Book Antiqua" pitchFamily="18" charset="0"/>
              </a:rPr>
              <a:t>Standard deviation is not enough to understand the extend of variability. Does a standard deviation of 20                        	      represents more variability or a standard deviation of 150                                       </a:t>
            </a:r>
          </a:p>
        </p:txBody>
      </p:sp>
      <p:sp>
        <p:nvSpPr>
          <p:cNvPr id="77" name="Content Placeholder 1">
            <a:extLst>
              <a:ext uri="{FF2B5EF4-FFF2-40B4-BE49-F238E27FC236}">
                <a16:creationId xmlns:a16="http://schemas.microsoft.com/office/drawing/2014/main" id="{DD94AF13-15AE-490E-AAA5-0270B9818DF0}"/>
              </a:ext>
            </a:extLst>
          </p:cNvPr>
          <p:cNvSpPr txBox="1">
            <a:spLocks/>
          </p:cNvSpPr>
          <p:nvPr/>
        </p:nvSpPr>
        <p:spPr bwMode="auto">
          <a:xfrm>
            <a:off x="4080343" y="4141867"/>
            <a:ext cx="3766864"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Tx/>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Aft>
                <a:spcPts val="1200"/>
              </a:spcAft>
              <a:buNone/>
            </a:pPr>
            <a:r>
              <a:rPr lang="en-US" dirty="0">
                <a:solidFill>
                  <a:srgbClr val="FF0000"/>
                </a:solidFill>
                <a:latin typeface="Book Antiqua" pitchFamily="18" charset="0"/>
              </a:rPr>
              <a:t>for an average of 80</a:t>
            </a:r>
          </a:p>
        </p:txBody>
      </p:sp>
      <p:sp>
        <p:nvSpPr>
          <p:cNvPr id="78" name="Content Placeholder 1">
            <a:extLst>
              <a:ext uri="{FF2B5EF4-FFF2-40B4-BE49-F238E27FC236}">
                <a16:creationId xmlns:a16="http://schemas.microsoft.com/office/drawing/2014/main" id="{BEA46809-58B5-49BA-B31B-E4A39A9E8116}"/>
              </a:ext>
            </a:extLst>
          </p:cNvPr>
          <p:cNvSpPr txBox="1">
            <a:spLocks/>
          </p:cNvSpPr>
          <p:nvPr/>
        </p:nvSpPr>
        <p:spPr bwMode="auto">
          <a:xfrm>
            <a:off x="4087820" y="4572684"/>
            <a:ext cx="3581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Tx/>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Aft>
                <a:spcPts val="1200"/>
              </a:spcAft>
              <a:buNone/>
            </a:pPr>
            <a:r>
              <a:rPr lang="en-US" dirty="0">
                <a:solidFill>
                  <a:srgbClr val="FF0000"/>
                </a:solidFill>
                <a:latin typeface="Book Antiqua" pitchFamily="18" charset="0"/>
              </a:rPr>
              <a:t>for an average of 1000</a:t>
            </a:r>
            <a:r>
              <a:rPr lang="en-US" dirty="0">
                <a:solidFill>
                  <a:schemeClr val="tx1"/>
                </a:solidFill>
                <a:latin typeface="Book Antiqua" pitchFamily="18" charset="0"/>
              </a:rPr>
              <a:t>? </a:t>
            </a:r>
          </a:p>
        </p:txBody>
      </p:sp>
      <p:sp>
        <p:nvSpPr>
          <p:cNvPr id="79" name="Content Placeholder 1">
            <a:extLst>
              <a:ext uri="{FF2B5EF4-FFF2-40B4-BE49-F238E27FC236}">
                <a16:creationId xmlns:a16="http://schemas.microsoft.com/office/drawing/2014/main" id="{3F98DE6C-4E9D-4245-86F0-CCB323752794}"/>
              </a:ext>
            </a:extLst>
          </p:cNvPr>
          <p:cNvSpPr>
            <a:spLocks noGrp="1"/>
          </p:cNvSpPr>
          <p:nvPr>
            <p:ph idx="1"/>
          </p:nvPr>
        </p:nvSpPr>
        <p:spPr>
          <a:xfrm>
            <a:off x="239139" y="5080021"/>
            <a:ext cx="11449272" cy="1307826"/>
          </a:xfrm>
        </p:spPr>
        <p:txBody>
          <a:bodyPr/>
          <a:lstStyle/>
          <a:p>
            <a:pPr marL="0" indent="0" eaLnBrk="0" hangingPunct="0">
              <a:spcBef>
                <a:spcPts val="0"/>
              </a:spcBef>
              <a:spcAft>
                <a:spcPts val="600"/>
              </a:spcAft>
              <a:buNone/>
            </a:pPr>
            <a:r>
              <a:rPr lang="en-US" dirty="0">
                <a:solidFill>
                  <a:srgbClr val="AA0000"/>
                </a:solidFill>
              </a:rPr>
              <a:t>CVa: Coefficients of Variation of Interarrival Time. CV=</a:t>
            </a:r>
            <a:r>
              <a:rPr lang="en-US" dirty="0" err="1">
                <a:solidFill>
                  <a:srgbClr val="AA0000"/>
                </a:solidFill>
              </a:rPr>
              <a:t>Standatd</a:t>
            </a:r>
            <a:r>
              <a:rPr lang="en-US" dirty="0">
                <a:solidFill>
                  <a:srgbClr val="AA0000"/>
                </a:solidFill>
              </a:rPr>
              <a:t> Deviation/Mean </a:t>
            </a:r>
            <a:r>
              <a:rPr lang="en-US" dirty="0" err="1">
                <a:solidFill>
                  <a:srgbClr val="AA0000"/>
                </a:solidFill>
              </a:rPr>
              <a:t>CVp</a:t>
            </a:r>
            <a:r>
              <a:rPr lang="en-US" dirty="0">
                <a:solidFill>
                  <a:srgbClr val="AA0000"/>
                </a:solidFill>
              </a:rPr>
              <a:t>: Coefficients of Variation of processing Time. </a:t>
            </a:r>
          </a:p>
          <a:p>
            <a:pPr marL="0" indent="0" eaLnBrk="0" hangingPunct="0">
              <a:spcBef>
                <a:spcPts val="0"/>
              </a:spcBef>
              <a:spcAft>
                <a:spcPts val="600"/>
              </a:spcAft>
              <a:buNone/>
            </a:pPr>
            <a:r>
              <a:rPr lang="en-US" dirty="0">
                <a:solidFill>
                  <a:srgbClr val="AA0000"/>
                </a:solidFill>
              </a:rPr>
              <a:t>It is assumed that inter-arrival time and processing times are independent.</a:t>
            </a:r>
            <a:endParaRPr lang="en-AU" dirty="0">
              <a:solidFill>
                <a:srgbClr val="AA0000"/>
              </a:solidFill>
            </a:endParaRP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dissolv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dissolve">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dissolv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dissolve">
                                      <p:cBhvr>
                                        <p:cTn id="27" dur="500"/>
                                        <p:tgtEl>
                                          <p:spTgt spid="7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dissolve">
                                      <p:cBhvr>
                                        <p:cTn id="30" dur="500"/>
                                        <p:tgtEl>
                                          <p:spTgt spid="7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dissolve">
                                      <p:cBhvr>
                                        <p:cTn id="35" dur="500"/>
                                        <p:tgtEl>
                                          <p:spTgt spid="7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9">
                                            <p:txEl>
                                              <p:pRg st="0" end="0"/>
                                            </p:txEl>
                                          </p:spTgt>
                                        </p:tgtEl>
                                        <p:attrNameLst>
                                          <p:attrName>style.visibility</p:attrName>
                                        </p:attrNameLst>
                                      </p:cBhvr>
                                      <p:to>
                                        <p:strVal val="visible"/>
                                      </p:to>
                                    </p:set>
                                    <p:animEffect transition="in" filter="dissolve">
                                      <p:cBhvr>
                                        <p:cTn id="40" dur="500"/>
                                        <p:tgtEl>
                                          <p:spTgt spid="7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9">
                                            <p:txEl>
                                              <p:pRg st="1" end="1"/>
                                            </p:txEl>
                                          </p:spTgt>
                                        </p:tgtEl>
                                        <p:attrNameLst>
                                          <p:attrName>style.visibility</p:attrName>
                                        </p:attrNameLst>
                                      </p:cBhvr>
                                      <p:to>
                                        <p:strVal val="visible"/>
                                      </p:to>
                                    </p:set>
                                    <p:animEffect transition="in" filter="dissolve">
                                      <p:cBhvr>
                                        <p:cTn id="45" dur="500"/>
                                        <p:tgtEl>
                                          <p:spTgt spid="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3" grpId="0"/>
      <p:bldP spid="74" grpId="0"/>
      <p:bldP spid="75" grpId="0"/>
      <p:bldP spid="76" grpId="0"/>
      <p:bldP spid="77" grpId="0"/>
      <p:bldP spid="78" grpId="0"/>
      <p:bldP spid="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Utilization – Variability - Delay Curve</a:t>
            </a:r>
            <a:endParaRPr lang="en-US" dirty="0"/>
          </a:p>
        </p:txBody>
      </p:sp>
      <p:sp>
        <p:nvSpPr>
          <p:cNvPr id="5" name="Line 3"/>
          <p:cNvSpPr>
            <a:spLocks noChangeShapeType="1"/>
          </p:cNvSpPr>
          <p:nvPr/>
        </p:nvSpPr>
        <p:spPr bwMode="auto">
          <a:xfrm>
            <a:off x="6799140" y="6380724"/>
            <a:ext cx="5883275" cy="0"/>
          </a:xfrm>
          <a:prstGeom prst="line">
            <a:avLst/>
          </a:prstGeom>
          <a:noFill/>
          <a:ln w="9525">
            <a:noFill/>
            <a:round/>
            <a:headEnd type="none" w="sm" len="sm"/>
            <a:tailEnd type="none" w="sm" len="sm"/>
          </a:ln>
        </p:spPr>
        <p:txBody>
          <a:bodyPr wrap="none" anchor="ctr"/>
          <a:lstStyle/>
          <a:p>
            <a:endParaRPr lang="en-US"/>
          </a:p>
        </p:txBody>
      </p:sp>
      <p:sp>
        <p:nvSpPr>
          <p:cNvPr id="6" name="Line 4"/>
          <p:cNvSpPr>
            <a:spLocks noChangeShapeType="1"/>
          </p:cNvSpPr>
          <p:nvPr/>
        </p:nvSpPr>
        <p:spPr bwMode="auto">
          <a:xfrm flipV="1">
            <a:off x="6799139" y="2119875"/>
            <a:ext cx="0" cy="3560763"/>
          </a:xfrm>
          <a:prstGeom prst="line">
            <a:avLst/>
          </a:prstGeom>
          <a:noFill/>
          <a:ln w="9525">
            <a:noFill/>
            <a:round/>
            <a:headEnd type="none" w="sm" len="sm"/>
            <a:tailEnd type="none" w="sm" len="sm"/>
          </a:ln>
        </p:spPr>
        <p:txBody>
          <a:bodyPr wrap="none" anchor="ctr"/>
          <a:lstStyle/>
          <a:p>
            <a:endParaRPr lang="en-US"/>
          </a:p>
        </p:txBody>
      </p:sp>
      <p:sp>
        <p:nvSpPr>
          <p:cNvPr id="7" name="Line 5"/>
          <p:cNvSpPr>
            <a:spLocks noChangeShapeType="1"/>
          </p:cNvSpPr>
          <p:nvPr/>
        </p:nvSpPr>
        <p:spPr bwMode="auto">
          <a:xfrm>
            <a:off x="7334127" y="6380724"/>
            <a:ext cx="4991100" cy="0"/>
          </a:xfrm>
          <a:prstGeom prst="line">
            <a:avLst/>
          </a:prstGeom>
          <a:noFill/>
          <a:ln w="9525">
            <a:noFill/>
            <a:round/>
            <a:headEnd type="none" w="sm" len="sm"/>
            <a:tailEnd type="none" w="sm" len="sm"/>
          </a:ln>
        </p:spPr>
        <p:txBody>
          <a:bodyPr wrap="none" anchor="ctr"/>
          <a:lstStyle/>
          <a:p>
            <a:endParaRPr lang="en-US"/>
          </a:p>
        </p:txBody>
      </p:sp>
      <p:sp>
        <p:nvSpPr>
          <p:cNvPr id="9" name="Freeform 7"/>
          <p:cNvSpPr>
            <a:spLocks/>
          </p:cNvSpPr>
          <p:nvPr/>
        </p:nvSpPr>
        <p:spPr bwMode="auto">
          <a:xfrm>
            <a:off x="11744673" y="5766687"/>
            <a:ext cx="90488" cy="120650"/>
          </a:xfrm>
          <a:custGeom>
            <a:avLst/>
            <a:gdLst>
              <a:gd name="T0" fmla="*/ 0 w 57"/>
              <a:gd name="T1" fmla="*/ 0 h 76"/>
              <a:gd name="T2" fmla="*/ 0 w 57"/>
              <a:gd name="T3" fmla="*/ 75 h 76"/>
              <a:gd name="T4" fmla="*/ 56 w 57"/>
              <a:gd name="T5" fmla="*/ 37 h 76"/>
              <a:gd name="T6" fmla="*/ 0 w 57"/>
              <a:gd name="T7" fmla="*/ 0 h 76"/>
              <a:gd name="T8" fmla="*/ 0 60000 65536"/>
              <a:gd name="T9" fmla="*/ 0 60000 65536"/>
              <a:gd name="T10" fmla="*/ 0 60000 65536"/>
              <a:gd name="T11" fmla="*/ 0 60000 65536"/>
              <a:gd name="T12" fmla="*/ 0 w 57"/>
              <a:gd name="T13" fmla="*/ 0 h 76"/>
              <a:gd name="T14" fmla="*/ 57 w 57"/>
              <a:gd name="T15" fmla="*/ 76 h 76"/>
            </a:gdLst>
            <a:ahLst/>
            <a:cxnLst>
              <a:cxn ang="T8">
                <a:pos x="T0" y="T1"/>
              </a:cxn>
              <a:cxn ang="T9">
                <a:pos x="T2" y="T3"/>
              </a:cxn>
              <a:cxn ang="T10">
                <a:pos x="T4" y="T5"/>
              </a:cxn>
              <a:cxn ang="T11">
                <a:pos x="T6" y="T7"/>
              </a:cxn>
            </a:cxnLst>
            <a:rect l="T12" t="T13" r="T14" b="T15"/>
            <a:pathLst>
              <a:path w="57" h="76">
                <a:moveTo>
                  <a:pt x="0" y="0"/>
                </a:moveTo>
                <a:lnTo>
                  <a:pt x="0" y="75"/>
                </a:lnTo>
                <a:lnTo>
                  <a:pt x="56" y="37"/>
                </a:lnTo>
                <a:lnTo>
                  <a:pt x="0" y="0"/>
                </a:lnTo>
              </a:path>
            </a:pathLst>
          </a:custGeom>
          <a:solidFill>
            <a:srgbClr val="000000"/>
          </a:solidFill>
          <a:ln w="12700" cap="rnd">
            <a:solidFill>
              <a:srgbClr val="000000"/>
            </a:solidFill>
            <a:round/>
            <a:headEnd/>
            <a:tailEnd/>
          </a:ln>
        </p:spPr>
        <p:txBody>
          <a:bodyPr/>
          <a:lstStyle/>
          <a:p>
            <a:endParaRPr lang="en-US"/>
          </a:p>
        </p:txBody>
      </p:sp>
      <p:sp>
        <p:nvSpPr>
          <p:cNvPr id="11" name="Freeform 9"/>
          <p:cNvSpPr>
            <a:spLocks/>
          </p:cNvSpPr>
          <p:nvPr/>
        </p:nvSpPr>
        <p:spPr bwMode="auto">
          <a:xfrm>
            <a:off x="7149977" y="1538849"/>
            <a:ext cx="120650" cy="90488"/>
          </a:xfrm>
          <a:custGeom>
            <a:avLst/>
            <a:gdLst>
              <a:gd name="T0" fmla="*/ 0 w 76"/>
              <a:gd name="T1" fmla="*/ 56 h 57"/>
              <a:gd name="T2" fmla="*/ 75 w 76"/>
              <a:gd name="T3" fmla="*/ 56 h 57"/>
              <a:gd name="T4" fmla="*/ 38 w 76"/>
              <a:gd name="T5" fmla="*/ 0 h 57"/>
              <a:gd name="T6" fmla="*/ 0 w 76"/>
              <a:gd name="T7" fmla="*/ 56 h 57"/>
              <a:gd name="T8" fmla="*/ 0 60000 65536"/>
              <a:gd name="T9" fmla="*/ 0 60000 65536"/>
              <a:gd name="T10" fmla="*/ 0 60000 65536"/>
              <a:gd name="T11" fmla="*/ 0 60000 65536"/>
              <a:gd name="T12" fmla="*/ 0 w 76"/>
              <a:gd name="T13" fmla="*/ 0 h 57"/>
              <a:gd name="T14" fmla="*/ 76 w 76"/>
              <a:gd name="T15" fmla="*/ 57 h 57"/>
            </a:gdLst>
            <a:ahLst/>
            <a:cxnLst>
              <a:cxn ang="T8">
                <a:pos x="T0" y="T1"/>
              </a:cxn>
              <a:cxn ang="T9">
                <a:pos x="T2" y="T3"/>
              </a:cxn>
              <a:cxn ang="T10">
                <a:pos x="T4" y="T5"/>
              </a:cxn>
              <a:cxn ang="T11">
                <a:pos x="T6" y="T7"/>
              </a:cxn>
            </a:cxnLst>
            <a:rect l="T12" t="T13" r="T14" b="T15"/>
            <a:pathLst>
              <a:path w="76" h="57">
                <a:moveTo>
                  <a:pt x="0" y="56"/>
                </a:moveTo>
                <a:lnTo>
                  <a:pt x="75" y="56"/>
                </a:lnTo>
                <a:lnTo>
                  <a:pt x="38" y="0"/>
                </a:lnTo>
                <a:lnTo>
                  <a:pt x="0" y="56"/>
                </a:lnTo>
              </a:path>
            </a:pathLst>
          </a:custGeom>
          <a:solidFill>
            <a:srgbClr val="000000"/>
          </a:solidFill>
          <a:ln w="12700" cap="rnd">
            <a:solidFill>
              <a:srgbClr val="000000"/>
            </a:solidFill>
            <a:round/>
            <a:headEnd/>
            <a:tailEnd/>
          </a:ln>
        </p:spPr>
        <p:txBody>
          <a:bodyPr/>
          <a:lstStyle/>
          <a:p>
            <a:endParaRPr lang="en-US"/>
          </a:p>
        </p:txBody>
      </p:sp>
      <p:sp>
        <p:nvSpPr>
          <p:cNvPr id="13" name="Arc 11"/>
          <p:cNvSpPr>
            <a:spLocks/>
          </p:cNvSpPr>
          <p:nvPr/>
        </p:nvSpPr>
        <p:spPr bwMode="auto">
          <a:xfrm>
            <a:off x="7213477" y="1896038"/>
            <a:ext cx="4281488" cy="3389313"/>
          </a:xfrm>
          <a:custGeom>
            <a:avLst/>
            <a:gdLst>
              <a:gd name="T0" fmla="*/ 1 w 21608"/>
              <a:gd name="T1" fmla="*/ 0 h 21630"/>
              <a:gd name="T2" fmla="*/ 0 w 21608"/>
              <a:gd name="T3" fmla="*/ 0 h 21630"/>
              <a:gd name="T4" fmla="*/ 0 w 21608"/>
              <a:gd name="T5" fmla="*/ 0 h 21630"/>
              <a:gd name="T6" fmla="*/ 0 60000 65536"/>
              <a:gd name="T7" fmla="*/ 0 60000 65536"/>
              <a:gd name="T8" fmla="*/ 0 60000 65536"/>
              <a:gd name="T9" fmla="*/ 0 w 21608"/>
              <a:gd name="T10" fmla="*/ 0 h 21630"/>
              <a:gd name="T11" fmla="*/ 21608 w 21608"/>
              <a:gd name="T12" fmla="*/ 21630 h 21630"/>
            </a:gdLst>
            <a:ahLst/>
            <a:cxnLst>
              <a:cxn ang="T6">
                <a:pos x="T0" y="T1"/>
              </a:cxn>
              <a:cxn ang="T7">
                <a:pos x="T2" y="T3"/>
              </a:cxn>
              <a:cxn ang="T8">
                <a:pos x="T4" y="T5"/>
              </a:cxn>
            </a:cxnLst>
            <a:rect l="T9" t="T10" r="T11" b="T12"/>
            <a:pathLst>
              <a:path w="21608" h="21630" fill="none" extrusionOk="0">
                <a:moveTo>
                  <a:pt x="21607" y="0"/>
                </a:moveTo>
                <a:cubicBezTo>
                  <a:pt x="21607" y="10"/>
                  <a:pt x="21608" y="20"/>
                  <a:pt x="21608" y="30"/>
                </a:cubicBezTo>
                <a:cubicBezTo>
                  <a:pt x="21608" y="11959"/>
                  <a:pt x="11937" y="21630"/>
                  <a:pt x="8" y="21630"/>
                </a:cubicBezTo>
                <a:cubicBezTo>
                  <a:pt x="5" y="21630"/>
                  <a:pt x="2" y="21629"/>
                  <a:pt x="0" y="21629"/>
                </a:cubicBezTo>
              </a:path>
              <a:path w="21608" h="21630" stroke="0" extrusionOk="0">
                <a:moveTo>
                  <a:pt x="21607" y="0"/>
                </a:moveTo>
                <a:cubicBezTo>
                  <a:pt x="21607" y="10"/>
                  <a:pt x="21608" y="20"/>
                  <a:pt x="21608" y="30"/>
                </a:cubicBezTo>
                <a:cubicBezTo>
                  <a:pt x="21608" y="11959"/>
                  <a:pt x="11937" y="21630"/>
                  <a:pt x="8" y="21630"/>
                </a:cubicBezTo>
                <a:cubicBezTo>
                  <a:pt x="5" y="21630"/>
                  <a:pt x="2" y="21629"/>
                  <a:pt x="0" y="21629"/>
                </a:cubicBezTo>
                <a:lnTo>
                  <a:pt x="8" y="30"/>
                </a:lnTo>
                <a:close/>
              </a:path>
            </a:pathLst>
          </a:custGeom>
          <a:noFill/>
          <a:ln w="28575" cap="rnd">
            <a:solidFill>
              <a:srgbClr val="0070C0"/>
            </a:solidFill>
            <a:round/>
            <a:headEnd type="none" w="sm" len="sm"/>
            <a:tailEnd type="none" w="sm" len="sm"/>
          </a:ln>
        </p:spPr>
        <p:txBody>
          <a:bodyPr wrap="none" anchor="ctr"/>
          <a:lstStyle/>
          <a:p>
            <a:endParaRPr lang="en-US"/>
          </a:p>
        </p:txBody>
      </p:sp>
      <p:sp>
        <p:nvSpPr>
          <p:cNvPr id="14" name="Arc 12"/>
          <p:cNvSpPr>
            <a:spLocks/>
          </p:cNvSpPr>
          <p:nvPr/>
        </p:nvSpPr>
        <p:spPr bwMode="auto">
          <a:xfrm>
            <a:off x="7213477" y="3675625"/>
            <a:ext cx="4281488" cy="1609725"/>
          </a:xfrm>
          <a:custGeom>
            <a:avLst/>
            <a:gdLst>
              <a:gd name="T0" fmla="*/ 1 w 21608"/>
              <a:gd name="T1" fmla="*/ 0 h 21664"/>
              <a:gd name="T2" fmla="*/ 0 w 21608"/>
              <a:gd name="T3" fmla="*/ 0 h 21664"/>
              <a:gd name="T4" fmla="*/ 0 w 21608"/>
              <a:gd name="T5" fmla="*/ 0 h 21664"/>
              <a:gd name="T6" fmla="*/ 0 60000 65536"/>
              <a:gd name="T7" fmla="*/ 0 60000 65536"/>
              <a:gd name="T8" fmla="*/ 0 60000 65536"/>
              <a:gd name="T9" fmla="*/ 0 w 21608"/>
              <a:gd name="T10" fmla="*/ 0 h 21664"/>
              <a:gd name="T11" fmla="*/ 21608 w 21608"/>
              <a:gd name="T12" fmla="*/ 21664 h 21664"/>
            </a:gdLst>
            <a:ahLst/>
            <a:cxnLst>
              <a:cxn ang="T6">
                <a:pos x="T0" y="T1"/>
              </a:cxn>
              <a:cxn ang="T7">
                <a:pos x="T2" y="T3"/>
              </a:cxn>
              <a:cxn ang="T8">
                <a:pos x="T4" y="T5"/>
              </a:cxn>
            </a:cxnLst>
            <a:rect l="T9" t="T10" r="T11" b="T12"/>
            <a:pathLst>
              <a:path w="21608" h="21664" fill="none" extrusionOk="0">
                <a:moveTo>
                  <a:pt x="21607" y="0"/>
                </a:moveTo>
                <a:cubicBezTo>
                  <a:pt x="21607" y="21"/>
                  <a:pt x="21608" y="42"/>
                  <a:pt x="21608" y="64"/>
                </a:cubicBezTo>
                <a:cubicBezTo>
                  <a:pt x="21608" y="11993"/>
                  <a:pt x="11937" y="21664"/>
                  <a:pt x="8" y="21664"/>
                </a:cubicBezTo>
                <a:cubicBezTo>
                  <a:pt x="5" y="21664"/>
                  <a:pt x="2" y="21663"/>
                  <a:pt x="0" y="21663"/>
                </a:cubicBezTo>
              </a:path>
              <a:path w="21608" h="21664" stroke="0" extrusionOk="0">
                <a:moveTo>
                  <a:pt x="21607" y="0"/>
                </a:moveTo>
                <a:cubicBezTo>
                  <a:pt x="21607" y="21"/>
                  <a:pt x="21608" y="42"/>
                  <a:pt x="21608" y="64"/>
                </a:cubicBezTo>
                <a:cubicBezTo>
                  <a:pt x="21608" y="11993"/>
                  <a:pt x="11937" y="21664"/>
                  <a:pt x="8" y="21664"/>
                </a:cubicBezTo>
                <a:cubicBezTo>
                  <a:pt x="5" y="21664"/>
                  <a:pt x="2" y="21663"/>
                  <a:pt x="0" y="21663"/>
                </a:cubicBezTo>
                <a:lnTo>
                  <a:pt x="8" y="64"/>
                </a:lnTo>
                <a:close/>
              </a:path>
            </a:pathLst>
          </a:custGeom>
          <a:noFill/>
          <a:ln w="28575" cap="rnd">
            <a:solidFill>
              <a:srgbClr val="00B050"/>
            </a:solidFill>
            <a:round/>
            <a:headEnd type="none" w="sm" len="sm"/>
            <a:tailEnd type="none" w="sm" len="sm"/>
          </a:ln>
        </p:spPr>
        <p:txBody>
          <a:bodyPr wrap="none" anchor="ctr"/>
          <a:lstStyle/>
          <a:p>
            <a:endParaRPr lang="en-US"/>
          </a:p>
        </p:txBody>
      </p:sp>
      <p:sp>
        <p:nvSpPr>
          <p:cNvPr id="15" name="Arc 13"/>
          <p:cNvSpPr>
            <a:spLocks/>
          </p:cNvSpPr>
          <p:nvPr/>
        </p:nvSpPr>
        <p:spPr bwMode="auto">
          <a:xfrm>
            <a:off x="7211890" y="1361049"/>
            <a:ext cx="3927475" cy="3924300"/>
          </a:xfrm>
          <a:custGeom>
            <a:avLst/>
            <a:gdLst>
              <a:gd name="T0" fmla="*/ 0 w 21609"/>
              <a:gd name="T1" fmla="*/ 0 h 21626"/>
              <a:gd name="T2" fmla="*/ 0 w 21609"/>
              <a:gd name="T3" fmla="*/ 0 h 21626"/>
              <a:gd name="T4" fmla="*/ 0 w 21609"/>
              <a:gd name="T5" fmla="*/ 0 h 21626"/>
              <a:gd name="T6" fmla="*/ 0 60000 65536"/>
              <a:gd name="T7" fmla="*/ 0 60000 65536"/>
              <a:gd name="T8" fmla="*/ 0 60000 65536"/>
              <a:gd name="T9" fmla="*/ 0 w 21609"/>
              <a:gd name="T10" fmla="*/ 0 h 21626"/>
              <a:gd name="T11" fmla="*/ 21609 w 21609"/>
              <a:gd name="T12" fmla="*/ 21626 h 21626"/>
            </a:gdLst>
            <a:ahLst/>
            <a:cxnLst>
              <a:cxn ang="T6">
                <a:pos x="T0" y="T1"/>
              </a:cxn>
              <a:cxn ang="T7">
                <a:pos x="T2" y="T3"/>
              </a:cxn>
              <a:cxn ang="T8">
                <a:pos x="T4" y="T5"/>
              </a:cxn>
            </a:cxnLst>
            <a:rect l="T9" t="T10" r="T11" b="T12"/>
            <a:pathLst>
              <a:path w="21609" h="21626" fill="none" extrusionOk="0">
                <a:moveTo>
                  <a:pt x="21608" y="0"/>
                </a:moveTo>
                <a:cubicBezTo>
                  <a:pt x="21608" y="8"/>
                  <a:pt x="21609" y="17"/>
                  <a:pt x="21609" y="26"/>
                </a:cubicBezTo>
                <a:cubicBezTo>
                  <a:pt x="21609" y="11955"/>
                  <a:pt x="11938" y="21626"/>
                  <a:pt x="9" y="21626"/>
                </a:cubicBezTo>
                <a:cubicBezTo>
                  <a:pt x="6" y="21626"/>
                  <a:pt x="3" y="21625"/>
                  <a:pt x="0" y="21625"/>
                </a:cubicBezTo>
              </a:path>
              <a:path w="21609" h="21626" stroke="0" extrusionOk="0">
                <a:moveTo>
                  <a:pt x="21608" y="0"/>
                </a:moveTo>
                <a:cubicBezTo>
                  <a:pt x="21608" y="8"/>
                  <a:pt x="21609" y="17"/>
                  <a:pt x="21609" y="26"/>
                </a:cubicBezTo>
                <a:cubicBezTo>
                  <a:pt x="21609" y="11955"/>
                  <a:pt x="11938" y="21626"/>
                  <a:pt x="9" y="21626"/>
                </a:cubicBezTo>
                <a:cubicBezTo>
                  <a:pt x="6" y="21626"/>
                  <a:pt x="3" y="21625"/>
                  <a:pt x="0" y="21625"/>
                </a:cubicBezTo>
                <a:lnTo>
                  <a:pt x="9" y="26"/>
                </a:lnTo>
                <a:close/>
              </a:path>
            </a:pathLst>
          </a:custGeom>
          <a:noFill/>
          <a:ln w="38100" cap="rnd">
            <a:solidFill>
              <a:srgbClr val="FF0000"/>
            </a:solidFill>
            <a:round/>
            <a:headEnd type="none" w="sm" len="sm"/>
            <a:tailEnd type="none" w="sm" len="sm"/>
          </a:ln>
        </p:spPr>
        <p:txBody>
          <a:bodyPr wrap="none" anchor="ctr"/>
          <a:lstStyle/>
          <a:p>
            <a:endParaRPr lang="en-US"/>
          </a:p>
        </p:txBody>
      </p:sp>
      <p:grpSp>
        <p:nvGrpSpPr>
          <p:cNvPr id="2" name="Group 27"/>
          <p:cNvGrpSpPr/>
          <p:nvPr/>
        </p:nvGrpSpPr>
        <p:grpSpPr>
          <a:xfrm>
            <a:off x="9164515" y="2096062"/>
            <a:ext cx="1966913" cy="2825750"/>
            <a:chOff x="3778250" y="2090738"/>
            <a:chExt cx="1966913" cy="2825750"/>
          </a:xfrm>
        </p:grpSpPr>
        <p:sp>
          <p:nvSpPr>
            <p:cNvPr id="16" name="Line 14"/>
            <p:cNvSpPr>
              <a:spLocks noChangeShapeType="1"/>
            </p:cNvSpPr>
            <p:nvPr/>
          </p:nvSpPr>
          <p:spPr bwMode="auto">
            <a:xfrm flipH="1" flipV="1">
              <a:off x="4705350" y="3017838"/>
              <a:ext cx="1039813" cy="1898650"/>
            </a:xfrm>
            <a:prstGeom prst="line">
              <a:avLst/>
            </a:prstGeom>
            <a:noFill/>
            <a:ln w="38100">
              <a:solidFill>
                <a:schemeClr val="tx1"/>
              </a:solidFill>
              <a:prstDash val="sysDash"/>
              <a:round/>
              <a:headEnd type="none" w="med" len="med"/>
              <a:tailEnd type="arrow" w="med" len="med"/>
            </a:ln>
          </p:spPr>
          <p:txBody>
            <a:bodyPr wrap="none" anchor="ctr"/>
            <a:lstStyle/>
            <a:p>
              <a:endParaRPr lang="en-US"/>
            </a:p>
          </p:txBody>
        </p:sp>
        <p:sp>
          <p:nvSpPr>
            <p:cNvPr id="18" name="Rectangle 16"/>
            <p:cNvSpPr>
              <a:spLocks noChangeArrowheads="1"/>
            </p:cNvSpPr>
            <p:nvPr/>
          </p:nvSpPr>
          <p:spPr bwMode="auto">
            <a:xfrm>
              <a:off x="3778250" y="2090738"/>
              <a:ext cx="1639873" cy="831639"/>
            </a:xfrm>
            <a:prstGeom prst="rect">
              <a:avLst/>
            </a:prstGeom>
            <a:noFill/>
            <a:ln w="9525">
              <a:noFill/>
              <a:miter lim="800000"/>
              <a:headEnd/>
              <a:tailEnd/>
            </a:ln>
          </p:spPr>
          <p:txBody>
            <a:bodyPr wrap="none" lIns="92075" tIns="46038" rIns="92075" bIns="46038">
              <a:spAutoFit/>
            </a:bodyPr>
            <a:lstStyle/>
            <a:p>
              <a:r>
                <a:rPr lang="en-US" sz="2400" dirty="0">
                  <a:solidFill>
                    <a:srgbClr val="000000"/>
                  </a:solidFill>
                  <a:latin typeface="Book Antiqua" pitchFamily="18" charset="0"/>
                </a:rPr>
                <a:t>Variability</a:t>
              </a:r>
            </a:p>
            <a:p>
              <a:r>
                <a:rPr lang="en-US" sz="2400" dirty="0">
                  <a:solidFill>
                    <a:srgbClr val="000000"/>
                  </a:solidFill>
                  <a:latin typeface="Book Antiqua" pitchFamily="18" charset="0"/>
                </a:rPr>
                <a:t>Increases</a:t>
              </a:r>
            </a:p>
          </p:txBody>
        </p:sp>
      </p:grpSp>
      <p:grpSp>
        <p:nvGrpSpPr>
          <p:cNvPr id="4" name="Group 24"/>
          <p:cNvGrpSpPr/>
          <p:nvPr/>
        </p:nvGrpSpPr>
        <p:grpSpPr>
          <a:xfrm>
            <a:off x="5322765" y="1541118"/>
            <a:ext cx="6883059" cy="4906785"/>
            <a:chOff x="-63500" y="1524000"/>
            <a:chExt cx="6883059" cy="4906785"/>
          </a:xfrm>
        </p:grpSpPr>
        <p:sp>
          <p:nvSpPr>
            <p:cNvPr id="8" name="Line 6"/>
            <p:cNvSpPr>
              <a:spLocks noChangeShapeType="1"/>
            </p:cNvSpPr>
            <p:nvPr/>
          </p:nvSpPr>
          <p:spPr bwMode="auto">
            <a:xfrm>
              <a:off x="1797050" y="5791199"/>
              <a:ext cx="4571999" cy="23227"/>
            </a:xfrm>
            <a:prstGeom prst="line">
              <a:avLst/>
            </a:prstGeom>
            <a:noFill/>
            <a:ln w="38100">
              <a:solidFill>
                <a:srgbClr val="000000"/>
              </a:solidFill>
              <a:round/>
              <a:headEnd type="none" w="sm" len="sm"/>
              <a:tailEnd type="none" w="sm" len="sm"/>
            </a:ln>
          </p:spPr>
          <p:txBody>
            <a:bodyPr wrap="none" anchor="ctr"/>
            <a:lstStyle/>
            <a:p>
              <a:endParaRPr lang="en-US"/>
            </a:p>
          </p:txBody>
        </p:sp>
        <p:sp>
          <p:nvSpPr>
            <p:cNvPr id="10" name="Line 8"/>
            <p:cNvSpPr>
              <a:spLocks noChangeShapeType="1"/>
            </p:cNvSpPr>
            <p:nvPr/>
          </p:nvSpPr>
          <p:spPr bwMode="auto">
            <a:xfrm flipV="1">
              <a:off x="1824038" y="1598613"/>
              <a:ext cx="0" cy="4206875"/>
            </a:xfrm>
            <a:prstGeom prst="line">
              <a:avLst/>
            </a:prstGeom>
            <a:noFill/>
            <a:ln w="38100">
              <a:solidFill>
                <a:srgbClr val="000000"/>
              </a:solidFill>
              <a:round/>
              <a:headEnd type="none" w="sm" len="sm"/>
              <a:tailEnd type="none" w="sm" len="sm"/>
            </a:ln>
          </p:spPr>
          <p:txBody>
            <a:bodyPr wrap="none" anchor="ctr"/>
            <a:lstStyle/>
            <a:p>
              <a:endParaRPr lang="en-US"/>
            </a:p>
          </p:txBody>
        </p:sp>
        <p:sp>
          <p:nvSpPr>
            <p:cNvPr id="12" name="Line 10"/>
            <p:cNvSpPr>
              <a:spLocks noChangeShapeType="1"/>
            </p:cNvSpPr>
            <p:nvPr/>
          </p:nvSpPr>
          <p:spPr bwMode="auto">
            <a:xfrm>
              <a:off x="1824038" y="5272088"/>
              <a:ext cx="4545013" cy="0"/>
            </a:xfrm>
            <a:prstGeom prst="line">
              <a:avLst/>
            </a:prstGeom>
            <a:noFill/>
            <a:ln w="50800">
              <a:solidFill>
                <a:schemeClr val="tx1"/>
              </a:solidFill>
              <a:prstDash val="sysDot"/>
              <a:round/>
              <a:headEnd type="none" w="sm" len="sm"/>
              <a:tailEnd type="none" w="sm" len="sm"/>
            </a:ln>
          </p:spPr>
          <p:txBody>
            <a:bodyPr wrap="none" anchor="ctr"/>
            <a:lstStyle/>
            <a:p>
              <a:endParaRPr lang="en-US"/>
            </a:p>
          </p:txBody>
        </p:sp>
        <p:sp>
          <p:nvSpPr>
            <p:cNvPr id="19" name="Rectangle 17"/>
            <p:cNvSpPr>
              <a:spLocks noChangeArrowheads="1"/>
            </p:cNvSpPr>
            <p:nvPr/>
          </p:nvSpPr>
          <p:spPr bwMode="auto">
            <a:xfrm>
              <a:off x="-63500" y="2957302"/>
              <a:ext cx="1947863" cy="1200971"/>
            </a:xfrm>
            <a:prstGeom prst="rect">
              <a:avLst/>
            </a:prstGeom>
            <a:noFill/>
            <a:ln w="9525">
              <a:noFill/>
              <a:miter lim="800000"/>
              <a:headEnd/>
              <a:tailEnd/>
            </a:ln>
          </p:spPr>
          <p:txBody>
            <a:bodyPr wrap="square" lIns="92075" tIns="46038" rIns="92075" bIns="46038">
              <a:spAutoFit/>
            </a:bodyPr>
            <a:lstStyle/>
            <a:p>
              <a:pPr eaLnBrk="0" hangingPunct="0"/>
              <a:r>
                <a:rPr lang="en-US" sz="2400" dirty="0">
                  <a:solidFill>
                    <a:srgbClr val="000000"/>
                  </a:solidFill>
                  <a:latin typeface="Book Antiqua" pitchFamily="18" charset="0"/>
                </a:rPr>
                <a:t>Average # of units in the system </a:t>
              </a:r>
            </a:p>
          </p:txBody>
        </p:sp>
        <p:sp>
          <p:nvSpPr>
            <p:cNvPr id="20" name="Rectangle 18"/>
            <p:cNvSpPr>
              <a:spLocks noChangeArrowheads="1"/>
            </p:cNvSpPr>
            <p:nvPr/>
          </p:nvSpPr>
          <p:spPr bwMode="auto">
            <a:xfrm>
              <a:off x="3282950" y="5857875"/>
              <a:ext cx="1718419" cy="462307"/>
            </a:xfrm>
            <a:prstGeom prst="rect">
              <a:avLst/>
            </a:prstGeom>
            <a:noFill/>
            <a:ln w="9525">
              <a:noFill/>
              <a:miter lim="800000"/>
              <a:headEnd/>
              <a:tailEnd/>
            </a:ln>
          </p:spPr>
          <p:txBody>
            <a:bodyPr wrap="none" lIns="92075" tIns="46038" rIns="92075" bIns="46038">
              <a:spAutoFit/>
            </a:bodyPr>
            <a:lstStyle/>
            <a:p>
              <a:pPr eaLnBrk="0" hangingPunct="0"/>
              <a:r>
                <a:rPr lang="en-US" sz="2400" dirty="0">
                  <a:solidFill>
                    <a:srgbClr val="000000"/>
                  </a:solidFill>
                  <a:latin typeface="Book Antiqua" pitchFamily="18" charset="0"/>
                </a:rPr>
                <a:t>Utilization </a:t>
              </a:r>
            </a:p>
          </p:txBody>
        </p:sp>
        <p:sp>
          <p:nvSpPr>
            <p:cNvPr id="21" name="Rectangle 19"/>
            <p:cNvSpPr>
              <a:spLocks noChangeArrowheads="1"/>
            </p:cNvSpPr>
            <p:nvPr/>
          </p:nvSpPr>
          <p:spPr bwMode="auto">
            <a:xfrm>
              <a:off x="6166047" y="6030033"/>
              <a:ext cx="384721" cy="400752"/>
            </a:xfrm>
            <a:prstGeom prst="rect">
              <a:avLst/>
            </a:prstGeom>
            <a:noFill/>
            <a:ln w="9525">
              <a:noFill/>
              <a:miter lim="800000"/>
              <a:headEnd/>
              <a:tailEnd/>
            </a:ln>
          </p:spPr>
          <p:txBody>
            <a:bodyPr wrap="none" lIns="92075" tIns="46038" rIns="92075" bIns="46038">
              <a:spAutoFit/>
            </a:bodyPr>
            <a:lstStyle/>
            <a:p>
              <a:r>
                <a:rPr lang="en-US" sz="2000" dirty="0">
                  <a:solidFill>
                    <a:srgbClr val="000000"/>
                  </a:solidFill>
                  <a:latin typeface="Book Antiqua" pitchFamily="18" charset="0"/>
                </a:rPr>
                <a:t>U</a:t>
              </a:r>
            </a:p>
          </p:txBody>
        </p:sp>
        <p:sp>
          <p:nvSpPr>
            <p:cNvPr id="22" name="Rectangle 20"/>
            <p:cNvSpPr>
              <a:spLocks noChangeArrowheads="1"/>
            </p:cNvSpPr>
            <p:nvPr/>
          </p:nvSpPr>
          <p:spPr bwMode="auto">
            <a:xfrm>
              <a:off x="6034088" y="5789613"/>
              <a:ext cx="785471" cy="400752"/>
            </a:xfrm>
            <a:prstGeom prst="rect">
              <a:avLst/>
            </a:prstGeom>
            <a:noFill/>
            <a:ln w="9525">
              <a:noFill/>
              <a:miter lim="800000"/>
              <a:headEnd/>
              <a:tailEnd/>
            </a:ln>
          </p:spPr>
          <p:txBody>
            <a:bodyPr wrap="none" lIns="92075" tIns="46038" rIns="92075" bIns="46038">
              <a:spAutoFit/>
            </a:bodyPr>
            <a:lstStyle/>
            <a:p>
              <a:pPr eaLnBrk="0" hangingPunct="0"/>
              <a:r>
                <a:rPr lang="en-US" sz="2000" dirty="0">
                  <a:solidFill>
                    <a:srgbClr val="000000"/>
                  </a:solidFill>
                  <a:latin typeface="Book Antiqua" pitchFamily="18" charset="0"/>
                </a:rPr>
                <a:t>100%</a:t>
              </a:r>
            </a:p>
          </p:txBody>
        </p:sp>
        <p:sp>
          <p:nvSpPr>
            <p:cNvPr id="23" name="Rectangle 21"/>
            <p:cNvSpPr>
              <a:spLocks noChangeArrowheads="1"/>
            </p:cNvSpPr>
            <p:nvPr/>
          </p:nvSpPr>
          <p:spPr bwMode="auto">
            <a:xfrm>
              <a:off x="162731" y="5037772"/>
              <a:ext cx="1773409" cy="708528"/>
            </a:xfrm>
            <a:prstGeom prst="rect">
              <a:avLst/>
            </a:prstGeom>
            <a:noFill/>
            <a:ln w="9525">
              <a:noFill/>
              <a:miter lim="800000"/>
              <a:headEnd/>
              <a:tailEnd/>
            </a:ln>
          </p:spPr>
          <p:txBody>
            <a:bodyPr wrap="square" lIns="92075" tIns="46038" rIns="92075" bIns="46038">
              <a:spAutoFit/>
            </a:bodyPr>
            <a:lstStyle/>
            <a:p>
              <a:pPr eaLnBrk="0" hangingPunct="0"/>
              <a:r>
                <a:rPr lang="en-US" sz="2000" dirty="0" err="1">
                  <a:solidFill>
                    <a:srgbClr val="000000"/>
                  </a:solidFill>
                  <a:latin typeface="Book Antiqua" pitchFamily="18" charset="0"/>
                </a:rPr>
                <a:t>Ip</a:t>
              </a:r>
              <a:r>
                <a:rPr lang="en-US" sz="2000" dirty="0">
                  <a:solidFill>
                    <a:srgbClr val="000000"/>
                  </a:solidFill>
                  <a:latin typeface="Book Antiqua" pitchFamily="18" charset="0"/>
                </a:rPr>
                <a:t>= SUM(</a:t>
              </a:r>
              <a:r>
                <a:rPr lang="en-US" sz="2000" dirty="0" err="1">
                  <a:solidFill>
                    <a:srgbClr val="000000"/>
                  </a:solidFill>
                  <a:latin typeface="Book Antiqua" pitchFamily="18" charset="0"/>
                </a:rPr>
                <a:t>cU</a:t>
              </a:r>
              <a:r>
                <a:rPr lang="en-US" sz="2000" dirty="0">
                  <a:solidFill>
                    <a:srgbClr val="000000"/>
                  </a:solidFill>
                  <a:latin typeface="Book Antiqua" pitchFamily="18" charset="0"/>
                </a:rPr>
                <a:t>)</a:t>
              </a:r>
            </a:p>
            <a:p>
              <a:pPr eaLnBrk="0" hangingPunct="0"/>
              <a:r>
                <a:rPr lang="en-US" sz="2000" dirty="0" err="1">
                  <a:solidFill>
                    <a:srgbClr val="000000"/>
                  </a:solidFill>
                  <a:latin typeface="Book Antiqua" pitchFamily="18" charset="0"/>
                </a:rPr>
                <a:t>Ip</a:t>
              </a:r>
              <a:r>
                <a:rPr lang="en-US" sz="2000" dirty="0">
                  <a:solidFill>
                    <a:srgbClr val="000000"/>
                  </a:solidFill>
                  <a:latin typeface="Book Antiqua" pitchFamily="18" charset="0"/>
                </a:rPr>
                <a:t>= R/</a:t>
              </a:r>
              <a:r>
                <a:rPr lang="en-US" sz="2000" dirty="0" err="1">
                  <a:solidFill>
                    <a:srgbClr val="000000"/>
                  </a:solidFill>
                  <a:latin typeface="Book Antiqua" pitchFamily="18" charset="0"/>
                </a:rPr>
                <a:t>ThFT</a:t>
              </a:r>
              <a:endParaRPr lang="en-US" sz="2000" dirty="0">
                <a:solidFill>
                  <a:srgbClr val="000000"/>
                </a:solidFill>
                <a:latin typeface="Book Antiqua" pitchFamily="18" charset="0"/>
              </a:endParaRPr>
            </a:p>
          </p:txBody>
        </p:sp>
        <p:sp>
          <p:nvSpPr>
            <p:cNvPr id="24" name="Line 22"/>
            <p:cNvSpPr>
              <a:spLocks noChangeShapeType="1"/>
            </p:cNvSpPr>
            <p:nvPr/>
          </p:nvSpPr>
          <p:spPr bwMode="auto">
            <a:xfrm flipV="1">
              <a:off x="6369050" y="1524000"/>
              <a:ext cx="0" cy="4267200"/>
            </a:xfrm>
            <a:prstGeom prst="line">
              <a:avLst/>
            </a:prstGeom>
            <a:noFill/>
            <a:ln w="9525" cap="rnd">
              <a:solidFill>
                <a:schemeClr val="tx1"/>
              </a:solidFill>
              <a:prstDash val="sysDot"/>
              <a:round/>
              <a:headEnd/>
              <a:tailEnd/>
            </a:ln>
          </p:spPr>
          <p:txBody>
            <a:bodyPr wrap="none" anchor="ctr"/>
            <a:lstStyle/>
            <a:p>
              <a:endParaRPr lang="en-US"/>
            </a:p>
          </p:txBody>
        </p:sp>
      </p:grpSp>
      <p:sp>
        <p:nvSpPr>
          <p:cNvPr id="25" name="Rectangle 17"/>
          <p:cNvSpPr>
            <a:spLocks noChangeArrowheads="1"/>
          </p:cNvSpPr>
          <p:nvPr/>
        </p:nvSpPr>
        <p:spPr bwMode="auto">
          <a:xfrm>
            <a:off x="6681664" y="1529324"/>
            <a:ext cx="533400" cy="400752"/>
          </a:xfrm>
          <a:prstGeom prst="rect">
            <a:avLst/>
          </a:prstGeom>
          <a:noFill/>
          <a:ln w="9525">
            <a:noFill/>
            <a:miter lim="800000"/>
            <a:headEnd/>
            <a:tailEnd/>
          </a:ln>
        </p:spPr>
        <p:txBody>
          <a:bodyPr wrap="square" lIns="92075" tIns="46038" rIns="92075" bIns="46038">
            <a:spAutoFit/>
          </a:bodyPr>
          <a:lstStyle/>
          <a:p>
            <a:pPr eaLnBrk="0" hangingPunct="0"/>
            <a:r>
              <a:rPr lang="en-US" sz="2000" dirty="0">
                <a:solidFill>
                  <a:srgbClr val="000000"/>
                </a:solidFill>
                <a:latin typeface="Book Antiqua" pitchFamily="18" charset="0"/>
              </a:rPr>
              <a:t>I</a:t>
            </a:r>
          </a:p>
        </p:txBody>
      </p:sp>
      <p:sp>
        <p:nvSpPr>
          <p:cNvPr id="26" name="Line 3">
            <a:extLst>
              <a:ext uri="{FF2B5EF4-FFF2-40B4-BE49-F238E27FC236}">
                <a16:creationId xmlns:a16="http://schemas.microsoft.com/office/drawing/2014/main" id="{EC14ED39-F634-4C6A-B633-B5591C811560}"/>
              </a:ext>
            </a:extLst>
          </p:cNvPr>
          <p:cNvSpPr>
            <a:spLocks noChangeShapeType="1"/>
          </p:cNvSpPr>
          <p:nvPr/>
        </p:nvSpPr>
        <p:spPr bwMode="auto">
          <a:xfrm>
            <a:off x="6511108" y="3775058"/>
            <a:ext cx="5883275" cy="0"/>
          </a:xfrm>
          <a:prstGeom prst="line">
            <a:avLst/>
          </a:prstGeom>
          <a:noFill/>
          <a:ln w="9525">
            <a:noFill/>
            <a:round/>
            <a:headEnd type="none" w="sm" len="sm"/>
            <a:tailEnd type="none" w="sm" len="sm"/>
          </a:ln>
        </p:spPr>
        <p:txBody>
          <a:bodyPr wrap="none" anchor="ctr"/>
          <a:lstStyle/>
          <a:p>
            <a:endParaRPr lang="en-US"/>
          </a:p>
        </p:txBody>
      </p:sp>
      <p:sp>
        <p:nvSpPr>
          <p:cNvPr id="27" name="Line 5">
            <a:extLst>
              <a:ext uri="{FF2B5EF4-FFF2-40B4-BE49-F238E27FC236}">
                <a16:creationId xmlns:a16="http://schemas.microsoft.com/office/drawing/2014/main" id="{D2819E8C-1600-42B6-8EBA-469DAC3F6840}"/>
              </a:ext>
            </a:extLst>
          </p:cNvPr>
          <p:cNvSpPr>
            <a:spLocks noChangeShapeType="1"/>
          </p:cNvSpPr>
          <p:nvPr/>
        </p:nvSpPr>
        <p:spPr bwMode="auto">
          <a:xfrm>
            <a:off x="7046095" y="3775058"/>
            <a:ext cx="4991100" cy="0"/>
          </a:xfrm>
          <a:prstGeom prst="line">
            <a:avLst/>
          </a:prstGeom>
          <a:noFill/>
          <a:ln w="9525">
            <a:noFill/>
            <a:round/>
            <a:headEnd type="none" w="sm" len="sm"/>
            <a:tailEnd type="none" w="sm" len="sm"/>
          </a:ln>
        </p:spPr>
        <p:txBody>
          <a:bodyPr wrap="none" anchor="ctr"/>
          <a:lstStyle/>
          <a:p>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21195FF-3124-4DBF-9AD5-E6DA1FC7CD6C}"/>
                  </a:ext>
                </a:extLst>
              </p:cNvPr>
              <p:cNvSpPr txBox="1"/>
              <p:nvPr/>
            </p:nvSpPr>
            <p:spPr>
              <a:xfrm>
                <a:off x="119336" y="845707"/>
                <a:ext cx="2431283" cy="537776"/>
              </a:xfrm>
              <a:prstGeom prst="rect">
                <a:avLst/>
              </a:prstGeom>
              <a:noFill/>
            </p:spPr>
            <p:txBody>
              <a:bodyPr wrap="square" lIns="0" tIns="0" rIns="0" bIns="0" rtlCol="0">
                <a:spAutoFit/>
              </a:bodyPr>
              <a:lstStyle/>
              <a:p>
                <a:pPr algn="ctr"/>
                <a:r>
                  <a:rPr lang="en-US" sz="2400" dirty="0">
                    <a:solidFill>
                      <a:srgbClr val="AA0000"/>
                    </a:solidFill>
                    <a:latin typeface="Cambria Math" panose="02040503050406030204" pitchFamily="18" charset="0"/>
                  </a:rPr>
                  <a:t>Ti =</a:t>
                </a:r>
                <a14:m>
                  <m:oMath xmlns:m="http://schemas.openxmlformats.org/officeDocument/2006/math">
                    <m:f>
                      <m:fPr>
                        <m:ctrlPr>
                          <a:rPr lang="en-US" sz="2400" i="1" smtClean="0">
                            <a:solidFill>
                              <a:srgbClr val="AA0000"/>
                            </a:solidFill>
                            <a:latin typeface="Cambria Math" panose="02040503050406030204" pitchFamily="18" charset="0"/>
                          </a:rPr>
                        </m:ctrlPr>
                      </m:fPr>
                      <m:num>
                        <m:r>
                          <a:rPr lang="en-US" sz="2400" b="0" i="0" smtClean="0">
                            <a:solidFill>
                              <a:srgbClr val="AA0000"/>
                            </a:solidFill>
                            <a:latin typeface="Cambria Math" panose="02040503050406030204" pitchFamily="18" charset="0"/>
                          </a:rPr>
                          <m:t> </m:t>
                        </m:r>
                        <m:r>
                          <m:rPr>
                            <m:sty m:val="p"/>
                          </m:rPr>
                          <a:rPr lang="en-US" sz="2400" b="0" i="0" smtClean="0">
                            <a:solidFill>
                              <a:srgbClr val="AA0000"/>
                            </a:solidFill>
                            <a:latin typeface="Cambria Math" panose="02040503050406030204" pitchFamily="18" charset="0"/>
                          </a:rPr>
                          <m:t>Ii</m:t>
                        </m:r>
                        <m:r>
                          <a:rPr lang="en-US" sz="2400" b="0" i="0" smtClean="0">
                            <a:solidFill>
                              <a:srgbClr val="AA0000"/>
                            </a:solidFill>
                            <a:latin typeface="Cambria Math" panose="02040503050406030204" pitchFamily="18" charset="0"/>
                          </a:rPr>
                          <m:t>  </m:t>
                        </m:r>
                      </m:num>
                      <m:den>
                        <m:r>
                          <m:rPr>
                            <m:sty m:val="p"/>
                          </m:rPr>
                          <a:rPr lang="en-US" sz="2400" b="0" i="0" smtClean="0">
                            <a:solidFill>
                              <a:srgbClr val="AA0000"/>
                            </a:solidFill>
                            <a:latin typeface="Cambria Math" panose="02040503050406030204" pitchFamily="18" charset="0"/>
                          </a:rPr>
                          <m:t>R</m:t>
                        </m:r>
                        <m:r>
                          <a:rPr lang="en-US" sz="2400" b="0" i="0" smtClean="0">
                            <a:solidFill>
                              <a:srgbClr val="AA0000"/>
                            </a:solidFill>
                            <a:latin typeface="Cambria Math" panose="02040503050406030204" pitchFamily="18" charset="0"/>
                          </a:rPr>
                          <m:t> </m:t>
                        </m:r>
                      </m:den>
                    </m:f>
                    <m:r>
                      <a:rPr lang="en-US" sz="2400" i="0" smtClean="0">
                        <a:solidFill>
                          <a:srgbClr val="AA0000"/>
                        </a:solidFill>
                        <a:latin typeface="Cambria Math" panose="02040503050406030204" pitchFamily="18" charset="0"/>
                      </a:rPr>
                      <m:t>=</m:t>
                    </m:r>
                    <m:f>
                      <m:fPr>
                        <m:ctrlPr>
                          <a:rPr lang="en-US" sz="2400" i="1" smtClean="0">
                            <a:solidFill>
                              <a:srgbClr val="AA0000"/>
                            </a:solidFill>
                            <a:latin typeface="Cambria Math" panose="02040503050406030204" pitchFamily="18" charset="0"/>
                          </a:rPr>
                        </m:ctrlPr>
                      </m:fPr>
                      <m:num>
                        <m:r>
                          <m:rPr>
                            <m:sty m:val="p"/>
                          </m:rPr>
                          <a:rPr lang="en-US" sz="2400" b="0" i="0" smtClean="0">
                            <a:solidFill>
                              <a:srgbClr val="AA0000"/>
                            </a:solidFill>
                            <a:latin typeface="Cambria Math" panose="02040503050406030204" pitchFamily="18" charset="0"/>
                          </a:rPr>
                          <m:t>Ii</m:t>
                        </m:r>
                        <m:r>
                          <a:rPr lang="en-US" sz="2400" b="0" i="0" smtClean="0">
                            <a:solidFill>
                              <a:srgbClr val="AA0000"/>
                            </a:solidFill>
                            <a:latin typeface="Cambria Math" panose="02040503050406030204" pitchFamily="18" charset="0"/>
                          </a:rPr>
                          <m:t>  </m:t>
                        </m:r>
                      </m:num>
                      <m:den>
                        <m:r>
                          <m:rPr>
                            <m:sty m:val="p"/>
                          </m:rPr>
                          <a:rPr lang="en-US" sz="2400" b="0" i="0" smtClean="0">
                            <a:solidFill>
                              <a:srgbClr val="AA0000"/>
                            </a:solidFill>
                            <a:latin typeface="Cambria Math" panose="02040503050406030204" pitchFamily="18" charset="0"/>
                          </a:rPr>
                          <m:t>cU</m:t>
                        </m:r>
                      </m:den>
                    </m:f>
                    <m:r>
                      <a:rPr lang="en-US" sz="2400" i="0" smtClean="0">
                        <a:solidFill>
                          <a:srgbClr val="AA0000"/>
                        </a:solidFill>
                        <a:latin typeface="Cambria Math" panose="02040503050406030204" pitchFamily="18" charset="0"/>
                        <a:ea typeface="Cambria Math" panose="02040503050406030204" pitchFamily="18" charset="0"/>
                      </a:rPr>
                      <m:t>×</m:t>
                    </m:r>
                    <m:r>
                      <m:rPr>
                        <m:sty m:val="p"/>
                      </m:rPr>
                      <a:rPr lang="en-US" sz="2400" b="0" i="0" smtClean="0">
                        <a:solidFill>
                          <a:srgbClr val="AA0000"/>
                        </a:solidFill>
                        <a:latin typeface="Cambria Math" panose="02040503050406030204" pitchFamily="18" charset="0"/>
                        <a:ea typeface="Cambria Math" panose="02040503050406030204" pitchFamily="18" charset="0"/>
                      </a:rPr>
                      <m:t>Tp</m:t>
                    </m:r>
                  </m:oMath>
                </a14:m>
                <a:endParaRPr lang="en-US" sz="2400" dirty="0">
                  <a:solidFill>
                    <a:srgbClr val="AA0000"/>
                  </a:solidFill>
                </a:endParaRPr>
              </a:p>
            </p:txBody>
          </p:sp>
        </mc:Choice>
        <mc:Fallback xmlns="">
          <p:sp>
            <p:nvSpPr>
              <p:cNvPr id="28" name="TextBox 27">
                <a:extLst>
                  <a:ext uri="{FF2B5EF4-FFF2-40B4-BE49-F238E27FC236}">
                    <a16:creationId xmlns:a16="http://schemas.microsoft.com/office/drawing/2014/main" id="{921195FF-3124-4DBF-9AD5-E6DA1FC7CD6C}"/>
                  </a:ext>
                </a:extLst>
              </p:cNvPr>
              <p:cNvSpPr txBox="1">
                <a:spLocks noRot="1" noChangeAspect="1" noMove="1" noResize="1" noEditPoints="1" noAdjustHandles="1" noChangeArrowheads="1" noChangeShapeType="1" noTextEdit="1"/>
              </p:cNvSpPr>
              <p:nvPr/>
            </p:nvSpPr>
            <p:spPr>
              <a:xfrm>
                <a:off x="119336" y="845707"/>
                <a:ext cx="2431283" cy="537776"/>
              </a:xfrm>
              <a:prstGeom prst="rect">
                <a:avLst/>
              </a:prstGeom>
              <a:blipFill>
                <a:blip r:embed="rId3"/>
                <a:stretch>
                  <a:fillRect l="-3518" t="-3409" b="-170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F989EDE-01E8-43B3-B64E-7400FC178F07}"/>
                  </a:ext>
                </a:extLst>
              </p:cNvPr>
              <p:cNvSpPr txBox="1"/>
              <p:nvPr/>
            </p:nvSpPr>
            <p:spPr>
              <a:xfrm>
                <a:off x="214666" y="1804982"/>
                <a:ext cx="4438074" cy="703462"/>
              </a:xfrm>
              <a:prstGeom prst="rect">
                <a:avLst/>
              </a:prstGeom>
              <a:noFill/>
            </p:spPr>
            <p:txBody>
              <a:bodyPr wrap="none" lIns="0" tIns="0" rIns="0" bIns="0" rtlCol="0">
                <a:spAutoFit/>
              </a:bodyPr>
              <a:lstStyle/>
              <a:p>
                <a14:m>
                  <m:oMath xmlns:m="http://schemas.openxmlformats.org/officeDocument/2006/math">
                    <m:r>
                      <m:rPr>
                        <m:sty m:val="p"/>
                      </m:rPr>
                      <a:rPr lang="en-US" sz="2400" i="0" smtClean="0">
                        <a:solidFill>
                          <a:srgbClr val="AA0000"/>
                        </a:solidFill>
                        <a:latin typeface="Cambria Math" panose="02040503050406030204" pitchFamily="18" charset="0"/>
                      </a:rPr>
                      <m:t>T</m:t>
                    </m:r>
                    <m:r>
                      <m:rPr>
                        <m:sty m:val="p"/>
                      </m:rPr>
                      <a:rPr lang="en-US" sz="2400" b="0" i="0" smtClean="0">
                        <a:solidFill>
                          <a:srgbClr val="AA0000"/>
                        </a:solidFill>
                        <a:latin typeface="Cambria Math" panose="02040503050406030204" pitchFamily="18" charset="0"/>
                      </a:rPr>
                      <m:t>i</m:t>
                    </m:r>
                    <m:r>
                      <a:rPr lang="en-US" sz="2400" b="0" i="0" smtClean="0">
                        <a:solidFill>
                          <a:srgbClr val="AA0000"/>
                        </a:solidFill>
                        <a:latin typeface="Cambria Math" panose="02040503050406030204" pitchFamily="18" charset="0"/>
                      </a:rPr>
                      <m:t>=</m:t>
                    </m:r>
                  </m:oMath>
                </a14:m>
                <a:r>
                  <a:rPr lang="en-US" sz="2400" dirty="0">
                    <a:solidFill>
                      <a:srgbClr val="AA0000"/>
                    </a:solidFill>
                  </a:rPr>
                  <a:t> </a:t>
                </a:r>
                <a14:m>
                  <m:oMath xmlns:m="http://schemas.openxmlformats.org/officeDocument/2006/math">
                    <m:f>
                      <m:fPr>
                        <m:ctrlPr>
                          <a:rPr lang="en-US" sz="2400" i="1" dirty="0" smtClean="0">
                            <a:solidFill>
                              <a:srgbClr val="AA0000"/>
                            </a:solidFill>
                            <a:latin typeface="Cambria Math" panose="02040503050406030204" pitchFamily="18" charset="0"/>
                          </a:rPr>
                        </m:ctrlPr>
                      </m:fPr>
                      <m:num>
                        <m:sSup>
                          <m:sSupPr>
                            <m:ctrlPr>
                              <a:rPr lang="en-US" sz="2400" i="1" dirty="0" smtClean="0">
                                <a:solidFill>
                                  <a:srgbClr val="AA0000"/>
                                </a:solidFill>
                                <a:latin typeface="Cambria Math" panose="02040503050406030204" pitchFamily="18" charset="0"/>
                              </a:rPr>
                            </m:ctrlPr>
                          </m:sSupPr>
                          <m:e>
                            <m:r>
                              <m:rPr>
                                <m:sty m:val="p"/>
                              </m:rPr>
                              <a:rPr lang="en-US" sz="2400" b="0" i="0" dirty="0" smtClean="0">
                                <a:solidFill>
                                  <a:srgbClr val="AA0000"/>
                                </a:solidFill>
                                <a:latin typeface="Cambria Math" panose="02040503050406030204" pitchFamily="18" charset="0"/>
                              </a:rPr>
                              <m:t>U</m:t>
                            </m:r>
                          </m:e>
                          <m:sup>
                            <m:r>
                              <a:rPr lang="en-US" sz="2400" b="0" i="1" dirty="0" smtClean="0">
                                <a:solidFill>
                                  <a:srgbClr val="AA0000"/>
                                </a:solidFill>
                                <a:latin typeface="Cambria Math" panose="02040503050406030204" pitchFamily="18" charset="0"/>
                              </a:rPr>
                              <m:t>(</m:t>
                            </m:r>
                            <m:rad>
                              <m:radPr>
                                <m:degHide m:val="on"/>
                                <m:ctrlPr>
                                  <a:rPr lang="en-US" sz="2400" i="1" dirty="0">
                                    <a:solidFill>
                                      <a:srgbClr val="AA0000"/>
                                    </a:solidFill>
                                    <a:latin typeface="Cambria Math" panose="02040503050406030204" pitchFamily="18" charset="0"/>
                                  </a:rPr>
                                </m:ctrlPr>
                              </m:radPr>
                              <m:deg/>
                              <m:e>
                                <m:r>
                                  <a:rPr lang="en-US" sz="2400" dirty="0">
                                    <a:solidFill>
                                      <a:srgbClr val="AA0000"/>
                                    </a:solidFill>
                                    <a:latin typeface="Cambria Math" panose="02040503050406030204" pitchFamily="18" charset="0"/>
                                  </a:rPr>
                                  <m:t>2</m:t>
                                </m:r>
                                <m:d>
                                  <m:dPr>
                                    <m:ctrlPr>
                                      <a:rPr lang="en-US" sz="2400" i="1" dirty="0">
                                        <a:solidFill>
                                          <a:srgbClr val="AA0000"/>
                                        </a:solidFill>
                                        <a:latin typeface="Cambria Math" panose="02040503050406030204" pitchFamily="18" charset="0"/>
                                      </a:rPr>
                                    </m:ctrlPr>
                                  </m:dPr>
                                  <m:e>
                                    <m:r>
                                      <m:rPr>
                                        <m:sty m:val="p"/>
                                      </m:rPr>
                                      <a:rPr lang="en-US" sz="2400" dirty="0">
                                        <a:solidFill>
                                          <a:srgbClr val="AA0000"/>
                                        </a:solidFill>
                                        <a:latin typeface="Cambria Math" panose="02040503050406030204" pitchFamily="18" charset="0"/>
                                      </a:rPr>
                                      <m:t>c</m:t>
                                    </m:r>
                                    <m:r>
                                      <a:rPr lang="en-US" sz="2400" dirty="0">
                                        <a:solidFill>
                                          <a:srgbClr val="AA0000"/>
                                        </a:solidFill>
                                        <a:latin typeface="Cambria Math" panose="02040503050406030204" pitchFamily="18" charset="0"/>
                                      </a:rPr>
                                      <m:t>+1</m:t>
                                    </m:r>
                                  </m:e>
                                </m:d>
                              </m:e>
                            </m:rad>
                            <m:r>
                              <a:rPr lang="en-US" sz="2400" b="0" i="0" dirty="0" smtClean="0">
                                <a:solidFill>
                                  <a:srgbClr val="AA0000"/>
                                </a:solidFill>
                                <a:latin typeface="Cambria Math" panose="02040503050406030204" pitchFamily="18" charset="0"/>
                              </a:rPr>
                              <m:t>−1)</m:t>
                            </m:r>
                          </m:sup>
                        </m:sSup>
                        <m:r>
                          <a:rPr lang="en-US" sz="2400" b="0" i="0" dirty="0" smtClean="0">
                            <a:solidFill>
                              <a:srgbClr val="AA0000"/>
                            </a:solidFill>
                            <a:latin typeface="Cambria Math" panose="02040503050406030204" pitchFamily="18" charset="0"/>
                          </a:rPr>
                          <m:t>  </m:t>
                        </m:r>
                      </m:num>
                      <m:den>
                        <m:r>
                          <m:rPr>
                            <m:sty m:val="p"/>
                          </m:rPr>
                          <a:rPr lang="en-US" sz="2400" b="0" i="0" dirty="0" smtClean="0">
                            <a:solidFill>
                              <a:srgbClr val="AA0000"/>
                            </a:solidFill>
                            <a:latin typeface="Cambria Math" panose="02040503050406030204" pitchFamily="18" charset="0"/>
                          </a:rPr>
                          <m:t>c</m:t>
                        </m:r>
                        <m:r>
                          <a:rPr lang="en-US" sz="2400" b="0" i="0" dirty="0" smtClean="0">
                            <a:solidFill>
                              <a:srgbClr val="AA0000"/>
                            </a:solidFill>
                            <a:latin typeface="Cambria Math" panose="02040503050406030204" pitchFamily="18" charset="0"/>
                          </a:rPr>
                          <m:t>(1−</m:t>
                        </m:r>
                        <m:r>
                          <m:rPr>
                            <m:sty m:val="p"/>
                          </m:rPr>
                          <a:rPr lang="en-US" sz="2400" b="0" i="0" dirty="0" smtClean="0">
                            <a:solidFill>
                              <a:srgbClr val="AA0000"/>
                            </a:solidFill>
                            <a:latin typeface="Cambria Math" panose="02040503050406030204" pitchFamily="18" charset="0"/>
                          </a:rPr>
                          <m:t>U</m:t>
                        </m:r>
                        <m:r>
                          <a:rPr lang="en-US" sz="2400" b="0" i="0" dirty="0" smtClean="0">
                            <a:solidFill>
                              <a:srgbClr val="AA0000"/>
                            </a:solidFill>
                            <a:latin typeface="Cambria Math" panose="02040503050406030204" pitchFamily="18" charset="0"/>
                          </a:rPr>
                          <m:t>)</m:t>
                        </m:r>
                      </m:den>
                    </m:f>
                    <m:r>
                      <a:rPr lang="en-US" sz="2400" i="0" dirty="0" smtClean="0">
                        <a:solidFill>
                          <a:srgbClr val="AA0000"/>
                        </a:solidFill>
                        <a:latin typeface="Cambria Math" panose="02040503050406030204" pitchFamily="18" charset="0"/>
                        <a:ea typeface="Cambria Math" panose="02040503050406030204" pitchFamily="18" charset="0"/>
                      </a:rPr>
                      <m:t>×</m:t>
                    </m:r>
                    <m:f>
                      <m:fPr>
                        <m:ctrlPr>
                          <a:rPr lang="en-US" sz="2400" i="1" dirty="0" smtClean="0">
                            <a:solidFill>
                              <a:srgbClr val="AA0000"/>
                            </a:solidFill>
                            <a:latin typeface="Cambria Math" panose="02040503050406030204" pitchFamily="18" charset="0"/>
                            <a:ea typeface="Cambria Math" panose="02040503050406030204" pitchFamily="18" charset="0"/>
                          </a:rPr>
                        </m:ctrlPr>
                      </m:fPr>
                      <m:num>
                        <m:sSup>
                          <m:sSupPr>
                            <m:ctrlPr>
                              <a:rPr lang="en-US" sz="2400" b="0" i="1" dirty="0" smtClean="0">
                                <a:solidFill>
                                  <a:srgbClr val="AA0000"/>
                                </a:solidFill>
                                <a:latin typeface="Cambria Math" panose="02040503050406030204" pitchFamily="18" charset="0"/>
                                <a:ea typeface="Cambria Math" panose="02040503050406030204" pitchFamily="18" charset="0"/>
                              </a:rPr>
                            </m:ctrlPr>
                          </m:sSupPr>
                          <m:e>
                            <m:r>
                              <m:rPr>
                                <m:sty m:val="p"/>
                              </m:rPr>
                              <a:rPr lang="en-US" sz="2400" b="0" i="0" dirty="0" smtClean="0">
                                <a:solidFill>
                                  <a:srgbClr val="AA0000"/>
                                </a:solidFill>
                                <a:latin typeface="Cambria Math" panose="02040503050406030204" pitchFamily="18" charset="0"/>
                                <a:ea typeface="Cambria Math" panose="02040503050406030204" pitchFamily="18" charset="0"/>
                              </a:rPr>
                              <m:t>CVa</m:t>
                            </m:r>
                          </m:e>
                          <m:sup>
                            <m:r>
                              <a:rPr lang="en-US" sz="2400" b="0" i="0" dirty="0" smtClean="0">
                                <a:solidFill>
                                  <a:srgbClr val="AA0000"/>
                                </a:solidFill>
                                <a:latin typeface="Cambria Math" panose="02040503050406030204" pitchFamily="18" charset="0"/>
                                <a:ea typeface="Cambria Math" panose="02040503050406030204" pitchFamily="18" charset="0"/>
                              </a:rPr>
                              <m:t>2</m:t>
                            </m:r>
                          </m:sup>
                        </m:sSup>
                        <m:r>
                          <a:rPr lang="en-US" sz="2400" b="0" i="0" dirty="0" smtClean="0">
                            <a:solidFill>
                              <a:srgbClr val="AA0000"/>
                            </a:solidFill>
                            <a:latin typeface="Cambria Math" panose="02040503050406030204" pitchFamily="18" charset="0"/>
                            <a:ea typeface="Cambria Math" panose="02040503050406030204" pitchFamily="18" charset="0"/>
                          </a:rPr>
                          <m:t>+</m:t>
                        </m:r>
                        <m:sSup>
                          <m:sSupPr>
                            <m:ctrlPr>
                              <a:rPr lang="en-US" sz="2400" i="1" dirty="0">
                                <a:solidFill>
                                  <a:srgbClr val="AA0000"/>
                                </a:solidFill>
                                <a:latin typeface="Cambria Math" panose="02040503050406030204" pitchFamily="18" charset="0"/>
                                <a:ea typeface="Cambria Math" panose="02040503050406030204" pitchFamily="18" charset="0"/>
                              </a:rPr>
                            </m:ctrlPr>
                          </m:sSupPr>
                          <m:e>
                            <m:r>
                              <m:rPr>
                                <m:sty m:val="p"/>
                              </m:rPr>
                              <a:rPr lang="en-US" sz="2400" i="0" dirty="0">
                                <a:solidFill>
                                  <a:srgbClr val="AA0000"/>
                                </a:solidFill>
                                <a:latin typeface="Cambria Math" panose="02040503050406030204" pitchFamily="18" charset="0"/>
                                <a:ea typeface="Cambria Math" panose="02040503050406030204" pitchFamily="18" charset="0"/>
                              </a:rPr>
                              <m:t>CV</m:t>
                            </m:r>
                            <m:r>
                              <m:rPr>
                                <m:sty m:val="p"/>
                              </m:rPr>
                              <a:rPr lang="en-US" sz="2400" b="0" i="0" dirty="0" smtClean="0">
                                <a:solidFill>
                                  <a:srgbClr val="AA0000"/>
                                </a:solidFill>
                                <a:latin typeface="Cambria Math" panose="02040503050406030204" pitchFamily="18" charset="0"/>
                                <a:ea typeface="Cambria Math" panose="02040503050406030204" pitchFamily="18" charset="0"/>
                              </a:rPr>
                              <m:t>p</m:t>
                            </m:r>
                          </m:e>
                          <m:sup>
                            <m:r>
                              <a:rPr lang="en-US" sz="2400" i="0" dirty="0">
                                <a:solidFill>
                                  <a:srgbClr val="AA0000"/>
                                </a:solidFill>
                                <a:latin typeface="Cambria Math" panose="02040503050406030204" pitchFamily="18" charset="0"/>
                                <a:ea typeface="Cambria Math" panose="02040503050406030204" pitchFamily="18" charset="0"/>
                              </a:rPr>
                              <m:t>2</m:t>
                            </m:r>
                          </m:sup>
                        </m:sSup>
                      </m:num>
                      <m:den>
                        <m:r>
                          <a:rPr lang="en-US" sz="2400" b="0" i="0" dirty="0" smtClean="0">
                            <a:solidFill>
                              <a:srgbClr val="AA0000"/>
                            </a:solidFill>
                            <a:latin typeface="Cambria Math" panose="02040503050406030204" pitchFamily="18" charset="0"/>
                            <a:ea typeface="Cambria Math" panose="02040503050406030204" pitchFamily="18" charset="0"/>
                          </a:rPr>
                          <m:t>2</m:t>
                        </m:r>
                      </m:den>
                    </m:f>
                    <m:r>
                      <a:rPr lang="en-US" sz="2400" i="0">
                        <a:solidFill>
                          <a:srgbClr val="AA0000"/>
                        </a:solidFill>
                        <a:latin typeface="Cambria Math" panose="02040503050406030204" pitchFamily="18" charset="0"/>
                        <a:ea typeface="Cambria Math" panose="02040503050406030204" pitchFamily="18" charset="0"/>
                      </a:rPr>
                      <m:t>×</m:t>
                    </m:r>
                    <m:r>
                      <m:rPr>
                        <m:sty m:val="p"/>
                      </m:rPr>
                      <a:rPr lang="en-US" sz="2400" i="0">
                        <a:solidFill>
                          <a:srgbClr val="AA0000"/>
                        </a:solidFill>
                        <a:latin typeface="Cambria Math" panose="02040503050406030204" pitchFamily="18" charset="0"/>
                        <a:ea typeface="Cambria Math" panose="02040503050406030204" pitchFamily="18" charset="0"/>
                      </a:rPr>
                      <m:t>Tp</m:t>
                    </m:r>
                  </m:oMath>
                </a14:m>
                <a:endParaRPr lang="en-US" sz="2400" dirty="0">
                  <a:solidFill>
                    <a:srgbClr val="AA0000"/>
                  </a:solidFill>
                </a:endParaRPr>
              </a:p>
            </p:txBody>
          </p:sp>
        </mc:Choice>
        <mc:Fallback xmlns="">
          <p:sp>
            <p:nvSpPr>
              <p:cNvPr id="29" name="TextBox 28">
                <a:extLst>
                  <a:ext uri="{FF2B5EF4-FFF2-40B4-BE49-F238E27FC236}">
                    <a16:creationId xmlns:a16="http://schemas.microsoft.com/office/drawing/2014/main" id="{CF989EDE-01E8-43B3-B64E-7400FC178F07}"/>
                  </a:ext>
                </a:extLst>
              </p:cNvPr>
              <p:cNvSpPr txBox="1">
                <a:spLocks noRot="1" noChangeAspect="1" noMove="1" noResize="1" noEditPoints="1" noAdjustHandles="1" noChangeArrowheads="1" noChangeShapeType="1" noTextEdit="1"/>
              </p:cNvSpPr>
              <p:nvPr/>
            </p:nvSpPr>
            <p:spPr>
              <a:xfrm>
                <a:off x="214666" y="1804982"/>
                <a:ext cx="4438074" cy="7034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0C35B1E-527A-46DD-9292-9EB6FA6BEE09}"/>
                  </a:ext>
                </a:extLst>
              </p:cNvPr>
              <p:cNvSpPr txBox="1"/>
              <p:nvPr/>
            </p:nvSpPr>
            <p:spPr>
              <a:xfrm>
                <a:off x="214666" y="4672496"/>
                <a:ext cx="1858970" cy="532518"/>
              </a:xfrm>
              <a:prstGeom prst="rect">
                <a:avLst/>
              </a:prstGeom>
              <a:noFill/>
            </p:spPr>
            <p:txBody>
              <a:bodyPr wrap="none" lIns="0" tIns="0" rIns="0" bIns="0" rtlCol="0">
                <a:spAutoFit/>
              </a:bodyPr>
              <a:lstStyle/>
              <a:p>
                <a14:m>
                  <m:oMath xmlns:m="http://schemas.openxmlformats.org/officeDocument/2006/math">
                    <m:r>
                      <m:rPr>
                        <m:sty m:val="p"/>
                      </m:rPr>
                      <a:rPr lang="en-US" sz="2400" i="0" smtClean="0">
                        <a:solidFill>
                          <a:srgbClr val="C00000"/>
                        </a:solidFill>
                        <a:latin typeface="Cambria Math" panose="02040503050406030204" pitchFamily="18" charset="0"/>
                      </a:rPr>
                      <m:t>T</m:t>
                    </m:r>
                    <m:r>
                      <m:rPr>
                        <m:sty m:val="p"/>
                      </m:rPr>
                      <a:rPr lang="en-US" sz="2400" b="0" i="0" smtClean="0">
                        <a:solidFill>
                          <a:srgbClr val="C00000"/>
                        </a:solidFill>
                        <a:latin typeface="Cambria Math" panose="02040503050406030204" pitchFamily="18" charset="0"/>
                      </a:rPr>
                      <m:t>i</m:t>
                    </m:r>
                    <m:r>
                      <a:rPr lang="en-US" sz="2400" b="0" i="0" smtClean="0">
                        <a:solidFill>
                          <a:srgbClr val="C00000"/>
                        </a:solidFill>
                        <a:latin typeface="Cambria Math" panose="02040503050406030204" pitchFamily="18" charset="0"/>
                      </a:rPr>
                      <m:t>=</m:t>
                    </m:r>
                  </m:oMath>
                </a14:m>
                <a:r>
                  <a:rPr lang="en-US" sz="2400" dirty="0">
                    <a:solidFill>
                      <a:srgbClr val="C00000"/>
                    </a:solidFill>
                  </a:rPr>
                  <a:t> </a:t>
                </a:r>
                <a14:m>
                  <m:oMath xmlns:m="http://schemas.openxmlformats.org/officeDocument/2006/math">
                    <m:f>
                      <m:fPr>
                        <m:ctrlPr>
                          <a:rPr lang="en-US" sz="2400" i="1" dirty="0" smtClean="0">
                            <a:solidFill>
                              <a:srgbClr val="C00000"/>
                            </a:solidFill>
                            <a:latin typeface="Cambria Math" panose="02040503050406030204" pitchFamily="18" charset="0"/>
                          </a:rPr>
                        </m:ctrlPr>
                      </m:fPr>
                      <m:num>
                        <m:r>
                          <m:rPr>
                            <m:sty m:val="p"/>
                          </m:rPr>
                          <a:rPr lang="en-US" sz="2400" i="0" dirty="0" smtClean="0">
                            <a:solidFill>
                              <a:srgbClr val="C00000"/>
                            </a:solidFill>
                            <a:latin typeface="Cambria Math" panose="02040503050406030204" pitchFamily="18" charset="0"/>
                          </a:rPr>
                          <m:t>U</m:t>
                        </m:r>
                        <m:r>
                          <a:rPr lang="en-US" sz="2400" b="0" i="0" dirty="0" smtClean="0">
                            <a:solidFill>
                              <a:srgbClr val="C00000"/>
                            </a:solidFill>
                            <a:latin typeface="Cambria Math" panose="02040503050406030204" pitchFamily="18" charset="0"/>
                          </a:rPr>
                          <m:t>  </m:t>
                        </m:r>
                      </m:num>
                      <m:den>
                        <m:r>
                          <a:rPr lang="en-US" sz="2400" b="0" i="0" dirty="0" smtClean="0">
                            <a:solidFill>
                              <a:srgbClr val="C00000"/>
                            </a:solidFill>
                            <a:latin typeface="Cambria Math" panose="02040503050406030204" pitchFamily="18" charset="0"/>
                          </a:rPr>
                          <m:t>1−</m:t>
                        </m:r>
                        <m:r>
                          <m:rPr>
                            <m:sty m:val="p"/>
                          </m:rPr>
                          <a:rPr lang="en-US" sz="2400" b="0" i="0" dirty="0" smtClean="0">
                            <a:solidFill>
                              <a:srgbClr val="C00000"/>
                            </a:solidFill>
                            <a:latin typeface="Cambria Math" panose="02040503050406030204" pitchFamily="18" charset="0"/>
                          </a:rPr>
                          <m:t>U</m:t>
                        </m:r>
                      </m:den>
                    </m:f>
                    <m:r>
                      <a:rPr lang="en-US" sz="2400" i="0" dirty="0" smtClean="0">
                        <a:solidFill>
                          <a:srgbClr val="C00000"/>
                        </a:solidFill>
                        <a:latin typeface="Cambria Math" panose="02040503050406030204" pitchFamily="18" charset="0"/>
                        <a:ea typeface="Cambria Math" panose="02040503050406030204" pitchFamily="18" charset="0"/>
                      </a:rPr>
                      <m:t>×</m:t>
                    </m:r>
                    <m:r>
                      <m:rPr>
                        <m:sty m:val="p"/>
                      </m:rPr>
                      <a:rPr lang="en-US" sz="2400" i="0">
                        <a:solidFill>
                          <a:srgbClr val="C00000"/>
                        </a:solidFill>
                        <a:latin typeface="Cambria Math" panose="02040503050406030204" pitchFamily="18" charset="0"/>
                        <a:ea typeface="Cambria Math" panose="02040503050406030204" pitchFamily="18" charset="0"/>
                      </a:rPr>
                      <m:t>Tp</m:t>
                    </m:r>
                  </m:oMath>
                </a14:m>
                <a:endParaRPr lang="en-US" sz="2400" dirty="0"/>
              </a:p>
            </p:txBody>
          </p:sp>
        </mc:Choice>
        <mc:Fallback xmlns="">
          <p:sp>
            <p:nvSpPr>
              <p:cNvPr id="30" name="TextBox 29">
                <a:extLst>
                  <a:ext uri="{FF2B5EF4-FFF2-40B4-BE49-F238E27FC236}">
                    <a16:creationId xmlns:a16="http://schemas.microsoft.com/office/drawing/2014/main" id="{10C35B1E-527A-46DD-9292-9EB6FA6BEE09}"/>
                  </a:ext>
                </a:extLst>
              </p:cNvPr>
              <p:cNvSpPr txBox="1">
                <a:spLocks noRot="1" noChangeAspect="1" noMove="1" noResize="1" noEditPoints="1" noAdjustHandles="1" noChangeArrowheads="1" noChangeShapeType="1" noTextEdit="1"/>
              </p:cNvSpPr>
              <p:nvPr/>
            </p:nvSpPr>
            <p:spPr>
              <a:xfrm>
                <a:off x="214666" y="4672496"/>
                <a:ext cx="1858970" cy="53251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5C74B60-F5C8-4086-A09C-42089233EDA9}"/>
                  </a:ext>
                </a:extLst>
              </p:cNvPr>
              <p:cNvSpPr txBox="1"/>
              <p:nvPr/>
            </p:nvSpPr>
            <p:spPr>
              <a:xfrm>
                <a:off x="295203" y="3847404"/>
                <a:ext cx="1064907" cy="576633"/>
              </a:xfrm>
              <a:prstGeom prst="rect">
                <a:avLst/>
              </a:prstGeom>
              <a:noFill/>
            </p:spPr>
            <p:txBody>
              <a:bodyPr wrap="none" lIns="0" tIns="0" rIns="0" bIns="0" rtlCol="0">
                <a:spAutoFit/>
              </a:bodyPr>
              <a:lstStyle/>
              <a:p>
                <a14:m>
                  <m:oMath xmlns:m="http://schemas.openxmlformats.org/officeDocument/2006/math">
                    <m:r>
                      <m:rPr>
                        <m:sty m:val="p"/>
                      </m:rPr>
                      <a:rPr lang="en-US" sz="2400" b="0" i="0" smtClean="0">
                        <a:solidFill>
                          <a:srgbClr val="AA0000"/>
                        </a:solidFill>
                        <a:latin typeface="Cambria Math" panose="02040503050406030204" pitchFamily="18" charset="0"/>
                      </a:rPr>
                      <m:t>Ii</m:t>
                    </m:r>
                    <m:r>
                      <a:rPr lang="en-US" sz="2400" b="0" i="0" smtClean="0">
                        <a:solidFill>
                          <a:srgbClr val="AA0000"/>
                        </a:solidFill>
                        <a:latin typeface="Cambria Math" panose="02040503050406030204" pitchFamily="18" charset="0"/>
                      </a:rPr>
                      <m:t>=</m:t>
                    </m:r>
                  </m:oMath>
                </a14:m>
                <a:r>
                  <a:rPr lang="en-US" sz="2400" dirty="0">
                    <a:solidFill>
                      <a:srgbClr val="AA0000"/>
                    </a:solidFill>
                  </a:rPr>
                  <a:t> </a:t>
                </a:r>
                <a14:m>
                  <m:oMath xmlns:m="http://schemas.openxmlformats.org/officeDocument/2006/math">
                    <m:f>
                      <m:fPr>
                        <m:ctrlPr>
                          <a:rPr lang="en-US" sz="2400" i="1" dirty="0" smtClean="0">
                            <a:solidFill>
                              <a:srgbClr val="AA0000"/>
                            </a:solidFill>
                            <a:latin typeface="Cambria Math" panose="02040503050406030204" pitchFamily="18" charset="0"/>
                          </a:rPr>
                        </m:ctrlPr>
                      </m:fPr>
                      <m:num>
                        <m:sSup>
                          <m:sSupPr>
                            <m:ctrlPr>
                              <a:rPr lang="en-US" sz="2400" i="1" dirty="0" smtClean="0">
                                <a:solidFill>
                                  <a:srgbClr val="AA0000"/>
                                </a:solidFill>
                                <a:latin typeface="Cambria Math" panose="02040503050406030204" pitchFamily="18" charset="0"/>
                              </a:rPr>
                            </m:ctrlPr>
                          </m:sSupPr>
                          <m:e>
                            <m:r>
                              <m:rPr>
                                <m:sty m:val="p"/>
                              </m:rPr>
                              <a:rPr lang="en-US" sz="2400" b="0" i="0" dirty="0" smtClean="0">
                                <a:solidFill>
                                  <a:srgbClr val="AA0000"/>
                                </a:solidFill>
                                <a:latin typeface="Cambria Math" panose="02040503050406030204" pitchFamily="18" charset="0"/>
                              </a:rPr>
                              <m:t>U</m:t>
                            </m:r>
                          </m:e>
                          <m:sup>
                            <m:r>
                              <a:rPr lang="en-US" sz="2400" i="1" dirty="0" smtClean="0">
                                <a:solidFill>
                                  <a:srgbClr val="AA0000"/>
                                </a:solidFill>
                                <a:latin typeface="Cambria Math" panose="02040503050406030204" pitchFamily="18" charset="0"/>
                              </a:rPr>
                              <m:t>2</m:t>
                            </m:r>
                          </m:sup>
                        </m:sSup>
                      </m:num>
                      <m:den>
                        <m:r>
                          <a:rPr lang="en-US" sz="2400" b="0" i="0" dirty="0" smtClean="0">
                            <a:solidFill>
                              <a:srgbClr val="AA0000"/>
                            </a:solidFill>
                            <a:latin typeface="Cambria Math" panose="02040503050406030204" pitchFamily="18" charset="0"/>
                          </a:rPr>
                          <m:t>1−</m:t>
                        </m:r>
                        <m:r>
                          <m:rPr>
                            <m:sty m:val="p"/>
                          </m:rPr>
                          <a:rPr lang="en-US" sz="2400" b="0" i="0" dirty="0" smtClean="0">
                            <a:solidFill>
                              <a:srgbClr val="AA0000"/>
                            </a:solidFill>
                            <a:latin typeface="Cambria Math" panose="02040503050406030204" pitchFamily="18" charset="0"/>
                          </a:rPr>
                          <m:t>U</m:t>
                        </m:r>
                      </m:den>
                    </m:f>
                  </m:oMath>
                </a14:m>
                <a:endParaRPr lang="en-US" sz="2400" dirty="0">
                  <a:solidFill>
                    <a:srgbClr val="AA0000"/>
                  </a:solidFill>
                </a:endParaRPr>
              </a:p>
            </p:txBody>
          </p:sp>
        </mc:Choice>
        <mc:Fallback xmlns="">
          <p:sp>
            <p:nvSpPr>
              <p:cNvPr id="31" name="TextBox 30">
                <a:extLst>
                  <a:ext uri="{FF2B5EF4-FFF2-40B4-BE49-F238E27FC236}">
                    <a16:creationId xmlns:a16="http://schemas.microsoft.com/office/drawing/2014/main" id="{F5C74B60-F5C8-4086-A09C-42089233EDA9}"/>
                  </a:ext>
                </a:extLst>
              </p:cNvPr>
              <p:cNvSpPr txBox="1">
                <a:spLocks noRot="1" noChangeAspect="1" noMove="1" noResize="1" noEditPoints="1" noAdjustHandles="1" noChangeArrowheads="1" noChangeShapeType="1" noTextEdit="1"/>
              </p:cNvSpPr>
              <p:nvPr/>
            </p:nvSpPr>
            <p:spPr>
              <a:xfrm>
                <a:off x="295203" y="3847404"/>
                <a:ext cx="1064907" cy="576633"/>
              </a:xfrm>
              <a:prstGeom prst="rect">
                <a:avLst/>
              </a:prstGeom>
              <a:blipFill>
                <a:blip r:embed="rId6"/>
                <a:stretch>
                  <a:fillRect/>
                </a:stretch>
              </a:blipFill>
            </p:spPr>
            <p:txBody>
              <a:bodyPr/>
              <a:lstStyle/>
              <a:p>
                <a:r>
                  <a:rPr lang="en-US">
                    <a:noFill/>
                  </a:rPr>
                  <a:t> </a:t>
                </a:r>
              </a:p>
            </p:txBody>
          </p:sp>
        </mc:Fallback>
      </mc:AlternateContent>
      <p:sp>
        <p:nvSpPr>
          <p:cNvPr id="32" name="Content Placeholder 1">
            <a:extLst>
              <a:ext uri="{FF2B5EF4-FFF2-40B4-BE49-F238E27FC236}">
                <a16:creationId xmlns:a16="http://schemas.microsoft.com/office/drawing/2014/main" id="{99840AA7-C77E-49BD-B033-D185CE5FACEB}"/>
              </a:ext>
            </a:extLst>
          </p:cNvPr>
          <p:cNvSpPr>
            <a:spLocks noGrp="1"/>
          </p:cNvSpPr>
          <p:nvPr>
            <p:ph idx="1"/>
          </p:nvPr>
        </p:nvSpPr>
        <p:spPr>
          <a:xfrm>
            <a:off x="201732" y="3299076"/>
            <a:ext cx="1891559" cy="437210"/>
          </a:xfrm>
        </p:spPr>
        <p:txBody>
          <a:bodyPr/>
          <a:lstStyle/>
          <a:p>
            <a:pPr marL="0" indent="0" eaLnBrk="0" hangingPunct="0">
              <a:spcBef>
                <a:spcPts val="0"/>
              </a:spcBef>
              <a:spcAft>
                <a:spcPts val="600"/>
              </a:spcAft>
              <a:buNone/>
            </a:pPr>
            <a:r>
              <a:rPr lang="en-US" dirty="0">
                <a:solidFill>
                  <a:srgbClr val="AA0000"/>
                </a:solidFill>
              </a:rPr>
              <a:t>In M/M/1</a:t>
            </a:r>
            <a:endParaRPr lang="en-AU" dirty="0">
              <a:solidFill>
                <a:srgbClr val="AA0000"/>
              </a:solidFill>
            </a:endParaRPr>
          </a:p>
          <a:p>
            <a:pPr>
              <a:buNone/>
            </a:pPr>
            <a:endParaRPr lang="en-US" dirty="0"/>
          </a:p>
        </p:txBody>
      </p:sp>
      <p:sp>
        <p:nvSpPr>
          <p:cNvPr id="33" name="Content Placeholder 1">
            <a:extLst>
              <a:ext uri="{FF2B5EF4-FFF2-40B4-BE49-F238E27FC236}">
                <a16:creationId xmlns:a16="http://schemas.microsoft.com/office/drawing/2014/main" id="{1AF9D732-A2B1-41F5-B63E-924245E790A0}"/>
              </a:ext>
            </a:extLst>
          </p:cNvPr>
          <p:cNvSpPr txBox="1">
            <a:spLocks/>
          </p:cNvSpPr>
          <p:nvPr/>
        </p:nvSpPr>
        <p:spPr bwMode="auto">
          <a:xfrm>
            <a:off x="214666" y="2562576"/>
            <a:ext cx="3888138" cy="460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spcAft>
                <a:spcPts val="1200"/>
              </a:spcAft>
              <a:buSzPct val="75000"/>
            </a:pPr>
            <a:r>
              <a:rPr lang="en-US" sz="2400" dirty="0">
                <a:latin typeface="Book Antiqua" pitchFamily="18" charset="0"/>
                <a:ea typeface="ＭＳ Ｐゴシック" pitchFamily="-65" charset="-128"/>
                <a:cs typeface="MS Reference Sans Serif" pitchFamily="34" charset="0"/>
              </a:rPr>
              <a:t>Ti= </a:t>
            </a:r>
            <a:r>
              <a:rPr lang="en-US" sz="2400" dirty="0" err="1">
                <a:latin typeface="Book Antiqua" pitchFamily="18" charset="0"/>
                <a:ea typeface="ＭＳ Ｐゴシック" pitchFamily="-65" charset="-128"/>
                <a:cs typeface="MS Reference Sans Serif" pitchFamily="34" charset="0"/>
              </a:rPr>
              <a:t>U-part</a:t>
            </a:r>
            <a:r>
              <a:rPr lang="en-US" sz="2400" dirty="0" err="1">
                <a:latin typeface="Book Antiqua" pitchFamily="18" charset="0"/>
                <a:ea typeface="ＭＳ Ｐゴシック" pitchFamily="-65" charset="-128"/>
                <a:cs typeface="MS Reference Sans Serif" pitchFamily="34" charset="0"/>
                <a:sym typeface="Symbol" panose="05050102010706020507" pitchFamily="18" charset="2"/>
              </a:rPr>
              <a:t>V-partT-part</a:t>
            </a:r>
            <a:endParaRPr lang="en-US" sz="240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solidFill>
                <a:srgbClr val="002060"/>
              </a:solidFill>
              <a:latin typeface="MS Reference Sans Serif" pitchFamily="34"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1479021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dissolve">
                                      <p:cBhvr>
                                        <p:cTn id="17" dur="500"/>
                                        <p:tgtEl>
                                          <p:spTgt spid="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dissolve">
                                      <p:cBhvr>
                                        <p:cTn id="42" dur="500"/>
                                        <p:tgtEl>
                                          <p:spTgt spid="3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dissolv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8" grpId="0"/>
      <p:bldP spid="29" grpId="0"/>
      <p:bldP spid="30" grpId="0"/>
      <p:bldP spid="31" grpId="0"/>
      <p:bldP spid="32" grpId="0" build="p"/>
      <p:bldP spid="3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Coefficient of Variations for Alternative  Distributions </a:t>
            </a:r>
          </a:p>
        </p:txBody>
      </p:sp>
      <p:sp>
        <p:nvSpPr>
          <p:cNvPr id="4" name="Content Placeholder 1"/>
          <p:cNvSpPr>
            <a:spLocks noGrp="1"/>
          </p:cNvSpPr>
          <p:nvPr>
            <p:ph idx="1"/>
          </p:nvPr>
        </p:nvSpPr>
        <p:spPr>
          <a:xfrm>
            <a:off x="-29249" y="1556792"/>
            <a:ext cx="6557297" cy="1828800"/>
          </a:xfrm>
        </p:spPr>
        <p:txBody>
          <a:bodyPr/>
          <a:lstStyle/>
          <a:p>
            <a:pPr marL="457200" indent="-457200">
              <a:spcAft>
                <a:spcPts val="600"/>
              </a:spcAft>
              <a:buNone/>
            </a:pPr>
            <a:r>
              <a:rPr lang="en-US" dirty="0" err="1">
                <a:solidFill>
                  <a:schemeClr val="tx1"/>
                </a:solidFill>
                <a:latin typeface="Book Antiqua" pitchFamily="18" charset="0"/>
              </a:rPr>
              <a:t>Tp</a:t>
            </a:r>
            <a:r>
              <a:rPr lang="en-US" dirty="0">
                <a:solidFill>
                  <a:schemeClr val="tx1"/>
                </a:solidFill>
                <a:latin typeface="Book Antiqua" pitchFamily="18" charset="0"/>
              </a:rPr>
              <a:t>: average processing time </a:t>
            </a:r>
            <a:r>
              <a:rPr lang="en-US" dirty="0">
                <a:solidFill>
                  <a:schemeClr val="tx1"/>
                </a:solidFill>
                <a:latin typeface="Book Antiqua" pitchFamily="18" charset="0"/>
                <a:sym typeface="Wingdings" pitchFamily="2" charset="2"/>
              </a:rPr>
              <a:t> </a:t>
            </a:r>
            <a:r>
              <a:rPr lang="en-US" dirty="0" err="1">
                <a:solidFill>
                  <a:schemeClr val="tx1"/>
                </a:solidFill>
                <a:latin typeface="Book Antiqua" pitchFamily="18" charset="0"/>
                <a:sym typeface="Wingdings" pitchFamily="2" charset="2"/>
              </a:rPr>
              <a:t>Rp</a:t>
            </a:r>
            <a:r>
              <a:rPr lang="en-US" dirty="0">
                <a:solidFill>
                  <a:schemeClr val="tx1"/>
                </a:solidFill>
                <a:latin typeface="Book Antiqua" pitchFamily="18" charset="0"/>
                <a:sym typeface="Wingdings" pitchFamily="2" charset="2"/>
              </a:rPr>
              <a:t> =c/</a:t>
            </a:r>
            <a:r>
              <a:rPr lang="en-US" dirty="0" err="1">
                <a:solidFill>
                  <a:schemeClr val="tx1"/>
                </a:solidFill>
                <a:latin typeface="Book Antiqua" pitchFamily="18" charset="0"/>
                <a:sym typeface="Wingdings" pitchFamily="2" charset="2"/>
              </a:rPr>
              <a:t>Tp</a:t>
            </a:r>
            <a:endParaRPr lang="en-US" dirty="0">
              <a:solidFill>
                <a:schemeClr val="tx1"/>
              </a:solidFill>
              <a:latin typeface="Book Antiqua" pitchFamily="18" charset="0"/>
            </a:endParaRPr>
          </a:p>
          <a:p>
            <a:pPr marL="457200" indent="-457200">
              <a:spcAft>
                <a:spcPts val="600"/>
              </a:spcAft>
              <a:buNone/>
            </a:pPr>
            <a:r>
              <a:rPr lang="en-US" dirty="0">
                <a:solidFill>
                  <a:schemeClr val="tx1"/>
                </a:solidFill>
                <a:latin typeface="Book Antiqua" pitchFamily="18" charset="0"/>
              </a:rPr>
              <a:t>Ta: average </a:t>
            </a:r>
            <a:r>
              <a:rPr lang="en-US" dirty="0" err="1">
                <a:solidFill>
                  <a:schemeClr val="tx1"/>
                </a:solidFill>
                <a:latin typeface="Book Antiqua" pitchFamily="18" charset="0"/>
              </a:rPr>
              <a:t>interarrival</a:t>
            </a:r>
            <a:r>
              <a:rPr lang="en-US" dirty="0">
                <a:solidFill>
                  <a:schemeClr val="tx1"/>
                </a:solidFill>
                <a:latin typeface="Book Antiqua" pitchFamily="18" charset="0"/>
              </a:rPr>
              <a:t> time </a:t>
            </a:r>
            <a:r>
              <a:rPr lang="en-US" dirty="0">
                <a:solidFill>
                  <a:schemeClr val="tx1"/>
                </a:solidFill>
                <a:latin typeface="Book Antiqua" pitchFamily="18" charset="0"/>
                <a:sym typeface="Wingdings" pitchFamily="2" charset="2"/>
              </a:rPr>
              <a:t> Ra = 1/Ta</a:t>
            </a:r>
          </a:p>
          <a:p>
            <a:pPr marL="457200" indent="-457200">
              <a:spcAft>
                <a:spcPts val="600"/>
              </a:spcAft>
              <a:buNone/>
            </a:pPr>
            <a:r>
              <a:rPr lang="en-US" dirty="0">
                <a:solidFill>
                  <a:schemeClr val="tx1"/>
                </a:solidFill>
                <a:latin typeface="Book Antiqua" pitchFamily="18" charset="0"/>
                <a:sym typeface="Wingdings" pitchFamily="2" charset="2"/>
              </a:rPr>
              <a:t>Sp: Standard deviation of the processing time</a:t>
            </a:r>
          </a:p>
          <a:p>
            <a:pPr marL="457200" indent="-457200">
              <a:spcAft>
                <a:spcPts val="600"/>
              </a:spcAft>
              <a:buNone/>
            </a:pPr>
            <a:r>
              <a:rPr lang="en-US" dirty="0">
                <a:solidFill>
                  <a:schemeClr val="tx1"/>
                </a:solidFill>
                <a:latin typeface="Book Antiqua" pitchFamily="18" charset="0"/>
                <a:sym typeface="Wingdings" pitchFamily="2" charset="2"/>
              </a:rPr>
              <a:t>Sa: Standard deviation of the </a:t>
            </a:r>
            <a:r>
              <a:rPr lang="en-US" dirty="0" err="1">
                <a:solidFill>
                  <a:schemeClr val="tx1"/>
                </a:solidFill>
                <a:latin typeface="Book Antiqua" pitchFamily="18" charset="0"/>
                <a:sym typeface="Wingdings" pitchFamily="2" charset="2"/>
              </a:rPr>
              <a:t>interarrival</a:t>
            </a:r>
            <a:r>
              <a:rPr lang="en-US" dirty="0">
                <a:solidFill>
                  <a:schemeClr val="tx1"/>
                </a:solidFill>
                <a:latin typeface="Book Antiqua" pitchFamily="18" charset="0"/>
                <a:sym typeface="Wingdings" pitchFamily="2" charset="2"/>
              </a:rPr>
              <a:t> time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70062526"/>
              </p:ext>
            </p:extLst>
          </p:nvPr>
        </p:nvGraphicFramePr>
        <p:xfrm>
          <a:off x="1375427" y="3717032"/>
          <a:ext cx="3511826" cy="2667000"/>
        </p:xfrm>
        <a:graphic>
          <a:graphicData uri="http://schemas.openxmlformats.org/presentationml/2006/ole">
            <mc:AlternateContent xmlns:mc="http://schemas.openxmlformats.org/markup-compatibility/2006">
              <mc:Choice xmlns:v="urn:schemas-microsoft-com:vml" Requires="v">
                <p:oleObj spid="_x0000_s33180" name="Worksheet" r:id="rId4" imgW="2019428" imgH="1533493" progId="Excel.Sheet.12">
                  <p:embed/>
                </p:oleObj>
              </mc:Choice>
              <mc:Fallback>
                <p:oleObj name="Worksheet" r:id="rId4" imgW="2019428" imgH="1533493" progId="Excel.Sheet.12">
                  <p:embed/>
                  <p:pic>
                    <p:nvPicPr>
                      <p:cNvPr id="5" name="Object 4"/>
                      <p:cNvPicPr/>
                      <p:nvPr/>
                    </p:nvPicPr>
                    <p:blipFill>
                      <a:blip r:embed="rId5"/>
                      <a:stretch>
                        <a:fillRect/>
                      </a:stretch>
                    </p:blipFill>
                    <p:spPr>
                      <a:xfrm>
                        <a:off x="1375427" y="3717032"/>
                        <a:ext cx="3511826" cy="2667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6866840"/>
              </p:ext>
            </p:extLst>
          </p:nvPr>
        </p:nvGraphicFramePr>
        <p:xfrm>
          <a:off x="4914623" y="3717032"/>
          <a:ext cx="1888435" cy="2667000"/>
        </p:xfrm>
        <a:graphic>
          <a:graphicData uri="http://schemas.openxmlformats.org/presentationml/2006/ole">
            <mc:AlternateContent xmlns:mc="http://schemas.openxmlformats.org/markup-compatibility/2006">
              <mc:Choice xmlns:v="urn:schemas-microsoft-com:vml" Requires="v">
                <p:oleObj spid="_x0000_s33181" name="Worksheet" r:id="rId6" imgW="1085972" imgH="1533493" progId="Excel.Sheet.12">
                  <p:embed/>
                </p:oleObj>
              </mc:Choice>
              <mc:Fallback>
                <p:oleObj name="Worksheet" r:id="rId6" imgW="1085972" imgH="1533493" progId="Excel.Sheet.12">
                  <p:embed/>
                  <p:pic>
                    <p:nvPicPr>
                      <p:cNvPr id="6" name="Object 5"/>
                      <p:cNvPicPr/>
                      <p:nvPr/>
                    </p:nvPicPr>
                    <p:blipFill>
                      <a:blip r:embed="rId7"/>
                      <a:stretch>
                        <a:fillRect/>
                      </a:stretch>
                    </p:blipFill>
                    <p:spPr>
                      <a:xfrm>
                        <a:off x="4914623" y="3717032"/>
                        <a:ext cx="1888435" cy="2667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84801603"/>
              </p:ext>
            </p:extLst>
          </p:nvPr>
        </p:nvGraphicFramePr>
        <p:xfrm>
          <a:off x="6823753" y="3717032"/>
          <a:ext cx="1076739" cy="2667000"/>
        </p:xfrm>
        <a:graphic>
          <a:graphicData uri="http://schemas.openxmlformats.org/presentationml/2006/ole">
            <mc:AlternateContent xmlns:mc="http://schemas.openxmlformats.org/markup-compatibility/2006">
              <mc:Choice xmlns:v="urn:schemas-microsoft-com:vml" Requires="v">
                <p:oleObj spid="_x0000_s33182" name="Worksheet" r:id="rId8" imgW="619244" imgH="1533493" progId="Excel.Sheet.12">
                  <p:embed/>
                </p:oleObj>
              </mc:Choice>
              <mc:Fallback>
                <p:oleObj name="Worksheet" r:id="rId8" imgW="619244" imgH="1533493" progId="Excel.Sheet.12">
                  <p:embed/>
                  <p:pic>
                    <p:nvPicPr>
                      <p:cNvPr id="7" name="Object 6"/>
                      <p:cNvPicPr/>
                      <p:nvPr/>
                    </p:nvPicPr>
                    <p:blipFill>
                      <a:blip r:embed="rId9"/>
                      <a:stretch>
                        <a:fillRect/>
                      </a:stretch>
                    </p:blipFill>
                    <p:spPr>
                      <a:xfrm>
                        <a:off x="6823753" y="3717032"/>
                        <a:ext cx="1076739" cy="2667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56680749"/>
              </p:ext>
            </p:extLst>
          </p:nvPr>
        </p:nvGraphicFramePr>
        <p:xfrm>
          <a:off x="7914559" y="3717033"/>
          <a:ext cx="1358348" cy="2667000"/>
        </p:xfrm>
        <a:graphic>
          <a:graphicData uri="http://schemas.openxmlformats.org/presentationml/2006/ole">
            <mc:AlternateContent xmlns:mc="http://schemas.openxmlformats.org/markup-compatibility/2006">
              <mc:Choice xmlns:v="urn:schemas-microsoft-com:vml" Requires="v">
                <p:oleObj spid="_x0000_s33183" name="Worksheet" r:id="rId10" imgW="780939" imgH="1533493" progId="Excel.Sheet.12">
                  <p:embed/>
                </p:oleObj>
              </mc:Choice>
              <mc:Fallback>
                <p:oleObj name="Worksheet" r:id="rId10" imgW="780939" imgH="1533493" progId="Excel.Sheet.12">
                  <p:embed/>
                  <p:pic>
                    <p:nvPicPr>
                      <p:cNvPr id="8" name="Object 7"/>
                      <p:cNvPicPr/>
                      <p:nvPr/>
                    </p:nvPicPr>
                    <p:blipFill>
                      <a:blip r:embed="rId11"/>
                      <a:stretch>
                        <a:fillRect/>
                      </a:stretch>
                    </p:blipFill>
                    <p:spPr>
                      <a:xfrm>
                        <a:off x="7914559" y="3717033"/>
                        <a:ext cx="1358348" cy="2667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27747006"/>
              </p:ext>
            </p:extLst>
          </p:nvPr>
        </p:nvGraphicFramePr>
        <p:xfrm>
          <a:off x="9286160" y="3717032"/>
          <a:ext cx="1076739" cy="2667000"/>
        </p:xfrm>
        <a:graphic>
          <a:graphicData uri="http://schemas.openxmlformats.org/presentationml/2006/ole">
            <mc:AlternateContent xmlns:mc="http://schemas.openxmlformats.org/markup-compatibility/2006">
              <mc:Choice xmlns:v="urn:schemas-microsoft-com:vml" Requires="v">
                <p:oleObj spid="_x0000_s33184" name="Worksheet" r:id="rId12" imgW="619244" imgH="1533493" progId="Excel.Sheet.12">
                  <p:embed/>
                </p:oleObj>
              </mc:Choice>
              <mc:Fallback>
                <p:oleObj name="Worksheet" r:id="rId12" imgW="619244" imgH="1533493" progId="Excel.Sheet.12">
                  <p:embed/>
                  <p:pic>
                    <p:nvPicPr>
                      <p:cNvPr id="9" name="Object 8"/>
                      <p:cNvPicPr/>
                      <p:nvPr/>
                    </p:nvPicPr>
                    <p:blipFill>
                      <a:blip r:embed="rId13"/>
                      <a:stretch>
                        <a:fillRect/>
                      </a:stretch>
                    </p:blipFill>
                    <p:spPr>
                      <a:xfrm>
                        <a:off x="9286160" y="3717032"/>
                        <a:ext cx="1076739" cy="2667000"/>
                      </a:xfrm>
                      <a:prstGeom prst="rect">
                        <a:avLst/>
                      </a:prstGeom>
                    </p:spPr>
                  </p:pic>
                </p:oleObj>
              </mc:Fallback>
            </mc:AlternateContent>
          </a:graphicData>
        </a:graphic>
      </p:graphicFrame>
      <p:sp>
        <p:nvSpPr>
          <p:cNvPr id="10" name="Content Placeholder 1">
            <a:extLst>
              <a:ext uri="{FF2B5EF4-FFF2-40B4-BE49-F238E27FC236}">
                <a16:creationId xmlns:a16="http://schemas.microsoft.com/office/drawing/2014/main" id="{3AB29B64-5041-40EB-BBCF-714D09C1A127}"/>
              </a:ext>
            </a:extLst>
          </p:cNvPr>
          <p:cNvSpPr txBox="1">
            <a:spLocks/>
          </p:cNvSpPr>
          <p:nvPr/>
        </p:nvSpPr>
        <p:spPr bwMode="auto">
          <a:xfrm>
            <a:off x="35888" y="685601"/>
            <a:ext cx="12192000" cy="107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spcAft>
                <a:spcPts val="1200"/>
              </a:spcAft>
              <a:buSzPct val="75000"/>
            </a:pPr>
            <a:r>
              <a:rPr lang="en-US" sz="2400" dirty="0">
                <a:latin typeface="Book Antiqua" pitchFamily="18" charset="0"/>
                <a:ea typeface="ＭＳ Ｐゴシック" pitchFamily="-65" charset="-128"/>
                <a:cs typeface="MS Reference Sans Serif" pitchFamily="34" charset="0"/>
              </a:rPr>
              <a:t>While the capacity is not fully utilized, since U must be less than 1, if there is variability in arrival or in processing times, queues will build up and customers will have to wait. </a:t>
            </a:r>
          </a:p>
          <a:p>
            <a:pPr marL="342900" indent="-342900" eaLnBrk="1" hangingPunct="1">
              <a:spcBef>
                <a:spcPct val="20000"/>
              </a:spcBef>
              <a:buSzPct val="75000"/>
              <a:defRPr/>
            </a:pPr>
            <a:endParaRPr lang="en-US" sz="2400" kern="0" dirty="0">
              <a:solidFill>
                <a:srgbClr val="002060"/>
              </a:solidFill>
              <a:latin typeface="MS Reference Sans Serif" pitchFamily="34" charset="0"/>
              <a:ea typeface="ＭＳ Ｐゴシック" pitchFamily="-65" charset="-128"/>
              <a:cs typeface="MS Reference Sans Serif"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Queueing Theory—Kendall’s Notation A1/A1/A3/A4/A5/A6</a:t>
            </a:r>
          </a:p>
        </p:txBody>
      </p:sp>
      <p:sp>
        <p:nvSpPr>
          <p:cNvPr id="5" name="Rectangle 9"/>
          <p:cNvSpPr>
            <a:spLocks noChangeArrowheads="1"/>
          </p:cNvSpPr>
          <p:nvPr/>
        </p:nvSpPr>
        <p:spPr bwMode="auto">
          <a:xfrm>
            <a:off x="191344" y="692696"/>
            <a:ext cx="11953328" cy="448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defRPr/>
            </a:pPr>
            <a:r>
              <a:rPr lang="en-US" sz="2200" u="sng" dirty="0">
                <a:solidFill>
                  <a:schemeClr val="bg2"/>
                </a:solidFill>
                <a:latin typeface="Times New Roman" pitchFamily="18" charset="0"/>
              </a:rPr>
              <a:t>     </a:t>
            </a:r>
            <a:r>
              <a:rPr lang="en-US" sz="2200" u="sng" dirty="0">
                <a:latin typeface="Times New Roman" pitchFamily="18" charset="0"/>
              </a:rPr>
              <a:t>: Correspond to the distribution of inter-arrival times</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latin typeface="Times New Roman" pitchFamily="18" charset="0"/>
              </a:rPr>
              <a:t>M</a:t>
            </a:r>
            <a:r>
              <a:rPr lang="en-US" sz="2200" dirty="0">
                <a:latin typeface="Times New Roman" pitchFamily="18" charset="0"/>
              </a:rPr>
              <a:t> if the inter-arrival times are </a:t>
            </a:r>
            <a:r>
              <a:rPr lang="en-US" sz="2200" b="1" i="1" dirty="0">
                <a:latin typeface="Times New Roman" pitchFamily="18" charset="0"/>
              </a:rPr>
              <a:t>Markovian</a:t>
            </a:r>
            <a:r>
              <a:rPr lang="en-US" sz="2200" dirty="0">
                <a:latin typeface="Times New Roman" pitchFamily="18" charset="0"/>
              </a:rPr>
              <a:t> (i.e., exponential distribution)</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latin typeface="Times New Roman" pitchFamily="18" charset="0"/>
              </a:rPr>
              <a:t>D</a:t>
            </a:r>
            <a:r>
              <a:rPr lang="en-US" sz="2200" dirty="0">
                <a:latin typeface="Times New Roman" pitchFamily="18" charset="0"/>
              </a:rPr>
              <a:t> if the inter-arrival times are </a:t>
            </a:r>
            <a:r>
              <a:rPr lang="en-US" sz="2200" b="1" i="1" dirty="0">
                <a:latin typeface="Times New Roman" pitchFamily="18" charset="0"/>
              </a:rPr>
              <a:t>Deterministic</a:t>
            </a:r>
            <a:r>
              <a:rPr lang="en-US" sz="2200" dirty="0">
                <a:latin typeface="Times New Roman" pitchFamily="18" charset="0"/>
              </a:rPr>
              <a:t> (i.e., no variability)</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latin typeface="Times New Roman" pitchFamily="18" charset="0"/>
              </a:rPr>
              <a:t>G</a:t>
            </a:r>
            <a:r>
              <a:rPr lang="en-US" sz="2200" dirty="0">
                <a:latin typeface="Times New Roman" pitchFamily="18" charset="0"/>
              </a:rPr>
              <a:t> if the inter-arrival times has completely </a:t>
            </a:r>
            <a:r>
              <a:rPr lang="en-US" sz="2200" b="1" i="1" dirty="0">
                <a:latin typeface="Times New Roman" pitchFamily="18" charset="0"/>
              </a:rPr>
              <a:t>General</a:t>
            </a:r>
            <a:r>
              <a:rPr lang="en-US" sz="2200" dirty="0">
                <a:latin typeface="Times New Roman" pitchFamily="18" charset="0"/>
              </a:rPr>
              <a:t> Distribution.</a:t>
            </a:r>
          </a:p>
          <a:p>
            <a:pPr lvl="1" eaLnBrk="1" hangingPunct="1">
              <a:lnSpc>
                <a:spcPct val="80000"/>
              </a:lnSpc>
              <a:spcBef>
                <a:spcPct val="20000"/>
              </a:spcBef>
              <a:defRPr/>
            </a:pPr>
            <a:r>
              <a:rPr lang="en-US" sz="2200" u="sng" dirty="0">
                <a:latin typeface="Times New Roman" pitchFamily="18" charset="0"/>
              </a:rPr>
              <a:t>: Corresponds to the distribution of service times</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latin typeface="Times New Roman" pitchFamily="18" charset="0"/>
              </a:rPr>
              <a:t>M</a:t>
            </a:r>
            <a:r>
              <a:rPr lang="en-US" sz="2200" dirty="0">
                <a:latin typeface="Times New Roman" pitchFamily="18" charset="0"/>
              </a:rPr>
              <a:t> if the processing times are </a:t>
            </a:r>
            <a:r>
              <a:rPr lang="en-US" sz="2200" b="1" i="1" dirty="0">
                <a:latin typeface="Times New Roman" pitchFamily="18" charset="0"/>
              </a:rPr>
              <a:t>Markovian</a:t>
            </a:r>
            <a:r>
              <a:rPr lang="en-US" sz="2200" dirty="0">
                <a:latin typeface="Times New Roman" pitchFamily="18" charset="0"/>
              </a:rPr>
              <a:t> (i.e., exponential distribution)</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latin typeface="Times New Roman" pitchFamily="18" charset="0"/>
              </a:rPr>
              <a:t>D</a:t>
            </a:r>
            <a:r>
              <a:rPr lang="en-US" sz="2200" dirty="0">
                <a:latin typeface="Times New Roman" pitchFamily="18" charset="0"/>
              </a:rPr>
              <a:t> if the processing times are </a:t>
            </a:r>
            <a:r>
              <a:rPr lang="en-US" sz="2200" b="1" i="1" dirty="0">
                <a:latin typeface="Times New Roman" pitchFamily="18" charset="0"/>
              </a:rPr>
              <a:t>Deterministic</a:t>
            </a:r>
            <a:r>
              <a:rPr lang="en-US" sz="2200" dirty="0">
                <a:latin typeface="Times New Roman" pitchFamily="18" charset="0"/>
              </a:rPr>
              <a:t> (i.e., no variability)</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latin typeface="Times New Roman" pitchFamily="18" charset="0"/>
              </a:rPr>
              <a:t>G</a:t>
            </a:r>
            <a:r>
              <a:rPr lang="en-US" sz="2200" dirty="0">
                <a:latin typeface="Times New Roman" pitchFamily="18" charset="0"/>
              </a:rPr>
              <a:t> if the processing times has completely </a:t>
            </a:r>
            <a:r>
              <a:rPr lang="en-US" sz="2200" b="1" i="1" dirty="0">
                <a:latin typeface="Times New Roman" pitchFamily="18" charset="0"/>
              </a:rPr>
              <a:t>General</a:t>
            </a:r>
            <a:r>
              <a:rPr lang="en-US" sz="2200" dirty="0">
                <a:latin typeface="Times New Roman" pitchFamily="18" charset="0"/>
              </a:rPr>
              <a:t> Distribution.</a:t>
            </a:r>
          </a:p>
        </p:txBody>
      </p:sp>
      <p:pic>
        <p:nvPicPr>
          <p:cNvPr id="7" name="Picture 6"/>
          <p:cNvPicPr>
            <a:picLocks noChangeAspect="1"/>
          </p:cNvPicPr>
          <p:nvPr/>
        </p:nvPicPr>
        <p:blipFill>
          <a:blip r:embed="rId2"/>
          <a:stretch>
            <a:fillRect/>
          </a:stretch>
        </p:blipFill>
        <p:spPr>
          <a:xfrm>
            <a:off x="122783" y="769160"/>
            <a:ext cx="441436" cy="282795"/>
          </a:xfrm>
          <a:prstGeom prst="rect">
            <a:avLst/>
          </a:prstGeom>
        </p:spPr>
      </p:pic>
      <p:pic>
        <p:nvPicPr>
          <p:cNvPr id="8" name="Picture 7"/>
          <p:cNvPicPr>
            <a:picLocks noChangeAspect="1"/>
          </p:cNvPicPr>
          <p:nvPr/>
        </p:nvPicPr>
        <p:blipFill>
          <a:blip r:embed="rId3"/>
          <a:stretch>
            <a:fillRect/>
          </a:stretch>
        </p:blipFill>
        <p:spPr>
          <a:xfrm>
            <a:off x="194897" y="2172516"/>
            <a:ext cx="427478" cy="260495"/>
          </a:xfrm>
          <a:prstGeom prst="rect">
            <a:avLst/>
          </a:prstGeom>
        </p:spPr>
      </p:pic>
      <p:pic>
        <p:nvPicPr>
          <p:cNvPr id="10" name="Picture 9"/>
          <p:cNvPicPr>
            <a:picLocks noChangeAspect="1"/>
          </p:cNvPicPr>
          <p:nvPr/>
        </p:nvPicPr>
        <p:blipFill>
          <a:blip r:embed="rId4"/>
          <a:stretch>
            <a:fillRect/>
          </a:stretch>
        </p:blipFill>
        <p:spPr>
          <a:xfrm>
            <a:off x="191317" y="3928439"/>
            <a:ext cx="403377" cy="271020"/>
          </a:xfrm>
          <a:prstGeom prst="rect">
            <a:avLst/>
          </a:prstGeom>
        </p:spPr>
      </p:pic>
      <p:pic>
        <p:nvPicPr>
          <p:cNvPr id="11" name="Picture 10"/>
          <p:cNvPicPr>
            <a:picLocks noChangeAspect="1"/>
          </p:cNvPicPr>
          <p:nvPr/>
        </p:nvPicPr>
        <p:blipFill>
          <a:blip r:embed="rId5"/>
          <a:stretch>
            <a:fillRect/>
          </a:stretch>
        </p:blipFill>
        <p:spPr>
          <a:xfrm>
            <a:off x="191317" y="4248414"/>
            <a:ext cx="403377" cy="271020"/>
          </a:xfrm>
          <a:prstGeom prst="rect">
            <a:avLst/>
          </a:prstGeom>
        </p:spPr>
      </p:pic>
      <p:pic>
        <p:nvPicPr>
          <p:cNvPr id="12" name="Picture 11"/>
          <p:cNvPicPr>
            <a:picLocks noChangeAspect="1"/>
          </p:cNvPicPr>
          <p:nvPr/>
        </p:nvPicPr>
        <p:blipFill>
          <a:blip r:embed="rId6"/>
          <a:stretch>
            <a:fillRect/>
          </a:stretch>
        </p:blipFill>
        <p:spPr>
          <a:xfrm>
            <a:off x="153569" y="4594376"/>
            <a:ext cx="428588" cy="289928"/>
          </a:xfrm>
          <a:prstGeom prst="rect">
            <a:avLst/>
          </a:prstGeom>
        </p:spPr>
      </p:pic>
      <p:sp>
        <p:nvSpPr>
          <p:cNvPr id="13" name="Rectangle 12"/>
          <p:cNvSpPr/>
          <p:nvPr/>
        </p:nvSpPr>
        <p:spPr>
          <a:xfrm>
            <a:off x="273050" y="3540231"/>
            <a:ext cx="11570544" cy="1378839"/>
          </a:xfrm>
          <a:prstGeom prst="rect">
            <a:avLst/>
          </a:prstGeom>
        </p:spPr>
        <p:txBody>
          <a:bodyPr wrap="square">
            <a:spAutoFit/>
          </a:bodyPr>
          <a:lstStyle/>
          <a:p>
            <a:pPr marL="342900" indent="-342900">
              <a:lnSpc>
                <a:spcPct val="80000"/>
              </a:lnSpc>
              <a:spcBef>
                <a:spcPct val="20000"/>
              </a:spcBef>
              <a:defRPr/>
            </a:pPr>
            <a:r>
              <a:rPr lang="en-US" sz="2200" dirty="0">
                <a:solidFill>
                  <a:srgbClr val="FF3300"/>
                </a:solidFill>
                <a:latin typeface="Times New Roman" pitchFamily="18" charset="0"/>
              </a:rPr>
              <a:t>    </a:t>
            </a:r>
            <a:r>
              <a:rPr lang="en-US" sz="2200" u="sng" dirty="0">
                <a:latin typeface="Times New Roman" pitchFamily="18" charset="0"/>
              </a:rPr>
              <a:t>: Corresponds to the number of servers </a:t>
            </a:r>
            <a:r>
              <a:rPr lang="en-US" sz="2200" dirty="0">
                <a:latin typeface="Times New Roman" pitchFamily="18" charset="0"/>
              </a:rPr>
              <a:t>(can be any number between 1 to infinity) </a:t>
            </a:r>
            <a:endParaRPr lang="en-US" sz="2200" u="sng" dirty="0">
              <a:solidFill>
                <a:schemeClr val="accent2"/>
              </a:solidFill>
              <a:latin typeface="Times New Roman" pitchFamily="18" charset="0"/>
            </a:endParaRPr>
          </a:p>
          <a:p>
            <a:pPr marL="342900" indent="-342900">
              <a:lnSpc>
                <a:spcPct val="80000"/>
              </a:lnSpc>
              <a:spcBef>
                <a:spcPct val="20000"/>
              </a:spcBef>
              <a:defRPr/>
            </a:pPr>
            <a:r>
              <a:rPr lang="en-US" sz="2200" dirty="0">
                <a:solidFill>
                  <a:schemeClr val="accent2"/>
                </a:solidFill>
                <a:latin typeface="Times New Roman" pitchFamily="18" charset="0"/>
              </a:rPr>
              <a:t>    </a:t>
            </a:r>
            <a:r>
              <a:rPr lang="en-US" sz="2200" u="sng" dirty="0">
                <a:latin typeface="Times New Roman" pitchFamily="18" charset="0"/>
              </a:rPr>
              <a:t>: Corresponds to the system size </a:t>
            </a:r>
            <a:r>
              <a:rPr lang="en-US" sz="2200" dirty="0">
                <a:latin typeface="Times New Roman" pitchFamily="18" charset="0"/>
              </a:rPr>
              <a:t>(can be any number between 1 to infinity. Omit it if no limit. </a:t>
            </a:r>
            <a:endParaRPr lang="en-US" sz="2200" u="sng" dirty="0">
              <a:solidFill>
                <a:schemeClr val="bg2"/>
              </a:solidFill>
              <a:latin typeface="Times New Roman" pitchFamily="18" charset="0"/>
            </a:endParaRPr>
          </a:p>
          <a:p>
            <a:pPr marL="342900" indent="-342900">
              <a:lnSpc>
                <a:spcPct val="80000"/>
              </a:lnSpc>
              <a:spcBef>
                <a:spcPct val="20000"/>
              </a:spcBef>
              <a:defRPr/>
            </a:pPr>
            <a:r>
              <a:rPr lang="en-US" sz="2200" dirty="0">
                <a:solidFill>
                  <a:schemeClr val="bg2"/>
                </a:solidFill>
                <a:latin typeface="Times New Roman" pitchFamily="18" charset="0"/>
              </a:rPr>
              <a:t>    </a:t>
            </a:r>
            <a:r>
              <a:rPr lang="en-US" sz="2200" u="sng" dirty="0">
                <a:latin typeface="Times New Roman" pitchFamily="18" charset="0"/>
              </a:rPr>
              <a:t>: Corresponds to the size of customer population</a:t>
            </a:r>
            <a:r>
              <a:rPr lang="en-US" sz="2200" dirty="0">
                <a:latin typeface="Times New Roman" pitchFamily="18" charset="0"/>
              </a:rPr>
              <a:t> (can be any number between 1 to infinity)  </a:t>
            </a:r>
          </a:p>
          <a:p>
            <a:pPr marL="342900" indent="-342900">
              <a:lnSpc>
                <a:spcPct val="80000"/>
              </a:lnSpc>
              <a:spcBef>
                <a:spcPct val="20000"/>
              </a:spcBef>
              <a:defRPr/>
            </a:pPr>
            <a:r>
              <a:rPr lang="en-US" sz="2200" dirty="0">
                <a:solidFill>
                  <a:schemeClr val="accent2"/>
                </a:solidFill>
                <a:latin typeface="Times New Roman" pitchFamily="18" charset="0"/>
              </a:rPr>
              <a:t>    </a:t>
            </a:r>
            <a:r>
              <a:rPr lang="en-US" sz="2200" u="sng" dirty="0">
                <a:latin typeface="Times New Roman" pitchFamily="18" charset="0"/>
              </a:rPr>
              <a:t>: Corresponds to service discipline </a:t>
            </a:r>
            <a:r>
              <a:rPr lang="en-US" sz="2200" dirty="0">
                <a:latin typeface="Times New Roman" pitchFamily="18" charset="0"/>
              </a:rPr>
              <a:t>(can be any of the following: FCFS, LCFS, SIRO, PRIO) </a:t>
            </a:r>
          </a:p>
        </p:txBody>
      </p:sp>
      <p:pic>
        <p:nvPicPr>
          <p:cNvPr id="9" name="Picture 8"/>
          <p:cNvPicPr>
            <a:picLocks noChangeAspect="1"/>
          </p:cNvPicPr>
          <p:nvPr/>
        </p:nvPicPr>
        <p:blipFill>
          <a:blip r:embed="rId7"/>
          <a:stretch>
            <a:fillRect/>
          </a:stretch>
        </p:blipFill>
        <p:spPr>
          <a:xfrm>
            <a:off x="199130" y="3568383"/>
            <a:ext cx="383027" cy="268120"/>
          </a:xfrm>
          <a:prstGeom prst="rect">
            <a:avLst/>
          </a:prstGeom>
        </p:spPr>
      </p:pic>
    </p:spTree>
    <p:extLst>
      <p:ext uri="{BB962C8B-B14F-4D97-AF65-F5344CB8AC3E}">
        <p14:creationId xmlns:p14="http://schemas.microsoft.com/office/powerpoint/2010/main" val="3717585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additive="base">
                                        <p:cTn id="5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 calcmode="lin" valueType="num">
                                      <p:cBhvr additive="base">
                                        <p:cTn id="5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3">
                                            <p:txEl>
                                              <p:pRg st="1" end="1"/>
                                            </p:txEl>
                                          </p:spTgt>
                                        </p:tgtEl>
                                        <p:attrNameLst>
                                          <p:attrName>style.visibility</p:attrName>
                                        </p:attrNameLst>
                                      </p:cBhvr>
                                      <p:to>
                                        <p:strVal val="visible"/>
                                      </p:to>
                                    </p:set>
                                    <p:anim calcmode="lin" valueType="num">
                                      <p:cBhvr additive="base">
                                        <p:cTn id="6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
                                            <p:txEl>
                                              <p:pRg st="2" end="2"/>
                                            </p:txEl>
                                          </p:spTgt>
                                        </p:tgtEl>
                                        <p:attrNameLst>
                                          <p:attrName>style.visibility</p:attrName>
                                        </p:attrNameLst>
                                      </p:cBhvr>
                                      <p:to>
                                        <p:strVal val="visible"/>
                                      </p:to>
                                    </p:set>
                                    <p:anim calcmode="lin" valueType="num">
                                      <p:cBhvr additive="base">
                                        <p:cTn id="7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3">
                                            <p:txEl>
                                              <p:pRg st="3" end="3"/>
                                            </p:txEl>
                                          </p:spTgt>
                                        </p:tgtEl>
                                        <p:attrNameLst>
                                          <p:attrName>style.visibility</p:attrName>
                                        </p:attrNameLst>
                                      </p:cBhvr>
                                      <p:to>
                                        <p:strVal val="visible"/>
                                      </p:to>
                                    </p:set>
                                    <p:anim calcmode="lin" valueType="num">
                                      <p:cBhvr additive="base">
                                        <p:cTn id="8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500" fill="hold"/>
                                        <p:tgtEl>
                                          <p:spTgt spid="12"/>
                                        </p:tgtEl>
                                        <p:attrNameLst>
                                          <p:attrName>ppt_x</p:attrName>
                                        </p:attrNameLst>
                                      </p:cBhvr>
                                      <p:tavLst>
                                        <p:tav tm="0">
                                          <p:val>
                                            <p:strVal val="#ppt_x"/>
                                          </p:val>
                                        </p:tav>
                                        <p:tav tm="100000">
                                          <p:val>
                                            <p:strVal val="#ppt_x"/>
                                          </p:val>
                                        </p:tav>
                                      </p:tavLst>
                                    </p:anim>
                                    <p:anim calcmode="lin" valueType="num">
                                      <p:cBhvr additive="base">
                                        <p:cTn id="9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548680"/>
          </a:xfrm>
        </p:spPr>
        <p:txBody>
          <a:bodyPr/>
          <a:lstStyle/>
          <a:p>
            <a:r>
              <a:rPr lang="en-US" dirty="0"/>
              <a:t>Terminology and Classification of Waiting Lines</a:t>
            </a:r>
          </a:p>
        </p:txBody>
      </p:sp>
      <p:sp>
        <p:nvSpPr>
          <p:cNvPr id="6" name="Content Placeholder 4"/>
          <p:cNvSpPr txBox="1">
            <a:spLocks/>
          </p:cNvSpPr>
          <p:nvPr/>
        </p:nvSpPr>
        <p:spPr bwMode="auto">
          <a:xfrm>
            <a:off x="0" y="566480"/>
            <a:ext cx="12180429" cy="4423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Tx/>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105000"/>
              </a:lnSpc>
              <a:spcAft>
                <a:spcPts val="1200"/>
              </a:spcAft>
            </a:pPr>
            <a:r>
              <a:rPr lang="en-US" dirty="0">
                <a:solidFill>
                  <a:schemeClr val="tx1"/>
                </a:solidFill>
                <a:latin typeface="Book Antiqua" pitchFamily="18" charset="0"/>
              </a:rPr>
              <a:t>M/M/1; Poisson arrival rate, Exponential service times, one server, no capacity limit. </a:t>
            </a:r>
          </a:p>
          <a:p>
            <a:pPr>
              <a:lnSpc>
                <a:spcPct val="105000"/>
              </a:lnSpc>
              <a:spcAft>
                <a:spcPts val="1200"/>
              </a:spcAft>
            </a:pPr>
            <a:r>
              <a:rPr lang="en-US" dirty="0">
                <a:solidFill>
                  <a:schemeClr val="tx1"/>
                </a:solidFill>
                <a:latin typeface="Book Antiqua" pitchFamily="18" charset="0"/>
              </a:rPr>
              <a:t>M/G/12/23; Poisson arrival rate, General service times, 12 servers, queue capacity is 23.</a:t>
            </a:r>
          </a:p>
          <a:p>
            <a:r>
              <a:rPr lang="en-US" dirty="0">
                <a:solidFill>
                  <a:schemeClr val="tx1"/>
                </a:solidFill>
                <a:latin typeface="Book Antiqua" pitchFamily="18" charset="0"/>
              </a:rPr>
              <a:t>Approximation formula gives exact answers for M/M/1 system.</a:t>
            </a:r>
          </a:p>
          <a:p>
            <a:r>
              <a:rPr lang="en-US" dirty="0">
                <a:solidFill>
                  <a:schemeClr val="tx1"/>
                </a:solidFill>
                <a:latin typeface="Book Antiqua" pitchFamily="18" charset="0"/>
              </a:rPr>
              <a:t>Approximation formula provide good approximations for M/M/2 system. </a:t>
            </a:r>
          </a:p>
          <a:p>
            <a:pPr>
              <a:lnSpc>
                <a:spcPct val="105000"/>
              </a:lnSpc>
              <a:spcAft>
                <a:spcPts val="1200"/>
              </a:spcAft>
            </a:pPr>
            <a:r>
              <a:rPr lang="en-US" dirty="0">
                <a:solidFill>
                  <a:schemeClr val="tx1"/>
                </a:solidFill>
                <a:highlight>
                  <a:srgbClr val="FFFF00"/>
                </a:highlight>
                <a:latin typeface="Book Antiqua" pitchFamily="18" charset="0"/>
              </a:rPr>
              <a:t>From Now on, for all computations Regarding M/M/c (including M/M/1), M/G/1 (including M/D/1) and M/M/c/b we use predesigned Excelsheets with Macros</a:t>
            </a:r>
            <a:r>
              <a:rPr lang="en-US" dirty="0">
                <a:solidFill>
                  <a:schemeClr val="tx1"/>
                </a:solidFill>
                <a:latin typeface="Book Antiqua" pitchFamily="18" charset="0"/>
              </a:rPr>
              <a:t>.</a:t>
            </a:r>
          </a:p>
          <a:p>
            <a:pPr>
              <a:lnSpc>
                <a:spcPct val="105000"/>
              </a:lnSpc>
              <a:spcAft>
                <a:spcPts val="1200"/>
              </a:spcAft>
            </a:pPr>
            <a:r>
              <a:rPr lang="en-US" dirty="0">
                <a:solidFill>
                  <a:schemeClr val="tx1"/>
                </a:solidFill>
                <a:latin typeface="Book Antiqua" pitchFamily="18" charset="0"/>
              </a:rPr>
              <a:t>For other situations, we use the approximation formula. </a:t>
            </a:r>
          </a:p>
          <a:p>
            <a:pPr>
              <a:lnSpc>
                <a:spcPct val="105000"/>
              </a:lnSpc>
              <a:spcAft>
                <a:spcPts val="1200"/>
              </a:spcAft>
            </a:pPr>
            <a:endParaRPr lang="en-US" dirty="0">
              <a:solidFill>
                <a:schemeClr val="tx1"/>
              </a:solidFill>
              <a:latin typeface="Book Antiqua" pitchFamily="18" charset="0"/>
            </a:endParaRPr>
          </a:p>
          <a:p>
            <a:pPr>
              <a:buFont typeface="Wingdings" pitchFamily="2" charset="2"/>
              <a:buNone/>
            </a:pPr>
            <a:r>
              <a:rPr lang="en-US" dirty="0">
                <a:solidFill>
                  <a:schemeClr val="tx1"/>
                </a:solidFill>
              </a:rPr>
              <a:t> </a:t>
            </a:r>
          </a:p>
          <a:p>
            <a:pPr marL="0" indent="0">
              <a:buNone/>
            </a:pPr>
            <a:endParaRPr lang="en-US" dirty="0"/>
          </a:p>
          <a:p>
            <a:pPr>
              <a:buFont typeface="Wingdings" pitchFamily="2" charset="2"/>
              <a:buNone/>
            </a:pPr>
            <a:endParaRPr lang="en-US" dirty="0"/>
          </a:p>
          <a:p>
            <a:endParaRPr lang="en-US" dirty="0"/>
          </a:p>
        </p:txBody>
      </p:sp>
    </p:spTree>
    <p:extLst>
      <p:ext uri="{BB962C8B-B14F-4D97-AF65-F5344CB8AC3E}">
        <p14:creationId xmlns:p14="http://schemas.microsoft.com/office/powerpoint/2010/main" val="2751345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0" y="-1752599"/>
            <a:ext cx="9067800" cy="1752599"/>
          </a:xfrm>
        </p:spPr>
        <p:txBody>
          <a:bodyPr/>
          <a:lstStyle/>
          <a:p>
            <a:pPr eaLnBrk="0" hangingPunct="0">
              <a:buClr>
                <a:srgbClr val="000000"/>
              </a:buClr>
              <a:buSzPct val="80000"/>
              <a:buNone/>
            </a:pPr>
            <a:endParaRPr lang="en-US" b="1" i="1" dirty="0">
              <a:solidFill>
                <a:schemeClr val="tx1"/>
              </a:solidFill>
            </a:endParaRPr>
          </a:p>
          <a:p>
            <a:pPr>
              <a:buNone/>
            </a:pPr>
            <a:endParaRPr lang="en-US" dirty="0"/>
          </a:p>
        </p:txBody>
      </p:sp>
      <p:sp>
        <p:nvSpPr>
          <p:cNvPr id="3" name="Title 2"/>
          <p:cNvSpPr>
            <a:spLocks noGrp="1"/>
          </p:cNvSpPr>
          <p:nvPr>
            <p:ph type="title"/>
          </p:nvPr>
        </p:nvSpPr>
        <p:spPr/>
        <p:txBody>
          <a:bodyPr/>
          <a:lstStyle/>
          <a:p>
            <a:r>
              <a:rPr lang="en-US" dirty="0"/>
              <a:t>Problem-1. Utilization and Safety Capacity</a:t>
            </a:r>
          </a:p>
        </p:txBody>
      </p:sp>
      <p:sp>
        <p:nvSpPr>
          <p:cNvPr id="14" name="Content Placeholder 1"/>
          <p:cNvSpPr txBox="1">
            <a:spLocks/>
          </p:cNvSpPr>
          <p:nvPr/>
        </p:nvSpPr>
        <p:spPr bwMode="auto">
          <a:xfrm>
            <a:off x="0" y="548680"/>
            <a:ext cx="12192000" cy="13007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Interarrival time is 8 minutes. Processing time is 7.5 minutes. There is only one server. </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Both interarrival time and processing time follow Exponential distribution. Compute the performance Measures Tp, Rp, R, U, Rs, Ip, </a:t>
            </a:r>
            <a:r>
              <a:rPr lang="en-US" sz="2400" kern="0" dirty="0" err="1">
                <a:latin typeface="Book Antiqua" pitchFamily="18" charset="0"/>
                <a:ea typeface="ＭＳ Ｐゴシック" pitchFamily="-65" charset="-128"/>
                <a:cs typeface="Times New Roman" pitchFamily="18" charset="0"/>
              </a:rPr>
              <a:t>Ii</a:t>
            </a:r>
            <a:r>
              <a:rPr lang="en-US" sz="2400" kern="0" dirty="0">
                <a:latin typeface="Book Antiqua" pitchFamily="18" charset="0"/>
                <a:ea typeface="ＭＳ Ｐゴシック" pitchFamily="-65" charset="-128"/>
                <a:cs typeface="Times New Roman" pitchFamily="18" charset="0"/>
              </a:rPr>
              <a:t>, Ti, I, T. </a:t>
            </a:r>
          </a:p>
        </p:txBody>
      </p:sp>
      <p:sp>
        <p:nvSpPr>
          <p:cNvPr id="11" name="Content Placeholder 1">
            <a:extLst>
              <a:ext uri="{FF2B5EF4-FFF2-40B4-BE49-F238E27FC236}">
                <a16:creationId xmlns:a16="http://schemas.microsoft.com/office/drawing/2014/main" id="{F8EE5853-3F58-41CF-85FA-CD4EDA6FDF4B}"/>
              </a:ext>
            </a:extLst>
          </p:cNvPr>
          <p:cNvSpPr txBox="1">
            <a:spLocks/>
          </p:cNvSpPr>
          <p:nvPr/>
        </p:nvSpPr>
        <p:spPr bwMode="auto">
          <a:xfrm>
            <a:off x="0" y="1849437"/>
            <a:ext cx="7968208" cy="466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Also check for c=2. This is M/M/c. Go to the Excel Sheet. </a:t>
            </a:r>
          </a:p>
        </p:txBody>
      </p:sp>
      <p:graphicFrame>
        <p:nvGraphicFramePr>
          <p:cNvPr id="13" name="Table 12">
            <a:extLst>
              <a:ext uri="{FF2B5EF4-FFF2-40B4-BE49-F238E27FC236}">
                <a16:creationId xmlns:a16="http://schemas.microsoft.com/office/drawing/2014/main" id="{BB8323A8-B020-482F-B8E5-222ABF4F5749}"/>
              </a:ext>
            </a:extLst>
          </p:cNvPr>
          <p:cNvGraphicFramePr>
            <a:graphicFrameLocks noGrp="1"/>
          </p:cNvGraphicFramePr>
          <p:nvPr>
            <p:extLst>
              <p:ext uri="{D42A27DB-BD31-4B8C-83A1-F6EECF244321}">
                <p14:modId xmlns:p14="http://schemas.microsoft.com/office/powerpoint/2010/main" val="559190229"/>
              </p:ext>
            </p:extLst>
          </p:nvPr>
        </p:nvGraphicFramePr>
        <p:xfrm>
          <a:off x="149344" y="2708920"/>
          <a:ext cx="6666736" cy="3024334"/>
        </p:xfrm>
        <a:graphic>
          <a:graphicData uri="http://schemas.openxmlformats.org/drawingml/2006/table">
            <a:tbl>
              <a:tblPr>
                <a:tableStyleId>{5C22544A-7EE6-4342-B048-85BDC9FD1C3A}</a:tableStyleId>
              </a:tblPr>
              <a:tblGrid>
                <a:gridCol w="5544616">
                  <a:extLst>
                    <a:ext uri="{9D8B030D-6E8A-4147-A177-3AD203B41FA5}">
                      <a16:colId xmlns:a16="http://schemas.microsoft.com/office/drawing/2014/main" val="3380129546"/>
                    </a:ext>
                  </a:extLst>
                </a:gridCol>
                <a:gridCol w="1122120">
                  <a:extLst>
                    <a:ext uri="{9D8B030D-6E8A-4147-A177-3AD203B41FA5}">
                      <a16:colId xmlns:a16="http://schemas.microsoft.com/office/drawing/2014/main" val="3348149254"/>
                    </a:ext>
                  </a:extLst>
                </a:gridCol>
              </a:tblGrid>
              <a:tr h="377483">
                <a:tc>
                  <a:txBody>
                    <a:bodyPr/>
                    <a:lstStyle/>
                    <a:p>
                      <a:pPr algn="l" fontAlgn="b"/>
                      <a:r>
                        <a:rPr lang="en-US" sz="2000" u="none" strike="noStrike" dirty="0">
                          <a:effectLst/>
                          <a:latin typeface="Book Antiqua" panose="02040602050305030304" pitchFamily="18" charset="0"/>
                        </a:rPr>
                        <a:t>Average utilization rate of server - U</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93.8%</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194303"/>
                  </a:ext>
                </a:extLst>
              </a:tr>
              <a:tr h="381953">
                <a:tc>
                  <a:txBody>
                    <a:bodyPr/>
                    <a:lstStyle/>
                    <a:p>
                      <a:pPr algn="l" fontAlgn="b"/>
                      <a:r>
                        <a:rPr lang="en-US" sz="2000" u="none" strike="noStrike" dirty="0">
                          <a:effectLst/>
                          <a:latin typeface="Book Antiqua" panose="02040602050305030304" pitchFamily="18" charset="0"/>
                        </a:rPr>
                        <a:t>Average number of customers waiting in line </a:t>
                      </a:r>
                      <a:r>
                        <a:rPr lang="en-US" sz="2000" u="none" strike="noStrike" dirty="0" err="1">
                          <a:effectLst/>
                          <a:latin typeface="Book Antiqua" panose="02040602050305030304" pitchFamily="18" charset="0"/>
                        </a:rPr>
                        <a:t>Ii</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14.063</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6525201"/>
                  </a:ext>
                </a:extLst>
              </a:tr>
              <a:tr h="377483">
                <a:tc>
                  <a:txBody>
                    <a:bodyPr/>
                    <a:lstStyle/>
                    <a:p>
                      <a:pPr algn="l" fontAlgn="b"/>
                      <a:r>
                        <a:rPr lang="en-US" sz="2000" u="none" strike="noStrike" dirty="0">
                          <a:effectLst/>
                          <a:latin typeface="Book Antiqua" panose="02040602050305030304" pitchFamily="18" charset="0"/>
                        </a:rPr>
                        <a:t>Average number of customers in system I</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15.000</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2817953"/>
                  </a:ext>
                </a:extLst>
              </a:tr>
              <a:tr h="377483">
                <a:tc>
                  <a:txBody>
                    <a:bodyPr/>
                    <a:lstStyle/>
                    <a:p>
                      <a:pPr algn="l" fontAlgn="b"/>
                      <a:r>
                        <a:rPr lang="en-US" sz="2000" u="none" strike="noStrike" dirty="0">
                          <a:effectLst/>
                          <a:latin typeface="Book Antiqua" panose="02040602050305030304" pitchFamily="18" charset="0"/>
                        </a:rPr>
                        <a:t>Average time waiting in line Ti</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1.875</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0569215"/>
                  </a:ext>
                </a:extLst>
              </a:tr>
              <a:tr h="377483">
                <a:tc>
                  <a:txBody>
                    <a:bodyPr/>
                    <a:lstStyle/>
                    <a:p>
                      <a:pPr algn="l" fontAlgn="b"/>
                      <a:r>
                        <a:rPr lang="en-US" sz="2000" u="none" strike="noStrike" dirty="0">
                          <a:effectLst/>
                          <a:latin typeface="Book Antiqua" panose="02040602050305030304" pitchFamily="18" charset="0"/>
                        </a:rPr>
                        <a:t>Average time in system - T</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2.000</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4704415"/>
                  </a:ext>
                </a:extLst>
              </a:tr>
              <a:tr h="377483">
                <a:tc>
                  <a:txBody>
                    <a:bodyPr/>
                    <a:lstStyle/>
                    <a:p>
                      <a:pPr algn="l" fontAlgn="b"/>
                      <a:r>
                        <a:rPr lang="en-US" sz="2000" u="none" strike="noStrike" dirty="0">
                          <a:effectLst/>
                          <a:latin typeface="Book Antiqua" panose="02040602050305030304" pitchFamily="18" charset="0"/>
                        </a:rPr>
                        <a:t>Probability of no customers in system (P0)</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0.063</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474266"/>
                  </a:ext>
                </a:extLst>
              </a:tr>
              <a:tr h="377483">
                <a:tc>
                  <a:txBody>
                    <a:bodyPr/>
                    <a:lstStyle/>
                    <a:p>
                      <a:pPr algn="l" fontAlgn="b"/>
                      <a:r>
                        <a:rPr lang="en-US" sz="2000" u="none" strike="noStrike">
                          <a:effectLst/>
                          <a:latin typeface="Book Antiqua" panose="02040602050305030304" pitchFamily="18" charset="0"/>
                        </a:rPr>
                        <a:t>Probability that all servers are busy</a:t>
                      </a:r>
                      <a:endParaRPr lang="en-US" sz="2000" b="0" i="0" u="none" strike="noStrike">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93.8%</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836952"/>
                  </a:ext>
                </a:extLst>
              </a:tr>
              <a:tr h="377483">
                <a:tc>
                  <a:txBody>
                    <a:bodyPr/>
                    <a:lstStyle/>
                    <a:p>
                      <a:pPr algn="l" fontAlgn="b"/>
                      <a:r>
                        <a:rPr lang="en-US" sz="2000" u="none" strike="noStrike">
                          <a:effectLst/>
                          <a:latin typeface="Book Antiqua" panose="02040602050305030304" pitchFamily="18" charset="0"/>
                        </a:rPr>
                        <a:t>Probability that at least one server is idle</a:t>
                      </a:r>
                      <a:endParaRPr lang="en-US" sz="2000" b="0" i="0" u="none" strike="noStrike">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6.3%</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0466478"/>
                  </a:ext>
                </a:extLst>
              </a:tr>
            </a:tbl>
          </a:graphicData>
        </a:graphic>
      </p:graphicFrame>
      <p:graphicFrame>
        <p:nvGraphicFramePr>
          <p:cNvPr id="15" name="Table 14">
            <a:extLst>
              <a:ext uri="{FF2B5EF4-FFF2-40B4-BE49-F238E27FC236}">
                <a16:creationId xmlns:a16="http://schemas.microsoft.com/office/drawing/2014/main" id="{881C7F45-3B87-47DB-BD44-C8BC58BD4F94}"/>
              </a:ext>
            </a:extLst>
          </p:cNvPr>
          <p:cNvGraphicFramePr>
            <a:graphicFrameLocks noGrp="1"/>
          </p:cNvGraphicFramePr>
          <p:nvPr>
            <p:extLst>
              <p:ext uri="{D42A27DB-BD31-4B8C-83A1-F6EECF244321}">
                <p14:modId xmlns:p14="http://schemas.microsoft.com/office/powerpoint/2010/main" val="1684809683"/>
              </p:ext>
            </p:extLst>
          </p:nvPr>
        </p:nvGraphicFramePr>
        <p:xfrm>
          <a:off x="6960096" y="2708920"/>
          <a:ext cx="1440160" cy="3024331"/>
        </p:xfrm>
        <a:graphic>
          <a:graphicData uri="http://schemas.openxmlformats.org/drawingml/2006/table">
            <a:tbl>
              <a:tblPr>
                <a:tableStyleId>{F5AB1C69-6EDB-4FF4-983F-18BD219EF322}</a:tableStyleId>
              </a:tblPr>
              <a:tblGrid>
                <a:gridCol w="1440160">
                  <a:extLst>
                    <a:ext uri="{9D8B030D-6E8A-4147-A177-3AD203B41FA5}">
                      <a16:colId xmlns:a16="http://schemas.microsoft.com/office/drawing/2014/main" val="832336955"/>
                    </a:ext>
                  </a:extLst>
                </a:gridCol>
              </a:tblGrid>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698426"/>
                  </a:ext>
                </a:extLst>
              </a:tr>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0.264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641716"/>
                  </a:ext>
                </a:extLst>
              </a:tr>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1.202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0224587"/>
                  </a:ext>
                </a:extLst>
              </a:tr>
              <a:tr h="509224">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0.035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289924"/>
                  </a:ext>
                </a:extLst>
              </a:tr>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0.160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5171743"/>
                  </a:ext>
                </a:extLst>
              </a:tr>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0.362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3721687"/>
                  </a:ext>
                </a:extLst>
              </a:tr>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4713448"/>
                  </a:ext>
                </a:extLst>
              </a:tr>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027920"/>
                  </a:ext>
                </a:extLst>
              </a:tr>
            </a:tbl>
          </a:graphicData>
        </a:graphic>
      </p:graphicFrame>
      <p:sp>
        <p:nvSpPr>
          <p:cNvPr id="8" name="Content Placeholder 1">
            <a:extLst>
              <a:ext uri="{FF2B5EF4-FFF2-40B4-BE49-F238E27FC236}">
                <a16:creationId xmlns:a16="http://schemas.microsoft.com/office/drawing/2014/main" id="{979EC1F9-41E9-4D14-AB51-E3A57E202CC6}"/>
              </a:ext>
            </a:extLst>
          </p:cNvPr>
          <p:cNvSpPr txBox="1">
            <a:spLocks/>
          </p:cNvSpPr>
          <p:nvPr/>
        </p:nvSpPr>
        <p:spPr bwMode="auto">
          <a:xfrm>
            <a:off x="8415063" y="3754359"/>
            <a:ext cx="992323" cy="933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hour</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hour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0" y="-1752599"/>
            <a:ext cx="9067800" cy="1752599"/>
          </a:xfrm>
        </p:spPr>
        <p:txBody>
          <a:bodyPr/>
          <a:lstStyle/>
          <a:p>
            <a:pPr eaLnBrk="0" hangingPunct="0">
              <a:buClr>
                <a:srgbClr val="000000"/>
              </a:buClr>
              <a:buSzPct val="80000"/>
              <a:buNone/>
            </a:pPr>
            <a:endParaRPr lang="en-US" b="1" i="1" dirty="0">
              <a:solidFill>
                <a:schemeClr val="tx1"/>
              </a:solidFill>
            </a:endParaRPr>
          </a:p>
          <a:p>
            <a:pPr>
              <a:buNone/>
            </a:pPr>
            <a:endParaRPr lang="en-US" dirty="0"/>
          </a:p>
        </p:txBody>
      </p:sp>
      <p:sp>
        <p:nvSpPr>
          <p:cNvPr id="3" name="Title 2"/>
          <p:cNvSpPr>
            <a:spLocks noGrp="1"/>
          </p:cNvSpPr>
          <p:nvPr>
            <p:ph type="title"/>
          </p:nvPr>
        </p:nvSpPr>
        <p:spPr/>
        <p:txBody>
          <a:bodyPr/>
          <a:lstStyle/>
          <a:p>
            <a:r>
              <a:rPr lang="en-US" dirty="0"/>
              <a:t>Utilization and Safety Capacity</a:t>
            </a:r>
          </a:p>
        </p:txBody>
      </p:sp>
      <p:pic>
        <p:nvPicPr>
          <p:cNvPr id="10" name="Picture 9">
            <a:hlinkClick r:id="rId3"/>
            <a:extLst>
              <a:ext uri="{FF2B5EF4-FFF2-40B4-BE49-F238E27FC236}">
                <a16:creationId xmlns:a16="http://schemas.microsoft.com/office/drawing/2014/main" id="{097663EA-CB60-42DE-AA25-C32A0E1963DB}"/>
              </a:ext>
            </a:extLst>
          </p:cNvPr>
          <p:cNvPicPr>
            <a:picLocks noChangeAspect="1"/>
          </p:cNvPicPr>
          <p:nvPr/>
        </p:nvPicPr>
        <p:blipFill>
          <a:blip r:embed="rId4"/>
          <a:stretch>
            <a:fillRect/>
          </a:stretch>
        </p:blipFill>
        <p:spPr>
          <a:xfrm>
            <a:off x="1055440" y="692696"/>
            <a:ext cx="9433048" cy="5704219"/>
          </a:xfrm>
          <a:prstGeom prst="rect">
            <a:avLst/>
          </a:prstGeom>
        </p:spPr>
      </p:pic>
    </p:spTree>
    <p:extLst>
      <p:ext uri="{BB962C8B-B14F-4D97-AF65-F5344CB8AC3E}">
        <p14:creationId xmlns:p14="http://schemas.microsoft.com/office/powerpoint/2010/main" val="9367468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2EFC4B4-3374-4441-9028-1691D3189EF3}"/>
              </a:ext>
            </a:extLst>
          </p:cNvPr>
          <p:cNvSpPr>
            <a:spLocks noGrp="1"/>
          </p:cNvSpPr>
          <p:nvPr>
            <p:ph type="title" idx="4294967295"/>
          </p:nvPr>
        </p:nvSpPr>
        <p:spPr/>
        <p:txBody>
          <a:bodyPr/>
          <a:lstStyle/>
          <a:p>
            <a:r>
              <a:rPr lang="en-US" dirty="0"/>
              <a:t>Problem-2. </a:t>
            </a:r>
            <a:r>
              <a:rPr lang="en-US" altLang="en-US" dirty="0"/>
              <a:t>G/G/c</a:t>
            </a:r>
          </a:p>
        </p:txBody>
      </p:sp>
      <p:sp>
        <p:nvSpPr>
          <p:cNvPr id="2051" name="Content Placeholder 2">
            <a:extLst>
              <a:ext uri="{FF2B5EF4-FFF2-40B4-BE49-F238E27FC236}">
                <a16:creationId xmlns:a16="http://schemas.microsoft.com/office/drawing/2014/main" id="{6634C13F-8383-4142-ADE9-40BE5A607D67}"/>
              </a:ext>
            </a:extLst>
          </p:cNvPr>
          <p:cNvSpPr>
            <a:spLocks noGrp="1"/>
          </p:cNvSpPr>
          <p:nvPr>
            <p:ph idx="4294967295"/>
          </p:nvPr>
        </p:nvSpPr>
        <p:spPr>
          <a:xfrm>
            <a:off x="3650" y="624474"/>
            <a:ext cx="12188350" cy="5900869"/>
          </a:xfrm>
        </p:spPr>
        <p:txBody>
          <a:bodyPr/>
          <a:lstStyle/>
          <a:p>
            <a:pPr marL="15875" indent="-15875">
              <a:buNone/>
              <a:defRPr/>
            </a:pPr>
            <a:r>
              <a:rPr lang="en-US" dirty="0"/>
              <a:t>Consider a call center with 8 agents.  Past data collected on the customer inter-arrival times has shown that the mean time between customer arrivals is 1 minute and has a standard deviation of </a:t>
            </a:r>
            <a:r>
              <a:rPr lang="en-US" dirty="0">
                <a:ea typeface="ヒラギノ角ゴ ProN W3" pitchFamily="1" charset="-128"/>
              </a:rPr>
              <a:t>1/2</a:t>
            </a:r>
            <a:r>
              <a:rPr lang="en-US" dirty="0"/>
              <a:t> minute.  The amount of time in minutes the past 10 callers have spent talking to an agent is as follows: </a:t>
            </a:r>
            <a:r>
              <a:rPr lang="en-US" sz="2400" dirty="0"/>
              <a:t>4.1, 6.2, 5.5, 3.5, 3.2, 7.3, 8.4, 6.3, 2.6, 4.9.</a:t>
            </a:r>
          </a:p>
          <a:p>
            <a:pPr marL="463550" lvl="1" indent="-463550">
              <a:buFont typeface="Symbol" panose="05050102010706020507" pitchFamily="18" charset="2"/>
              <a:buNone/>
              <a:defRPr/>
            </a:pPr>
            <a:r>
              <a:rPr lang="en-US" sz="2400" dirty="0"/>
              <a:t>a) What is the coefficient of variation for the inter-arrival times?</a:t>
            </a:r>
            <a:r>
              <a:rPr lang="en-US" sz="2400" dirty="0">
                <a:ea typeface="+mn-ea"/>
                <a:cs typeface="+mn-cs"/>
              </a:rPr>
              <a:t> 0.5. </a:t>
            </a:r>
          </a:p>
          <a:p>
            <a:pPr marL="463550" lvl="1" indent="-463550">
              <a:buFont typeface="Symbol" panose="05050102010706020507" pitchFamily="18" charset="2"/>
              <a:buNone/>
              <a:defRPr/>
            </a:pPr>
            <a:r>
              <a:rPr lang="en-US" sz="2400" dirty="0"/>
              <a:t>b) What is the mean time a caller spends talking to an agent? </a:t>
            </a:r>
            <a:r>
              <a:rPr lang="en-US" sz="2400" dirty="0">
                <a:ea typeface="+mn-ea"/>
                <a:cs typeface="+mn-cs"/>
              </a:rPr>
              <a:t> 5.2 minutes.</a:t>
            </a:r>
          </a:p>
          <a:p>
            <a:pPr marL="463550" lvl="1" indent="-463550">
              <a:buFont typeface="Symbol" panose="05050102010706020507" pitchFamily="18" charset="2"/>
              <a:buNone/>
              <a:defRPr/>
            </a:pPr>
            <a:r>
              <a:rPr lang="en-US" dirty="0"/>
              <a:t>c) What is the standard deviation of the time a caller spends talking to an agent? 1.88 minutes</a:t>
            </a:r>
          </a:p>
          <a:p>
            <a:pPr marL="463550" indent="-463550">
              <a:buNone/>
              <a:defRPr/>
            </a:pPr>
            <a:r>
              <a:rPr lang="en-US" dirty="0"/>
              <a:t>d) What is the coefficient of variation for the times a caller spends talking to an agent?</a:t>
            </a:r>
          </a:p>
          <a:p>
            <a:pPr marL="463550" lvl="1" indent="-463550">
              <a:buFont typeface="Symbol" panose="05050102010706020507" pitchFamily="18" charset="2"/>
              <a:buNone/>
              <a:defRPr/>
            </a:pPr>
            <a:r>
              <a:rPr lang="en-US" dirty="0"/>
              <a:t>	Sp/Tp=0.192.</a:t>
            </a:r>
          </a:p>
          <a:p>
            <a:pPr marL="463550" lvl="1" indent="-463550">
              <a:buNone/>
              <a:defRPr/>
            </a:pPr>
            <a:r>
              <a:rPr lang="en-US" dirty="0"/>
              <a:t>e) What is the expected number of callers on hold, waiting to talk to an agent? </a:t>
            </a:r>
            <a:r>
              <a:rPr lang="en-US" dirty="0" err="1"/>
              <a:t>Ii</a:t>
            </a:r>
            <a:r>
              <a:rPr lang="en-US" dirty="0"/>
              <a:t>=0.09.</a:t>
            </a:r>
          </a:p>
          <a:p>
            <a:pPr>
              <a:spcBef>
                <a:spcPts val="300"/>
              </a:spcBef>
              <a:spcAft>
                <a:spcPts val="600"/>
              </a:spcAft>
              <a:buNone/>
              <a:defRPr/>
            </a:pPr>
            <a:r>
              <a:rPr lang="en-US" dirty="0"/>
              <a:t>f) What is the expected number of callers either on hold or talking to an agent?</a:t>
            </a:r>
          </a:p>
          <a:p>
            <a:pPr>
              <a:spcBef>
                <a:spcPts val="300"/>
              </a:spcBef>
              <a:spcAft>
                <a:spcPts val="600"/>
              </a:spcAft>
              <a:buNone/>
              <a:defRPr/>
            </a:pPr>
            <a:r>
              <a:rPr lang="en-US" dirty="0"/>
              <a:t>I = </a:t>
            </a:r>
            <a:r>
              <a:rPr lang="en-US" dirty="0" err="1"/>
              <a:t>Ii</a:t>
            </a:r>
            <a:r>
              <a:rPr lang="en-US" dirty="0"/>
              <a:t> +Ip= 0.09 + 0.65(8) =5.29</a:t>
            </a:r>
          </a:p>
          <a:p>
            <a:pPr>
              <a:spcBef>
                <a:spcPts val="300"/>
              </a:spcBef>
              <a:spcAft>
                <a:spcPts val="600"/>
              </a:spcAft>
              <a:buNone/>
              <a:defRPr/>
            </a:pPr>
            <a:r>
              <a:rPr lang="en-US" dirty="0"/>
              <a:t>g) Compute Ti for R=1, 1.1, 1.2, 1.3, 1.4,1.5 per min. That is 66, 72, 78, 84, 90 per hour.</a:t>
            </a:r>
          </a:p>
          <a:p>
            <a:pPr>
              <a:spcBef>
                <a:spcPts val="300"/>
              </a:spcBef>
              <a:spcAft>
                <a:spcPts val="600"/>
              </a:spcAft>
              <a:buNone/>
              <a:defRPr/>
            </a:pPr>
            <a:r>
              <a:rPr lang="en-US" dirty="0"/>
              <a:t>h) Compute Ti for Sa of 0.5 to 1.5. </a:t>
            </a:r>
          </a:p>
          <a:p>
            <a:pPr marL="463550" lvl="1" indent="-463550">
              <a:buNone/>
              <a:defRPr/>
            </a:pPr>
            <a:endParaRPr lang="en-US" dirty="0"/>
          </a:p>
          <a:p>
            <a:pPr marL="463550" lvl="1" indent="-463550">
              <a:buFont typeface="Symbol" panose="05050102010706020507" pitchFamily="18" charset="2"/>
              <a:buNone/>
              <a:defRPr/>
            </a:pPr>
            <a:endParaRPr lang="en-US" dirty="0"/>
          </a:p>
          <a:p>
            <a:pPr lvl="1">
              <a:buFont typeface="Symbol" panose="05050102010706020507" pitchFamily="18" charset="2"/>
              <a:buNone/>
              <a:defRPr/>
            </a:pPr>
            <a:endParaRPr lang="en-US" sz="2400" dirty="0">
              <a:ea typeface="+mn-ea"/>
              <a:cs typeface="+mn-cs"/>
            </a:endParaRPr>
          </a:p>
          <a:p>
            <a:pPr marL="895350" lvl="1" indent="-381000">
              <a:buNone/>
              <a:defRPr/>
            </a:pPr>
            <a:endParaRPr lang="en-US" dirty="0"/>
          </a:p>
        </p:txBody>
      </p:sp>
    </p:spTree>
    <p:extLst>
      <p:ext uri="{BB962C8B-B14F-4D97-AF65-F5344CB8AC3E}">
        <p14:creationId xmlns:p14="http://schemas.microsoft.com/office/powerpoint/2010/main" val="1139033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Effect transition="in" filter="dissolve">
                                      <p:cBhvr>
                                        <p:cTn id="7" dur="500"/>
                                        <p:tgtEl>
                                          <p:spTgt spid="20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2" end="2"/>
                                            </p:txEl>
                                          </p:spTgt>
                                        </p:tgtEl>
                                        <p:attrNameLst>
                                          <p:attrName>style.visibility</p:attrName>
                                        </p:attrNameLst>
                                      </p:cBhvr>
                                      <p:to>
                                        <p:strVal val="visible"/>
                                      </p:to>
                                    </p:set>
                                    <p:animEffect transition="in" filter="dissolve">
                                      <p:cBhvr>
                                        <p:cTn id="12" dur="500"/>
                                        <p:tgtEl>
                                          <p:spTgt spid="20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xEl>
                                              <p:pRg st="3" end="3"/>
                                            </p:txEl>
                                          </p:spTgt>
                                        </p:tgtEl>
                                        <p:attrNameLst>
                                          <p:attrName>style.visibility</p:attrName>
                                        </p:attrNameLst>
                                      </p:cBhvr>
                                      <p:to>
                                        <p:strVal val="visible"/>
                                      </p:to>
                                    </p:set>
                                    <p:animEffect transition="in" filter="dissolve">
                                      <p:cBhvr>
                                        <p:cTn id="17" dur="500"/>
                                        <p:tgtEl>
                                          <p:spTgt spid="20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1">
                                            <p:txEl>
                                              <p:pRg st="4" end="4"/>
                                            </p:txEl>
                                          </p:spTgt>
                                        </p:tgtEl>
                                        <p:attrNameLst>
                                          <p:attrName>style.visibility</p:attrName>
                                        </p:attrNameLst>
                                      </p:cBhvr>
                                      <p:to>
                                        <p:strVal val="visible"/>
                                      </p:to>
                                    </p:set>
                                    <p:animEffect transition="in" filter="dissolve">
                                      <p:cBhvr>
                                        <p:cTn id="22" dur="500"/>
                                        <p:tgtEl>
                                          <p:spTgt spid="20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animEffect transition="in" filter="dissolve">
                                      <p:cBhvr>
                                        <p:cTn id="27" dur="500"/>
                                        <p:tgtEl>
                                          <p:spTgt spid="20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51">
                                            <p:txEl>
                                              <p:pRg st="6" end="6"/>
                                            </p:txEl>
                                          </p:spTgt>
                                        </p:tgtEl>
                                        <p:attrNameLst>
                                          <p:attrName>style.visibility</p:attrName>
                                        </p:attrNameLst>
                                      </p:cBhvr>
                                      <p:to>
                                        <p:strVal val="visible"/>
                                      </p:to>
                                    </p:set>
                                    <p:animEffect transition="in" filter="dissolve">
                                      <p:cBhvr>
                                        <p:cTn id="32" dur="500"/>
                                        <p:tgtEl>
                                          <p:spTgt spid="20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51">
                                            <p:txEl>
                                              <p:pRg st="7" end="7"/>
                                            </p:txEl>
                                          </p:spTgt>
                                        </p:tgtEl>
                                        <p:attrNameLst>
                                          <p:attrName>style.visibility</p:attrName>
                                        </p:attrNameLst>
                                      </p:cBhvr>
                                      <p:to>
                                        <p:strVal val="visible"/>
                                      </p:to>
                                    </p:set>
                                    <p:animEffect transition="in" filter="dissolve">
                                      <p:cBhvr>
                                        <p:cTn id="37" dur="500"/>
                                        <p:tgtEl>
                                          <p:spTgt spid="205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051">
                                            <p:txEl>
                                              <p:pRg st="8" end="8"/>
                                            </p:txEl>
                                          </p:spTgt>
                                        </p:tgtEl>
                                        <p:attrNameLst>
                                          <p:attrName>style.visibility</p:attrName>
                                        </p:attrNameLst>
                                      </p:cBhvr>
                                      <p:to>
                                        <p:strVal val="visible"/>
                                      </p:to>
                                    </p:set>
                                    <p:animEffect transition="in" filter="dissolve">
                                      <p:cBhvr>
                                        <p:cTn id="42" dur="500"/>
                                        <p:tgtEl>
                                          <p:spTgt spid="205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051">
                                            <p:txEl>
                                              <p:pRg st="9" end="9"/>
                                            </p:txEl>
                                          </p:spTgt>
                                        </p:tgtEl>
                                        <p:attrNameLst>
                                          <p:attrName>style.visibility</p:attrName>
                                        </p:attrNameLst>
                                      </p:cBhvr>
                                      <p:to>
                                        <p:strVal val="visible"/>
                                      </p:to>
                                    </p:set>
                                    <p:animEffect transition="in" filter="dissolve">
                                      <p:cBhvr>
                                        <p:cTn id="47" dur="500"/>
                                        <p:tgtEl>
                                          <p:spTgt spid="205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051">
                                            <p:txEl>
                                              <p:pRg st="10" end="10"/>
                                            </p:txEl>
                                          </p:spTgt>
                                        </p:tgtEl>
                                        <p:attrNameLst>
                                          <p:attrName>style.visibility</p:attrName>
                                        </p:attrNameLst>
                                      </p:cBhvr>
                                      <p:to>
                                        <p:strVal val="visible"/>
                                      </p:to>
                                    </p:set>
                                    <p:animEffect transition="in" filter="dissolve">
                                      <p:cBhvr>
                                        <p:cTn id="52" dur="500"/>
                                        <p:tgtEl>
                                          <p:spTgt spid="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23020F-C2B9-462A-9381-9E8CAA1C5492}"/>
              </a:ext>
            </a:extLst>
          </p:cNvPr>
          <p:cNvSpPr txBox="1">
            <a:spLocks/>
          </p:cNvSpPr>
          <p:nvPr/>
        </p:nvSpPr>
        <p:spPr bwMode="gray">
          <a:xfrm>
            <a:off x="-8237" y="0"/>
            <a:ext cx="12192000" cy="589738"/>
          </a:xfrm>
          <a:prstGeom prst="rect">
            <a:avLst/>
          </a:prstGeom>
          <a:solidFill>
            <a:srgbClr val="AF0000"/>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altLang="en-US" kern="0" dirty="0"/>
              <a:t>G/G/c &amp; Sensitivity</a:t>
            </a:r>
          </a:p>
        </p:txBody>
      </p:sp>
      <p:pic>
        <p:nvPicPr>
          <p:cNvPr id="5" name="Picture 4">
            <a:hlinkClick r:id="rId2"/>
            <a:extLst>
              <a:ext uri="{FF2B5EF4-FFF2-40B4-BE49-F238E27FC236}">
                <a16:creationId xmlns:a16="http://schemas.microsoft.com/office/drawing/2014/main" id="{539D2B17-822E-4C13-BAA4-5EC205AFF556}"/>
              </a:ext>
            </a:extLst>
          </p:cNvPr>
          <p:cNvPicPr>
            <a:picLocks noChangeAspect="1"/>
          </p:cNvPicPr>
          <p:nvPr/>
        </p:nvPicPr>
        <p:blipFill>
          <a:blip r:embed="rId3"/>
          <a:stretch>
            <a:fillRect/>
          </a:stretch>
        </p:blipFill>
        <p:spPr>
          <a:xfrm>
            <a:off x="767408" y="617459"/>
            <a:ext cx="9821639" cy="5849331"/>
          </a:xfrm>
          <a:prstGeom prst="rect">
            <a:avLst/>
          </a:prstGeom>
        </p:spPr>
      </p:pic>
    </p:spTree>
    <p:extLst>
      <p:ext uri="{BB962C8B-B14F-4D97-AF65-F5344CB8AC3E}">
        <p14:creationId xmlns:p14="http://schemas.microsoft.com/office/powerpoint/2010/main" val="409430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575780"/>
            <a:ext cx="12192000" cy="5805547"/>
          </a:xfrm>
        </p:spPr>
        <p:txBody>
          <a:bodyPr/>
          <a:lstStyle/>
          <a:p>
            <a:r>
              <a:rPr lang="en-US" b="1" dirty="0">
                <a:solidFill>
                  <a:schemeClr val="tx1"/>
                </a:solidFill>
                <a:latin typeface="Book Antiqua" panose="02040602050305030304" pitchFamily="18" charset="0"/>
              </a:rPr>
              <a:t>Made-to-stock (MTS) operations. </a:t>
            </a:r>
            <a:r>
              <a:rPr lang="en-US" dirty="0">
                <a:solidFill>
                  <a:schemeClr val="tx1"/>
                </a:solidFill>
                <a:latin typeface="Book Antiqua" panose="02040602050305030304" pitchFamily="18" charset="0"/>
              </a:rPr>
              <a:t>Product is manufactured and stocked in advance. Safety inventory protects against stockouts due to variability of arrival time and processing time. Inventory also permits economies of scale.  </a:t>
            </a:r>
          </a:p>
          <a:p>
            <a:pPr marL="342900" lvl="1" indent="-342900">
              <a:buSzPct val="88000"/>
              <a:buFont typeface="Wingdings" panose="05000000000000000000" pitchFamily="2" charset="2"/>
              <a:buChar char="p"/>
            </a:pPr>
            <a:r>
              <a:rPr lang="en-US" sz="2400" b="1" dirty="0"/>
              <a:t>Make-to-order (MTO) operations. </a:t>
            </a:r>
            <a:r>
              <a:rPr lang="en-US" sz="2400" dirty="0"/>
              <a:t>Each order is specific, cannot be stored in advance. Ex. </a:t>
            </a:r>
            <a:r>
              <a:rPr lang="en-AU" sz="2400" dirty="0"/>
              <a:t>banks, restaurants, retail checkout counters, airline reservation, hospitals , repair shops, call centres. Production systems also try to follow Dell Computer model. </a:t>
            </a:r>
            <a:r>
              <a:rPr lang="en-US" sz="2400" dirty="0"/>
              <a:t>We needs to maintain sufficient capacity to deal with uncertainty in both arrival and processing time. Safety Capacity vs. Safety Inventory.</a:t>
            </a:r>
          </a:p>
          <a:p>
            <a:pPr marL="342900" lvl="1" indent="-342900">
              <a:buSzPct val="88000"/>
              <a:buFont typeface="Wingdings" panose="05000000000000000000" pitchFamily="2" charset="2"/>
              <a:buChar char="p"/>
            </a:pPr>
            <a:r>
              <a:rPr lang="en-US" sz="2400" b="1" dirty="0"/>
              <a:t>The Psychology of Waiting Lines</a:t>
            </a:r>
          </a:p>
          <a:p>
            <a:pPr lvl="1"/>
            <a:r>
              <a:rPr lang="en-US" sz="2200" dirty="0">
                <a:solidFill>
                  <a:schemeClr val="tx1"/>
                </a:solidFill>
                <a:latin typeface="Book Antiqua" panose="02040602050305030304" pitchFamily="18" charset="0"/>
              </a:rPr>
              <a:t>Pre-process waits feels longer than in-process waits.</a:t>
            </a:r>
          </a:p>
          <a:p>
            <a:pPr lvl="1"/>
            <a:r>
              <a:rPr lang="en-US" sz="2200" dirty="0"/>
              <a:t>Uncertain waits are longer than known, finite waits.</a:t>
            </a:r>
          </a:p>
          <a:p>
            <a:pPr lvl="1"/>
            <a:r>
              <a:rPr lang="en-US" sz="2200" dirty="0"/>
              <a:t>Unexplained waits are longer than explained waits.</a:t>
            </a:r>
          </a:p>
          <a:p>
            <a:pPr lvl="1"/>
            <a:r>
              <a:rPr lang="en-US" sz="2200" dirty="0"/>
              <a:t>Long waits </a:t>
            </a:r>
            <a:r>
              <a:rPr lang="en-US" sz="2200"/>
              <a:t>feel shorter </a:t>
            </a:r>
            <a:r>
              <a:rPr lang="en-US" sz="2200" dirty="0"/>
              <a:t>for more valuable services.</a:t>
            </a:r>
          </a:p>
          <a:p>
            <a:pPr lvl="1"/>
            <a:r>
              <a:rPr lang="en-US" sz="2200" dirty="0"/>
              <a:t>Unfair waits are longer than equitable waits.</a:t>
            </a:r>
          </a:p>
          <a:p>
            <a:pPr lvl="1"/>
            <a:r>
              <a:rPr lang="en-US" sz="2200" dirty="0"/>
              <a:t>Solo waiting feels longer than group waiting.</a:t>
            </a:r>
            <a:endParaRPr lang="en-US" sz="2400" dirty="0"/>
          </a:p>
          <a:p>
            <a:endParaRPr lang="en-US" dirty="0"/>
          </a:p>
          <a:p>
            <a:pPr>
              <a:buNone/>
            </a:pPr>
            <a:endParaRPr lang="en-US" dirty="0"/>
          </a:p>
          <a:p>
            <a:endParaRPr lang="en-US" dirty="0"/>
          </a:p>
        </p:txBody>
      </p:sp>
      <p:sp>
        <p:nvSpPr>
          <p:cNvPr id="4" name="Title 3"/>
          <p:cNvSpPr>
            <a:spLocks noGrp="1"/>
          </p:cNvSpPr>
          <p:nvPr>
            <p:ph type="title"/>
          </p:nvPr>
        </p:nvSpPr>
        <p:spPr/>
        <p:txBody>
          <a:bodyPr/>
          <a:lstStyle/>
          <a:p>
            <a:r>
              <a:rPr lang="en-US" dirty="0"/>
              <a:t>Make to Stock (MTS) vs. Make to Order (MTO)</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463" y="1333345"/>
            <a:ext cx="11851605" cy="5042404"/>
          </a:xfrm>
          <a:prstGeom prst="rect">
            <a:avLst/>
          </a:prstGeom>
        </p:spPr>
      </p:pic>
      <p:sp>
        <p:nvSpPr>
          <p:cNvPr id="5" name="Title 1"/>
          <p:cNvSpPr>
            <a:spLocks noGrp="1"/>
          </p:cNvSpPr>
          <p:nvPr>
            <p:ph type="title"/>
          </p:nvPr>
        </p:nvSpPr>
        <p:spPr>
          <a:xfrm>
            <a:off x="0" y="0"/>
            <a:ext cx="12192000" cy="566057"/>
          </a:xfrm>
        </p:spPr>
        <p:txBody>
          <a:bodyPr/>
          <a:lstStyle/>
          <a:p>
            <a:r>
              <a:rPr lang="en-US" dirty="0"/>
              <a:t>Impact of Utilization &amp; Variability on Flow Time   </a:t>
            </a:r>
          </a:p>
        </p:txBody>
      </p:sp>
      <p:pic>
        <p:nvPicPr>
          <p:cNvPr id="6" name="Picture 5"/>
          <p:cNvPicPr>
            <a:picLocks noChangeAspect="1"/>
          </p:cNvPicPr>
          <p:nvPr/>
        </p:nvPicPr>
        <p:blipFill>
          <a:blip r:embed="rId3"/>
          <a:stretch>
            <a:fillRect/>
          </a:stretch>
        </p:blipFill>
        <p:spPr>
          <a:xfrm>
            <a:off x="944381" y="3747137"/>
            <a:ext cx="10796822" cy="993912"/>
          </a:xfrm>
          <a:prstGeom prst="rect">
            <a:avLst/>
          </a:prstGeom>
        </p:spPr>
      </p:pic>
      <p:pic>
        <p:nvPicPr>
          <p:cNvPr id="7" name="Picture 6"/>
          <p:cNvPicPr>
            <a:picLocks noChangeAspect="1"/>
          </p:cNvPicPr>
          <p:nvPr/>
        </p:nvPicPr>
        <p:blipFill>
          <a:blip r:embed="rId3"/>
          <a:stretch>
            <a:fillRect/>
          </a:stretch>
        </p:blipFill>
        <p:spPr>
          <a:xfrm>
            <a:off x="944381" y="4804129"/>
            <a:ext cx="10796822" cy="1204785"/>
          </a:xfrm>
          <a:prstGeom prst="rect">
            <a:avLst/>
          </a:prstGeom>
        </p:spPr>
      </p:pic>
    </p:spTree>
    <p:extLst>
      <p:ext uri="{BB962C8B-B14F-4D97-AF65-F5344CB8AC3E}">
        <p14:creationId xmlns:p14="http://schemas.microsoft.com/office/powerpoint/2010/main" val="3102587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16" y="620688"/>
            <a:ext cx="12192000" cy="2376264"/>
          </a:xfrm>
        </p:spPr>
        <p:txBody>
          <a:bodyPr/>
          <a:lstStyle/>
          <a:p>
            <a:pPr marL="0" indent="0">
              <a:buNone/>
            </a:pPr>
            <a:r>
              <a:rPr lang="en-US" dirty="0">
                <a:solidFill>
                  <a:schemeClr val="tx1"/>
                </a:solidFill>
                <a:latin typeface="Book Antiqua" panose="02040602050305030304" pitchFamily="18" charset="0"/>
              </a:rPr>
              <a:t>Case 1. An airport runway for arrivals only. Arriving aircraft join a single line for the runway. Exponentially distributed service time with a rate 25 arrivals /hour. Poisson arrivals with a rate 18 / hour. Compute Tp, Ip, Ii, Ti, I, and T. </a:t>
            </a:r>
            <a:r>
              <a:rPr lang="en-US" dirty="0"/>
              <a:t>Case 2. Now suppose we are in holidays and the arrival rate increases to 21 arrivals/hour. </a:t>
            </a:r>
            <a:r>
              <a:rPr lang="en-US" dirty="0">
                <a:cs typeface="MS Reference Sans Serif" pitchFamily="34" charset="0"/>
              </a:rPr>
              <a:t>Case 3. Now suppose we have a bad weather, and the service rate decreases 22 landing /hour.  </a:t>
            </a:r>
            <a:r>
              <a:rPr lang="en-US" dirty="0"/>
              <a:t>Case 4. Now suppose we open a second runway.  R=21,  Rp=2*25/hr  </a:t>
            </a:r>
            <a:r>
              <a:rPr lang="en-US" dirty="0">
                <a:sym typeface="Wingdings" panose="05000000000000000000" pitchFamily="2" charset="2"/>
              </a:rPr>
              <a:t> </a:t>
            </a:r>
            <a:r>
              <a:rPr lang="en-US" dirty="0"/>
              <a:t>U= 21/50 = 0.42</a:t>
            </a:r>
          </a:p>
          <a:p>
            <a:pPr marL="0" indent="0">
              <a:buNone/>
            </a:pPr>
            <a:endParaRPr lang="en-US" dirty="0"/>
          </a:p>
          <a:p>
            <a:pPr marL="0" indent="0">
              <a:buNone/>
            </a:pPr>
            <a:endParaRPr lang="en-US" dirty="0">
              <a:solidFill>
                <a:schemeClr val="tx1"/>
              </a:solidFill>
              <a:latin typeface="Book Antiqua" panose="02040602050305030304" pitchFamily="18" charset="0"/>
            </a:endParaRPr>
          </a:p>
          <a:p>
            <a:pPr marL="0" indent="0">
              <a:buNone/>
            </a:pPr>
            <a:r>
              <a:rPr lang="en-US" b="1" dirty="0">
                <a:solidFill>
                  <a:srgbClr val="C00000"/>
                </a:solidFill>
                <a:latin typeface="Book Antiqua" panose="02040602050305030304" pitchFamily="18" charset="0"/>
                <a:sym typeface="Wingdings" panose="05000000000000000000" pitchFamily="2" charset="2"/>
              </a:rPr>
              <a:t> </a:t>
            </a:r>
            <a:endParaRPr lang="en-US" b="1" dirty="0">
              <a:solidFill>
                <a:srgbClr val="C00000"/>
              </a:solidFill>
              <a:latin typeface="Book Antiqua" panose="02040602050305030304" pitchFamily="18" charset="0"/>
            </a:endParaRPr>
          </a:p>
          <a:p>
            <a:pPr marL="0" indent="0">
              <a:buNone/>
            </a:pPr>
            <a:endParaRPr lang="en-US" dirty="0">
              <a:solidFill>
                <a:schemeClr val="tx1"/>
              </a:solidFill>
              <a:latin typeface="Book Antiqua" panose="02040602050305030304" pitchFamily="18" charset="0"/>
            </a:endParaRPr>
          </a:p>
          <a:p>
            <a:pPr marL="0" indent="0">
              <a:buNone/>
            </a:pPr>
            <a:r>
              <a:rPr lang="en-US" dirty="0">
                <a:solidFill>
                  <a:schemeClr val="tx1"/>
                </a:solidFill>
                <a:latin typeface="Book Antiqua" panose="02040602050305030304" pitchFamily="18" charset="0"/>
              </a:rPr>
              <a:t> </a:t>
            </a:r>
          </a:p>
        </p:txBody>
      </p:sp>
      <p:sp>
        <p:nvSpPr>
          <p:cNvPr id="3" name="Title 2"/>
          <p:cNvSpPr>
            <a:spLocks noGrp="1"/>
          </p:cNvSpPr>
          <p:nvPr>
            <p:ph type="title"/>
          </p:nvPr>
        </p:nvSpPr>
        <p:spPr>
          <a:xfrm>
            <a:off x="-13916" y="0"/>
            <a:ext cx="12192000" cy="620688"/>
          </a:xfrm>
        </p:spPr>
        <p:txBody>
          <a:bodyPr/>
          <a:lstStyle/>
          <a:p>
            <a:r>
              <a:rPr lang="en-US" dirty="0"/>
              <a:t>Problem-3. M/M/1 Performance Evaluation</a:t>
            </a:r>
          </a:p>
        </p:txBody>
      </p:sp>
      <p:pic>
        <p:nvPicPr>
          <p:cNvPr id="4" name="Picture 3">
            <a:extLst>
              <a:ext uri="{FF2B5EF4-FFF2-40B4-BE49-F238E27FC236}">
                <a16:creationId xmlns:a16="http://schemas.microsoft.com/office/drawing/2014/main" id="{31CCBD12-BCB0-4CE9-8C8C-1F2A4E66ADD5}"/>
              </a:ext>
            </a:extLst>
          </p:cNvPr>
          <p:cNvPicPr>
            <a:picLocks noChangeAspect="1"/>
          </p:cNvPicPr>
          <p:nvPr/>
        </p:nvPicPr>
        <p:blipFill>
          <a:blip r:embed="rId4"/>
          <a:stretch>
            <a:fillRect/>
          </a:stretch>
        </p:blipFill>
        <p:spPr>
          <a:xfrm>
            <a:off x="119336" y="3025609"/>
            <a:ext cx="6309296" cy="1798069"/>
          </a:xfrm>
          <a:prstGeom prst="rect">
            <a:avLst/>
          </a:prstGeom>
        </p:spPr>
      </p:pic>
      <p:pic>
        <p:nvPicPr>
          <p:cNvPr id="6" name="Picture 5">
            <a:extLst>
              <a:ext uri="{FF2B5EF4-FFF2-40B4-BE49-F238E27FC236}">
                <a16:creationId xmlns:a16="http://schemas.microsoft.com/office/drawing/2014/main" id="{2768D189-FC19-4349-90F4-6AFBC1AEC296}"/>
              </a:ext>
            </a:extLst>
          </p:cNvPr>
          <p:cNvPicPr>
            <a:picLocks noChangeAspect="1"/>
          </p:cNvPicPr>
          <p:nvPr/>
        </p:nvPicPr>
        <p:blipFill>
          <a:blip r:embed="rId5"/>
          <a:stretch>
            <a:fillRect/>
          </a:stretch>
        </p:blipFill>
        <p:spPr>
          <a:xfrm>
            <a:off x="6501095" y="3025610"/>
            <a:ext cx="1341267" cy="1809903"/>
          </a:xfrm>
          <a:prstGeom prst="rect">
            <a:avLst/>
          </a:prstGeom>
        </p:spPr>
      </p:pic>
      <p:pic>
        <p:nvPicPr>
          <p:cNvPr id="7" name="Picture 6">
            <a:extLst>
              <a:ext uri="{FF2B5EF4-FFF2-40B4-BE49-F238E27FC236}">
                <a16:creationId xmlns:a16="http://schemas.microsoft.com/office/drawing/2014/main" id="{A0386AF3-1BAC-49A2-A7E4-3DE6EBD19483}"/>
              </a:ext>
            </a:extLst>
          </p:cNvPr>
          <p:cNvPicPr>
            <a:picLocks noChangeAspect="1"/>
          </p:cNvPicPr>
          <p:nvPr/>
        </p:nvPicPr>
        <p:blipFill>
          <a:blip r:embed="rId6"/>
          <a:stretch>
            <a:fillRect/>
          </a:stretch>
        </p:blipFill>
        <p:spPr>
          <a:xfrm>
            <a:off x="7922027" y="3025610"/>
            <a:ext cx="1338224" cy="1805796"/>
          </a:xfrm>
          <a:prstGeom prst="rect">
            <a:avLst/>
          </a:prstGeom>
        </p:spPr>
      </p:pic>
      <p:pic>
        <p:nvPicPr>
          <p:cNvPr id="10" name="Picture 9">
            <a:extLst>
              <a:ext uri="{FF2B5EF4-FFF2-40B4-BE49-F238E27FC236}">
                <a16:creationId xmlns:a16="http://schemas.microsoft.com/office/drawing/2014/main" id="{9992379C-5613-49B1-956F-74DB2CC95CFF}"/>
              </a:ext>
            </a:extLst>
          </p:cNvPr>
          <p:cNvPicPr>
            <a:picLocks noChangeAspect="1"/>
          </p:cNvPicPr>
          <p:nvPr/>
        </p:nvPicPr>
        <p:blipFill>
          <a:blip r:embed="rId7"/>
          <a:stretch>
            <a:fillRect/>
          </a:stretch>
        </p:blipFill>
        <p:spPr>
          <a:xfrm>
            <a:off x="9339916" y="3017883"/>
            <a:ext cx="2660325" cy="1805796"/>
          </a:xfrm>
          <a:prstGeom prst="rect">
            <a:avLst/>
          </a:prstGeom>
        </p:spPr>
      </p:pic>
      <p:graphicFrame>
        <p:nvGraphicFramePr>
          <p:cNvPr id="11" name="Object 10">
            <a:extLst>
              <a:ext uri="{FF2B5EF4-FFF2-40B4-BE49-F238E27FC236}">
                <a16:creationId xmlns:a16="http://schemas.microsoft.com/office/drawing/2014/main" id="{DBC1DC54-FA91-4506-85B9-B56FE4592283}"/>
              </a:ext>
            </a:extLst>
          </p:cNvPr>
          <p:cNvGraphicFramePr>
            <a:graphicFrameLocks noChangeAspect="1"/>
          </p:cNvGraphicFramePr>
          <p:nvPr>
            <p:extLst>
              <p:ext uri="{D42A27DB-BD31-4B8C-83A1-F6EECF244321}">
                <p14:modId xmlns:p14="http://schemas.microsoft.com/office/powerpoint/2010/main" val="705130360"/>
              </p:ext>
            </p:extLst>
          </p:nvPr>
        </p:nvGraphicFramePr>
        <p:xfrm>
          <a:off x="911424" y="4860064"/>
          <a:ext cx="8277771" cy="1617663"/>
        </p:xfrm>
        <a:graphic>
          <a:graphicData uri="http://schemas.openxmlformats.org/presentationml/2006/ole">
            <mc:AlternateContent xmlns:mc="http://schemas.openxmlformats.org/markup-compatibility/2006">
              <mc:Choice xmlns:v="urn:schemas-microsoft-com:vml" Requires="v">
                <p:oleObj spid="_x0000_s118854" name="Worksheet" r:id="rId8" imgW="5410335" imgH="1057320" progId="Excel.Sheet.12">
                  <p:embed/>
                </p:oleObj>
              </mc:Choice>
              <mc:Fallback>
                <p:oleObj name="Worksheet" r:id="rId8" imgW="5410335" imgH="1057320" progId="Excel.Sheet.12">
                  <p:embed/>
                  <p:pic>
                    <p:nvPicPr>
                      <p:cNvPr id="4" name="Object 3"/>
                      <p:cNvPicPr/>
                      <p:nvPr/>
                    </p:nvPicPr>
                    <p:blipFill>
                      <a:blip r:embed="rId9"/>
                      <a:stretch>
                        <a:fillRect/>
                      </a:stretch>
                    </p:blipFill>
                    <p:spPr>
                      <a:xfrm>
                        <a:off x="911424" y="4860064"/>
                        <a:ext cx="8277771" cy="1617663"/>
                      </a:xfrm>
                      <a:prstGeom prst="rect">
                        <a:avLst/>
                      </a:prstGeom>
                    </p:spPr>
                  </p:pic>
                </p:oleObj>
              </mc:Fallback>
            </mc:AlternateContent>
          </a:graphicData>
        </a:graphic>
      </p:graphicFrame>
    </p:spTree>
    <p:extLst>
      <p:ext uri="{BB962C8B-B14F-4D97-AF65-F5344CB8AC3E}">
        <p14:creationId xmlns:p14="http://schemas.microsoft.com/office/powerpoint/2010/main" val="1210306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0" y="620688"/>
            <a:ext cx="12192000" cy="5976663"/>
          </a:xfrm>
        </p:spPr>
        <p:txBody>
          <a:bodyPr/>
          <a:lstStyle/>
          <a:p>
            <a:pPr marL="0" indent="0">
              <a:buNone/>
              <a:defRPr/>
            </a:pPr>
            <a:r>
              <a:rPr lang="en-US" sz="2300" dirty="0"/>
              <a:t>Bank of San Pedro has only </a:t>
            </a:r>
            <a:r>
              <a:rPr lang="en-US" sz="2300" dirty="0">
                <a:solidFill>
                  <a:srgbClr val="FF0000"/>
                </a:solidFill>
              </a:rPr>
              <a:t>1 teller</a:t>
            </a:r>
            <a:r>
              <a:rPr lang="en-US" sz="2300" dirty="0"/>
              <a:t>. On average, </a:t>
            </a:r>
            <a:r>
              <a:rPr lang="en-US" sz="2300" dirty="0">
                <a:solidFill>
                  <a:srgbClr val="FF0000"/>
                </a:solidFill>
              </a:rPr>
              <a:t>1</a:t>
            </a:r>
            <a:r>
              <a:rPr lang="en-US" sz="2300" dirty="0"/>
              <a:t> </a:t>
            </a:r>
            <a:r>
              <a:rPr lang="en-US" sz="2300" dirty="0">
                <a:solidFill>
                  <a:srgbClr val="FF0000"/>
                </a:solidFill>
              </a:rPr>
              <a:t>customer comes every 6 minutes</a:t>
            </a:r>
            <a:r>
              <a:rPr lang="en-US" sz="2300" dirty="0"/>
              <a:t>, and it takes the teller an average of </a:t>
            </a:r>
            <a:r>
              <a:rPr lang="en-US" sz="2300" dirty="0">
                <a:solidFill>
                  <a:srgbClr val="FF0000"/>
                </a:solidFill>
              </a:rPr>
              <a:t>3 minutes to serve a customer</a:t>
            </a:r>
            <a:r>
              <a:rPr lang="en-US" sz="2300" dirty="0"/>
              <a:t>. To improve customer satisfaction, the bank is going to implement a unique policy called, “We Pay While You Wait.” Once implemented, the bank will pay each customer </a:t>
            </a:r>
            <a:r>
              <a:rPr lang="en-US" sz="2300" dirty="0">
                <a:solidFill>
                  <a:srgbClr val="FF0000"/>
                </a:solidFill>
              </a:rPr>
              <a:t>$3 per minute while a customer waits in line</a:t>
            </a:r>
            <a:r>
              <a:rPr lang="en-US" sz="2300" dirty="0"/>
              <a:t>. (So the clock starts when a customer joins the line and stops when the customer begins to talk to the teller.) Bank of San Pedro hired you as a consultant and you are responsible for estimating how much the “We Pay While You Wait” program will cost. Assume linear cost. If a customer waits for ten seconds in line, Bank of San Pedro will pay $0.5. Assume that arrival follows Poisson and service time follows exponential distribution.</a:t>
            </a:r>
          </a:p>
          <a:p>
            <a:pPr marL="0" indent="0">
              <a:buNone/>
              <a:defRPr/>
            </a:pPr>
            <a:r>
              <a:rPr lang="en-US" sz="2300" dirty="0"/>
              <a:t>Compute the capacity of the Teller Station.  </a:t>
            </a:r>
          </a:p>
          <a:p>
            <a:pPr>
              <a:buNone/>
              <a:defRPr/>
            </a:pPr>
            <a:r>
              <a:rPr lang="en-US" dirty="0"/>
              <a:t>It takes the teller an average of 3 mins to serve a customer, 60/3 = 20 customers per hr.</a:t>
            </a:r>
          </a:p>
          <a:p>
            <a:pPr>
              <a:buNone/>
              <a:defRPr/>
            </a:pPr>
            <a:r>
              <a:rPr lang="en-US" dirty="0">
                <a:solidFill>
                  <a:schemeClr val="tx1"/>
                </a:solidFill>
                <a:latin typeface="Book Antiqua" pitchFamily="18" charset="0"/>
              </a:rPr>
              <a:t>b) Compute the proportion of the time the teller is busy. </a:t>
            </a:r>
          </a:p>
          <a:p>
            <a:pPr marL="457200" indent="-457200">
              <a:spcAft>
                <a:spcPts val="600"/>
              </a:spcAft>
              <a:buNone/>
              <a:defRPr/>
            </a:pPr>
            <a:r>
              <a:rPr lang="en-US" dirty="0">
                <a:solidFill>
                  <a:schemeClr val="tx1"/>
                </a:solidFill>
                <a:latin typeface="Book Antiqua" pitchFamily="18" charset="0"/>
              </a:rPr>
              <a:t>R=10, Rp= 20 </a:t>
            </a:r>
            <a:r>
              <a:rPr lang="en-US" dirty="0">
                <a:solidFill>
                  <a:schemeClr val="tx1"/>
                </a:solidFill>
                <a:latin typeface="Book Antiqua" pitchFamily="18" charset="0"/>
                <a:sym typeface="Wingdings" panose="05000000000000000000" pitchFamily="2" charset="2"/>
              </a:rPr>
              <a:t> U= </a:t>
            </a:r>
            <a:r>
              <a:rPr lang="en-US" dirty="0">
                <a:solidFill>
                  <a:schemeClr val="tx1"/>
                </a:solidFill>
                <a:latin typeface="Book Antiqua" pitchFamily="18" charset="0"/>
              </a:rPr>
              <a:t>R/Rp= 10/20 = 0.5 </a:t>
            </a:r>
            <a:r>
              <a:rPr lang="en-US" dirty="0">
                <a:solidFill>
                  <a:schemeClr val="tx1"/>
                </a:solidFill>
                <a:latin typeface="Book Antiqua" pitchFamily="18" charset="0"/>
                <a:sym typeface="Wingdings" panose="05000000000000000000" pitchFamily="2" charset="2"/>
              </a:rPr>
              <a:t> Busy 50%, Idle </a:t>
            </a:r>
            <a:r>
              <a:rPr lang="en-US" dirty="0">
                <a:solidFill>
                  <a:schemeClr val="tx1"/>
                </a:solidFill>
                <a:latin typeface="Book Antiqua" pitchFamily="18" charset="0"/>
              </a:rPr>
              <a:t>50%.</a:t>
            </a:r>
          </a:p>
          <a:p>
            <a:pPr marL="457200" indent="-457200">
              <a:spcAft>
                <a:spcPts val="600"/>
              </a:spcAft>
              <a:buNone/>
              <a:defRPr/>
            </a:pPr>
            <a:r>
              <a:rPr lang="en-US" dirty="0">
                <a:solidFill>
                  <a:schemeClr val="tx1"/>
                </a:solidFill>
                <a:latin typeface="Book Antiqua" pitchFamily="18" charset="0"/>
              </a:rPr>
              <a:t>c) Compute key waiting line Metrics. </a:t>
            </a:r>
          </a:p>
          <a:p>
            <a:pPr marL="457200" indent="-457200">
              <a:spcAft>
                <a:spcPts val="600"/>
              </a:spcAft>
              <a:buNone/>
              <a:defRPr/>
            </a:pPr>
            <a:endParaRPr lang="en-US" b="1" dirty="0">
              <a:solidFill>
                <a:schemeClr val="tx1"/>
              </a:solidFill>
              <a:latin typeface="Book Antiqua" pitchFamily="18" charset="0"/>
            </a:endParaRPr>
          </a:p>
          <a:p>
            <a:pPr marL="457200" indent="-457200">
              <a:spcAft>
                <a:spcPts val="600"/>
              </a:spcAft>
              <a:buNone/>
              <a:defRPr/>
            </a:pPr>
            <a:r>
              <a:rPr lang="en-US" dirty="0">
                <a:solidFill>
                  <a:schemeClr val="tx1"/>
                </a:solidFill>
                <a:latin typeface="Book Antiqua" pitchFamily="18" charset="0"/>
              </a:rPr>
              <a:t> </a:t>
            </a:r>
          </a:p>
          <a:p>
            <a:pPr marL="457200" indent="-457200">
              <a:buNone/>
              <a:defRPr/>
            </a:pPr>
            <a:endParaRPr lang="en-US" sz="2000" dirty="0">
              <a:solidFill>
                <a:schemeClr val="tx1"/>
              </a:solidFill>
              <a:latin typeface="Book Antiqua" pitchFamily="18" charset="0"/>
            </a:endParaRPr>
          </a:p>
          <a:p>
            <a:pPr marL="0" indent="0">
              <a:buNone/>
              <a:defRPr/>
            </a:pPr>
            <a:endParaRPr lang="en-US" sz="2300" dirty="0"/>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r>
              <a:rPr lang="en-US" dirty="0"/>
              <a:t>	 </a:t>
            </a:r>
          </a:p>
          <a:p>
            <a:pPr marL="533400" indent="-533400">
              <a:buNone/>
              <a:defRPr/>
            </a:pPr>
            <a:endParaRPr lang="en-US" dirty="0"/>
          </a:p>
          <a:p>
            <a:pPr marL="533400" indent="-533400">
              <a:buNone/>
              <a:defRPr/>
            </a:pPr>
            <a:r>
              <a:rPr lang="en-US" dirty="0"/>
              <a:t>	</a:t>
            </a:r>
            <a:endParaRPr lang="en-US" dirty="0">
              <a:solidFill>
                <a:srgbClr val="09224F"/>
              </a:solidFill>
            </a:endParaRPr>
          </a:p>
        </p:txBody>
      </p:sp>
      <p:sp>
        <p:nvSpPr>
          <p:cNvPr id="4" name="Title 1"/>
          <p:cNvSpPr txBox="1">
            <a:spLocks/>
          </p:cNvSpPr>
          <p:nvPr/>
        </p:nvSpPr>
        <p:spPr bwMode="gray">
          <a:xfrm>
            <a:off x="0" y="0"/>
            <a:ext cx="12191999" cy="548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Problem-4. Trade-off Analysis, Capacity Cost vs Waiting Cost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513F3F7-5950-4DDC-91DC-B6A01C47D30F}"/>
              </a:ext>
            </a:extLst>
          </p:cNvPr>
          <p:cNvGraphicFramePr>
            <a:graphicFrameLocks noGrp="1"/>
          </p:cNvGraphicFramePr>
          <p:nvPr>
            <p:extLst>
              <p:ext uri="{D42A27DB-BD31-4B8C-83A1-F6EECF244321}">
                <p14:modId xmlns:p14="http://schemas.microsoft.com/office/powerpoint/2010/main" val="1022543820"/>
              </p:ext>
            </p:extLst>
          </p:nvPr>
        </p:nvGraphicFramePr>
        <p:xfrm>
          <a:off x="191344" y="1124744"/>
          <a:ext cx="4104456" cy="1584176"/>
        </p:xfrm>
        <a:graphic>
          <a:graphicData uri="http://schemas.openxmlformats.org/drawingml/2006/table">
            <a:tbl>
              <a:tblPr>
                <a:tableStyleId>{F5AB1C69-6EDB-4FF4-983F-18BD219EF322}</a:tableStyleId>
              </a:tblPr>
              <a:tblGrid>
                <a:gridCol w="4104456">
                  <a:extLst>
                    <a:ext uri="{9D8B030D-6E8A-4147-A177-3AD203B41FA5}">
                      <a16:colId xmlns:a16="http://schemas.microsoft.com/office/drawing/2014/main" val="3821953275"/>
                    </a:ext>
                  </a:extLst>
                </a:gridCol>
              </a:tblGrid>
              <a:tr h="325321">
                <a:tc>
                  <a:txBody>
                    <a:bodyPr/>
                    <a:lstStyle/>
                    <a:p>
                      <a:pPr algn="l" fontAlgn="b"/>
                      <a:r>
                        <a:rPr lang="en-US" sz="1500" u="none" strike="noStrike">
                          <a:effectLst/>
                          <a:latin typeface="Book Antiqua" panose="02040602050305030304" pitchFamily="18" charset="0"/>
                        </a:rPr>
                        <a:t>Average utilization rate of server - U</a:t>
                      </a:r>
                      <a:endParaRPr lang="en-US" sz="1500" b="0" i="0" u="none" strike="noStrike">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5953158"/>
                  </a:ext>
                </a:extLst>
              </a:tr>
              <a:tr h="325321">
                <a:tc>
                  <a:txBody>
                    <a:bodyPr/>
                    <a:lstStyle/>
                    <a:p>
                      <a:pPr algn="l" fontAlgn="b"/>
                      <a:r>
                        <a:rPr lang="en-US" sz="1500" u="none" strike="noStrike">
                          <a:effectLst/>
                          <a:latin typeface="Book Antiqua" panose="02040602050305030304" pitchFamily="18" charset="0"/>
                        </a:rPr>
                        <a:t>Average number of customers waiting in line Ii</a:t>
                      </a:r>
                      <a:endParaRPr lang="en-US" sz="1500" b="0" i="0" u="none" strike="noStrike">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053848"/>
                  </a:ext>
                </a:extLst>
              </a:tr>
              <a:tr h="311178">
                <a:tc>
                  <a:txBody>
                    <a:bodyPr/>
                    <a:lstStyle/>
                    <a:p>
                      <a:pPr algn="l" fontAlgn="b"/>
                      <a:r>
                        <a:rPr lang="en-US" sz="1500" u="none" strike="noStrike">
                          <a:effectLst/>
                          <a:latin typeface="Book Antiqua" panose="02040602050305030304" pitchFamily="18" charset="0"/>
                        </a:rPr>
                        <a:t>Average number of customers in system I</a:t>
                      </a:r>
                      <a:endParaRPr lang="en-US" sz="1500" b="0" i="0" u="none" strike="noStrike">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814897"/>
                  </a:ext>
                </a:extLst>
              </a:tr>
              <a:tr h="311178">
                <a:tc>
                  <a:txBody>
                    <a:bodyPr/>
                    <a:lstStyle/>
                    <a:p>
                      <a:pPr algn="l" fontAlgn="b"/>
                      <a:r>
                        <a:rPr lang="en-US" sz="1500" u="none" strike="noStrike" dirty="0">
                          <a:effectLst/>
                          <a:latin typeface="Book Antiqua" panose="02040602050305030304" pitchFamily="18" charset="0"/>
                        </a:rPr>
                        <a:t>Average time waiting in line Ti</a:t>
                      </a:r>
                      <a:endParaRPr lang="en-US" sz="15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786757"/>
                  </a:ext>
                </a:extLst>
              </a:tr>
              <a:tr h="311178">
                <a:tc>
                  <a:txBody>
                    <a:bodyPr/>
                    <a:lstStyle/>
                    <a:p>
                      <a:pPr algn="l" fontAlgn="b"/>
                      <a:r>
                        <a:rPr lang="en-US" sz="1500" u="none" strike="noStrike" dirty="0">
                          <a:effectLst/>
                          <a:latin typeface="Book Antiqua" panose="02040602050305030304" pitchFamily="18" charset="0"/>
                        </a:rPr>
                        <a:t>Average time in system - T</a:t>
                      </a:r>
                      <a:endParaRPr lang="en-US" sz="15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9726843"/>
                  </a:ext>
                </a:extLst>
              </a:tr>
            </a:tbl>
          </a:graphicData>
        </a:graphic>
      </p:graphicFrame>
      <p:sp>
        <p:nvSpPr>
          <p:cNvPr id="8" name="Content Placeholder 4">
            <a:extLst>
              <a:ext uri="{FF2B5EF4-FFF2-40B4-BE49-F238E27FC236}">
                <a16:creationId xmlns:a16="http://schemas.microsoft.com/office/drawing/2014/main" id="{B0EC1334-8D1A-4BD8-84D7-D423034AD7F2}"/>
              </a:ext>
            </a:extLst>
          </p:cNvPr>
          <p:cNvSpPr txBox="1">
            <a:spLocks/>
          </p:cNvSpPr>
          <p:nvPr/>
        </p:nvSpPr>
        <p:spPr>
          <a:xfrm>
            <a:off x="191199" y="2780928"/>
            <a:ext cx="11881465" cy="3672408"/>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indent="-457200">
              <a:spcAft>
                <a:spcPts val="600"/>
              </a:spcAft>
              <a:buFont typeface="Wingdings" pitchFamily="2" charset="2"/>
              <a:buNone/>
              <a:defRPr/>
            </a:pPr>
            <a:r>
              <a:rPr lang="en-US" kern="0" dirty="0" err="1"/>
              <a:t>Ii</a:t>
            </a:r>
            <a:r>
              <a:rPr lang="en-US" kern="0" dirty="0"/>
              <a:t>= 0.5 </a:t>
            </a:r>
          </a:p>
          <a:p>
            <a:pPr marL="457200" indent="-457200">
              <a:spcAft>
                <a:spcPts val="600"/>
              </a:spcAft>
              <a:buFont typeface="Wingdings" pitchFamily="2" charset="2"/>
              <a:buNone/>
              <a:defRPr/>
            </a:pPr>
            <a:r>
              <a:rPr lang="en-US" kern="0" dirty="0"/>
              <a:t>There is 0.5 customers around the clock in the waiting line. </a:t>
            </a:r>
          </a:p>
          <a:p>
            <a:pPr marL="457200" indent="-457200">
              <a:spcAft>
                <a:spcPts val="600"/>
              </a:spcAft>
              <a:buNone/>
              <a:defRPr/>
            </a:pPr>
            <a:r>
              <a:rPr lang="en-US" kern="0" dirty="0"/>
              <a:t>We pay $3 per minute for one customer in the line. That is $3(60) =$180 per hour for one customer in the line. </a:t>
            </a:r>
          </a:p>
          <a:p>
            <a:pPr marL="457200" indent="-457200">
              <a:spcAft>
                <a:spcPts val="600"/>
              </a:spcAft>
              <a:buNone/>
              <a:defRPr/>
            </a:pPr>
            <a:r>
              <a:rPr lang="en-US" kern="0" dirty="0"/>
              <a:t>We have 0.5 customers, that is 0.5($180) = $90 per hour.  </a:t>
            </a:r>
          </a:p>
          <a:p>
            <a:pPr marL="457200" indent="-457200">
              <a:spcAft>
                <a:spcPts val="600"/>
              </a:spcAft>
              <a:buNone/>
              <a:defRPr/>
            </a:pPr>
            <a:r>
              <a:rPr lang="en-US" kern="0" dirty="0"/>
              <a:t>It seems you do not believe me. </a:t>
            </a:r>
          </a:p>
          <a:p>
            <a:pPr marL="457200" indent="-457200">
              <a:spcAft>
                <a:spcPts val="600"/>
              </a:spcAft>
              <a:buNone/>
              <a:defRPr/>
            </a:pPr>
            <a:r>
              <a:rPr lang="en-US" kern="0" dirty="0"/>
              <a:t>Let's compute it in an alternative way.</a:t>
            </a:r>
          </a:p>
          <a:p>
            <a:pPr>
              <a:defRPr/>
            </a:pPr>
            <a:endParaRPr lang="en-US" kern="0" dirty="0"/>
          </a:p>
        </p:txBody>
      </p:sp>
      <p:sp>
        <p:nvSpPr>
          <p:cNvPr id="10" name="Title 1">
            <a:extLst>
              <a:ext uri="{FF2B5EF4-FFF2-40B4-BE49-F238E27FC236}">
                <a16:creationId xmlns:a16="http://schemas.microsoft.com/office/drawing/2014/main" id="{2EBD3ED2-73BB-4669-8A84-A23E3E77B2AD}"/>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M/M/c - Trade-off Analysis, Capacity Cost vs Waiting Cost</a:t>
            </a:r>
          </a:p>
        </p:txBody>
      </p:sp>
      <p:pic>
        <p:nvPicPr>
          <p:cNvPr id="3" name="Picture 2">
            <a:hlinkClick r:id="rId2"/>
            <a:extLst>
              <a:ext uri="{FF2B5EF4-FFF2-40B4-BE49-F238E27FC236}">
                <a16:creationId xmlns:a16="http://schemas.microsoft.com/office/drawing/2014/main" id="{21F55E86-DB51-49D2-A050-E15EA8CAB8A3}"/>
              </a:ext>
            </a:extLst>
          </p:cNvPr>
          <p:cNvPicPr>
            <a:picLocks noChangeAspect="1"/>
          </p:cNvPicPr>
          <p:nvPr/>
        </p:nvPicPr>
        <p:blipFill>
          <a:blip r:embed="rId3"/>
          <a:stretch>
            <a:fillRect/>
          </a:stretch>
        </p:blipFill>
        <p:spPr>
          <a:xfrm>
            <a:off x="4511824" y="842253"/>
            <a:ext cx="4457143" cy="1866667"/>
          </a:xfrm>
          <a:prstGeom prst="rect">
            <a:avLst/>
          </a:prstGeom>
        </p:spPr>
      </p:pic>
    </p:spTree>
    <p:extLst>
      <p:ext uri="{BB962C8B-B14F-4D97-AF65-F5344CB8AC3E}">
        <p14:creationId xmlns:p14="http://schemas.microsoft.com/office/powerpoint/2010/main" val="32042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B0EC1334-8D1A-4BD8-84D7-D423034AD7F2}"/>
              </a:ext>
            </a:extLst>
          </p:cNvPr>
          <p:cNvSpPr txBox="1">
            <a:spLocks/>
          </p:cNvSpPr>
          <p:nvPr/>
        </p:nvSpPr>
        <p:spPr>
          <a:xfrm>
            <a:off x="34834" y="620688"/>
            <a:ext cx="12000400" cy="5904656"/>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indent="-457200">
              <a:spcAft>
                <a:spcPts val="600"/>
              </a:spcAft>
              <a:buNone/>
              <a:defRPr/>
            </a:pPr>
            <a:r>
              <a:rPr lang="en-US" kern="0" dirty="0"/>
              <a:t>Each customer spends 0.05 hours.</a:t>
            </a:r>
            <a:r>
              <a:rPr lang="en-US" dirty="0"/>
              <a:t> </a:t>
            </a:r>
            <a:r>
              <a:rPr lang="en-US" kern="0" dirty="0"/>
              <a:t>Why hour? </a:t>
            </a:r>
          </a:p>
          <a:p>
            <a:pPr marL="457200" indent="-457200">
              <a:spcAft>
                <a:spcPts val="600"/>
              </a:spcAft>
              <a:buNone/>
              <a:defRPr/>
            </a:pPr>
            <a:r>
              <a:rPr lang="en-US" kern="0" dirty="0"/>
              <a:t>Because R and Rp were in hours.  0.5(60)= 3 minutes in the line.</a:t>
            </a:r>
          </a:p>
          <a:p>
            <a:pPr>
              <a:buNone/>
              <a:defRPr/>
            </a:pPr>
            <a:r>
              <a:rPr lang="en-US" dirty="0"/>
              <a:t>He or she receives, on average, 3(3) =$9. There are 10 customers arriving per hour. </a:t>
            </a:r>
          </a:p>
          <a:p>
            <a:pPr>
              <a:buNone/>
              <a:defRPr/>
            </a:pPr>
            <a:r>
              <a:rPr lang="en-US" dirty="0"/>
              <a:t>The overall hourly cost of this program is 9*10=$90.</a:t>
            </a:r>
          </a:p>
          <a:p>
            <a:pPr>
              <a:buNone/>
              <a:defRPr/>
            </a:pPr>
            <a:r>
              <a:rPr lang="en-US" dirty="0"/>
              <a:t>e) Suppose each additional clerk costs X dollars per hour (including all other clerk related costs such as benefits, space and equipment hourly costs). Compute the maximum value of X if it is at our benefit to hire one additional clerk? </a:t>
            </a:r>
          </a:p>
          <a:p>
            <a:pPr>
              <a:buNone/>
              <a:defRPr/>
            </a:pPr>
            <a:r>
              <a:rPr lang="en-US" dirty="0"/>
              <a:t>If we have two clerks, Rp increases from 20 to 40, and  utilization drops from 0.5 to 10/40 = 0.25.</a:t>
            </a:r>
          </a:p>
          <a:p>
            <a:pPr>
              <a:buNone/>
              <a:defRPr/>
            </a:pPr>
            <a:r>
              <a:rPr lang="en-US" dirty="0" err="1"/>
              <a:t>Ii</a:t>
            </a:r>
            <a:r>
              <a:rPr lang="en-US" dirty="0"/>
              <a:t>= 0.0333 for two clerks.</a:t>
            </a:r>
          </a:p>
          <a:p>
            <a:pPr>
              <a:buNone/>
              <a:defRPr/>
            </a:pPr>
            <a:r>
              <a:rPr lang="en-US" dirty="0" err="1"/>
              <a:t>Ii</a:t>
            </a:r>
            <a:r>
              <a:rPr lang="en-US" dirty="0"/>
              <a:t> reduced from 0.5 customers to 0.033 customers = 0.467 reduction in the number of customers in the line. That is 0.467(3(60))= $84 cost reduction. </a:t>
            </a:r>
          </a:p>
          <a:p>
            <a:pPr>
              <a:buNone/>
              <a:defRPr/>
            </a:pPr>
            <a:endParaRPr lang="en-US" sz="1800" dirty="0"/>
          </a:p>
          <a:p>
            <a:pPr>
              <a:buNone/>
              <a:defRPr/>
            </a:pPr>
            <a:endParaRPr lang="en-US" dirty="0"/>
          </a:p>
          <a:p>
            <a:pPr marL="457200" indent="-457200">
              <a:spcAft>
                <a:spcPts val="600"/>
              </a:spcAft>
              <a:buFont typeface="Wingdings" pitchFamily="2" charset="2"/>
              <a:buNone/>
              <a:defRPr/>
            </a:pPr>
            <a:endParaRPr lang="en-US" kern="0" dirty="0"/>
          </a:p>
          <a:p>
            <a:pPr>
              <a:defRPr/>
            </a:pPr>
            <a:endParaRPr lang="en-US" kern="0" dirty="0"/>
          </a:p>
        </p:txBody>
      </p:sp>
      <p:sp>
        <p:nvSpPr>
          <p:cNvPr id="9" name="Title 1">
            <a:extLst>
              <a:ext uri="{FF2B5EF4-FFF2-40B4-BE49-F238E27FC236}">
                <a16:creationId xmlns:a16="http://schemas.microsoft.com/office/drawing/2014/main" id="{BC15ADF0-E5F0-4DA1-A2D5-09EF167264B5}"/>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M/M/c - Trade-off Analysis, Capacity Cost vs Waiting Cost</a:t>
            </a:r>
          </a:p>
        </p:txBody>
      </p:sp>
    </p:spTree>
    <p:extLst>
      <p:ext uri="{BB962C8B-B14F-4D97-AF65-F5344CB8AC3E}">
        <p14:creationId xmlns:p14="http://schemas.microsoft.com/office/powerpoint/2010/main" val="10847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bwMode="auto">
          <a:xfrm>
            <a:off x="1600200" y="5410200"/>
            <a:ext cx="9067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 </a:t>
            </a:r>
          </a:p>
          <a:p>
            <a:pPr marL="857250" lvl="1" indent="-457200" eaLnBrk="1" hangingPunct="1">
              <a:spcBef>
                <a:spcPct val="20000"/>
              </a:spcBef>
              <a:buSzPct val="75000"/>
              <a:defRPr/>
            </a:pPr>
            <a:endParaRPr lang="en-US" kern="0" dirty="0">
              <a:solidFill>
                <a:srgbClr val="002060"/>
              </a:solidFill>
              <a:latin typeface="Book Antiqua" pitchFamily="18" charset="0"/>
              <a:ea typeface="ＭＳ Ｐゴシック" pitchFamily="-112" charset="-128"/>
            </a:endParaRPr>
          </a:p>
          <a:p>
            <a:pPr marL="342900" indent="-342900" eaLnBrk="1" hangingPunct="1">
              <a:spcBef>
                <a:spcPct val="20000"/>
              </a:spcBef>
              <a:buSzPct val="75000"/>
              <a:buFont typeface="Wingdings" pitchFamily="2" charset="2"/>
              <a:buChar char="p"/>
              <a:defRPr/>
            </a:pPr>
            <a:endParaRPr lang="en-US" sz="2400" kern="0" dirty="0">
              <a:solidFill>
                <a:srgbClr val="002060"/>
              </a:solidFill>
              <a:latin typeface="Book Antiqua" pitchFamily="18" charset="0"/>
              <a:ea typeface="ＭＳ Ｐゴシック" pitchFamily="-65" charset="-128"/>
              <a:cs typeface="MS Reference Sans Serif" pitchFamily="34" charset="0"/>
            </a:endParaRPr>
          </a:p>
        </p:txBody>
      </p:sp>
      <p:sp>
        <p:nvSpPr>
          <p:cNvPr id="7" name="Content Placeholder 4"/>
          <p:cNvSpPr txBox="1">
            <a:spLocks/>
          </p:cNvSpPr>
          <p:nvPr/>
        </p:nvSpPr>
        <p:spPr bwMode="auto">
          <a:xfrm>
            <a:off x="-1" y="548680"/>
            <a:ext cx="12191999" cy="5976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SzPct val="75000"/>
              <a:defRPr/>
            </a:pPr>
            <a:r>
              <a:rPr lang="en-US" sz="2400" kern="0" dirty="0">
                <a:latin typeface="Book Antiqua" panose="02040602050305030304" pitchFamily="18" charset="0"/>
                <a:ea typeface="ＭＳ Ｐゴシック" pitchFamily="-65" charset="-128"/>
                <a:cs typeface="MS Reference Sans Serif" pitchFamily="34" charset="0"/>
              </a:rPr>
              <a:t>We are ready to pay up to $84 for the second clerk. </a:t>
            </a:r>
          </a:p>
          <a:p>
            <a:pPr marL="342900" indent="-342900" eaLnBrk="1" hangingPunct="1">
              <a:spcBef>
                <a:spcPct val="20000"/>
              </a:spcBef>
              <a:spcAft>
                <a:spcPts val="600"/>
              </a:spcAft>
              <a:buSzPct val="75000"/>
              <a:defRPr/>
            </a:pPr>
            <a:r>
              <a:rPr lang="en-US" sz="2400" dirty="0">
                <a:latin typeface="Book Antiqua" pitchFamily="18" charset="0"/>
              </a:rPr>
              <a:t>f) Suppose each additional clerk costs $30 per hour.  How many new clerk should we hire, one or two? </a:t>
            </a:r>
          </a:p>
          <a:p>
            <a:pPr marL="342900" indent="-342900" eaLnBrk="1" hangingPunct="1">
              <a:spcBef>
                <a:spcPct val="20000"/>
              </a:spcBef>
              <a:spcAft>
                <a:spcPts val="600"/>
              </a:spcAft>
              <a:buSzPct val="75000"/>
              <a:defRPr/>
            </a:pPr>
            <a:r>
              <a:rPr lang="en-US" sz="2400" dirty="0">
                <a:latin typeface="Book Antiqua" pitchFamily="18" charset="0"/>
              </a:rPr>
              <a:t>Obviously, it is at our benefit to hire one clerk. But lets also think about two. </a:t>
            </a:r>
          </a:p>
          <a:p>
            <a:pPr marL="465138" indent="-465138">
              <a:buNone/>
              <a:defRPr/>
            </a:pPr>
            <a:r>
              <a:rPr lang="en-US" sz="2400" dirty="0">
                <a:latin typeface="Book Antiqua" pitchFamily="18" charset="0"/>
              </a:rPr>
              <a:t>If we hire two clerks (to have 3 clerks), Rp increases to 60, and  utilization drops 10/60 = 0.167. </a:t>
            </a:r>
            <a:r>
              <a:rPr lang="en-US" sz="2400" kern="0" dirty="0">
                <a:latin typeface="Book Antiqua" panose="02040602050305030304" pitchFamily="18" charset="0"/>
                <a:ea typeface="ＭＳ Ｐゴシック" pitchFamily="-65" charset="-128"/>
                <a:cs typeface="MS Reference Sans Serif" pitchFamily="34" charset="0"/>
              </a:rPr>
              <a:t>With three clerks, </a:t>
            </a:r>
            <a:r>
              <a:rPr lang="en-US" sz="2400" kern="0" dirty="0" err="1">
                <a:latin typeface="Book Antiqua" panose="02040602050305030304" pitchFamily="18" charset="0"/>
                <a:ea typeface="ＭＳ Ｐゴシック" pitchFamily="-65" charset="-128"/>
                <a:cs typeface="MS Reference Sans Serif" pitchFamily="34" charset="0"/>
              </a:rPr>
              <a:t>Ii</a:t>
            </a:r>
            <a:r>
              <a:rPr lang="en-US" sz="2400" kern="0" dirty="0">
                <a:latin typeface="Book Antiqua" panose="02040602050305030304" pitchFamily="18" charset="0"/>
                <a:ea typeface="ＭＳ Ｐゴシック" pitchFamily="-65" charset="-128"/>
                <a:cs typeface="MS Reference Sans Serif" pitchFamily="34" charset="0"/>
              </a:rPr>
              <a:t> </a:t>
            </a:r>
            <a:r>
              <a:rPr lang="en-US" sz="2400" kern="0" dirty="0" err="1">
                <a:latin typeface="Book Antiqua" panose="02040602050305030304" pitchFamily="18" charset="0"/>
                <a:ea typeface="ＭＳ Ｐゴシック" pitchFamily="-65" charset="-128"/>
                <a:cs typeface="MS Reference Sans Serif" pitchFamily="34" charset="0"/>
              </a:rPr>
              <a:t>os</a:t>
            </a:r>
            <a:r>
              <a:rPr lang="en-US" sz="2400" kern="0" dirty="0">
                <a:latin typeface="Book Antiqua" panose="02040602050305030304" pitchFamily="18" charset="0"/>
                <a:ea typeface="ＭＳ Ｐゴシック" pitchFamily="-65" charset="-128"/>
                <a:cs typeface="MS Reference Sans Serif" pitchFamily="34" charset="0"/>
              </a:rPr>
              <a:t> reduced to 0.003.</a:t>
            </a:r>
          </a:p>
          <a:p>
            <a:pPr marL="465138" indent="-465138">
              <a:buNone/>
              <a:defRPr/>
            </a:pPr>
            <a:r>
              <a:rPr lang="en-US" sz="2400" dirty="0">
                <a:latin typeface="Book Antiqua" pitchFamily="18" charset="0"/>
                <a:cs typeface="MS Reference Sans Serif" pitchFamily="34" charset="0"/>
              </a:rPr>
              <a:t>That is from 0.033 with two clerks to 0.003. That is 0.03 reduction.  </a:t>
            </a:r>
            <a:r>
              <a:rPr lang="en-US" sz="2400" kern="0" dirty="0">
                <a:latin typeface="Book Antiqua" pitchFamily="18" charset="0"/>
                <a:ea typeface="ＭＳ Ｐゴシック" pitchFamily="-65" charset="-128"/>
                <a:cs typeface="MS Reference Sans Serif" pitchFamily="34" charset="0"/>
              </a:rPr>
              <a:t> </a:t>
            </a:r>
          </a:p>
          <a:p>
            <a:pPr marL="0" indent="0" eaLnBrk="1" hangingPunct="1">
              <a:spcBef>
                <a:spcPct val="20000"/>
              </a:spcBef>
              <a:spcAft>
                <a:spcPts val="600"/>
              </a:spcAft>
              <a:buSzPct val="75000"/>
              <a:buNone/>
              <a:defRPr/>
            </a:pPr>
            <a:r>
              <a:rPr lang="en-US" sz="2400" kern="0" dirty="0">
                <a:latin typeface="Book Antiqua" pitchFamily="18" charset="0"/>
                <a:ea typeface="ＭＳ Ｐゴシック" pitchFamily="-65" charset="-128"/>
                <a:cs typeface="MS Reference Sans Serif" pitchFamily="34" charset="0"/>
              </a:rPr>
              <a:t>By adding the third clerk, there are 0.03 less customers waiting in line (each hour and always). 180(0.03) = about $5-$6.</a:t>
            </a:r>
          </a:p>
          <a:p>
            <a:pPr marL="0" indent="0" eaLnBrk="1" hangingPunct="1">
              <a:spcBef>
                <a:spcPct val="20000"/>
              </a:spcBef>
              <a:spcAft>
                <a:spcPts val="600"/>
              </a:spcAft>
              <a:buSzPct val="75000"/>
              <a:buNone/>
              <a:defRPr/>
            </a:pPr>
            <a:r>
              <a:rPr lang="en-US" sz="2400" kern="0" dirty="0">
                <a:latin typeface="Book Antiqua" panose="02040602050305030304" pitchFamily="18" charset="0"/>
                <a:ea typeface="ＭＳ Ｐゴシック" pitchFamily="-65" charset="-128"/>
                <a:cs typeface="MS Reference Sans Serif" pitchFamily="34" charset="0"/>
              </a:rPr>
              <a:t>It is not at our benefit to hire the second additional clerk, pay $30 per hour capacity cost to reduce waiting cost by $5-$</a:t>
            </a:r>
            <a:r>
              <a:rPr lang="en-US" sz="2400" dirty="0">
                <a:latin typeface="Book Antiqua" panose="02040602050305030304" pitchFamily="18" charset="0"/>
                <a:cs typeface="MS Reference Sans Serif" pitchFamily="34" charset="0"/>
              </a:rPr>
              <a:t>6</a:t>
            </a:r>
            <a:r>
              <a:rPr lang="en-US" sz="2400" kern="0" dirty="0">
                <a:latin typeface="Book Antiqua" pitchFamily="18" charset="0"/>
                <a:ea typeface="ＭＳ Ｐゴシック" pitchFamily="-65" charset="-128"/>
                <a:cs typeface="MS Reference Sans Serif" pitchFamily="34" charset="0"/>
              </a:rPr>
              <a:t> per hour. </a:t>
            </a:r>
          </a:p>
          <a:p>
            <a:pPr marL="0" indent="0">
              <a:buNone/>
              <a:defRPr/>
            </a:pPr>
            <a:r>
              <a:rPr lang="en-US" sz="2400" kern="0" dirty="0">
                <a:latin typeface="Book Antiqua" panose="02040602050305030304" pitchFamily="18" charset="0"/>
              </a:rPr>
              <a:t>We did not need to do this much computations for the third clerk. With two clerks the total number of customers waiting in line was </a:t>
            </a:r>
            <a:r>
              <a:rPr lang="en-US" sz="2400" kern="0" dirty="0">
                <a:latin typeface="Book Antiqua" pitchFamily="18" charset="0"/>
                <a:ea typeface="ＭＳ Ｐゴシック" pitchFamily="-65" charset="-128"/>
                <a:cs typeface="MS Reference Sans Serif" pitchFamily="34" charset="0"/>
              </a:rPr>
              <a:t>0.033.</a:t>
            </a:r>
            <a:endParaRPr lang="en-US" sz="2400" kern="0" dirty="0">
              <a:latin typeface="Book Antiqua" panose="02040602050305030304" pitchFamily="18" charset="0"/>
            </a:endParaRPr>
          </a:p>
          <a:p>
            <a:pPr marL="0" indent="0" eaLnBrk="1" hangingPunct="1">
              <a:spcBef>
                <a:spcPct val="20000"/>
              </a:spcBef>
              <a:spcAft>
                <a:spcPts val="600"/>
              </a:spcAft>
              <a:buSzPct val="75000"/>
              <a:buNone/>
              <a:defRPr/>
            </a:pP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spcAft>
                <a:spcPts val="600"/>
              </a:spcAft>
              <a:buSzPct val="75000"/>
              <a:defRPr/>
            </a:pPr>
            <a:endParaRPr lang="en-US" sz="2400" dirty="0">
              <a:latin typeface="Book Antiqua" pitchFamily="18" charset="0"/>
            </a:endParaRP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    </a:t>
            </a:r>
          </a:p>
          <a:p>
            <a:pPr marL="857250" lvl="1" indent="-457200" eaLnBrk="1" hangingPunct="1">
              <a:spcBef>
                <a:spcPct val="20000"/>
              </a:spcBef>
              <a:buSzPct val="75000"/>
              <a:defRPr/>
            </a:pPr>
            <a:endParaRPr lang="en-US" kern="0" dirty="0">
              <a:solidFill>
                <a:srgbClr val="002060"/>
              </a:solidFill>
              <a:latin typeface="Book Antiqua" pitchFamily="18" charset="0"/>
              <a:ea typeface="ＭＳ Ｐゴシック" pitchFamily="-112" charset="-128"/>
            </a:endParaRPr>
          </a:p>
        </p:txBody>
      </p:sp>
      <p:sp>
        <p:nvSpPr>
          <p:cNvPr id="11" name="Title 1">
            <a:extLst>
              <a:ext uri="{FF2B5EF4-FFF2-40B4-BE49-F238E27FC236}">
                <a16:creationId xmlns:a16="http://schemas.microsoft.com/office/drawing/2014/main" id="{955F12ED-043D-4972-997E-573BCC44F48D}"/>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M/M/c – Diminishing Marginal Return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9336" y="620688"/>
            <a:ext cx="12072663" cy="5856312"/>
          </a:xfrm>
        </p:spPr>
        <p:txBody>
          <a:bodyPr/>
          <a:lstStyle/>
          <a:p>
            <a:pPr marL="0" indent="0">
              <a:spcAft>
                <a:spcPts val="600"/>
              </a:spcAft>
              <a:buSzPct val="75000"/>
              <a:buNone/>
              <a:defRPr/>
            </a:pPr>
            <a:r>
              <a:rPr lang="en-US" kern="0" dirty="0">
                <a:cs typeface="MS Reference Sans Serif" pitchFamily="34" charset="0"/>
              </a:rPr>
              <a:t>Even if we reduce the number of customers in the waiting line to 0,</a:t>
            </a:r>
            <a:r>
              <a:rPr lang="en-US" b="1" u="sng" kern="0" dirty="0">
                <a:cs typeface="MS Reference Sans Serif" pitchFamily="34" charset="0"/>
              </a:rPr>
              <a:t> </a:t>
            </a:r>
            <a:r>
              <a:rPr lang="en-US" kern="0" dirty="0">
                <a:cs typeface="MS Reference Sans Serif" pitchFamily="34" charset="0"/>
              </a:rPr>
              <a:t>we have reduced the line by 0.033(180) =$6. It is not worth the cost $30 to benefit $6. W</a:t>
            </a:r>
            <a:r>
              <a:rPr lang="en-US" sz="2400" kern="0" dirty="0">
                <a:latin typeface="Book Antiqua" pitchFamily="18" charset="0"/>
                <a:ea typeface="ＭＳ Ｐゴシック" pitchFamily="-65" charset="-128"/>
                <a:cs typeface="MS Reference Sans Serif" pitchFamily="34" charset="0"/>
              </a:rPr>
              <a:t>e will pay not even one dollar (0.003(180)) for the fourth clerk. </a:t>
            </a: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a:p>
            <a:pPr marL="465138" indent="-465138">
              <a:buNone/>
              <a:defRPr/>
            </a:pPr>
            <a:endParaRPr lang="en-US" sz="2400" kern="0" dirty="0">
              <a:latin typeface="Book Antiqua" pitchFamily="18" charset="0"/>
              <a:ea typeface="ＭＳ Ｐゴシック" pitchFamily="-65" charset="-128"/>
              <a:cs typeface="MS Reference Sans Serif" pitchFamily="34" charset="0"/>
            </a:endParaRPr>
          </a:p>
          <a:p>
            <a:pPr marL="465138" indent="-465138">
              <a:buNone/>
              <a:defRPr/>
            </a:pPr>
            <a:r>
              <a:rPr lang="en-US" dirty="0">
                <a:solidFill>
                  <a:schemeClr val="tx1"/>
                </a:solidFill>
                <a:latin typeface="Book Antiqua" pitchFamily="18" charset="0"/>
              </a:rPr>
              <a:t> </a:t>
            </a:r>
            <a:endParaRPr lang="en-US" sz="1800" dirty="0"/>
          </a:p>
          <a:p>
            <a:pPr>
              <a:defRPr/>
            </a:pPr>
            <a:endParaRPr lang="en-US" dirty="0">
              <a:latin typeface="Book Antiqua" pitchFamily="18" charset="0"/>
            </a:endParaRPr>
          </a:p>
        </p:txBody>
      </p:sp>
      <p:sp>
        <p:nvSpPr>
          <p:cNvPr id="11" name="Title 1">
            <a:extLst>
              <a:ext uri="{FF2B5EF4-FFF2-40B4-BE49-F238E27FC236}">
                <a16:creationId xmlns:a16="http://schemas.microsoft.com/office/drawing/2014/main" id="{955F12ED-043D-4972-997E-573BCC44F48D}"/>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M/M/c – Diminishing Marginal Return</a:t>
            </a:r>
          </a:p>
        </p:txBody>
      </p:sp>
    </p:spTree>
    <p:extLst>
      <p:ext uri="{BB962C8B-B14F-4D97-AF65-F5344CB8AC3E}">
        <p14:creationId xmlns:p14="http://schemas.microsoft.com/office/powerpoint/2010/main" val="22706386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V="1">
            <a:off x="4375150" y="1934344"/>
            <a:ext cx="817563" cy="821"/>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7023751" y="176212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5051923" y="2020528"/>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Queue1</a:t>
            </a:r>
          </a:p>
        </p:txBody>
      </p:sp>
      <p:sp>
        <p:nvSpPr>
          <p:cNvPr id="5" name="Rectangle 6"/>
          <p:cNvSpPr>
            <a:spLocks noChangeArrowheads="1"/>
          </p:cNvSpPr>
          <p:nvPr/>
        </p:nvSpPr>
        <p:spPr bwMode="auto">
          <a:xfrm>
            <a:off x="7007226" y="1517651"/>
            <a:ext cx="1014413" cy="879475"/>
          </a:xfrm>
          <a:prstGeom prst="rect">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5016089" y="1430559"/>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a:off x="5826125" y="193675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8026401" y="19589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9" name="Line 10"/>
          <p:cNvSpPr>
            <a:spLocks noChangeShapeType="1"/>
          </p:cNvSpPr>
          <p:nvPr/>
        </p:nvSpPr>
        <p:spPr bwMode="auto">
          <a:xfrm>
            <a:off x="4375150" y="3124200"/>
            <a:ext cx="95885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0" name="Rectangle 11"/>
          <p:cNvSpPr>
            <a:spLocks noChangeArrowheads="1"/>
          </p:cNvSpPr>
          <p:nvPr/>
        </p:nvSpPr>
        <p:spPr bwMode="auto">
          <a:xfrm>
            <a:off x="7014226" y="294957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12" name="Rectangle 13"/>
          <p:cNvSpPr>
            <a:spLocks noChangeArrowheads="1"/>
          </p:cNvSpPr>
          <p:nvPr/>
        </p:nvSpPr>
        <p:spPr bwMode="auto">
          <a:xfrm>
            <a:off x="6997701" y="2705101"/>
            <a:ext cx="1014413" cy="879475"/>
          </a:xfrm>
          <a:prstGeom prst="rect">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800" dirty="0">
              <a:latin typeface="Book Antiqua" panose="02040602050305030304" pitchFamily="18" charset="0"/>
            </a:endParaRPr>
          </a:p>
        </p:txBody>
      </p:sp>
      <p:sp>
        <p:nvSpPr>
          <p:cNvPr id="13" name="Freeform 14"/>
          <p:cNvSpPr>
            <a:spLocks/>
          </p:cNvSpPr>
          <p:nvPr/>
        </p:nvSpPr>
        <p:spPr bwMode="auto">
          <a:xfrm>
            <a:off x="5046664" y="2705100"/>
            <a:ext cx="1038225" cy="838200"/>
          </a:xfrm>
          <a:custGeom>
            <a:avLst/>
            <a:gdLst>
              <a:gd name="T0" fmla="*/ 0 w 576"/>
              <a:gd name="T1" fmla="*/ 1330642282 h 528"/>
              <a:gd name="T2" fmla="*/ 935685690 w 576"/>
              <a:gd name="T3" fmla="*/ 0 h 528"/>
              <a:gd name="T4" fmla="*/ 1871373183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4" name="Line 15"/>
          <p:cNvSpPr>
            <a:spLocks noChangeShapeType="1"/>
          </p:cNvSpPr>
          <p:nvPr/>
        </p:nvSpPr>
        <p:spPr bwMode="auto">
          <a:xfrm>
            <a:off x="5816600" y="312420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5" name="Line 16"/>
          <p:cNvSpPr>
            <a:spLocks noChangeShapeType="1"/>
          </p:cNvSpPr>
          <p:nvPr/>
        </p:nvSpPr>
        <p:spPr bwMode="auto">
          <a:xfrm>
            <a:off x="8016876" y="314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6" name="Rectangle 17" descr="Horizontal brick"/>
          <p:cNvSpPr>
            <a:spLocks noChangeArrowheads="1"/>
          </p:cNvSpPr>
          <p:nvPr/>
        </p:nvSpPr>
        <p:spPr bwMode="auto">
          <a:xfrm>
            <a:off x="4233864" y="2516189"/>
            <a:ext cx="4491037" cy="98425"/>
          </a:xfrm>
          <a:prstGeom prst="rect">
            <a:avLst/>
          </a:prstGeom>
          <a:pattFill prst="horzBrick">
            <a:fgClr>
              <a:schemeClr val="tx2"/>
            </a:fgClr>
            <a:bgClr>
              <a:srgbClr val="FFFFFF"/>
            </a:bgClr>
          </a:pattFill>
          <a:ln w="9525">
            <a:solidFill>
              <a:srgbClr val="000000"/>
            </a:solidFill>
            <a:miter lim="800000"/>
            <a:headEnd/>
            <a:tailEnd/>
          </a:ln>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7" name="Line 18"/>
          <p:cNvSpPr>
            <a:spLocks noChangeShapeType="1"/>
          </p:cNvSpPr>
          <p:nvPr/>
        </p:nvSpPr>
        <p:spPr bwMode="auto">
          <a:xfrm flipH="1" flipV="1">
            <a:off x="3660774" y="1421427"/>
            <a:ext cx="731838" cy="51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8" name="Line 19"/>
          <p:cNvSpPr>
            <a:spLocks noChangeShapeType="1"/>
          </p:cNvSpPr>
          <p:nvPr/>
        </p:nvSpPr>
        <p:spPr bwMode="auto">
          <a:xfrm flipH="1">
            <a:off x="3644900" y="3105149"/>
            <a:ext cx="747713" cy="6286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0" name="Rectangle 21"/>
          <p:cNvSpPr>
            <a:spLocks noChangeArrowheads="1"/>
          </p:cNvSpPr>
          <p:nvPr/>
        </p:nvSpPr>
        <p:spPr bwMode="auto">
          <a:xfrm>
            <a:off x="7068201" y="43688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21" name="Rectangle 22"/>
          <p:cNvSpPr>
            <a:spLocks noChangeArrowheads="1"/>
          </p:cNvSpPr>
          <p:nvPr/>
        </p:nvSpPr>
        <p:spPr bwMode="auto">
          <a:xfrm>
            <a:off x="5117877" y="5149850"/>
            <a:ext cx="8672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a:t>
            </a:r>
          </a:p>
        </p:txBody>
      </p:sp>
      <p:sp>
        <p:nvSpPr>
          <p:cNvPr id="22" name="Rectangle 23"/>
          <p:cNvSpPr>
            <a:spLocks noChangeArrowheads="1"/>
          </p:cNvSpPr>
          <p:nvPr/>
        </p:nvSpPr>
        <p:spPr bwMode="auto">
          <a:xfrm>
            <a:off x="7038976" y="4111626"/>
            <a:ext cx="1014413" cy="2068513"/>
          </a:xfrm>
          <a:prstGeom prst="rect">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800" dirty="0">
              <a:latin typeface="Book Antiqua" panose="02040602050305030304" pitchFamily="18" charset="0"/>
            </a:endParaRPr>
          </a:p>
        </p:txBody>
      </p:sp>
      <p:sp>
        <p:nvSpPr>
          <p:cNvPr id="23" name="Freeform 24"/>
          <p:cNvSpPr>
            <a:spLocks/>
          </p:cNvSpPr>
          <p:nvPr/>
        </p:nvSpPr>
        <p:spPr bwMode="auto">
          <a:xfrm>
            <a:off x="5075238" y="4675188"/>
            <a:ext cx="1009650" cy="838200"/>
          </a:xfrm>
          <a:custGeom>
            <a:avLst/>
            <a:gdLst>
              <a:gd name="T0" fmla="*/ 0 w 576"/>
              <a:gd name="T1" fmla="*/ 1330642282 h 528"/>
              <a:gd name="T2" fmla="*/ 884889707 w 576"/>
              <a:gd name="T3" fmla="*/ 0 h 528"/>
              <a:gd name="T4" fmla="*/ 1769779415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24" name="Line 25"/>
          <p:cNvSpPr>
            <a:spLocks noChangeShapeType="1"/>
          </p:cNvSpPr>
          <p:nvPr/>
        </p:nvSpPr>
        <p:spPr bwMode="auto">
          <a:xfrm>
            <a:off x="5857876" y="5127626"/>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5" name="Line 26"/>
          <p:cNvSpPr>
            <a:spLocks noChangeShapeType="1"/>
          </p:cNvSpPr>
          <p:nvPr/>
        </p:nvSpPr>
        <p:spPr bwMode="auto">
          <a:xfrm>
            <a:off x="8058151" y="45624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6" name="Rectangle 27"/>
          <p:cNvSpPr>
            <a:spLocks noChangeArrowheads="1"/>
          </p:cNvSpPr>
          <p:nvPr/>
        </p:nvSpPr>
        <p:spPr bwMode="auto">
          <a:xfrm>
            <a:off x="7055501" y="55499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27" name="Line 28"/>
          <p:cNvSpPr>
            <a:spLocks noChangeShapeType="1"/>
          </p:cNvSpPr>
          <p:nvPr/>
        </p:nvSpPr>
        <p:spPr bwMode="auto">
          <a:xfrm flipV="1">
            <a:off x="7038975" y="5127625"/>
            <a:ext cx="1022350" cy="0"/>
          </a:xfrm>
          <a:prstGeom prst="line">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800" dirty="0">
              <a:latin typeface="Book Antiqua" panose="02040602050305030304" pitchFamily="18" charset="0"/>
            </a:endParaRPr>
          </a:p>
        </p:txBody>
      </p:sp>
      <p:sp>
        <p:nvSpPr>
          <p:cNvPr id="28" name="Line 29"/>
          <p:cNvSpPr>
            <a:spLocks noChangeShapeType="1"/>
          </p:cNvSpPr>
          <p:nvPr/>
        </p:nvSpPr>
        <p:spPr bwMode="auto">
          <a:xfrm flipV="1">
            <a:off x="5851526" y="4592639"/>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9" name="Line 30"/>
          <p:cNvSpPr>
            <a:spLocks noChangeShapeType="1"/>
          </p:cNvSpPr>
          <p:nvPr/>
        </p:nvSpPr>
        <p:spPr bwMode="auto">
          <a:xfrm>
            <a:off x="8077201" y="568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0" name="Line 32"/>
          <p:cNvSpPr>
            <a:spLocks noChangeShapeType="1"/>
          </p:cNvSpPr>
          <p:nvPr/>
        </p:nvSpPr>
        <p:spPr bwMode="auto">
          <a:xfrm>
            <a:off x="3793628" y="5146675"/>
            <a:ext cx="1489572" cy="317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Book Antiqua" panose="02040602050305030304" pitchFamily="18" charset="0"/>
            </a:endParaRPr>
          </a:p>
        </p:txBody>
      </p:sp>
      <p:sp>
        <p:nvSpPr>
          <p:cNvPr id="32" name="Text Box 34"/>
          <p:cNvSpPr txBox="1">
            <a:spLocks noChangeArrowheads="1"/>
          </p:cNvSpPr>
          <p:nvPr/>
        </p:nvSpPr>
        <p:spPr bwMode="auto">
          <a:xfrm>
            <a:off x="2971801" y="4977884"/>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20/hr</a:t>
            </a:r>
          </a:p>
        </p:txBody>
      </p:sp>
      <p:sp>
        <p:nvSpPr>
          <p:cNvPr id="33" name="Text Box 35"/>
          <p:cNvSpPr txBox="1">
            <a:spLocks noChangeArrowheads="1"/>
          </p:cNvSpPr>
          <p:nvPr/>
        </p:nvSpPr>
        <p:spPr bwMode="auto">
          <a:xfrm>
            <a:off x="3306345" y="3558679"/>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R</a:t>
            </a:r>
          </a:p>
        </p:txBody>
      </p:sp>
      <p:sp>
        <p:nvSpPr>
          <p:cNvPr id="34" name="Text Box 36"/>
          <p:cNvSpPr txBox="1">
            <a:spLocks noChangeArrowheads="1"/>
          </p:cNvSpPr>
          <p:nvPr/>
        </p:nvSpPr>
        <p:spPr bwMode="auto">
          <a:xfrm>
            <a:off x="3312289" y="1191587"/>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R</a:t>
            </a:r>
          </a:p>
        </p:txBody>
      </p:sp>
      <p:sp>
        <p:nvSpPr>
          <p:cNvPr id="36" name="Rectangle 2"/>
          <p:cNvSpPr txBox="1">
            <a:spLocks noChangeArrowheads="1"/>
          </p:cNvSpPr>
          <p:nvPr/>
        </p:nvSpPr>
        <p:spPr>
          <a:xfrm>
            <a:off x="-33586" y="49213"/>
            <a:ext cx="12225586" cy="468827"/>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Problem-5. Pooling- M/M/2 vs. 2M/M/1</a:t>
            </a:r>
          </a:p>
        </p:txBody>
      </p:sp>
      <p:sp>
        <p:nvSpPr>
          <p:cNvPr id="35" name="TextBox 34"/>
          <p:cNvSpPr txBox="1"/>
          <p:nvPr/>
        </p:nvSpPr>
        <p:spPr>
          <a:xfrm>
            <a:off x="1662592" y="2508805"/>
            <a:ext cx="1333499" cy="369332"/>
          </a:xfrm>
          <a:prstGeom prst="rect">
            <a:avLst/>
          </a:prstGeom>
          <a:noFill/>
        </p:spPr>
        <p:txBody>
          <a:bodyPr wrap="square" rtlCol="0">
            <a:spAutoFit/>
          </a:bodyPr>
          <a:lstStyle/>
          <a:p>
            <a:r>
              <a:rPr lang="en-US" dirty="0">
                <a:latin typeface="Book Antiqua" panose="02040602050305030304" pitchFamily="18" charset="0"/>
              </a:rPr>
              <a:t>2M/M/1</a:t>
            </a:r>
          </a:p>
        </p:txBody>
      </p:sp>
      <p:sp>
        <p:nvSpPr>
          <p:cNvPr id="37" name="TextBox 36"/>
          <p:cNvSpPr txBox="1"/>
          <p:nvPr/>
        </p:nvSpPr>
        <p:spPr>
          <a:xfrm>
            <a:off x="1728998" y="4993759"/>
            <a:ext cx="1333499" cy="369332"/>
          </a:xfrm>
          <a:prstGeom prst="rect">
            <a:avLst/>
          </a:prstGeom>
          <a:noFill/>
        </p:spPr>
        <p:txBody>
          <a:bodyPr wrap="square" rtlCol="0">
            <a:spAutoFit/>
          </a:bodyPr>
          <a:lstStyle/>
          <a:p>
            <a:r>
              <a:rPr lang="en-US" dirty="0">
                <a:latin typeface="Book Antiqua" panose="02040602050305030304" pitchFamily="18" charset="0"/>
              </a:rPr>
              <a:t>M/M/2</a:t>
            </a:r>
          </a:p>
        </p:txBody>
      </p:sp>
      <p:sp>
        <p:nvSpPr>
          <p:cNvPr id="38" name="Text Box 36"/>
          <p:cNvSpPr txBox="1">
            <a:spLocks noChangeArrowheads="1"/>
          </p:cNvSpPr>
          <p:nvPr/>
        </p:nvSpPr>
        <p:spPr bwMode="auto">
          <a:xfrm>
            <a:off x="7272310" y="1160973"/>
            <a:ext cx="465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0000"/>
                </a:solidFill>
                <a:latin typeface="Book Antiqua" panose="02040602050305030304" pitchFamily="18" charset="0"/>
              </a:rPr>
              <a:t>Tp</a:t>
            </a:r>
            <a:endParaRPr lang="en-AU" altLang="en-US" sz="1800" dirty="0">
              <a:solidFill>
                <a:srgbClr val="000000"/>
              </a:solidFill>
              <a:latin typeface="Book Antiqua" panose="02040602050305030304" pitchFamily="18" charset="0"/>
            </a:endParaRPr>
          </a:p>
        </p:txBody>
      </p:sp>
      <p:sp>
        <p:nvSpPr>
          <p:cNvPr id="40" name="Rectangle 5"/>
          <p:cNvSpPr>
            <a:spLocks noChangeArrowheads="1"/>
          </p:cNvSpPr>
          <p:nvPr/>
        </p:nvSpPr>
        <p:spPr bwMode="auto">
          <a:xfrm>
            <a:off x="5048284" y="3206751"/>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Queue2</a:t>
            </a:r>
          </a:p>
        </p:txBody>
      </p:sp>
      <p:sp>
        <p:nvSpPr>
          <p:cNvPr id="42" name="Text Box 36"/>
          <p:cNvSpPr txBox="1">
            <a:spLocks noChangeArrowheads="1"/>
          </p:cNvSpPr>
          <p:nvPr/>
        </p:nvSpPr>
        <p:spPr bwMode="auto">
          <a:xfrm>
            <a:off x="7272310" y="3712647"/>
            <a:ext cx="465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0000"/>
                </a:solidFill>
                <a:latin typeface="Book Antiqua" panose="02040602050305030304" pitchFamily="18" charset="0"/>
              </a:rPr>
              <a:t>Tp</a:t>
            </a:r>
            <a:endParaRPr lang="en-AU" altLang="en-US" sz="1800" dirty="0">
              <a:solidFill>
                <a:srgbClr val="000000"/>
              </a:solidFill>
              <a:latin typeface="Book Antiqua" panose="02040602050305030304" pitchFamily="18" charset="0"/>
            </a:endParaRPr>
          </a:p>
        </p:txBody>
      </p:sp>
    </p:spTree>
    <p:extLst>
      <p:ext uri="{BB962C8B-B14F-4D97-AF65-F5344CB8AC3E}">
        <p14:creationId xmlns:p14="http://schemas.microsoft.com/office/powerpoint/2010/main" val="3296774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V="1">
            <a:off x="4375150" y="1934344"/>
            <a:ext cx="817563" cy="821"/>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7023751" y="176212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5051923" y="2020528"/>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Queue1</a:t>
            </a:r>
          </a:p>
        </p:txBody>
      </p:sp>
      <p:sp>
        <p:nvSpPr>
          <p:cNvPr id="5" name="Rectangle 6"/>
          <p:cNvSpPr>
            <a:spLocks noChangeArrowheads="1"/>
          </p:cNvSpPr>
          <p:nvPr/>
        </p:nvSpPr>
        <p:spPr bwMode="auto">
          <a:xfrm>
            <a:off x="7007226" y="1517651"/>
            <a:ext cx="1014413" cy="879475"/>
          </a:xfrm>
          <a:prstGeom prst="rect">
            <a:avLst/>
          </a:prstGeom>
          <a:noFill/>
          <a:ln w="38100">
            <a:solidFill>
              <a:schemeClr val="accent1">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5016089" y="1430559"/>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a:off x="5826125" y="193675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8026401" y="19589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9" name="Line 10"/>
          <p:cNvSpPr>
            <a:spLocks noChangeShapeType="1"/>
          </p:cNvSpPr>
          <p:nvPr/>
        </p:nvSpPr>
        <p:spPr bwMode="auto">
          <a:xfrm>
            <a:off x="4375150" y="3124200"/>
            <a:ext cx="95885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0" name="Rectangle 11"/>
          <p:cNvSpPr>
            <a:spLocks noChangeArrowheads="1"/>
          </p:cNvSpPr>
          <p:nvPr/>
        </p:nvSpPr>
        <p:spPr bwMode="auto">
          <a:xfrm>
            <a:off x="7014226" y="294957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12" name="Rectangle 13"/>
          <p:cNvSpPr>
            <a:spLocks noChangeArrowheads="1"/>
          </p:cNvSpPr>
          <p:nvPr/>
        </p:nvSpPr>
        <p:spPr bwMode="auto">
          <a:xfrm>
            <a:off x="6997701" y="2705101"/>
            <a:ext cx="1014413" cy="879475"/>
          </a:xfrm>
          <a:prstGeom prst="rect">
            <a:avLst/>
          </a:prstGeom>
          <a:noFill/>
          <a:ln w="38100">
            <a:solidFill>
              <a:schemeClr val="accent1">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3" name="Freeform 14"/>
          <p:cNvSpPr>
            <a:spLocks/>
          </p:cNvSpPr>
          <p:nvPr/>
        </p:nvSpPr>
        <p:spPr bwMode="auto">
          <a:xfrm>
            <a:off x="5046664" y="2705100"/>
            <a:ext cx="1038225" cy="838200"/>
          </a:xfrm>
          <a:custGeom>
            <a:avLst/>
            <a:gdLst>
              <a:gd name="T0" fmla="*/ 0 w 576"/>
              <a:gd name="T1" fmla="*/ 1330642282 h 528"/>
              <a:gd name="T2" fmla="*/ 935685690 w 576"/>
              <a:gd name="T3" fmla="*/ 0 h 528"/>
              <a:gd name="T4" fmla="*/ 1871373183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4" name="Line 15"/>
          <p:cNvSpPr>
            <a:spLocks noChangeShapeType="1"/>
          </p:cNvSpPr>
          <p:nvPr/>
        </p:nvSpPr>
        <p:spPr bwMode="auto">
          <a:xfrm>
            <a:off x="5816600" y="312420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5" name="Line 16"/>
          <p:cNvSpPr>
            <a:spLocks noChangeShapeType="1"/>
          </p:cNvSpPr>
          <p:nvPr/>
        </p:nvSpPr>
        <p:spPr bwMode="auto">
          <a:xfrm>
            <a:off x="8016876" y="314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6" name="Rectangle 17" descr="Horizontal brick"/>
          <p:cNvSpPr>
            <a:spLocks noChangeArrowheads="1"/>
          </p:cNvSpPr>
          <p:nvPr/>
        </p:nvSpPr>
        <p:spPr bwMode="auto">
          <a:xfrm>
            <a:off x="4233864" y="2516189"/>
            <a:ext cx="4491037" cy="98425"/>
          </a:xfrm>
          <a:prstGeom prst="rect">
            <a:avLst/>
          </a:prstGeom>
          <a:pattFill prst="horzBrick">
            <a:fgClr>
              <a:schemeClr val="tx2"/>
            </a:fgClr>
            <a:bgClr>
              <a:srgbClr val="FFFFFF"/>
            </a:bgClr>
          </a:pattFill>
          <a:ln w="9525">
            <a:solidFill>
              <a:srgbClr val="000000"/>
            </a:solidFill>
            <a:miter lim="800000"/>
            <a:headEnd/>
            <a:tailEnd/>
          </a:ln>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7" name="Line 18"/>
          <p:cNvSpPr>
            <a:spLocks noChangeShapeType="1"/>
          </p:cNvSpPr>
          <p:nvPr/>
        </p:nvSpPr>
        <p:spPr bwMode="auto">
          <a:xfrm flipH="1" flipV="1">
            <a:off x="3660774" y="1421427"/>
            <a:ext cx="731838" cy="51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8" name="Line 19"/>
          <p:cNvSpPr>
            <a:spLocks noChangeShapeType="1"/>
          </p:cNvSpPr>
          <p:nvPr/>
        </p:nvSpPr>
        <p:spPr bwMode="auto">
          <a:xfrm flipH="1">
            <a:off x="3644900" y="3105149"/>
            <a:ext cx="747713" cy="6286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0" name="Rectangle 21"/>
          <p:cNvSpPr>
            <a:spLocks noChangeArrowheads="1"/>
          </p:cNvSpPr>
          <p:nvPr/>
        </p:nvSpPr>
        <p:spPr bwMode="auto">
          <a:xfrm>
            <a:off x="7068201" y="43688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21" name="Rectangle 22"/>
          <p:cNvSpPr>
            <a:spLocks noChangeArrowheads="1"/>
          </p:cNvSpPr>
          <p:nvPr/>
        </p:nvSpPr>
        <p:spPr bwMode="auto">
          <a:xfrm>
            <a:off x="5117877" y="5149850"/>
            <a:ext cx="8672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a:t>
            </a:r>
          </a:p>
        </p:txBody>
      </p:sp>
      <p:sp>
        <p:nvSpPr>
          <p:cNvPr id="22" name="Rectangle 23"/>
          <p:cNvSpPr>
            <a:spLocks noChangeArrowheads="1"/>
          </p:cNvSpPr>
          <p:nvPr/>
        </p:nvSpPr>
        <p:spPr bwMode="auto">
          <a:xfrm>
            <a:off x="7038976" y="4111626"/>
            <a:ext cx="1014413" cy="2068513"/>
          </a:xfrm>
          <a:prstGeom prst="rect">
            <a:avLst/>
          </a:prstGeom>
          <a:noFill/>
          <a:ln w="38100">
            <a:solidFill>
              <a:schemeClr val="accent1">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23" name="Freeform 24"/>
          <p:cNvSpPr>
            <a:spLocks/>
          </p:cNvSpPr>
          <p:nvPr/>
        </p:nvSpPr>
        <p:spPr bwMode="auto">
          <a:xfrm>
            <a:off x="5075238" y="4675188"/>
            <a:ext cx="1009650" cy="838200"/>
          </a:xfrm>
          <a:custGeom>
            <a:avLst/>
            <a:gdLst>
              <a:gd name="T0" fmla="*/ 0 w 576"/>
              <a:gd name="T1" fmla="*/ 1330642282 h 528"/>
              <a:gd name="T2" fmla="*/ 884889707 w 576"/>
              <a:gd name="T3" fmla="*/ 0 h 528"/>
              <a:gd name="T4" fmla="*/ 1769779415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24" name="Line 25"/>
          <p:cNvSpPr>
            <a:spLocks noChangeShapeType="1"/>
          </p:cNvSpPr>
          <p:nvPr/>
        </p:nvSpPr>
        <p:spPr bwMode="auto">
          <a:xfrm>
            <a:off x="5857876" y="5127626"/>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5" name="Line 26"/>
          <p:cNvSpPr>
            <a:spLocks noChangeShapeType="1"/>
          </p:cNvSpPr>
          <p:nvPr/>
        </p:nvSpPr>
        <p:spPr bwMode="auto">
          <a:xfrm>
            <a:off x="8058151" y="45624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6" name="Rectangle 27"/>
          <p:cNvSpPr>
            <a:spLocks noChangeArrowheads="1"/>
          </p:cNvSpPr>
          <p:nvPr/>
        </p:nvSpPr>
        <p:spPr bwMode="auto">
          <a:xfrm>
            <a:off x="7055501" y="55499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27" name="Line 28"/>
          <p:cNvSpPr>
            <a:spLocks noChangeShapeType="1"/>
          </p:cNvSpPr>
          <p:nvPr/>
        </p:nvSpPr>
        <p:spPr bwMode="auto">
          <a:xfrm flipV="1">
            <a:off x="7038975" y="5127625"/>
            <a:ext cx="102235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8" name="Line 29"/>
          <p:cNvSpPr>
            <a:spLocks noChangeShapeType="1"/>
          </p:cNvSpPr>
          <p:nvPr/>
        </p:nvSpPr>
        <p:spPr bwMode="auto">
          <a:xfrm flipV="1">
            <a:off x="5851526" y="4592639"/>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9" name="Line 30"/>
          <p:cNvSpPr>
            <a:spLocks noChangeShapeType="1"/>
          </p:cNvSpPr>
          <p:nvPr/>
        </p:nvSpPr>
        <p:spPr bwMode="auto">
          <a:xfrm>
            <a:off x="8077201" y="568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0" name="Line 32"/>
          <p:cNvSpPr>
            <a:spLocks noChangeShapeType="1"/>
          </p:cNvSpPr>
          <p:nvPr/>
        </p:nvSpPr>
        <p:spPr bwMode="auto">
          <a:xfrm>
            <a:off x="3793628" y="5146675"/>
            <a:ext cx="1489572" cy="317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Book Antiqua" panose="02040602050305030304" pitchFamily="18" charset="0"/>
            </a:endParaRPr>
          </a:p>
        </p:txBody>
      </p:sp>
      <p:sp>
        <p:nvSpPr>
          <p:cNvPr id="32" name="Text Box 34"/>
          <p:cNvSpPr txBox="1">
            <a:spLocks noChangeArrowheads="1"/>
          </p:cNvSpPr>
          <p:nvPr/>
        </p:nvSpPr>
        <p:spPr bwMode="auto">
          <a:xfrm>
            <a:off x="2971801" y="4977884"/>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20/hr</a:t>
            </a:r>
          </a:p>
        </p:txBody>
      </p:sp>
      <p:sp>
        <p:nvSpPr>
          <p:cNvPr id="33" name="Text Box 35"/>
          <p:cNvSpPr txBox="1">
            <a:spLocks noChangeArrowheads="1"/>
          </p:cNvSpPr>
          <p:nvPr/>
        </p:nvSpPr>
        <p:spPr bwMode="auto">
          <a:xfrm>
            <a:off x="2895601" y="3549133"/>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34" name="Text Box 36"/>
          <p:cNvSpPr txBox="1">
            <a:spLocks noChangeArrowheads="1"/>
          </p:cNvSpPr>
          <p:nvPr/>
        </p:nvSpPr>
        <p:spPr bwMode="auto">
          <a:xfrm>
            <a:off x="2841486" y="1149350"/>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36" name="Rectangle 2"/>
          <p:cNvSpPr txBox="1">
            <a:spLocks noChangeArrowheads="1"/>
          </p:cNvSpPr>
          <p:nvPr/>
        </p:nvSpPr>
        <p:spPr>
          <a:xfrm>
            <a:off x="-17496" y="0"/>
            <a:ext cx="12378192" cy="592137"/>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8. Effect of Pooling- M/M/2 vs. 2M/M/1</a:t>
            </a:r>
          </a:p>
        </p:txBody>
      </p:sp>
      <p:sp>
        <p:nvSpPr>
          <p:cNvPr id="35" name="TextBox 34"/>
          <p:cNvSpPr txBox="1"/>
          <p:nvPr/>
        </p:nvSpPr>
        <p:spPr>
          <a:xfrm>
            <a:off x="1662592" y="2508805"/>
            <a:ext cx="1333499" cy="369332"/>
          </a:xfrm>
          <a:prstGeom prst="rect">
            <a:avLst/>
          </a:prstGeom>
          <a:noFill/>
        </p:spPr>
        <p:txBody>
          <a:bodyPr wrap="square" rtlCol="0">
            <a:spAutoFit/>
          </a:bodyPr>
          <a:lstStyle/>
          <a:p>
            <a:r>
              <a:rPr lang="en-US" dirty="0">
                <a:latin typeface="Book Antiqua" panose="02040602050305030304" pitchFamily="18" charset="0"/>
              </a:rPr>
              <a:t>2M/M/1</a:t>
            </a:r>
          </a:p>
        </p:txBody>
      </p:sp>
      <p:sp>
        <p:nvSpPr>
          <p:cNvPr id="37" name="TextBox 36"/>
          <p:cNvSpPr txBox="1"/>
          <p:nvPr/>
        </p:nvSpPr>
        <p:spPr>
          <a:xfrm>
            <a:off x="1728998" y="4993759"/>
            <a:ext cx="1333499" cy="369332"/>
          </a:xfrm>
          <a:prstGeom prst="rect">
            <a:avLst/>
          </a:prstGeom>
          <a:noFill/>
        </p:spPr>
        <p:txBody>
          <a:bodyPr wrap="square" rtlCol="0">
            <a:spAutoFit/>
          </a:bodyPr>
          <a:lstStyle/>
          <a:p>
            <a:r>
              <a:rPr lang="en-US" dirty="0">
                <a:latin typeface="Book Antiqua" panose="02040602050305030304" pitchFamily="18" charset="0"/>
              </a:rPr>
              <a:t>M/M/2</a:t>
            </a:r>
          </a:p>
        </p:txBody>
      </p:sp>
      <p:sp>
        <p:nvSpPr>
          <p:cNvPr id="38" name="Text Box 36"/>
          <p:cNvSpPr txBox="1">
            <a:spLocks noChangeArrowheads="1"/>
          </p:cNvSpPr>
          <p:nvPr/>
        </p:nvSpPr>
        <p:spPr bwMode="auto">
          <a:xfrm>
            <a:off x="7146475" y="1160502"/>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5 min</a:t>
            </a:r>
          </a:p>
        </p:txBody>
      </p:sp>
      <p:sp>
        <p:nvSpPr>
          <p:cNvPr id="39" name="Text Box 36"/>
          <p:cNvSpPr txBox="1">
            <a:spLocks noChangeArrowheads="1"/>
          </p:cNvSpPr>
          <p:nvPr/>
        </p:nvSpPr>
        <p:spPr bwMode="auto">
          <a:xfrm>
            <a:off x="7146475" y="3781187"/>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5 min</a:t>
            </a:r>
          </a:p>
        </p:txBody>
      </p:sp>
      <p:sp>
        <p:nvSpPr>
          <p:cNvPr id="40" name="Rectangle 5"/>
          <p:cNvSpPr>
            <a:spLocks noChangeArrowheads="1"/>
          </p:cNvSpPr>
          <p:nvPr/>
        </p:nvSpPr>
        <p:spPr bwMode="auto">
          <a:xfrm>
            <a:off x="5048284" y="3206751"/>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Queue2</a:t>
            </a:r>
          </a:p>
        </p:txBody>
      </p:sp>
    </p:spTree>
    <p:extLst>
      <p:ext uri="{BB962C8B-B14F-4D97-AF65-F5344CB8AC3E}">
        <p14:creationId xmlns:p14="http://schemas.microsoft.com/office/powerpoint/2010/main" val="2386939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17496" y="0"/>
            <a:ext cx="12378192" cy="592137"/>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5. Effect of Pooling- M/M/2 vs. 2M/M/1</a:t>
            </a:r>
          </a:p>
        </p:txBody>
      </p:sp>
      <p:pic>
        <p:nvPicPr>
          <p:cNvPr id="5" name="Picture 4">
            <a:hlinkClick r:id="rId2"/>
            <a:extLst>
              <a:ext uri="{FF2B5EF4-FFF2-40B4-BE49-F238E27FC236}">
                <a16:creationId xmlns:a16="http://schemas.microsoft.com/office/drawing/2014/main" id="{55B1D1F2-6061-4608-8615-25AC31D3A814}"/>
              </a:ext>
            </a:extLst>
          </p:cNvPr>
          <p:cNvPicPr>
            <a:picLocks noChangeAspect="1"/>
          </p:cNvPicPr>
          <p:nvPr/>
        </p:nvPicPr>
        <p:blipFill>
          <a:blip r:embed="rId3"/>
          <a:stretch>
            <a:fillRect/>
          </a:stretch>
        </p:blipFill>
        <p:spPr>
          <a:xfrm>
            <a:off x="0" y="620688"/>
            <a:ext cx="11032844" cy="5861199"/>
          </a:xfrm>
          <a:prstGeom prst="rect">
            <a:avLst/>
          </a:prstGeom>
        </p:spPr>
      </p:pic>
    </p:spTree>
    <p:extLst>
      <p:ext uri="{BB962C8B-B14F-4D97-AF65-F5344CB8AC3E}">
        <p14:creationId xmlns:p14="http://schemas.microsoft.com/office/powerpoint/2010/main" val="96259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Queues Exist in all Business Processes</a:t>
            </a:r>
          </a:p>
        </p:txBody>
      </p:sp>
      <p:sp>
        <p:nvSpPr>
          <p:cNvPr id="3" name="Content Placeholder 2"/>
          <p:cNvSpPr>
            <a:spLocks noGrp="1"/>
          </p:cNvSpPr>
          <p:nvPr>
            <p:ph idx="1"/>
          </p:nvPr>
        </p:nvSpPr>
        <p:spPr>
          <a:xfrm>
            <a:off x="0" y="548680"/>
            <a:ext cx="12192000" cy="5131056"/>
          </a:xfrm>
        </p:spPr>
        <p:txBody>
          <a:bodyPr/>
          <a:lstStyle/>
          <a:p>
            <a:r>
              <a:rPr lang="en-US" dirty="0"/>
              <a:t> </a:t>
            </a:r>
            <a:r>
              <a:rPr lang="en-US" sz="2400" dirty="0"/>
              <a:t>Waiting lines are everywhere in business processes</a:t>
            </a:r>
          </a:p>
          <a:p>
            <a:pPr marL="0" indent="0">
              <a:buNone/>
            </a:pPr>
            <a:r>
              <a:rPr lang="en-US" sz="2400" dirty="0"/>
              <a:t>            – Jobs waiting in workstation to be processed</a:t>
            </a:r>
          </a:p>
          <a:p>
            <a:pPr marL="0" indent="0">
              <a:buNone/>
            </a:pPr>
            <a:r>
              <a:rPr lang="en-US" sz="2400" dirty="0"/>
              <a:t>            – Broken machines in factories wait for repair crew</a:t>
            </a:r>
          </a:p>
          <a:p>
            <a:pPr marL="0" indent="0">
              <a:buNone/>
            </a:pPr>
            <a:r>
              <a:rPr lang="en-US" sz="2400" dirty="0"/>
              <a:t>            – Parcels are waiting in warehouses to be shipped</a:t>
            </a:r>
          </a:p>
          <a:p>
            <a:pPr marL="0" indent="0">
              <a:buNone/>
            </a:pPr>
            <a:r>
              <a:rPr lang="en-US" sz="2400" dirty="0"/>
              <a:t>            – Customers wait in emergency departments to see a doctor</a:t>
            </a:r>
          </a:p>
          <a:p>
            <a:pPr marL="0" indent="0">
              <a:buNone/>
            </a:pPr>
            <a:r>
              <a:rPr lang="en-US" sz="2400" dirty="0"/>
              <a:t>            – Airplanes wait in line for takeoff </a:t>
            </a:r>
          </a:p>
          <a:p>
            <a:pPr marL="0" indent="0">
              <a:buNone/>
            </a:pPr>
            <a:r>
              <a:rPr lang="en-US" sz="2400" dirty="0"/>
              <a:t>            – Files in computer systems wait for processing</a:t>
            </a:r>
          </a:p>
          <a:p>
            <a:pPr marL="0" indent="0">
              <a:buNone/>
            </a:pPr>
            <a:r>
              <a:rPr lang="en-US" sz="2400" dirty="0"/>
              <a:t>            –  …  </a:t>
            </a:r>
            <a:r>
              <a:rPr lang="en-US" sz="2400" b="1" i="1" dirty="0"/>
              <a:t>waiting lines are every where in business processes</a:t>
            </a:r>
          </a:p>
          <a:p>
            <a:r>
              <a:rPr lang="en-US" sz="2400" dirty="0"/>
              <a:t> Both customers and managers do not like long waiting line and long waiting times (i.e., flow times)</a:t>
            </a:r>
          </a:p>
          <a:p>
            <a:pPr marL="0" indent="0">
              <a:buNone/>
            </a:pPr>
            <a:r>
              <a:rPr lang="en-US" sz="2400" b="1" dirty="0">
                <a:solidFill>
                  <a:srgbClr val="C00000"/>
                </a:solidFill>
              </a:rPr>
              <a:t>Question: </a:t>
            </a:r>
            <a:r>
              <a:rPr lang="en-US" sz="2400" dirty="0"/>
              <a:t>Why do waiting lines exist?</a:t>
            </a:r>
          </a:p>
        </p:txBody>
      </p:sp>
    </p:spTree>
    <p:extLst>
      <p:ext uri="{BB962C8B-B14F-4D97-AF65-F5344CB8AC3E}">
        <p14:creationId xmlns:p14="http://schemas.microsoft.com/office/powerpoint/2010/main" val="13766333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53952" y="0"/>
            <a:ext cx="12245951" cy="581383"/>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5. Effect of Pooling- M/M/2 vs. 2M/M/1</a:t>
            </a:r>
          </a:p>
        </p:txBody>
      </p:sp>
      <p:grpSp>
        <p:nvGrpSpPr>
          <p:cNvPr id="11" name="Group 10"/>
          <p:cNvGrpSpPr/>
          <p:nvPr/>
        </p:nvGrpSpPr>
        <p:grpSpPr>
          <a:xfrm>
            <a:off x="4385701" y="866357"/>
            <a:ext cx="5742128" cy="1247775"/>
            <a:chOff x="1317485" y="1149350"/>
            <a:chExt cx="5742128" cy="1247775"/>
          </a:xfrm>
        </p:grpSpPr>
        <p:sp>
          <p:nvSpPr>
            <p:cNvPr id="2" name="Line 3"/>
            <p:cNvSpPr>
              <a:spLocks noChangeShapeType="1"/>
            </p:cNvSpPr>
            <p:nvPr/>
          </p:nvSpPr>
          <p:spPr bwMode="auto">
            <a:xfrm flipV="1">
              <a:off x="2851149" y="1934343"/>
              <a:ext cx="817563" cy="821"/>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5499750" y="176212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3527923" y="2020528"/>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Queue1</a:t>
              </a:r>
            </a:p>
          </p:txBody>
        </p:sp>
        <p:sp>
          <p:nvSpPr>
            <p:cNvPr id="5" name="Rectangle 6"/>
            <p:cNvSpPr>
              <a:spLocks noChangeArrowheads="1"/>
            </p:cNvSpPr>
            <p:nvPr/>
          </p:nvSpPr>
          <p:spPr bwMode="auto">
            <a:xfrm>
              <a:off x="5483225" y="1517650"/>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3492088" y="1430558"/>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a:off x="4302125" y="1936750"/>
              <a:ext cx="1143000"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6502400" y="1958975"/>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7" name="Line 18"/>
            <p:cNvSpPr>
              <a:spLocks noChangeShapeType="1"/>
            </p:cNvSpPr>
            <p:nvPr/>
          </p:nvSpPr>
          <p:spPr bwMode="auto">
            <a:xfrm flipH="1" flipV="1">
              <a:off x="2136774" y="1421427"/>
              <a:ext cx="731838" cy="51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4" name="Text Box 36"/>
            <p:cNvSpPr txBox="1">
              <a:spLocks noChangeArrowheads="1"/>
            </p:cNvSpPr>
            <p:nvPr/>
          </p:nvSpPr>
          <p:spPr bwMode="auto">
            <a:xfrm>
              <a:off x="1317485" y="1149350"/>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38" name="Text Box 36"/>
            <p:cNvSpPr txBox="1">
              <a:spLocks noChangeArrowheads="1"/>
            </p:cNvSpPr>
            <p:nvPr/>
          </p:nvSpPr>
          <p:spPr bwMode="auto">
            <a:xfrm>
              <a:off x="5369908" y="1162311"/>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latin typeface="Book Antiqua" panose="02040602050305030304" pitchFamily="18" charset="0"/>
                </a:rPr>
                <a:t>Tp</a:t>
              </a:r>
              <a:r>
                <a:rPr lang="en-AU" altLang="en-US" sz="1800" dirty="0">
                  <a:latin typeface="Book Antiqua" panose="02040602050305030304" pitchFamily="18" charset="0"/>
                </a:rPr>
                <a:t>= 5 min</a:t>
              </a:r>
            </a:p>
          </p:txBody>
        </p:sp>
      </p:grpSp>
      <p:sp>
        <p:nvSpPr>
          <p:cNvPr id="41" name="Rectangle 3"/>
          <p:cNvSpPr txBox="1">
            <a:spLocks noChangeArrowheads="1"/>
          </p:cNvSpPr>
          <p:nvPr/>
        </p:nvSpPr>
        <p:spPr>
          <a:xfrm>
            <a:off x="32326" y="758087"/>
            <a:ext cx="4176464" cy="136814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t>U = R/Rp =10/12 = 5/6 </a:t>
            </a:r>
            <a:r>
              <a:rPr lang="en-US" altLang="en-US" kern="0" dirty="0">
                <a:sym typeface="Wingdings" panose="05000000000000000000" pitchFamily="2" charset="2"/>
              </a:rPr>
              <a:t> </a:t>
            </a:r>
          </a:p>
          <a:p>
            <a:pPr marL="0" indent="0">
              <a:lnSpc>
                <a:spcPct val="90000"/>
              </a:lnSpc>
              <a:buNone/>
            </a:pPr>
            <a:r>
              <a:rPr lang="en-US" altLang="en-US" kern="0" dirty="0">
                <a:sym typeface="Wingdings" panose="05000000000000000000" pitchFamily="2" charset="2"/>
              </a:rPr>
              <a:t>Ip = </a:t>
            </a:r>
            <a:r>
              <a:rPr lang="en-US" altLang="en-US" kern="0" dirty="0" err="1">
                <a:sym typeface="Wingdings" panose="05000000000000000000" pitchFamily="2" charset="2"/>
              </a:rPr>
              <a:t>cU</a:t>
            </a:r>
            <a:r>
              <a:rPr lang="en-US" altLang="en-US" kern="0" dirty="0">
                <a:sym typeface="Wingdings" panose="05000000000000000000" pitchFamily="2" charset="2"/>
              </a:rPr>
              <a:t> = U = 0.833   or </a:t>
            </a:r>
          </a:p>
          <a:p>
            <a:pPr marL="0" indent="0">
              <a:lnSpc>
                <a:spcPct val="90000"/>
              </a:lnSpc>
              <a:buNone/>
            </a:pPr>
            <a:r>
              <a:rPr lang="en-US" altLang="en-US" kern="0" dirty="0" err="1"/>
              <a:t>RTp</a:t>
            </a:r>
            <a:r>
              <a:rPr lang="en-US" altLang="en-US" kern="0" dirty="0"/>
              <a:t> =Ip </a:t>
            </a:r>
            <a:r>
              <a:rPr lang="en-US" altLang="en-US" kern="0" dirty="0">
                <a:sym typeface="Wingdings" panose="05000000000000000000" pitchFamily="2" charset="2"/>
              </a:rPr>
              <a:t> 10(5/60) = 0.833</a:t>
            </a:r>
            <a:endParaRPr lang="en-US" altLang="en-US" kern="0" dirty="0"/>
          </a:p>
        </p:txBody>
      </p:sp>
      <p:sp>
        <p:nvSpPr>
          <p:cNvPr id="48" name="Text Box 36"/>
          <p:cNvSpPr txBox="1">
            <a:spLocks noChangeArrowheads="1"/>
          </p:cNvSpPr>
          <p:nvPr/>
        </p:nvSpPr>
        <p:spPr bwMode="auto">
          <a:xfrm>
            <a:off x="8426445" y="885898"/>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B050"/>
                </a:solidFill>
                <a:latin typeface="Book Antiqua" panose="02040602050305030304" pitchFamily="18" charset="0"/>
              </a:rPr>
              <a:t>Tp</a:t>
            </a:r>
            <a:r>
              <a:rPr lang="en-AU" altLang="en-US" sz="1800" dirty="0">
                <a:solidFill>
                  <a:srgbClr val="00B050"/>
                </a:solidFill>
                <a:latin typeface="Book Antiqua" panose="02040602050305030304" pitchFamily="18" charset="0"/>
              </a:rPr>
              <a:t>= 5 min</a:t>
            </a:r>
          </a:p>
        </p:txBody>
      </p:sp>
      <p:sp>
        <p:nvSpPr>
          <p:cNvPr id="49" name="Text Box 36"/>
          <p:cNvSpPr txBox="1">
            <a:spLocks noChangeArrowheads="1"/>
          </p:cNvSpPr>
          <p:nvPr/>
        </p:nvSpPr>
        <p:spPr bwMode="auto">
          <a:xfrm>
            <a:off x="8486053" y="2149906"/>
            <a:ext cx="111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B050"/>
                </a:solidFill>
                <a:latin typeface="Book Antiqua" panose="02040602050305030304" pitchFamily="18" charset="0"/>
              </a:rPr>
              <a:t>Ip= 0.833</a:t>
            </a:r>
          </a:p>
        </p:txBody>
      </p:sp>
      <p:sp>
        <p:nvSpPr>
          <p:cNvPr id="56" name="Rectangle 17" descr="Horizontal brick"/>
          <p:cNvSpPr>
            <a:spLocks noChangeArrowheads="1"/>
          </p:cNvSpPr>
          <p:nvPr/>
        </p:nvSpPr>
        <p:spPr bwMode="auto">
          <a:xfrm>
            <a:off x="5696323" y="2558473"/>
            <a:ext cx="4491037" cy="98425"/>
          </a:xfrm>
          <a:prstGeom prst="rect">
            <a:avLst/>
          </a:prstGeom>
          <a:pattFill prst="horzBrick">
            <a:fgClr>
              <a:schemeClr val="tx2"/>
            </a:fgClr>
            <a:bgClr>
              <a:srgbClr val="FFFFFF"/>
            </a:bgClr>
          </a:pattFill>
          <a:ln w="9525">
            <a:solidFill>
              <a:srgbClr val="000000"/>
            </a:solidFill>
            <a:miter lim="800000"/>
            <a:headEnd/>
            <a:tailEnd/>
          </a:ln>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grpSp>
        <p:nvGrpSpPr>
          <p:cNvPr id="19" name="Group 18"/>
          <p:cNvGrpSpPr/>
          <p:nvPr/>
        </p:nvGrpSpPr>
        <p:grpSpPr>
          <a:xfrm>
            <a:off x="4439816" y="2780808"/>
            <a:ext cx="5678488" cy="1632024"/>
            <a:chOff x="1371600" y="3063802"/>
            <a:chExt cx="5678488" cy="1632024"/>
          </a:xfrm>
        </p:grpSpPr>
        <p:sp>
          <p:nvSpPr>
            <p:cNvPr id="50" name="Line 10"/>
            <p:cNvSpPr>
              <a:spLocks noChangeShapeType="1"/>
            </p:cNvSpPr>
            <p:nvPr/>
          </p:nvSpPr>
          <p:spPr bwMode="auto">
            <a:xfrm>
              <a:off x="2851150" y="3853935"/>
              <a:ext cx="846808"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1" name="Rectangle 11"/>
            <p:cNvSpPr>
              <a:spLocks noChangeArrowheads="1"/>
            </p:cNvSpPr>
            <p:nvPr/>
          </p:nvSpPr>
          <p:spPr bwMode="auto">
            <a:xfrm>
              <a:off x="5490225" y="367931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52" name="Rectangle 13"/>
            <p:cNvSpPr>
              <a:spLocks noChangeArrowheads="1"/>
            </p:cNvSpPr>
            <p:nvPr/>
          </p:nvSpPr>
          <p:spPr bwMode="auto">
            <a:xfrm>
              <a:off x="5473700" y="3434835"/>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53" name="Freeform 14"/>
            <p:cNvSpPr>
              <a:spLocks/>
            </p:cNvSpPr>
            <p:nvPr/>
          </p:nvSpPr>
          <p:spPr bwMode="auto">
            <a:xfrm>
              <a:off x="3522663" y="3434835"/>
              <a:ext cx="1038225" cy="838200"/>
            </a:xfrm>
            <a:custGeom>
              <a:avLst/>
              <a:gdLst>
                <a:gd name="T0" fmla="*/ 0 w 576"/>
                <a:gd name="T1" fmla="*/ 1330642282 h 528"/>
                <a:gd name="T2" fmla="*/ 935685690 w 576"/>
                <a:gd name="T3" fmla="*/ 0 h 528"/>
                <a:gd name="T4" fmla="*/ 1871373183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54" name="Line 15"/>
            <p:cNvSpPr>
              <a:spLocks noChangeShapeType="1"/>
            </p:cNvSpPr>
            <p:nvPr/>
          </p:nvSpPr>
          <p:spPr bwMode="auto">
            <a:xfrm>
              <a:off x="4292600" y="3853935"/>
              <a:ext cx="1143000"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5" name="Line 16"/>
            <p:cNvSpPr>
              <a:spLocks noChangeShapeType="1"/>
            </p:cNvSpPr>
            <p:nvPr/>
          </p:nvSpPr>
          <p:spPr bwMode="auto">
            <a:xfrm>
              <a:off x="6492875" y="3876160"/>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7" name="Line 19"/>
            <p:cNvSpPr>
              <a:spLocks noChangeShapeType="1"/>
            </p:cNvSpPr>
            <p:nvPr/>
          </p:nvSpPr>
          <p:spPr bwMode="auto">
            <a:xfrm flipH="1">
              <a:off x="2120898" y="3853934"/>
              <a:ext cx="765312" cy="60959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8" name="Text Box 35"/>
            <p:cNvSpPr txBox="1">
              <a:spLocks noChangeArrowheads="1"/>
            </p:cNvSpPr>
            <p:nvPr/>
          </p:nvSpPr>
          <p:spPr bwMode="auto">
            <a:xfrm>
              <a:off x="1371600" y="4278868"/>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59" name="Rectangle 5"/>
            <p:cNvSpPr>
              <a:spLocks noChangeArrowheads="1"/>
            </p:cNvSpPr>
            <p:nvPr/>
          </p:nvSpPr>
          <p:spPr bwMode="auto">
            <a:xfrm>
              <a:off x="3524284" y="3936486"/>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Queue2</a:t>
              </a:r>
            </a:p>
          </p:txBody>
        </p:sp>
        <p:sp>
          <p:nvSpPr>
            <p:cNvPr id="60" name="Text Box 36"/>
            <p:cNvSpPr txBox="1">
              <a:spLocks noChangeArrowheads="1"/>
            </p:cNvSpPr>
            <p:nvPr/>
          </p:nvSpPr>
          <p:spPr bwMode="auto">
            <a:xfrm>
              <a:off x="5358228" y="3063802"/>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B050"/>
                  </a:solidFill>
                  <a:latin typeface="Book Antiqua" panose="02040602050305030304" pitchFamily="18" charset="0"/>
                </a:rPr>
                <a:t>Tp</a:t>
              </a:r>
              <a:r>
                <a:rPr lang="en-AU" altLang="en-US" sz="1800" dirty="0">
                  <a:solidFill>
                    <a:srgbClr val="00B050"/>
                  </a:solidFill>
                  <a:latin typeface="Book Antiqua" panose="02040602050305030304" pitchFamily="18" charset="0"/>
                </a:rPr>
                <a:t>= 5 min</a:t>
              </a:r>
            </a:p>
          </p:txBody>
        </p:sp>
        <p:sp>
          <p:nvSpPr>
            <p:cNvPr id="61" name="Text Box 36"/>
            <p:cNvSpPr txBox="1">
              <a:spLocks noChangeArrowheads="1"/>
            </p:cNvSpPr>
            <p:nvPr/>
          </p:nvSpPr>
          <p:spPr bwMode="auto">
            <a:xfrm>
              <a:off x="5377052" y="4326494"/>
              <a:ext cx="111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B050"/>
                  </a:solidFill>
                  <a:latin typeface="Book Antiqua" panose="02040602050305030304" pitchFamily="18" charset="0"/>
                </a:rPr>
                <a:t>Ip= 0.833</a:t>
              </a:r>
            </a:p>
          </p:txBody>
        </p:sp>
      </p:grpSp>
      <p:sp>
        <p:nvSpPr>
          <p:cNvPr id="62" name="Text Box 36"/>
          <p:cNvSpPr txBox="1">
            <a:spLocks noChangeArrowheads="1"/>
          </p:cNvSpPr>
          <p:nvPr/>
        </p:nvSpPr>
        <p:spPr bwMode="auto">
          <a:xfrm>
            <a:off x="10634266" y="2061743"/>
            <a:ext cx="11079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AU" altLang="en-US" sz="2400" dirty="0">
                <a:solidFill>
                  <a:srgbClr val="00B050"/>
                </a:solidFill>
                <a:latin typeface="Book Antiqua" panose="02040602050305030304" pitchFamily="18" charset="0"/>
              </a:rPr>
              <a:t>Ip=</a:t>
            </a:r>
          </a:p>
          <a:p>
            <a:pPr algn="ctr"/>
            <a:r>
              <a:rPr lang="en-AU" altLang="en-US" sz="2400" dirty="0">
                <a:solidFill>
                  <a:srgbClr val="00B050"/>
                </a:solidFill>
                <a:latin typeface="Book Antiqua" panose="02040602050305030304" pitchFamily="18" charset="0"/>
              </a:rPr>
              <a:t>   0.833</a:t>
            </a:r>
          </a:p>
          <a:p>
            <a:pPr algn="ctr"/>
            <a:r>
              <a:rPr lang="en-AU" altLang="en-US" sz="2400" dirty="0">
                <a:solidFill>
                  <a:srgbClr val="00B050"/>
                </a:solidFill>
                <a:latin typeface="Book Antiqua" panose="02040602050305030304" pitchFamily="18" charset="0"/>
              </a:rPr>
              <a:t>+0.833</a:t>
            </a:r>
          </a:p>
          <a:p>
            <a:pPr algn="ctr"/>
            <a:r>
              <a:rPr lang="en-AU" altLang="en-US" sz="2400" dirty="0">
                <a:solidFill>
                  <a:srgbClr val="00B050"/>
                </a:solidFill>
                <a:latin typeface="Book Antiqua" panose="02040602050305030304" pitchFamily="18" charset="0"/>
              </a:rPr>
              <a:t>---------</a:t>
            </a:r>
          </a:p>
          <a:p>
            <a:pPr algn="ctr"/>
            <a:r>
              <a:rPr lang="en-AU" altLang="en-US" sz="2400" dirty="0">
                <a:solidFill>
                  <a:srgbClr val="00B050"/>
                </a:solidFill>
                <a:latin typeface="Book Antiqua" panose="02040602050305030304" pitchFamily="18" charset="0"/>
              </a:rPr>
              <a:t>1.667</a:t>
            </a:r>
          </a:p>
        </p:txBody>
      </p:sp>
      <p:sp>
        <p:nvSpPr>
          <p:cNvPr id="32" name="Rectangle 3">
            <a:extLst>
              <a:ext uri="{FF2B5EF4-FFF2-40B4-BE49-F238E27FC236}">
                <a16:creationId xmlns:a16="http://schemas.microsoft.com/office/drawing/2014/main" id="{39741397-EE67-4976-A94B-DD866B4A453C}"/>
              </a:ext>
            </a:extLst>
          </p:cNvPr>
          <p:cNvSpPr txBox="1">
            <a:spLocks noChangeArrowheads="1"/>
          </p:cNvSpPr>
          <p:nvPr/>
        </p:nvSpPr>
        <p:spPr>
          <a:xfrm>
            <a:off x="6449591" y="2107656"/>
            <a:ext cx="149225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4.167</a:t>
            </a:r>
          </a:p>
        </p:txBody>
      </p:sp>
      <p:sp>
        <p:nvSpPr>
          <p:cNvPr id="33" name="Rectangle 3">
            <a:extLst>
              <a:ext uri="{FF2B5EF4-FFF2-40B4-BE49-F238E27FC236}">
                <a16:creationId xmlns:a16="http://schemas.microsoft.com/office/drawing/2014/main" id="{42060158-2D26-44F1-A4C1-413DAEA1289C}"/>
              </a:ext>
            </a:extLst>
          </p:cNvPr>
          <p:cNvSpPr txBox="1">
            <a:spLocks noChangeArrowheads="1"/>
          </p:cNvSpPr>
          <p:nvPr/>
        </p:nvSpPr>
        <p:spPr>
          <a:xfrm>
            <a:off x="6499589" y="4106016"/>
            <a:ext cx="149225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4.167</a:t>
            </a:r>
          </a:p>
        </p:txBody>
      </p:sp>
      <p:sp>
        <p:nvSpPr>
          <p:cNvPr id="35" name="Rectangle 3">
            <a:extLst>
              <a:ext uri="{FF2B5EF4-FFF2-40B4-BE49-F238E27FC236}">
                <a16:creationId xmlns:a16="http://schemas.microsoft.com/office/drawing/2014/main" id="{8C2F797B-0B6F-497A-A659-0AFD38C89629}"/>
              </a:ext>
            </a:extLst>
          </p:cNvPr>
          <p:cNvSpPr txBox="1">
            <a:spLocks noChangeArrowheads="1"/>
          </p:cNvSpPr>
          <p:nvPr/>
        </p:nvSpPr>
        <p:spPr>
          <a:xfrm>
            <a:off x="44544" y="2513685"/>
            <a:ext cx="327979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2*4.167 = 8. 334</a:t>
            </a:r>
          </a:p>
        </p:txBody>
      </p:sp>
      <p:sp>
        <p:nvSpPr>
          <p:cNvPr id="39" name="Rectangle 3">
            <a:extLst>
              <a:ext uri="{FF2B5EF4-FFF2-40B4-BE49-F238E27FC236}">
                <a16:creationId xmlns:a16="http://schemas.microsoft.com/office/drawing/2014/main" id="{FED6A21D-0786-4BCB-867C-C65B773BA816}"/>
              </a:ext>
            </a:extLst>
          </p:cNvPr>
          <p:cNvSpPr txBox="1">
            <a:spLocks noChangeArrowheads="1"/>
          </p:cNvSpPr>
          <p:nvPr/>
        </p:nvSpPr>
        <p:spPr>
          <a:xfrm>
            <a:off x="6280468" y="737974"/>
            <a:ext cx="2044341" cy="553001"/>
          </a:xfrm>
          <a:prstGeom prst="rect">
            <a:avLst/>
          </a:prstGeom>
          <a:extLst>
            <a:ext uri="{909E8E84-426E-40DD-AFC4-6F175D3DCCD1}">
              <a14:hiddenFill xmlns:a14="http://schemas.microsoft.com/office/drawing/2010/main">
                <a:noFill/>
              </a14:hiddenFill>
            </a:ext>
          </a:extLst>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err="1">
                <a:solidFill>
                  <a:srgbClr val="FF0000"/>
                </a:solidFill>
                <a:sym typeface="Wingdings" panose="05000000000000000000" pitchFamily="2" charset="2"/>
              </a:rPr>
              <a:t>Ti</a:t>
            </a:r>
            <a:r>
              <a:rPr lang="en-US" altLang="en-US" kern="0" dirty="0">
                <a:solidFill>
                  <a:srgbClr val="FF0000"/>
                </a:solidFill>
                <a:sym typeface="Wingdings" panose="05000000000000000000" pitchFamily="2" charset="2"/>
              </a:rPr>
              <a:t> = 25 min.</a:t>
            </a:r>
          </a:p>
          <a:p>
            <a:pPr marL="0" indent="0">
              <a:lnSpc>
                <a:spcPct val="90000"/>
              </a:lnSpc>
              <a:buNone/>
            </a:pP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40" name="Rectangle 3">
            <a:extLst>
              <a:ext uri="{FF2B5EF4-FFF2-40B4-BE49-F238E27FC236}">
                <a16:creationId xmlns:a16="http://schemas.microsoft.com/office/drawing/2014/main" id="{93DC1FE4-05B6-4820-8FF1-9AABDCD690C1}"/>
              </a:ext>
            </a:extLst>
          </p:cNvPr>
          <p:cNvSpPr txBox="1">
            <a:spLocks noChangeArrowheads="1"/>
          </p:cNvSpPr>
          <p:nvPr/>
        </p:nvSpPr>
        <p:spPr>
          <a:xfrm>
            <a:off x="6322620" y="2715064"/>
            <a:ext cx="2044341"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err="1">
                <a:solidFill>
                  <a:srgbClr val="FF0000"/>
                </a:solidFill>
                <a:sym typeface="Wingdings" panose="05000000000000000000" pitchFamily="2" charset="2"/>
              </a:rPr>
              <a:t>Ti</a:t>
            </a:r>
            <a:r>
              <a:rPr lang="en-US" altLang="en-US" kern="0" dirty="0">
                <a:solidFill>
                  <a:srgbClr val="FF0000"/>
                </a:solidFill>
                <a:sym typeface="Wingdings" panose="05000000000000000000" pitchFamily="2" charset="2"/>
              </a:rPr>
              <a:t> = 25 min.</a:t>
            </a:r>
          </a:p>
          <a:p>
            <a:pPr marL="0" indent="0">
              <a:lnSpc>
                <a:spcPct val="90000"/>
              </a:lnSpc>
              <a:buNone/>
            </a:pP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9" name="Rectangle 8">
            <a:extLst>
              <a:ext uri="{FF2B5EF4-FFF2-40B4-BE49-F238E27FC236}">
                <a16:creationId xmlns:a16="http://schemas.microsoft.com/office/drawing/2014/main" id="{DCC4236D-CC8F-4C7B-B450-6D9219B6F539}"/>
              </a:ext>
            </a:extLst>
          </p:cNvPr>
          <p:cNvSpPr/>
          <p:nvPr/>
        </p:nvSpPr>
        <p:spPr bwMode="auto">
          <a:xfrm>
            <a:off x="6050145" y="662936"/>
            <a:ext cx="2183137" cy="398049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Verdana" pitchFamily="-112" charset="0"/>
            </a:endParaRPr>
          </a:p>
        </p:txBody>
      </p:sp>
      <p:sp>
        <p:nvSpPr>
          <p:cNvPr id="42" name="Rectangle 3">
            <a:extLst>
              <a:ext uri="{FF2B5EF4-FFF2-40B4-BE49-F238E27FC236}">
                <a16:creationId xmlns:a16="http://schemas.microsoft.com/office/drawing/2014/main" id="{95665292-CF99-4B22-91CF-90E9F09985D1}"/>
              </a:ext>
            </a:extLst>
          </p:cNvPr>
          <p:cNvSpPr txBox="1">
            <a:spLocks noChangeArrowheads="1"/>
          </p:cNvSpPr>
          <p:nvPr/>
        </p:nvSpPr>
        <p:spPr>
          <a:xfrm>
            <a:off x="78176" y="3096418"/>
            <a:ext cx="2044341"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Ti = 25 min.</a:t>
            </a: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72" name="Rectangle 3">
            <a:extLst>
              <a:ext uri="{FF2B5EF4-FFF2-40B4-BE49-F238E27FC236}">
                <a16:creationId xmlns:a16="http://schemas.microsoft.com/office/drawing/2014/main" id="{88315D1A-04FC-4853-BC44-768E7616B00F}"/>
              </a:ext>
            </a:extLst>
          </p:cNvPr>
          <p:cNvSpPr txBox="1">
            <a:spLocks noChangeArrowheads="1"/>
          </p:cNvSpPr>
          <p:nvPr/>
        </p:nvSpPr>
        <p:spPr>
          <a:xfrm>
            <a:off x="97894" y="4736651"/>
            <a:ext cx="4413930"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 </a:t>
            </a:r>
            <a:r>
              <a:rPr lang="en-US" altLang="en-US" kern="0" dirty="0" err="1">
                <a:solidFill>
                  <a:srgbClr val="FF0000"/>
                </a:solidFill>
                <a:sym typeface="Wingdings" panose="05000000000000000000" pitchFamily="2" charset="2"/>
              </a:rPr>
              <a:t>Tp+Ti</a:t>
            </a:r>
            <a:r>
              <a:rPr lang="en-US" altLang="en-US" kern="0" dirty="0">
                <a:solidFill>
                  <a:srgbClr val="FF0000"/>
                </a:solidFill>
                <a:sym typeface="Wingdings" panose="05000000000000000000" pitchFamily="2" charset="2"/>
              </a:rPr>
              <a:t> = 5+ 25 = 30 mins</a:t>
            </a: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Tree>
    <p:extLst>
      <p:ext uri="{BB962C8B-B14F-4D97-AF65-F5344CB8AC3E}">
        <p14:creationId xmlns:p14="http://schemas.microsoft.com/office/powerpoint/2010/main" val="32309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Effect transition="in" filter="dissolve">
                                      <p:cBhvr>
                                        <p:cTn id="17" dur="500"/>
                                        <p:tgtEl>
                                          <p:spTgt spid="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xEl>
                                              <p:pRg st="1" end="1"/>
                                            </p:txEl>
                                          </p:spTgt>
                                        </p:tgtEl>
                                        <p:attrNameLst>
                                          <p:attrName>style.visibility</p:attrName>
                                        </p:attrNameLst>
                                      </p:cBhvr>
                                      <p:to>
                                        <p:strVal val="visible"/>
                                      </p:to>
                                    </p:set>
                                    <p:animEffect transition="in" filter="dissolve">
                                      <p:cBhvr>
                                        <p:cTn id="22" dur="500"/>
                                        <p:tgtEl>
                                          <p:spTgt spid="4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
                                            <p:txEl>
                                              <p:pRg st="2" end="2"/>
                                            </p:txEl>
                                          </p:spTgt>
                                        </p:tgtEl>
                                        <p:attrNameLst>
                                          <p:attrName>style.visibility</p:attrName>
                                        </p:attrNameLst>
                                      </p:cBhvr>
                                      <p:to>
                                        <p:strVal val="visible"/>
                                      </p:to>
                                    </p:set>
                                    <p:animEffect transition="in" filter="dissolve">
                                      <p:cBhvr>
                                        <p:cTn id="27" dur="500"/>
                                        <p:tgtEl>
                                          <p:spTgt spid="4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dissolv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dissolv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dissolve">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Effect transition="in" filter="dissolve">
                                      <p:cBhvr>
                                        <p:cTn id="57" dur="500"/>
                                        <p:tgtEl>
                                          <p:spTgt spid="3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3">
                                            <p:txEl>
                                              <p:pRg st="0" end="0"/>
                                            </p:txEl>
                                          </p:spTgt>
                                        </p:tgtEl>
                                        <p:attrNameLst>
                                          <p:attrName>style.visibility</p:attrName>
                                        </p:attrNameLst>
                                      </p:cBhvr>
                                      <p:to>
                                        <p:strVal val="visible"/>
                                      </p:to>
                                    </p:set>
                                    <p:animEffect transition="in" filter="dissolve">
                                      <p:cBhvr>
                                        <p:cTn id="62" dur="500"/>
                                        <p:tgtEl>
                                          <p:spTgt spid="3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dissolve">
                                      <p:cBhvr>
                                        <p:cTn id="67" dur="5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9">
                                            <p:txEl>
                                              <p:pRg st="0" end="0"/>
                                            </p:txEl>
                                          </p:spTgt>
                                        </p:tgtEl>
                                        <p:attrNameLst>
                                          <p:attrName>style.visibility</p:attrName>
                                        </p:attrNameLst>
                                      </p:cBhvr>
                                      <p:to>
                                        <p:strVal val="visible"/>
                                      </p:to>
                                    </p:set>
                                    <p:animEffect transition="in" filter="dissolve">
                                      <p:cBhvr>
                                        <p:cTn id="72" dur="500"/>
                                        <p:tgtEl>
                                          <p:spTgt spid="3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0">
                                            <p:txEl>
                                              <p:pRg st="0" end="0"/>
                                            </p:txEl>
                                          </p:spTgt>
                                        </p:tgtEl>
                                        <p:attrNameLst>
                                          <p:attrName>style.visibility</p:attrName>
                                        </p:attrNameLst>
                                      </p:cBhvr>
                                      <p:to>
                                        <p:strVal val="visible"/>
                                      </p:to>
                                    </p:set>
                                    <p:animEffect transition="in" filter="dissolve">
                                      <p:cBhvr>
                                        <p:cTn id="77" dur="500"/>
                                        <p:tgtEl>
                                          <p:spTgt spid="4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dissolve">
                                      <p:cBhvr>
                                        <p:cTn id="82" dur="500"/>
                                        <p:tgtEl>
                                          <p:spTgt spid="42">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2">
                                            <p:txEl>
                                              <p:pRg st="0" end="0"/>
                                            </p:txEl>
                                          </p:spTgt>
                                        </p:tgtEl>
                                        <p:attrNameLst>
                                          <p:attrName>style.visibility</p:attrName>
                                        </p:attrNameLst>
                                      </p:cBhvr>
                                      <p:to>
                                        <p:strVal val="visible"/>
                                      </p:to>
                                    </p:set>
                                    <p:animEffect transition="in" filter="dissolve">
                                      <p:cBhvr>
                                        <p:cTn id="87" dur="500"/>
                                        <p:tgtEl>
                                          <p:spTgt spid="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8" grpId="0"/>
      <p:bldP spid="49" grpId="0"/>
      <p:bldP spid="56" grpId="0" animBg="1"/>
      <p:bldP spid="62" grpId="0"/>
      <p:bldP spid="32" grpId="0" build="p"/>
      <p:bldP spid="33" grpId="0" build="p"/>
      <p:bldP spid="35" grpId="0" build="p"/>
      <p:bldP spid="39" grpId="0" build="p"/>
      <p:bldP spid="40" grpId="0" build="p"/>
      <p:bldP spid="9" grpId="0" animBg="1"/>
      <p:bldP spid="42" grpId="0" build="p"/>
      <p:bldP spid="7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53952" y="0"/>
            <a:ext cx="12245951" cy="581383"/>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Effect of Pooling- M/M/2 vs. 2M/M/1</a:t>
            </a:r>
          </a:p>
        </p:txBody>
      </p:sp>
      <p:sp>
        <p:nvSpPr>
          <p:cNvPr id="2" name="Line 3"/>
          <p:cNvSpPr>
            <a:spLocks noChangeShapeType="1"/>
          </p:cNvSpPr>
          <p:nvPr/>
        </p:nvSpPr>
        <p:spPr bwMode="auto">
          <a:xfrm flipV="1">
            <a:off x="5618530" y="2167095"/>
            <a:ext cx="733091" cy="7622"/>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8622337" y="1437054"/>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6354778" y="2177573"/>
            <a:ext cx="8672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a:t>
            </a:r>
          </a:p>
        </p:txBody>
      </p:sp>
      <p:sp>
        <p:nvSpPr>
          <p:cNvPr id="5" name="Rectangle 6"/>
          <p:cNvSpPr>
            <a:spLocks noChangeArrowheads="1"/>
          </p:cNvSpPr>
          <p:nvPr/>
        </p:nvSpPr>
        <p:spPr bwMode="auto">
          <a:xfrm>
            <a:off x="8605812" y="1192579"/>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6285807" y="1641490"/>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flipV="1">
            <a:off x="7326667" y="1611678"/>
            <a:ext cx="1241045" cy="397869"/>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9624987" y="1633904"/>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4" name="Text Box 36"/>
          <p:cNvSpPr txBox="1">
            <a:spLocks noChangeArrowheads="1"/>
          </p:cNvSpPr>
          <p:nvPr/>
        </p:nvSpPr>
        <p:spPr bwMode="auto">
          <a:xfrm>
            <a:off x="4857436" y="2070809"/>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20/hr</a:t>
            </a:r>
          </a:p>
        </p:txBody>
      </p:sp>
      <p:sp>
        <p:nvSpPr>
          <p:cNvPr id="38" name="Text Box 36"/>
          <p:cNvSpPr txBox="1">
            <a:spLocks noChangeArrowheads="1"/>
          </p:cNvSpPr>
          <p:nvPr/>
        </p:nvSpPr>
        <p:spPr bwMode="auto">
          <a:xfrm>
            <a:off x="8492495" y="837240"/>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latin typeface="Book Antiqua" panose="02040602050305030304" pitchFamily="18" charset="0"/>
              </a:rPr>
              <a:t>Tp</a:t>
            </a:r>
            <a:r>
              <a:rPr lang="en-AU" altLang="en-US" sz="1800" dirty="0">
                <a:latin typeface="Book Antiqua" panose="02040602050305030304" pitchFamily="18" charset="0"/>
              </a:rPr>
              <a:t>= 5 min</a:t>
            </a:r>
          </a:p>
        </p:txBody>
      </p:sp>
      <p:sp>
        <p:nvSpPr>
          <p:cNvPr id="41" name="Rectangle 3"/>
          <p:cNvSpPr txBox="1">
            <a:spLocks noChangeArrowheads="1"/>
          </p:cNvSpPr>
          <p:nvPr/>
        </p:nvSpPr>
        <p:spPr>
          <a:xfrm>
            <a:off x="34285" y="915090"/>
            <a:ext cx="4176464" cy="136814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t>U = R/Rp =20/24 = 5/6 </a:t>
            </a:r>
            <a:r>
              <a:rPr lang="en-US" altLang="en-US" kern="0" dirty="0">
                <a:sym typeface="Wingdings" panose="05000000000000000000" pitchFamily="2" charset="2"/>
              </a:rPr>
              <a:t> </a:t>
            </a:r>
          </a:p>
          <a:p>
            <a:pPr marL="0" indent="0">
              <a:lnSpc>
                <a:spcPct val="90000"/>
              </a:lnSpc>
              <a:buNone/>
            </a:pPr>
            <a:r>
              <a:rPr lang="en-US" altLang="en-US" kern="0" dirty="0">
                <a:sym typeface="Wingdings" panose="05000000000000000000" pitchFamily="2" charset="2"/>
              </a:rPr>
              <a:t>Ip = </a:t>
            </a:r>
            <a:r>
              <a:rPr lang="en-US" altLang="en-US" kern="0" dirty="0" err="1">
                <a:sym typeface="Wingdings" panose="05000000000000000000" pitchFamily="2" charset="2"/>
              </a:rPr>
              <a:t>cU</a:t>
            </a:r>
            <a:r>
              <a:rPr lang="en-US" altLang="en-US" kern="0" dirty="0">
                <a:sym typeface="Wingdings" panose="05000000000000000000" pitchFamily="2" charset="2"/>
              </a:rPr>
              <a:t> = 2(0.833) = 1.667  or </a:t>
            </a:r>
          </a:p>
          <a:p>
            <a:pPr marL="0" indent="0">
              <a:lnSpc>
                <a:spcPct val="90000"/>
              </a:lnSpc>
              <a:buNone/>
            </a:pPr>
            <a:r>
              <a:rPr lang="en-US" altLang="en-US" kern="0" dirty="0" err="1"/>
              <a:t>RTp</a:t>
            </a:r>
            <a:r>
              <a:rPr lang="en-US" altLang="en-US" kern="0" dirty="0"/>
              <a:t> =Ip </a:t>
            </a:r>
            <a:r>
              <a:rPr lang="en-US" altLang="en-US" kern="0" dirty="0">
                <a:sym typeface="Wingdings" panose="05000000000000000000" pitchFamily="2" charset="2"/>
              </a:rPr>
              <a:t> 20(5/60) = 1.667</a:t>
            </a:r>
            <a:endParaRPr lang="en-US" altLang="en-US" kern="0" dirty="0"/>
          </a:p>
        </p:txBody>
      </p:sp>
      <p:sp>
        <p:nvSpPr>
          <p:cNvPr id="43" name="Rectangle 4">
            <a:extLst>
              <a:ext uri="{FF2B5EF4-FFF2-40B4-BE49-F238E27FC236}">
                <a16:creationId xmlns:a16="http://schemas.microsoft.com/office/drawing/2014/main" id="{EC48AA18-6BB0-4374-981C-C04E6A2563E7}"/>
              </a:ext>
            </a:extLst>
          </p:cNvPr>
          <p:cNvSpPr>
            <a:spLocks noChangeArrowheads="1"/>
          </p:cNvSpPr>
          <p:nvPr/>
        </p:nvSpPr>
        <p:spPr bwMode="auto">
          <a:xfrm>
            <a:off x="8584237" y="247883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44" name="Rectangle 6">
            <a:extLst>
              <a:ext uri="{FF2B5EF4-FFF2-40B4-BE49-F238E27FC236}">
                <a16:creationId xmlns:a16="http://schemas.microsoft.com/office/drawing/2014/main" id="{87B017D3-9FEF-45C5-B78E-01E1A1981741}"/>
              </a:ext>
            </a:extLst>
          </p:cNvPr>
          <p:cNvSpPr>
            <a:spLocks noChangeArrowheads="1"/>
          </p:cNvSpPr>
          <p:nvPr/>
        </p:nvSpPr>
        <p:spPr bwMode="auto">
          <a:xfrm>
            <a:off x="8567712" y="2234360"/>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45" name="Line 8">
            <a:extLst>
              <a:ext uri="{FF2B5EF4-FFF2-40B4-BE49-F238E27FC236}">
                <a16:creationId xmlns:a16="http://schemas.microsoft.com/office/drawing/2014/main" id="{BD456604-003C-4702-8F5F-630DDE4402DA}"/>
              </a:ext>
            </a:extLst>
          </p:cNvPr>
          <p:cNvSpPr>
            <a:spLocks noChangeShapeType="1"/>
          </p:cNvSpPr>
          <p:nvPr/>
        </p:nvSpPr>
        <p:spPr bwMode="auto">
          <a:xfrm>
            <a:off x="7326667" y="2277816"/>
            <a:ext cx="1165828" cy="397869"/>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46" name="Line 9">
            <a:extLst>
              <a:ext uri="{FF2B5EF4-FFF2-40B4-BE49-F238E27FC236}">
                <a16:creationId xmlns:a16="http://schemas.microsoft.com/office/drawing/2014/main" id="{B27AADA8-8948-453B-88D1-02662CA06556}"/>
              </a:ext>
            </a:extLst>
          </p:cNvPr>
          <p:cNvSpPr>
            <a:spLocks noChangeShapeType="1"/>
          </p:cNvSpPr>
          <p:nvPr/>
        </p:nvSpPr>
        <p:spPr bwMode="auto">
          <a:xfrm>
            <a:off x="9586887" y="2675685"/>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63" name="Rectangle 3">
            <a:extLst>
              <a:ext uri="{FF2B5EF4-FFF2-40B4-BE49-F238E27FC236}">
                <a16:creationId xmlns:a16="http://schemas.microsoft.com/office/drawing/2014/main" id="{0A2CE996-46E1-4479-BAA8-3A2F3E3A766F}"/>
              </a:ext>
            </a:extLst>
          </p:cNvPr>
          <p:cNvSpPr txBox="1">
            <a:spLocks noChangeArrowheads="1"/>
          </p:cNvSpPr>
          <p:nvPr/>
        </p:nvSpPr>
        <p:spPr>
          <a:xfrm>
            <a:off x="44544" y="2513685"/>
            <a:ext cx="327979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3.79</a:t>
            </a:r>
          </a:p>
        </p:txBody>
      </p:sp>
      <p:sp>
        <p:nvSpPr>
          <p:cNvPr id="64" name="Rectangle 3">
            <a:extLst>
              <a:ext uri="{FF2B5EF4-FFF2-40B4-BE49-F238E27FC236}">
                <a16:creationId xmlns:a16="http://schemas.microsoft.com/office/drawing/2014/main" id="{8917F53E-FCF8-4194-817D-573FC46D1F55}"/>
              </a:ext>
            </a:extLst>
          </p:cNvPr>
          <p:cNvSpPr txBox="1">
            <a:spLocks noChangeArrowheads="1"/>
          </p:cNvSpPr>
          <p:nvPr/>
        </p:nvSpPr>
        <p:spPr>
          <a:xfrm>
            <a:off x="78176" y="3096418"/>
            <a:ext cx="2777464"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Ti = 11.36 min.</a:t>
            </a:r>
          </a:p>
          <a:p>
            <a:pPr marL="0" indent="0">
              <a:lnSpc>
                <a:spcPct val="90000"/>
              </a:lnSpc>
              <a:buNone/>
            </a:pP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65" name="Rectangle 3">
            <a:extLst>
              <a:ext uri="{FF2B5EF4-FFF2-40B4-BE49-F238E27FC236}">
                <a16:creationId xmlns:a16="http://schemas.microsoft.com/office/drawing/2014/main" id="{2DE64128-4C4E-47C9-8B45-0FD60EB332AA}"/>
              </a:ext>
            </a:extLst>
          </p:cNvPr>
          <p:cNvSpPr txBox="1">
            <a:spLocks noChangeArrowheads="1"/>
          </p:cNvSpPr>
          <p:nvPr/>
        </p:nvSpPr>
        <p:spPr>
          <a:xfrm>
            <a:off x="44544" y="3928848"/>
            <a:ext cx="5134010"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 </a:t>
            </a:r>
            <a:r>
              <a:rPr lang="en-US" altLang="en-US" kern="0" dirty="0" err="1">
                <a:solidFill>
                  <a:srgbClr val="FF0000"/>
                </a:solidFill>
                <a:sym typeface="Wingdings" panose="05000000000000000000" pitchFamily="2" charset="2"/>
              </a:rPr>
              <a:t>Tp+Ti</a:t>
            </a:r>
            <a:r>
              <a:rPr lang="en-US" altLang="en-US" kern="0" dirty="0">
                <a:solidFill>
                  <a:srgbClr val="FF0000"/>
                </a:solidFill>
                <a:sym typeface="Wingdings" panose="05000000000000000000" pitchFamily="2" charset="2"/>
              </a:rPr>
              <a:t> = 5+11.365 = 16.36 mins</a:t>
            </a: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20" name="Rectangle 3">
            <a:extLst>
              <a:ext uri="{FF2B5EF4-FFF2-40B4-BE49-F238E27FC236}">
                <a16:creationId xmlns:a16="http://schemas.microsoft.com/office/drawing/2014/main" id="{89A2E526-D534-4A2D-8BA0-17AAD2CBFBF7}"/>
              </a:ext>
            </a:extLst>
          </p:cNvPr>
          <p:cNvSpPr txBox="1">
            <a:spLocks noChangeArrowheads="1"/>
          </p:cNvSpPr>
          <p:nvPr/>
        </p:nvSpPr>
        <p:spPr>
          <a:xfrm>
            <a:off x="-75673" y="4305911"/>
            <a:ext cx="12267672" cy="23368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90000"/>
              </a:lnSpc>
            </a:pPr>
            <a:r>
              <a:rPr lang="en-US" altLang="en-US" kern="0"/>
              <a:t>Why is Design B better than A?</a:t>
            </a:r>
          </a:p>
          <a:p>
            <a:pPr lvl="1">
              <a:lnSpc>
                <a:spcPct val="90000"/>
              </a:lnSpc>
            </a:pPr>
            <a:r>
              <a:rPr lang="en-US" altLang="en-US" kern="0"/>
              <a:t>Design A the waiting time of customer is dependent on the processing time of those ahead in the queue</a:t>
            </a:r>
          </a:p>
          <a:p>
            <a:pPr lvl="1">
              <a:lnSpc>
                <a:spcPct val="90000"/>
              </a:lnSpc>
            </a:pPr>
            <a:r>
              <a:rPr lang="en-US" altLang="en-US" kern="0"/>
              <a:t>Design B, the waiting time of customer is only partially dependent on each preceding customer’s processing time</a:t>
            </a:r>
          </a:p>
          <a:p>
            <a:pPr lvl="1">
              <a:lnSpc>
                <a:spcPct val="90000"/>
              </a:lnSpc>
            </a:pPr>
            <a:r>
              <a:rPr lang="en-US" altLang="en-US" kern="0"/>
              <a:t>Combining queues reduces variability and leads to reduce waiting times</a:t>
            </a:r>
            <a:endParaRPr lang="en-US" altLang="en-US" kern="0" dirty="0"/>
          </a:p>
        </p:txBody>
      </p:sp>
    </p:spTree>
    <p:extLst>
      <p:ext uri="{BB962C8B-B14F-4D97-AF65-F5344CB8AC3E}">
        <p14:creationId xmlns:p14="http://schemas.microsoft.com/office/powerpoint/2010/main" val="15849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dissolv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dissolve">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dissolve">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dissolve">
                                      <p:cBhvr>
                                        <p:cTn id="22" dur="500"/>
                                        <p:tgtEl>
                                          <p:spTgt spid="6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4">
                                            <p:txEl>
                                              <p:pRg st="0" end="0"/>
                                            </p:txEl>
                                          </p:spTgt>
                                        </p:tgtEl>
                                        <p:attrNameLst>
                                          <p:attrName>style.visibility</p:attrName>
                                        </p:attrNameLst>
                                      </p:cBhvr>
                                      <p:to>
                                        <p:strVal val="visible"/>
                                      </p:to>
                                    </p:set>
                                    <p:animEffect transition="in" filter="dissolve">
                                      <p:cBhvr>
                                        <p:cTn id="27" dur="500"/>
                                        <p:tgtEl>
                                          <p:spTgt spid="6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5">
                                            <p:txEl>
                                              <p:pRg st="0" end="0"/>
                                            </p:txEl>
                                          </p:spTgt>
                                        </p:tgtEl>
                                        <p:attrNameLst>
                                          <p:attrName>style.visibility</p:attrName>
                                        </p:attrNameLst>
                                      </p:cBhvr>
                                      <p:to>
                                        <p:strVal val="visible"/>
                                      </p:to>
                                    </p:set>
                                    <p:animEffect transition="in" filter="dissolve">
                                      <p:cBhvr>
                                        <p:cTn id="32"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63" grpId="0" build="p"/>
      <p:bldP spid="64" grpId="0" build="p"/>
      <p:bldP spid="6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284" y="633896"/>
            <a:ext cx="12178716" cy="3515184"/>
          </a:xfrm>
        </p:spPr>
        <p:txBody>
          <a:bodyPr/>
          <a:lstStyle/>
          <a:p>
            <a:pPr marL="0" indent="0">
              <a:buNone/>
              <a:defRPr/>
            </a:pPr>
            <a:r>
              <a:rPr lang="en-US" dirty="0"/>
              <a:t>A Vending  company supplies vending food to a large university. Because students often kick the machines out of anger and frustration, management has a constant repair problem. The machines </a:t>
            </a:r>
            <a:r>
              <a:rPr lang="en-US" dirty="0">
                <a:solidFill>
                  <a:srgbClr val="FF0000"/>
                </a:solidFill>
              </a:rPr>
              <a:t>break down </a:t>
            </a:r>
            <a:r>
              <a:rPr lang="en-US" dirty="0"/>
              <a:t>on an average of </a:t>
            </a:r>
            <a:r>
              <a:rPr lang="en-US" dirty="0">
                <a:solidFill>
                  <a:srgbClr val="FF0000"/>
                </a:solidFill>
              </a:rPr>
              <a:t>3/hr</a:t>
            </a:r>
            <a:r>
              <a:rPr lang="en-US" dirty="0"/>
              <a:t>, and the breakdowns are distributed in a </a:t>
            </a:r>
            <a:r>
              <a:rPr lang="en-US" dirty="0">
                <a:solidFill>
                  <a:srgbClr val="FF0000"/>
                </a:solidFill>
              </a:rPr>
              <a:t>Poisson</a:t>
            </a:r>
            <a:r>
              <a:rPr lang="en-US" dirty="0"/>
              <a:t> manner. </a:t>
            </a:r>
            <a:r>
              <a:rPr lang="en-US" dirty="0">
                <a:solidFill>
                  <a:srgbClr val="FF0000"/>
                </a:solidFill>
              </a:rPr>
              <a:t>Downtime costs </a:t>
            </a:r>
            <a:r>
              <a:rPr lang="en-US" dirty="0"/>
              <a:t>the company    </a:t>
            </a:r>
            <a:r>
              <a:rPr lang="en-US" dirty="0">
                <a:solidFill>
                  <a:srgbClr val="FF0000"/>
                </a:solidFill>
              </a:rPr>
              <a:t>$25/hr/machine</a:t>
            </a:r>
            <a:r>
              <a:rPr lang="en-US" dirty="0"/>
              <a:t>, and each maintenance worker gets </a:t>
            </a:r>
            <a:r>
              <a:rPr lang="en-US" dirty="0">
                <a:solidFill>
                  <a:srgbClr val="FF0000"/>
                </a:solidFill>
              </a:rPr>
              <a:t>$4 per hr</a:t>
            </a:r>
            <a:r>
              <a:rPr lang="en-US" dirty="0"/>
              <a:t>. </a:t>
            </a:r>
          </a:p>
          <a:p>
            <a:pPr marL="0" indent="0">
              <a:buNone/>
              <a:defRPr/>
            </a:pPr>
            <a:r>
              <a:rPr lang="en-US" dirty="0">
                <a:solidFill>
                  <a:srgbClr val="FF0000"/>
                </a:solidFill>
              </a:rPr>
              <a:t>One worker </a:t>
            </a:r>
            <a:r>
              <a:rPr lang="en-US" dirty="0"/>
              <a:t>can </a:t>
            </a:r>
            <a:r>
              <a:rPr lang="en-US" dirty="0">
                <a:solidFill>
                  <a:srgbClr val="FF0000"/>
                </a:solidFill>
              </a:rPr>
              <a:t>service machines </a:t>
            </a:r>
            <a:r>
              <a:rPr lang="en-US" dirty="0"/>
              <a:t>at an average rate of </a:t>
            </a:r>
            <a:r>
              <a:rPr lang="en-US" dirty="0">
                <a:solidFill>
                  <a:srgbClr val="FF0000"/>
                </a:solidFill>
              </a:rPr>
              <a:t>5/hr</a:t>
            </a:r>
            <a:r>
              <a:rPr lang="en-US" dirty="0"/>
              <a:t>, distributed </a:t>
            </a:r>
            <a:r>
              <a:rPr lang="en-US" dirty="0">
                <a:solidFill>
                  <a:srgbClr val="FF0000"/>
                </a:solidFill>
              </a:rPr>
              <a:t>exponentially</a:t>
            </a:r>
            <a:r>
              <a:rPr lang="en-US" dirty="0"/>
              <a:t>;</a:t>
            </a:r>
          </a:p>
          <a:p>
            <a:pPr marL="0" indent="0">
              <a:buNone/>
              <a:defRPr/>
            </a:pPr>
            <a:r>
              <a:rPr lang="en-US" dirty="0"/>
              <a:t> </a:t>
            </a:r>
            <a:r>
              <a:rPr lang="en-US" dirty="0">
                <a:solidFill>
                  <a:srgbClr val="FF0000"/>
                </a:solidFill>
              </a:rPr>
              <a:t>2 workers working together</a:t>
            </a:r>
            <a:r>
              <a:rPr lang="en-US" dirty="0"/>
              <a:t> can </a:t>
            </a:r>
            <a:r>
              <a:rPr lang="en-US" dirty="0">
                <a:solidFill>
                  <a:srgbClr val="FF0000"/>
                </a:solidFill>
              </a:rPr>
              <a:t>service 7/hr</a:t>
            </a:r>
            <a:r>
              <a:rPr lang="en-US" dirty="0"/>
              <a:t>, distributed exponentially; </a:t>
            </a:r>
          </a:p>
          <a:p>
            <a:pPr marL="0" indent="0">
              <a:buNone/>
              <a:defRPr/>
            </a:pPr>
            <a:r>
              <a:rPr lang="en-US" dirty="0"/>
              <a:t>and a team of </a:t>
            </a:r>
            <a:r>
              <a:rPr lang="en-US" dirty="0">
                <a:solidFill>
                  <a:srgbClr val="FF0000"/>
                </a:solidFill>
              </a:rPr>
              <a:t>3</a:t>
            </a:r>
            <a:r>
              <a:rPr lang="en-US" dirty="0"/>
              <a:t> workers can do </a:t>
            </a:r>
            <a:r>
              <a:rPr lang="en-US" dirty="0">
                <a:solidFill>
                  <a:srgbClr val="FF0000"/>
                </a:solidFill>
              </a:rPr>
              <a:t>8/hr</a:t>
            </a:r>
            <a:r>
              <a:rPr lang="en-US" dirty="0"/>
              <a:t>, distributed exponentially. What is the optimal maintenance crew size for servicing the machines?</a:t>
            </a:r>
          </a:p>
          <a:p>
            <a:pPr>
              <a:defRPr/>
            </a:pPr>
            <a:endParaRPr lang="en-US" dirty="0">
              <a:latin typeface="Book Antiqua" pitchFamily="18" charset="0"/>
            </a:endParaRPr>
          </a:p>
        </p:txBody>
      </p:sp>
      <p:sp>
        <p:nvSpPr>
          <p:cNvPr id="6" name="Title 1"/>
          <p:cNvSpPr txBox="1">
            <a:spLocks/>
          </p:cNvSpPr>
          <p:nvPr/>
        </p:nvSpPr>
        <p:spPr bwMode="gray">
          <a:xfrm>
            <a:off x="13284" y="0"/>
            <a:ext cx="12178716"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Problem-6 Vending Machine, </a:t>
            </a:r>
            <a:r>
              <a:rPr lang="en-US" sz="3600" kern="0" dirty="0" err="1">
                <a:solidFill>
                  <a:schemeClr val="bg1"/>
                </a:solidFill>
                <a:latin typeface="Impact" pitchFamily="34" charset="0"/>
                <a:ea typeface="ＭＳ Ｐゴシック" pitchFamily="-65" charset="-128"/>
                <a:cs typeface="Impact" pitchFamily="34" charset="0"/>
              </a:rPr>
              <a:t>MMc</a:t>
            </a:r>
            <a:r>
              <a:rPr lang="en-US" sz="3600" kern="0" dirty="0">
                <a:solidFill>
                  <a:schemeClr val="bg1"/>
                </a:solidFill>
                <a:latin typeface="Impact" pitchFamily="34" charset="0"/>
                <a:ea typeface="ＭＳ Ｐゴシック" pitchFamily="-65" charset="-128"/>
                <a:cs typeface="Impact" pitchFamily="34" charset="0"/>
              </a:rPr>
              <a:t> or MM1</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861" name="Object 5"/>
          <p:cNvGraphicFramePr>
            <a:graphicFrameLocks noChangeAspect="1"/>
          </p:cNvGraphicFramePr>
          <p:nvPr>
            <p:extLst>
              <p:ext uri="{D42A27DB-BD31-4B8C-83A1-F6EECF244321}">
                <p14:modId xmlns:p14="http://schemas.microsoft.com/office/powerpoint/2010/main" val="1482138778"/>
              </p:ext>
            </p:extLst>
          </p:nvPr>
        </p:nvGraphicFramePr>
        <p:xfrm>
          <a:off x="5745089" y="693770"/>
          <a:ext cx="530225" cy="1103313"/>
        </p:xfrm>
        <a:graphic>
          <a:graphicData uri="http://schemas.openxmlformats.org/presentationml/2006/ole">
            <mc:AlternateContent xmlns:mc="http://schemas.openxmlformats.org/markup-compatibility/2006">
              <mc:Choice xmlns:v="urn:schemas-microsoft-com:vml" Requires="v">
                <p:oleObj spid="_x0000_s83486" name="Worksheet" r:id="rId4" imgW="381000" imgH="790575" progId="Excel.Sheet.12">
                  <p:embed/>
                </p:oleObj>
              </mc:Choice>
              <mc:Fallback>
                <p:oleObj name="Worksheet" r:id="rId4" imgW="381000" imgH="790575" progId="Excel.Sheet.12">
                  <p:embed/>
                  <p:pic>
                    <p:nvPicPr>
                      <p:cNvPr id="24986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5089" y="693770"/>
                        <a:ext cx="5302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a:xfrm>
            <a:off x="-5464" y="-3119"/>
            <a:ext cx="12294151" cy="620688"/>
          </a:xfrm>
        </p:spPr>
        <p:txBody>
          <a:bodyPr/>
          <a:lstStyle/>
          <a:p>
            <a:pPr lvl="0">
              <a:defRPr/>
            </a:pPr>
            <a:r>
              <a:rPr lang="en-US" dirty="0"/>
              <a:t>Problem-6</a:t>
            </a:r>
          </a:p>
        </p:txBody>
      </p:sp>
      <p:sp>
        <p:nvSpPr>
          <p:cNvPr id="5" name="Content Placeholder 2"/>
          <p:cNvSpPr txBox="1">
            <a:spLocks/>
          </p:cNvSpPr>
          <p:nvPr/>
        </p:nvSpPr>
        <p:spPr bwMode="auto">
          <a:xfrm>
            <a:off x="296815" y="693769"/>
            <a:ext cx="14478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c=????</a:t>
            </a:r>
          </a:p>
          <a:p>
            <a:pPr eaLnBrk="1" hangingPunct="1">
              <a:spcBef>
                <a:spcPct val="20000"/>
              </a:spcBef>
              <a:buSzPct val="75000"/>
              <a:defRPr/>
            </a:pPr>
            <a:r>
              <a:rPr lang="en-US" sz="2400" dirty="0">
                <a:latin typeface="Book Antiqua" pitchFamily="18" charset="0"/>
              </a:rPr>
              <a:t>c = 1</a:t>
            </a:r>
          </a:p>
          <a:p>
            <a:pPr eaLnBrk="1" hangingPunct="1">
              <a:spcBef>
                <a:spcPct val="20000"/>
              </a:spcBef>
              <a:buSzPct val="75000"/>
              <a:defRPr/>
            </a:pPr>
            <a:r>
              <a:rPr lang="en-US" sz="2400" dirty="0">
                <a:latin typeface="Book Antiqua" pitchFamily="18" charset="0"/>
              </a:rPr>
              <a:t>U=??</a:t>
            </a:r>
          </a:p>
          <a:p>
            <a:pPr eaLnBrk="1" hangingPunct="1">
              <a:spcBef>
                <a:spcPct val="20000"/>
              </a:spcBef>
              <a:buSzPct val="75000"/>
              <a:defRPr/>
            </a:pPr>
            <a:endParaRPr lang="en-US" sz="2400" dirty="0">
              <a:latin typeface="Book Antiqua" pitchFamily="18" charset="0"/>
            </a:endParaRPr>
          </a:p>
          <a:p>
            <a:pPr eaLnBrk="1" hangingPunct="1">
              <a:spcBef>
                <a:spcPct val="20000"/>
              </a:spcBef>
              <a:buSzPct val="75000"/>
              <a:defRPr/>
            </a:pPr>
            <a:endParaRPr lang="en-US" sz="2400" dirty="0">
              <a:latin typeface="Book Antiqua" pitchFamily="18" charset="0"/>
            </a:endParaRPr>
          </a:p>
          <a:p>
            <a:pPr eaLnBrk="1" hangingPunct="1">
              <a:spcBef>
                <a:spcPct val="20000"/>
              </a:spcBef>
              <a:buSzPct val="75000"/>
              <a:defRPr/>
            </a:pPr>
            <a:endParaRPr lang="en-US" sz="2400" dirty="0">
              <a:latin typeface="Book Antiqua" pitchFamily="18" charset="0"/>
            </a:endParaRPr>
          </a:p>
          <a:p>
            <a:pPr marL="342900" indent="-342900" algn="just" eaLnBrk="1" hangingPunct="1">
              <a:spcBef>
                <a:spcPct val="20000"/>
              </a:spcBef>
              <a:buSzPct val="75000"/>
              <a:buFont typeface="Wingdings" pitchFamily="2" charset="2"/>
              <a:buChar char="p"/>
              <a:defRPr/>
            </a:pPr>
            <a:endParaRPr lang="en-US" sz="2400" kern="0" dirty="0">
              <a:solidFill>
                <a:srgbClr val="002060"/>
              </a:solidFill>
              <a:latin typeface="Book Antiqua" pitchFamily="18" charset="0"/>
              <a:ea typeface="ＭＳ Ｐゴシック" pitchFamily="-65" charset="-128"/>
              <a:cs typeface="MS Reference Sans Serif" pitchFamily="34" charset="0"/>
            </a:endParaRPr>
          </a:p>
        </p:txBody>
      </p:sp>
      <p:graphicFrame>
        <p:nvGraphicFramePr>
          <p:cNvPr id="249860" name="Object 4"/>
          <p:cNvGraphicFramePr>
            <a:graphicFrameLocks noChangeAspect="1"/>
          </p:cNvGraphicFramePr>
          <p:nvPr>
            <p:extLst>
              <p:ext uri="{D42A27DB-BD31-4B8C-83A1-F6EECF244321}">
                <p14:modId xmlns:p14="http://schemas.microsoft.com/office/powerpoint/2010/main" val="882663874"/>
              </p:ext>
            </p:extLst>
          </p:nvPr>
        </p:nvGraphicFramePr>
        <p:xfrm>
          <a:off x="1858889" y="693769"/>
          <a:ext cx="3838575" cy="1104900"/>
        </p:xfrm>
        <a:graphic>
          <a:graphicData uri="http://schemas.openxmlformats.org/presentationml/2006/ole">
            <mc:AlternateContent xmlns:mc="http://schemas.openxmlformats.org/markup-compatibility/2006">
              <mc:Choice xmlns:v="urn:schemas-microsoft-com:vml" Requires="v">
                <p:oleObj spid="_x0000_s83487" name="Worksheet" r:id="rId6" imgW="2743200" imgH="790575" progId="Excel.Sheet.12">
                  <p:embed/>
                </p:oleObj>
              </mc:Choice>
              <mc:Fallback>
                <p:oleObj name="Worksheet" r:id="rId6" imgW="2743200" imgH="790575" progId="Excel.Sheet.12">
                  <p:embed/>
                  <p:pic>
                    <p:nvPicPr>
                      <p:cNvPr id="24986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8889" y="693769"/>
                        <a:ext cx="38385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3" name="Object 7"/>
          <p:cNvGraphicFramePr>
            <a:graphicFrameLocks noChangeAspect="1"/>
          </p:cNvGraphicFramePr>
          <p:nvPr>
            <p:extLst>
              <p:ext uri="{D42A27DB-BD31-4B8C-83A1-F6EECF244321}">
                <p14:modId xmlns:p14="http://schemas.microsoft.com/office/powerpoint/2010/main" val="2991491829"/>
              </p:ext>
            </p:extLst>
          </p:nvPr>
        </p:nvGraphicFramePr>
        <p:xfrm>
          <a:off x="6354688" y="693770"/>
          <a:ext cx="438150" cy="1101725"/>
        </p:xfrm>
        <a:graphic>
          <a:graphicData uri="http://schemas.openxmlformats.org/presentationml/2006/ole">
            <mc:AlternateContent xmlns:mc="http://schemas.openxmlformats.org/markup-compatibility/2006">
              <mc:Choice xmlns:v="urn:schemas-microsoft-com:vml" Requires="v">
                <p:oleObj spid="_x0000_s83488" name="Worksheet" r:id="rId8" imgW="314192" imgH="790614" progId="Excel.Sheet.12">
                  <p:embed/>
                </p:oleObj>
              </mc:Choice>
              <mc:Fallback>
                <p:oleObj name="Worksheet" r:id="rId8" imgW="314192" imgH="790614" progId="Excel.Sheet.12">
                  <p:embed/>
                  <p:pic>
                    <p:nvPicPr>
                      <p:cNvPr id="249863" name="Object 7"/>
                      <p:cNvPicPr>
                        <a:picLocks noChangeAspect="1" noChangeArrowheads="1"/>
                      </p:cNvPicPr>
                      <p:nvPr/>
                    </p:nvPicPr>
                    <p:blipFill>
                      <a:blip r:embed="rId9"/>
                      <a:srcRect/>
                      <a:stretch>
                        <a:fillRect/>
                      </a:stretch>
                    </p:blipFill>
                    <p:spPr bwMode="auto">
                      <a:xfrm>
                        <a:off x="6354688" y="693770"/>
                        <a:ext cx="43815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4" name="Object 8"/>
          <p:cNvGraphicFramePr>
            <a:graphicFrameLocks noChangeAspect="1"/>
          </p:cNvGraphicFramePr>
          <p:nvPr>
            <p:extLst>
              <p:ext uri="{D42A27DB-BD31-4B8C-83A1-F6EECF244321}">
                <p14:modId xmlns:p14="http://schemas.microsoft.com/office/powerpoint/2010/main" val="1671900320"/>
              </p:ext>
            </p:extLst>
          </p:nvPr>
        </p:nvGraphicFramePr>
        <p:xfrm>
          <a:off x="8412089" y="693770"/>
          <a:ext cx="1196975" cy="1103313"/>
        </p:xfrm>
        <a:graphic>
          <a:graphicData uri="http://schemas.openxmlformats.org/presentationml/2006/ole">
            <mc:AlternateContent xmlns:mc="http://schemas.openxmlformats.org/markup-compatibility/2006">
              <mc:Choice xmlns:v="urn:schemas-microsoft-com:vml" Requires="v">
                <p:oleObj spid="_x0000_s83489" name="Worksheet" r:id="rId10" imgW="857250" imgH="790575" progId="Excel.Sheet.12">
                  <p:embed/>
                </p:oleObj>
              </mc:Choice>
              <mc:Fallback>
                <p:oleObj name="Worksheet" r:id="rId10" imgW="857250" imgH="790575" progId="Excel.Sheet.12">
                  <p:embed/>
                  <p:pic>
                    <p:nvPicPr>
                      <p:cNvPr id="249864"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12089" y="693770"/>
                        <a:ext cx="119697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5" name="Object 9"/>
          <p:cNvGraphicFramePr>
            <a:graphicFrameLocks noChangeAspect="1"/>
          </p:cNvGraphicFramePr>
          <p:nvPr>
            <p:extLst>
              <p:ext uri="{D42A27DB-BD31-4B8C-83A1-F6EECF244321}">
                <p14:modId xmlns:p14="http://schemas.microsoft.com/office/powerpoint/2010/main" val="3032889110"/>
              </p:ext>
            </p:extLst>
          </p:nvPr>
        </p:nvGraphicFramePr>
        <p:xfrm>
          <a:off x="6888088" y="693769"/>
          <a:ext cx="1454150" cy="1106488"/>
        </p:xfrm>
        <a:graphic>
          <a:graphicData uri="http://schemas.openxmlformats.org/presentationml/2006/ole">
            <mc:AlternateContent xmlns:mc="http://schemas.openxmlformats.org/markup-compatibility/2006">
              <mc:Choice xmlns:v="urn:schemas-microsoft-com:vml" Requires="v">
                <p:oleObj spid="_x0000_s83490" name="Worksheet" r:id="rId12" imgW="1038269" imgH="790614" progId="Excel.Sheet.12">
                  <p:embed/>
                </p:oleObj>
              </mc:Choice>
              <mc:Fallback>
                <p:oleObj name="Worksheet" r:id="rId12" imgW="1038269" imgH="790614" progId="Excel.Sheet.12">
                  <p:embed/>
                  <p:pic>
                    <p:nvPicPr>
                      <p:cNvPr id="249865" name="Object 9"/>
                      <p:cNvPicPr>
                        <a:picLocks noChangeAspect="1" noChangeArrowheads="1"/>
                      </p:cNvPicPr>
                      <p:nvPr/>
                    </p:nvPicPr>
                    <p:blipFill>
                      <a:blip r:embed="rId13"/>
                      <a:srcRect/>
                      <a:stretch>
                        <a:fillRect/>
                      </a:stretch>
                    </p:blipFill>
                    <p:spPr bwMode="auto">
                      <a:xfrm>
                        <a:off x="6888088" y="693769"/>
                        <a:ext cx="1454150"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Content Placeholder 2"/>
          <p:cNvSpPr txBox="1">
            <a:spLocks/>
          </p:cNvSpPr>
          <p:nvPr/>
        </p:nvSpPr>
        <p:spPr bwMode="auto">
          <a:xfrm>
            <a:off x="191344" y="2103469"/>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Down time cost = 25Ii</a:t>
            </a:r>
          </a:p>
          <a:p>
            <a:pPr eaLnBrk="1" hangingPunct="1">
              <a:spcBef>
                <a:spcPct val="20000"/>
              </a:spcBef>
              <a:buSzPct val="75000"/>
              <a:defRPr/>
            </a:pPr>
            <a:endParaRPr lang="en-US" sz="2400" dirty="0">
              <a:latin typeface="Book Antiqua" pitchFamily="18" charset="0"/>
            </a:endParaRPr>
          </a:p>
        </p:txBody>
      </p:sp>
      <p:sp>
        <p:nvSpPr>
          <p:cNvPr id="16" name="Content Placeholder 2"/>
          <p:cNvSpPr txBox="1">
            <a:spLocks/>
          </p:cNvSpPr>
          <p:nvPr/>
        </p:nvSpPr>
        <p:spPr bwMode="auto">
          <a:xfrm>
            <a:off x="119336" y="251791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Capacity Cost= 4(# of team members)</a:t>
            </a:r>
          </a:p>
          <a:p>
            <a:pPr eaLnBrk="1" hangingPunct="1">
              <a:spcBef>
                <a:spcPct val="20000"/>
              </a:spcBef>
              <a:buSzPct val="75000"/>
              <a:defRPr/>
            </a:pPr>
            <a:endParaRPr lang="en-US" sz="2400" dirty="0">
              <a:latin typeface="Book Antiqua" pitchFamily="18" charset="0"/>
            </a:endParaRPr>
          </a:p>
        </p:txBody>
      </p:sp>
      <p:sp>
        <p:nvSpPr>
          <p:cNvPr id="17" name="Content Placeholder 2"/>
          <p:cNvSpPr txBox="1">
            <a:spLocks/>
          </p:cNvSpPr>
          <p:nvPr/>
        </p:nvSpPr>
        <p:spPr bwMode="auto">
          <a:xfrm>
            <a:off x="126996" y="3001588"/>
            <a:ext cx="1905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Total Cost </a:t>
            </a:r>
          </a:p>
        </p:txBody>
      </p:sp>
      <p:graphicFrame>
        <p:nvGraphicFramePr>
          <p:cNvPr id="249866" name="Object 10"/>
          <p:cNvGraphicFramePr>
            <a:graphicFrameLocks noChangeAspect="1"/>
          </p:cNvGraphicFramePr>
          <p:nvPr>
            <p:extLst>
              <p:ext uri="{D42A27DB-BD31-4B8C-83A1-F6EECF244321}">
                <p14:modId xmlns:p14="http://schemas.microsoft.com/office/powerpoint/2010/main" val="1651183847"/>
              </p:ext>
            </p:extLst>
          </p:nvPr>
        </p:nvGraphicFramePr>
        <p:xfrm>
          <a:off x="9707489" y="696945"/>
          <a:ext cx="923925" cy="1109663"/>
        </p:xfrm>
        <a:graphic>
          <a:graphicData uri="http://schemas.openxmlformats.org/presentationml/2006/ole">
            <mc:AlternateContent xmlns:mc="http://schemas.openxmlformats.org/markup-compatibility/2006">
              <mc:Choice xmlns:v="urn:schemas-microsoft-com:vml" Requires="v">
                <p:oleObj spid="_x0000_s83491" name="Worksheet" r:id="rId14" imgW="657225" imgH="790575" progId="Excel.Sheet.12">
                  <p:embed/>
                </p:oleObj>
              </mc:Choice>
              <mc:Fallback>
                <p:oleObj name="Worksheet" r:id="rId14" imgW="657225" imgH="790575" progId="Excel.Sheet.12">
                  <p:embed/>
                  <p:pic>
                    <p:nvPicPr>
                      <p:cNvPr id="249866"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07489" y="696945"/>
                        <a:ext cx="9239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7" name="Object 11"/>
          <p:cNvGraphicFramePr>
            <a:graphicFrameLocks noChangeAspect="1"/>
          </p:cNvGraphicFramePr>
          <p:nvPr>
            <p:extLst>
              <p:ext uri="{D42A27DB-BD31-4B8C-83A1-F6EECF244321}">
                <p14:modId xmlns:p14="http://schemas.microsoft.com/office/powerpoint/2010/main" val="295999102"/>
              </p:ext>
            </p:extLst>
          </p:nvPr>
        </p:nvGraphicFramePr>
        <p:xfrm>
          <a:off x="1858889" y="1249204"/>
          <a:ext cx="1736725" cy="282575"/>
        </p:xfrm>
        <a:graphic>
          <a:graphicData uri="http://schemas.openxmlformats.org/presentationml/2006/ole">
            <mc:AlternateContent xmlns:mc="http://schemas.openxmlformats.org/markup-compatibility/2006">
              <mc:Choice xmlns:v="urn:schemas-microsoft-com:vml" Requires="v">
                <p:oleObj spid="_x0000_s83492" name="Worksheet" r:id="rId16" imgW="1228725" imgH="200025" progId="Excel.Sheet.12">
                  <p:embed/>
                </p:oleObj>
              </mc:Choice>
              <mc:Fallback>
                <p:oleObj name="Worksheet" r:id="rId16" imgW="1228725" imgH="200025" progId="Excel.Sheet.12">
                  <p:embed/>
                  <p:pic>
                    <p:nvPicPr>
                      <p:cNvPr id="249867"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58889" y="1249204"/>
                        <a:ext cx="1736725" cy="28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Content Placeholder 4">
            <a:extLst>
              <a:ext uri="{FF2B5EF4-FFF2-40B4-BE49-F238E27FC236}">
                <a16:creationId xmlns:a16="http://schemas.microsoft.com/office/drawing/2014/main" id="{2F644B67-9C2D-4FEE-AD3F-DA3D2FF6DC99}"/>
              </a:ext>
            </a:extLst>
          </p:cNvPr>
          <p:cNvSpPr>
            <a:spLocks noGrp="1"/>
          </p:cNvSpPr>
          <p:nvPr>
            <p:ph idx="1"/>
          </p:nvPr>
        </p:nvSpPr>
        <p:spPr>
          <a:xfrm>
            <a:off x="0" y="3417422"/>
            <a:ext cx="12192000" cy="3035914"/>
          </a:xfrm>
        </p:spPr>
        <p:txBody>
          <a:bodyPr/>
          <a:lstStyle/>
          <a:p>
            <a:pPr marL="0" indent="0">
              <a:buNone/>
              <a:defRPr/>
            </a:pPr>
            <a:r>
              <a:rPr lang="en-US" sz="2800" b="1" dirty="0">
                <a:solidFill>
                  <a:srgbClr val="FF0000"/>
                </a:solidFill>
              </a:rPr>
              <a:t>Have I made any mistakes?</a:t>
            </a:r>
          </a:p>
          <a:p>
            <a:pPr marL="0" indent="0">
              <a:buNone/>
              <a:defRPr/>
            </a:pPr>
            <a:r>
              <a:rPr lang="en-US" dirty="0">
                <a:solidFill>
                  <a:srgbClr val="FF0000"/>
                </a:solidFill>
              </a:rPr>
              <a:t>Downtime costs </a:t>
            </a:r>
            <a:r>
              <a:rPr lang="en-US" dirty="0"/>
              <a:t>the company $25 /hr/machine.</a:t>
            </a:r>
          </a:p>
          <a:p>
            <a:pPr marL="0" indent="0">
              <a:buNone/>
              <a:defRPr/>
            </a:pPr>
            <a:r>
              <a:rPr lang="en-US" dirty="0">
                <a:solidFill>
                  <a:schemeClr val="tx1"/>
                </a:solidFill>
                <a:latin typeface="Book Antiqua" pitchFamily="18" charset="0"/>
              </a:rPr>
              <a:t>When the machine is down?</a:t>
            </a:r>
          </a:p>
          <a:p>
            <a:pPr marL="0" indent="0">
              <a:buNone/>
              <a:defRPr/>
            </a:pPr>
            <a:r>
              <a:rPr lang="en-US" dirty="0"/>
              <a:t>Until it is up.</a:t>
            </a:r>
          </a:p>
          <a:p>
            <a:pPr marL="0" indent="0">
              <a:buNone/>
              <a:defRPr/>
            </a:pPr>
            <a:r>
              <a:rPr lang="en-US" dirty="0">
                <a:solidFill>
                  <a:schemeClr val="tx1"/>
                </a:solidFill>
                <a:latin typeface="Book Antiqua" pitchFamily="18" charset="0"/>
              </a:rPr>
              <a:t>In the waiting line it is down. </a:t>
            </a:r>
            <a:r>
              <a:rPr lang="en-US" dirty="0">
                <a:solidFill>
                  <a:srgbClr val="FF0000"/>
                </a:solidFill>
                <a:latin typeface="Book Antiqua" pitchFamily="18" charset="0"/>
              </a:rPr>
              <a:t>In the processor until the end of the process it is down. </a:t>
            </a:r>
          </a:p>
          <a:p>
            <a:pPr marL="0" indent="0">
              <a:buNone/>
              <a:defRPr/>
            </a:pPr>
            <a:r>
              <a:rPr lang="en-US" dirty="0">
                <a:latin typeface="Book Antiqua" pitchFamily="18" charset="0"/>
              </a:rPr>
              <a:t>There fore, besides Ii, I also need Ip</a:t>
            </a:r>
          </a:p>
          <a:p>
            <a:pPr marL="0" indent="0">
              <a:buNone/>
              <a:defRPr/>
            </a:pPr>
            <a:r>
              <a:rPr lang="en-US" dirty="0"/>
              <a:t>Ip is simply </a:t>
            </a:r>
            <a:r>
              <a:rPr lang="en-US" dirty="0" err="1"/>
              <a:t>U+Ii</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9861"/>
                                        </p:tgtEl>
                                        <p:attrNameLst>
                                          <p:attrName>style.visibility</p:attrName>
                                        </p:attrNameLst>
                                      </p:cBhvr>
                                      <p:to>
                                        <p:strVal val="visible"/>
                                      </p:to>
                                    </p:set>
                                    <p:animEffect transition="in" filter="dissolve">
                                      <p:cBhvr>
                                        <p:cTn id="22" dur="500"/>
                                        <p:tgtEl>
                                          <p:spTgt spid="24986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9863"/>
                                        </p:tgtEl>
                                        <p:attrNameLst>
                                          <p:attrName>style.visibility</p:attrName>
                                        </p:attrNameLst>
                                      </p:cBhvr>
                                      <p:to>
                                        <p:strVal val="visible"/>
                                      </p:to>
                                    </p:set>
                                    <p:animEffect transition="in" filter="dissolve">
                                      <p:cBhvr>
                                        <p:cTn id="27" dur="500"/>
                                        <p:tgtEl>
                                          <p:spTgt spid="24986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9865"/>
                                        </p:tgtEl>
                                        <p:attrNameLst>
                                          <p:attrName>style.visibility</p:attrName>
                                        </p:attrNameLst>
                                      </p:cBhvr>
                                      <p:to>
                                        <p:strVal val="visible"/>
                                      </p:to>
                                    </p:set>
                                    <p:animEffect transition="in" filter="dissolve">
                                      <p:cBhvr>
                                        <p:cTn id="37" dur="500"/>
                                        <p:tgtEl>
                                          <p:spTgt spid="24986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dissolve">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49864"/>
                                        </p:tgtEl>
                                        <p:attrNameLst>
                                          <p:attrName>style.visibility</p:attrName>
                                        </p:attrNameLst>
                                      </p:cBhvr>
                                      <p:to>
                                        <p:strVal val="visible"/>
                                      </p:to>
                                    </p:set>
                                    <p:animEffect transition="in" filter="dissolve">
                                      <p:cBhvr>
                                        <p:cTn id="47" dur="500"/>
                                        <p:tgtEl>
                                          <p:spTgt spid="24986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dissolve">
                                      <p:cBhvr>
                                        <p:cTn id="52" dur="500"/>
                                        <p:tgtEl>
                                          <p:spTgt spid="1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49866"/>
                                        </p:tgtEl>
                                        <p:attrNameLst>
                                          <p:attrName>style.visibility</p:attrName>
                                        </p:attrNameLst>
                                      </p:cBhvr>
                                      <p:to>
                                        <p:strVal val="visible"/>
                                      </p:to>
                                    </p:set>
                                    <p:animEffect transition="in" filter="dissolve">
                                      <p:cBhvr>
                                        <p:cTn id="57" dur="500"/>
                                        <p:tgtEl>
                                          <p:spTgt spid="24986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nodeType="clickEffect">
                                  <p:stCondLst>
                                    <p:cond delay="0"/>
                                  </p:stCondLst>
                                  <p:childTnLst>
                                    <p:animScale>
                                      <p:cBhvr>
                                        <p:cTn id="61" dur="2000" fill="hold"/>
                                        <p:tgtEl>
                                          <p:spTgt spid="249867"/>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15" grpId="0"/>
      <p:bldP spid="16" grpId="0" build="p" autoUpdateAnimBg="0"/>
      <p:bldP spid="1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4"/>
            <a:extLst>
              <a:ext uri="{FF2B5EF4-FFF2-40B4-BE49-F238E27FC236}">
                <a16:creationId xmlns:a16="http://schemas.microsoft.com/office/drawing/2014/main" id="{DE7EBA6B-74A6-4D81-8F1F-7CD23E4FAF91}"/>
              </a:ext>
            </a:extLst>
          </p:cNvPr>
          <p:cNvPicPr>
            <a:picLocks noChangeAspect="1"/>
          </p:cNvPicPr>
          <p:nvPr/>
        </p:nvPicPr>
        <p:blipFill>
          <a:blip r:embed="rId5"/>
          <a:stretch>
            <a:fillRect/>
          </a:stretch>
        </p:blipFill>
        <p:spPr>
          <a:xfrm>
            <a:off x="7153747" y="2186708"/>
            <a:ext cx="4908639" cy="2792445"/>
          </a:xfrm>
          <a:prstGeom prst="rect">
            <a:avLst/>
          </a:prstGeom>
        </p:spPr>
      </p:pic>
      <p:sp>
        <p:nvSpPr>
          <p:cNvPr id="6" name="Title 1"/>
          <p:cNvSpPr txBox="1">
            <a:spLocks/>
          </p:cNvSpPr>
          <p:nvPr/>
        </p:nvSpPr>
        <p:spPr bwMode="gray">
          <a:xfrm>
            <a:off x="0" y="0"/>
            <a:ext cx="12192000"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dirty="0">
                <a:solidFill>
                  <a:schemeClr val="bg1"/>
                </a:solidFill>
                <a:latin typeface="Impact" pitchFamily="34" charset="0"/>
                <a:ea typeface="ＭＳ Ｐゴシック" pitchFamily="-65" charset="-128"/>
              </a:rPr>
              <a:t>Problem-6</a:t>
            </a:r>
          </a:p>
        </p:txBody>
      </p:sp>
      <p:graphicFrame>
        <p:nvGraphicFramePr>
          <p:cNvPr id="301059" name="Object 3"/>
          <p:cNvGraphicFramePr>
            <a:graphicFrameLocks noChangeAspect="1"/>
          </p:cNvGraphicFramePr>
          <p:nvPr>
            <p:extLst>
              <p:ext uri="{D42A27DB-BD31-4B8C-83A1-F6EECF244321}">
                <p14:modId xmlns:p14="http://schemas.microsoft.com/office/powerpoint/2010/main" val="3591117229"/>
              </p:ext>
            </p:extLst>
          </p:nvPr>
        </p:nvGraphicFramePr>
        <p:xfrm>
          <a:off x="177552" y="633331"/>
          <a:ext cx="4170363" cy="1443038"/>
        </p:xfrm>
        <a:graphic>
          <a:graphicData uri="http://schemas.openxmlformats.org/presentationml/2006/ole">
            <mc:AlternateContent xmlns:mc="http://schemas.openxmlformats.org/markup-compatibility/2006">
              <mc:Choice xmlns:v="urn:schemas-microsoft-com:vml" Requires="v">
                <p:oleObj spid="_x0000_s84306" name="Worksheet" r:id="rId6" imgW="2971779" imgH="1028717" progId="Excel.Sheet.12">
                  <p:embed/>
                </p:oleObj>
              </mc:Choice>
              <mc:Fallback>
                <p:oleObj name="Worksheet" r:id="rId6" imgW="2971779" imgH="1028717" progId="Excel.Sheet.12">
                  <p:embed/>
                  <p:pic>
                    <p:nvPicPr>
                      <p:cNvPr id="301059" name="Object 3"/>
                      <p:cNvPicPr>
                        <a:picLocks noChangeAspect="1" noChangeArrowheads="1"/>
                      </p:cNvPicPr>
                      <p:nvPr/>
                    </p:nvPicPr>
                    <p:blipFill>
                      <a:blip r:embed="rId7"/>
                      <a:srcRect/>
                      <a:stretch>
                        <a:fillRect/>
                      </a:stretch>
                    </p:blipFill>
                    <p:spPr bwMode="auto">
                      <a:xfrm>
                        <a:off x="177552" y="633331"/>
                        <a:ext cx="4170363"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0" name="Object 4"/>
          <p:cNvGraphicFramePr>
            <a:graphicFrameLocks noChangeAspect="1"/>
          </p:cNvGraphicFramePr>
          <p:nvPr>
            <p:extLst>
              <p:ext uri="{D42A27DB-BD31-4B8C-83A1-F6EECF244321}">
                <p14:modId xmlns:p14="http://schemas.microsoft.com/office/powerpoint/2010/main" val="509076134"/>
              </p:ext>
            </p:extLst>
          </p:nvPr>
        </p:nvGraphicFramePr>
        <p:xfrm>
          <a:off x="4367808" y="633332"/>
          <a:ext cx="987425" cy="1439863"/>
        </p:xfrm>
        <a:graphic>
          <a:graphicData uri="http://schemas.openxmlformats.org/presentationml/2006/ole">
            <mc:AlternateContent xmlns:mc="http://schemas.openxmlformats.org/markup-compatibility/2006">
              <mc:Choice xmlns:v="urn:schemas-microsoft-com:vml" Requires="v">
                <p:oleObj spid="_x0000_s84307" name="Worksheet" r:id="rId8" imgW="704939" imgH="1028700" progId="Excel.Sheet.12">
                  <p:embed/>
                </p:oleObj>
              </mc:Choice>
              <mc:Fallback>
                <p:oleObj name="Worksheet" r:id="rId8" imgW="704939" imgH="1028700" progId="Excel.Sheet.12">
                  <p:embed/>
                  <p:pic>
                    <p:nvPicPr>
                      <p:cNvPr id="301060" name="Object 4"/>
                      <p:cNvPicPr>
                        <a:picLocks noChangeAspect="1" noChangeArrowheads="1"/>
                      </p:cNvPicPr>
                      <p:nvPr/>
                    </p:nvPicPr>
                    <p:blipFill>
                      <a:blip r:embed="rId9"/>
                      <a:srcRect/>
                      <a:stretch>
                        <a:fillRect/>
                      </a:stretch>
                    </p:blipFill>
                    <p:spPr bwMode="auto">
                      <a:xfrm>
                        <a:off x="4367808" y="633332"/>
                        <a:ext cx="9874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1" name="Object 5"/>
          <p:cNvGraphicFramePr>
            <a:graphicFrameLocks noChangeAspect="1"/>
          </p:cNvGraphicFramePr>
          <p:nvPr>
            <p:extLst>
              <p:ext uri="{D42A27DB-BD31-4B8C-83A1-F6EECF244321}">
                <p14:modId xmlns:p14="http://schemas.microsoft.com/office/powerpoint/2010/main" val="3358822523"/>
              </p:ext>
            </p:extLst>
          </p:nvPr>
        </p:nvGraphicFramePr>
        <p:xfrm>
          <a:off x="5370984" y="633331"/>
          <a:ext cx="1782763" cy="1447800"/>
        </p:xfrm>
        <a:graphic>
          <a:graphicData uri="http://schemas.openxmlformats.org/presentationml/2006/ole">
            <mc:AlternateContent xmlns:mc="http://schemas.openxmlformats.org/markup-compatibility/2006">
              <mc:Choice xmlns:v="urn:schemas-microsoft-com:vml" Requires="v">
                <p:oleObj spid="_x0000_s84308" name="Worksheet" r:id="rId10" imgW="1266668" imgH="1028680" progId="Excel.Sheet.12">
                  <p:embed/>
                </p:oleObj>
              </mc:Choice>
              <mc:Fallback>
                <p:oleObj name="Worksheet" r:id="rId10" imgW="1266668" imgH="1028680" progId="Excel.Sheet.12">
                  <p:embed/>
                  <p:pic>
                    <p:nvPicPr>
                      <p:cNvPr id="30106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0984" y="633331"/>
                        <a:ext cx="178276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3D320B1D-2088-4864-BF6A-97689980E087}"/>
              </a:ext>
            </a:extLst>
          </p:cNvPr>
          <p:cNvGraphicFramePr>
            <a:graphicFrameLocks noChangeAspect="1"/>
          </p:cNvGraphicFramePr>
          <p:nvPr>
            <p:extLst>
              <p:ext uri="{D42A27DB-BD31-4B8C-83A1-F6EECF244321}">
                <p14:modId xmlns:p14="http://schemas.microsoft.com/office/powerpoint/2010/main" val="1058536631"/>
              </p:ext>
            </p:extLst>
          </p:nvPr>
        </p:nvGraphicFramePr>
        <p:xfrm>
          <a:off x="-7545" y="5013176"/>
          <a:ext cx="3425825" cy="1435100"/>
        </p:xfrm>
        <a:graphic>
          <a:graphicData uri="http://schemas.openxmlformats.org/presentationml/2006/ole">
            <mc:AlternateContent xmlns:mc="http://schemas.openxmlformats.org/markup-compatibility/2006">
              <mc:Choice xmlns:v="urn:schemas-microsoft-com:vml" Requires="v">
                <p:oleObj spid="_x0000_s84309" name="Worksheet" r:id="rId12" imgW="2905104" imgH="1219290" progId="Excel.Sheet.12">
                  <p:embed/>
                </p:oleObj>
              </mc:Choice>
              <mc:Fallback>
                <p:oleObj name="Worksheet" r:id="rId12" imgW="2905104" imgH="1219290" progId="Excel.Sheet.12">
                  <p:embed/>
                  <p:pic>
                    <p:nvPicPr>
                      <p:cNvPr id="302086" name="Object 6"/>
                      <p:cNvPicPr>
                        <a:picLocks noChangeAspect="1" noChangeArrowheads="1"/>
                      </p:cNvPicPr>
                      <p:nvPr/>
                    </p:nvPicPr>
                    <p:blipFill>
                      <a:blip r:embed="rId13"/>
                      <a:srcRect/>
                      <a:stretch>
                        <a:fillRect/>
                      </a:stretch>
                    </p:blipFill>
                    <p:spPr bwMode="auto">
                      <a:xfrm>
                        <a:off x="-7545" y="5013176"/>
                        <a:ext cx="342582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097C4225-CD36-4069-A4BB-E67388467FE6}"/>
              </a:ext>
            </a:extLst>
          </p:cNvPr>
          <p:cNvGraphicFramePr>
            <a:graphicFrameLocks noChangeAspect="1"/>
          </p:cNvGraphicFramePr>
          <p:nvPr>
            <p:extLst>
              <p:ext uri="{D42A27DB-BD31-4B8C-83A1-F6EECF244321}">
                <p14:modId xmlns:p14="http://schemas.microsoft.com/office/powerpoint/2010/main" val="491460989"/>
              </p:ext>
            </p:extLst>
          </p:nvPr>
        </p:nvGraphicFramePr>
        <p:xfrm>
          <a:off x="4308867" y="5013176"/>
          <a:ext cx="831850" cy="1435100"/>
        </p:xfrm>
        <a:graphic>
          <a:graphicData uri="http://schemas.openxmlformats.org/presentationml/2006/ole">
            <mc:AlternateContent xmlns:mc="http://schemas.openxmlformats.org/markup-compatibility/2006">
              <mc:Choice xmlns:v="urn:schemas-microsoft-com:vml" Requires="v">
                <p:oleObj spid="_x0000_s84310" name="Worksheet" r:id="rId14" imgW="704860" imgH="1219200" progId="Excel.Sheet.12">
                  <p:embed/>
                </p:oleObj>
              </mc:Choice>
              <mc:Fallback>
                <p:oleObj name="Worksheet" r:id="rId14" imgW="704860" imgH="1219200" progId="Excel.Sheet.12">
                  <p:embed/>
                  <p:pic>
                    <p:nvPicPr>
                      <p:cNvPr id="30208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08867" y="5013176"/>
                        <a:ext cx="8318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DF398124-E29B-428A-B696-F59EFECE8ADD}"/>
              </a:ext>
            </a:extLst>
          </p:cNvPr>
          <p:cNvGraphicFramePr>
            <a:graphicFrameLocks noChangeAspect="1"/>
          </p:cNvGraphicFramePr>
          <p:nvPr>
            <p:extLst>
              <p:ext uri="{D42A27DB-BD31-4B8C-83A1-F6EECF244321}">
                <p14:modId xmlns:p14="http://schemas.microsoft.com/office/powerpoint/2010/main" val="2954586738"/>
              </p:ext>
            </p:extLst>
          </p:nvPr>
        </p:nvGraphicFramePr>
        <p:xfrm>
          <a:off x="5945356" y="5013176"/>
          <a:ext cx="685800" cy="1435100"/>
        </p:xfrm>
        <a:graphic>
          <a:graphicData uri="http://schemas.openxmlformats.org/presentationml/2006/ole">
            <mc:AlternateContent xmlns:mc="http://schemas.openxmlformats.org/markup-compatibility/2006">
              <mc:Choice xmlns:v="urn:schemas-microsoft-com:vml" Requires="v">
                <p:oleObj spid="_x0000_s84311" name="Worksheet" r:id="rId16" imgW="580989" imgH="1219200" progId="Excel.Sheet.12">
                  <p:embed/>
                </p:oleObj>
              </mc:Choice>
              <mc:Fallback>
                <p:oleObj name="Worksheet" r:id="rId16" imgW="580989" imgH="1219200" progId="Excel.Sheet.12">
                  <p:embed/>
                  <p:pic>
                    <p:nvPicPr>
                      <p:cNvPr id="30208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5356" y="5013176"/>
                        <a:ext cx="6858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0">
            <a:extLst>
              <a:ext uri="{FF2B5EF4-FFF2-40B4-BE49-F238E27FC236}">
                <a16:creationId xmlns:a16="http://schemas.microsoft.com/office/drawing/2014/main" id="{D6261198-65C8-4B8E-B38B-A9A51868B093}"/>
              </a:ext>
            </a:extLst>
          </p:cNvPr>
          <p:cNvGraphicFramePr>
            <a:graphicFrameLocks noChangeAspect="1"/>
          </p:cNvGraphicFramePr>
          <p:nvPr>
            <p:extLst>
              <p:ext uri="{D42A27DB-BD31-4B8C-83A1-F6EECF244321}">
                <p14:modId xmlns:p14="http://schemas.microsoft.com/office/powerpoint/2010/main" val="930868909"/>
              </p:ext>
            </p:extLst>
          </p:nvPr>
        </p:nvGraphicFramePr>
        <p:xfrm>
          <a:off x="3438916" y="5013176"/>
          <a:ext cx="820738" cy="1435100"/>
        </p:xfrm>
        <a:graphic>
          <a:graphicData uri="http://schemas.openxmlformats.org/presentationml/2006/ole">
            <mc:AlternateContent xmlns:mc="http://schemas.openxmlformats.org/markup-compatibility/2006">
              <mc:Choice xmlns:v="urn:schemas-microsoft-com:vml" Requires="v">
                <p:oleObj spid="_x0000_s84312" name="Worksheet" r:id="rId18" imgW="695432" imgH="1219200" progId="Excel.Sheet.12">
                  <p:embed/>
                </p:oleObj>
              </mc:Choice>
              <mc:Fallback>
                <p:oleObj name="Worksheet" r:id="rId18" imgW="695432" imgH="1219200" progId="Excel.Sheet.12">
                  <p:embed/>
                  <p:pic>
                    <p:nvPicPr>
                      <p:cNvPr id="30209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38916" y="5013176"/>
                        <a:ext cx="820738"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1">
            <a:extLst>
              <a:ext uri="{FF2B5EF4-FFF2-40B4-BE49-F238E27FC236}">
                <a16:creationId xmlns:a16="http://schemas.microsoft.com/office/drawing/2014/main" id="{BE0731CE-CEBE-407B-B167-416BADF60393}"/>
              </a:ext>
            </a:extLst>
          </p:cNvPr>
          <p:cNvGraphicFramePr>
            <a:graphicFrameLocks noChangeAspect="1"/>
          </p:cNvGraphicFramePr>
          <p:nvPr>
            <p:extLst>
              <p:ext uri="{D42A27DB-BD31-4B8C-83A1-F6EECF244321}">
                <p14:modId xmlns:p14="http://schemas.microsoft.com/office/powerpoint/2010/main" val="1314920484"/>
              </p:ext>
            </p:extLst>
          </p:nvPr>
        </p:nvGraphicFramePr>
        <p:xfrm>
          <a:off x="5172466" y="5013176"/>
          <a:ext cx="730250" cy="1435100"/>
        </p:xfrm>
        <a:graphic>
          <a:graphicData uri="http://schemas.openxmlformats.org/presentationml/2006/ole">
            <mc:AlternateContent xmlns:mc="http://schemas.openxmlformats.org/markup-compatibility/2006">
              <mc:Choice xmlns:v="urn:schemas-microsoft-com:vml" Requires="v">
                <p:oleObj spid="_x0000_s84313" name="Worksheet" r:id="rId20" imgW="619028" imgH="1219200" progId="Excel.Sheet.12">
                  <p:embed/>
                </p:oleObj>
              </mc:Choice>
              <mc:Fallback>
                <p:oleObj name="Worksheet" r:id="rId20" imgW="619028" imgH="1219200" progId="Excel.Sheet.12">
                  <p:embed/>
                  <p:pic>
                    <p:nvPicPr>
                      <p:cNvPr id="30209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72466" y="5013176"/>
                        <a:ext cx="7302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2">
            <a:extLst>
              <a:ext uri="{FF2B5EF4-FFF2-40B4-BE49-F238E27FC236}">
                <a16:creationId xmlns:a16="http://schemas.microsoft.com/office/drawing/2014/main" id="{2FED7093-3917-4A69-BBDE-A1DB8AC81B97}"/>
              </a:ext>
            </a:extLst>
          </p:cNvPr>
          <p:cNvGraphicFramePr>
            <a:graphicFrameLocks noChangeAspect="1"/>
          </p:cNvGraphicFramePr>
          <p:nvPr>
            <p:extLst>
              <p:ext uri="{D42A27DB-BD31-4B8C-83A1-F6EECF244321}">
                <p14:modId xmlns:p14="http://schemas.microsoft.com/office/powerpoint/2010/main" val="2942447217"/>
              </p:ext>
            </p:extLst>
          </p:nvPr>
        </p:nvGraphicFramePr>
        <p:xfrm>
          <a:off x="6656554" y="5013176"/>
          <a:ext cx="730250" cy="1435100"/>
        </p:xfrm>
        <a:graphic>
          <a:graphicData uri="http://schemas.openxmlformats.org/presentationml/2006/ole">
            <mc:AlternateContent xmlns:mc="http://schemas.openxmlformats.org/markup-compatibility/2006">
              <mc:Choice xmlns:v="urn:schemas-microsoft-com:vml" Requires="v">
                <p:oleObj spid="_x0000_s84314" name="Worksheet" r:id="rId22" imgW="619028" imgH="1219200" progId="Excel.Sheet.12">
                  <p:embed/>
                </p:oleObj>
              </mc:Choice>
              <mc:Fallback>
                <p:oleObj name="Worksheet" r:id="rId22" imgW="619028" imgH="1219200" progId="Excel.Sheet.12">
                  <p:embed/>
                  <p:pic>
                    <p:nvPicPr>
                      <p:cNvPr id="302092"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56554" y="5013176"/>
                        <a:ext cx="7302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3">
            <a:extLst>
              <a:ext uri="{FF2B5EF4-FFF2-40B4-BE49-F238E27FC236}">
                <a16:creationId xmlns:a16="http://schemas.microsoft.com/office/drawing/2014/main" id="{C3EE7102-C591-45AD-88DB-FDA2D7F1FE34}"/>
              </a:ext>
            </a:extLst>
          </p:cNvPr>
          <p:cNvGraphicFramePr>
            <a:graphicFrameLocks noChangeAspect="1"/>
          </p:cNvGraphicFramePr>
          <p:nvPr>
            <p:extLst>
              <p:ext uri="{D42A27DB-BD31-4B8C-83A1-F6EECF244321}">
                <p14:modId xmlns:p14="http://schemas.microsoft.com/office/powerpoint/2010/main" val="3811742419"/>
              </p:ext>
            </p:extLst>
          </p:nvPr>
        </p:nvGraphicFramePr>
        <p:xfrm>
          <a:off x="7418554" y="5013176"/>
          <a:ext cx="1449388" cy="1435100"/>
        </p:xfrm>
        <a:graphic>
          <a:graphicData uri="http://schemas.openxmlformats.org/presentationml/2006/ole">
            <mc:AlternateContent xmlns:mc="http://schemas.openxmlformats.org/markup-compatibility/2006">
              <mc:Choice xmlns:v="urn:schemas-microsoft-com:vml" Requires="v">
                <p:oleObj spid="_x0000_s84315" name="Worksheet" r:id="rId24" imgW="1228628" imgH="1219200" progId="Excel.Sheet.12">
                  <p:embed/>
                </p:oleObj>
              </mc:Choice>
              <mc:Fallback>
                <p:oleObj name="Worksheet" r:id="rId24" imgW="1228628" imgH="1219200" progId="Excel.Sheet.12">
                  <p:embed/>
                  <p:pic>
                    <p:nvPicPr>
                      <p:cNvPr id="302093" name="Object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18554" y="5013176"/>
                        <a:ext cx="1449388"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1059"/>
                                        </p:tgtEl>
                                        <p:attrNameLst>
                                          <p:attrName>style.visibility</p:attrName>
                                        </p:attrNameLst>
                                      </p:cBhvr>
                                      <p:to>
                                        <p:strVal val="visible"/>
                                      </p:to>
                                    </p:set>
                                    <p:animEffect transition="in" filter="dissolve">
                                      <p:cBhvr>
                                        <p:cTn id="7" dur="500"/>
                                        <p:tgtEl>
                                          <p:spTgt spid="3010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1060"/>
                                        </p:tgtEl>
                                        <p:attrNameLst>
                                          <p:attrName>style.visibility</p:attrName>
                                        </p:attrNameLst>
                                      </p:cBhvr>
                                      <p:to>
                                        <p:strVal val="visible"/>
                                      </p:to>
                                    </p:set>
                                    <p:animEffect transition="in" filter="dissolve">
                                      <p:cBhvr>
                                        <p:cTn id="12" dur="500"/>
                                        <p:tgtEl>
                                          <p:spTgt spid="3010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1061"/>
                                        </p:tgtEl>
                                        <p:attrNameLst>
                                          <p:attrName>style.visibility</p:attrName>
                                        </p:attrNameLst>
                                      </p:cBhvr>
                                      <p:to>
                                        <p:strVal val="visible"/>
                                      </p:to>
                                    </p:set>
                                    <p:animEffect transition="in" filter="dissolve">
                                      <p:cBhvr>
                                        <p:cTn id="17" dur="500"/>
                                        <p:tgtEl>
                                          <p:spTgt spid="30106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err="1"/>
              <a:t>MMcb</a:t>
            </a:r>
            <a:r>
              <a:rPr lang="en-AU" dirty="0"/>
              <a:t>- A Single Station Waiting Line- A Call Centre</a:t>
            </a:r>
            <a:endParaRPr lang="en-US" dirty="0"/>
          </a:p>
        </p:txBody>
      </p:sp>
      <p:sp>
        <p:nvSpPr>
          <p:cNvPr id="5" name="Rectangle 2"/>
          <p:cNvSpPr>
            <a:spLocks noChangeArrowheads="1"/>
          </p:cNvSpPr>
          <p:nvPr/>
        </p:nvSpPr>
        <p:spPr bwMode="auto">
          <a:xfrm>
            <a:off x="2304217" y="677768"/>
            <a:ext cx="4611687" cy="2693988"/>
          </a:xfrm>
          <a:prstGeom prst="rect">
            <a:avLst/>
          </a:prstGeom>
          <a:solidFill>
            <a:schemeClr val="accent3">
              <a:lumMod val="95000"/>
            </a:schemeClr>
          </a:solidFill>
          <a:ln w="12700">
            <a:solidFill>
              <a:srgbClr val="000000"/>
            </a:solidFill>
            <a:miter lim="800000"/>
            <a:headEnd/>
            <a:tailEnd/>
          </a:ln>
        </p:spPr>
        <p:txBody>
          <a:bodyPr wrap="none" anchor="ctr"/>
          <a:lstStyle/>
          <a:p>
            <a:endParaRPr lang="en-US">
              <a:solidFill>
                <a:srgbClr val="C00000"/>
              </a:solidFill>
              <a:latin typeface="Book Antiqua" panose="02040602050305030304" pitchFamily="18" charset="0"/>
            </a:endParaRPr>
          </a:p>
        </p:txBody>
      </p:sp>
      <p:sp>
        <p:nvSpPr>
          <p:cNvPr id="6" name="Rectangle 3"/>
          <p:cNvSpPr>
            <a:spLocks noChangeArrowheads="1"/>
          </p:cNvSpPr>
          <p:nvPr/>
        </p:nvSpPr>
        <p:spPr bwMode="auto">
          <a:xfrm>
            <a:off x="4573102" y="1363568"/>
            <a:ext cx="1897955" cy="1477970"/>
          </a:xfrm>
          <a:prstGeom prst="rect">
            <a:avLst/>
          </a:prstGeom>
          <a:noFill/>
          <a:ln w="9525">
            <a:noFill/>
            <a:miter lim="800000"/>
            <a:headEnd/>
            <a:tailEnd/>
          </a:ln>
        </p:spPr>
        <p:txBody>
          <a:bodyPr wrap="none" lIns="92075" tIns="46038" rIns="92075" bIns="46038">
            <a:spAutoFit/>
          </a:bodyPr>
          <a:lstStyle/>
          <a:p>
            <a:pPr algn="ctr" eaLnBrk="0" hangingPunct="0"/>
            <a:r>
              <a:rPr lang="en-US" dirty="0">
                <a:solidFill>
                  <a:srgbClr val="00B050"/>
                </a:solidFill>
                <a:latin typeface="Book Antiqua" panose="02040602050305030304" pitchFamily="18" charset="0"/>
              </a:rPr>
              <a:t>Sales Reps</a:t>
            </a:r>
          </a:p>
          <a:p>
            <a:pPr algn="ctr" eaLnBrk="0" hangingPunct="0"/>
            <a:r>
              <a:rPr lang="en-US" dirty="0">
                <a:solidFill>
                  <a:srgbClr val="00B050"/>
                </a:solidFill>
                <a:latin typeface="Book Antiqua" panose="02040602050305030304" pitchFamily="18" charset="0"/>
              </a:rPr>
              <a:t>Processing</a:t>
            </a:r>
          </a:p>
          <a:p>
            <a:pPr algn="ctr" eaLnBrk="0" hangingPunct="0"/>
            <a:r>
              <a:rPr lang="en-US" dirty="0">
                <a:solidFill>
                  <a:srgbClr val="00B050"/>
                </a:solidFill>
                <a:latin typeface="Book Antiqua" panose="02040602050305030304" pitchFamily="18" charset="0"/>
              </a:rPr>
              <a:t>Calls</a:t>
            </a:r>
          </a:p>
          <a:p>
            <a:pPr algn="ctr" eaLnBrk="0" hangingPunct="0"/>
            <a:endParaRPr lang="en-US" dirty="0">
              <a:solidFill>
                <a:srgbClr val="C00000"/>
              </a:solidFill>
              <a:latin typeface="Book Antiqua" panose="02040602050305030304" pitchFamily="18" charset="0"/>
            </a:endParaRPr>
          </a:p>
          <a:p>
            <a:pPr algn="ctr" eaLnBrk="0" hangingPunct="0"/>
            <a:r>
              <a:rPr lang="en-US" dirty="0">
                <a:solidFill>
                  <a:srgbClr val="00B050"/>
                </a:solidFill>
                <a:latin typeface="Book Antiqua" panose="02040602050305030304" pitchFamily="18" charset="0"/>
              </a:rPr>
              <a:t>(Service Process)</a:t>
            </a:r>
          </a:p>
        </p:txBody>
      </p:sp>
      <p:sp>
        <p:nvSpPr>
          <p:cNvPr id="7" name="Rectangle 4"/>
          <p:cNvSpPr>
            <a:spLocks noChangeArrowheads="1"/>
          </p:cNvSpPr>
          <p:nvPr/>
        </p:nvSpPr>
        <p:spPr bwMode="auto">
          <a:xfrm>
            <a:off x="289679" y="1592168"/>
            <a:ext cx="2245808" cy="646973"/>
          </a:xfrm>
          <a:prstGeom prst="rect">
            <a:avLst/>
          </a:prstGeom>
          <a:noFill/>
          <a:ln w="9525">
            <a:noFill/>
            <a:miter lim="800000"/>
            <a:headEnd/>
            <a:tailEnd/>
          </a:ln>
        </p:spPr>
        <p:txBody>
          <a:bodyPr wrap="none" lIns="92075" tIns="46038" rIns="92075" bIns="46038">
            <a:spAutoFit/>
          </a:bodyPr>
          <a:lstStyle/>
          <a:p>
            <a:pPr eaLnBrk="0" hangingPunct="0"/>
            <a:r>
              <a:rPr lang="en-US" dirty="0">
                <a:latin typeface="Book Antiqua" panose="02040602050305030304" pitchFamily="18" charset="0"/>
              </a:rPr>
              <a:t>Incoming Calls</a:t>
            </a:r>
          </a:p>
          <a:p>
            <a:pPr eaLnBrk="0" hangingPunct="0"/>
            <a:r>
              <a:rPr lang="en-US" dirty="0">
                <a:latin typeface="Book Antiqua" panose="02040602050305030304" pitchFamily="18" charset="0"/>
              </a:rPr>
              <a:t>(Customer Arrivals)</a:t>
            </a:r>
          </a:p>
        </p:txBody>
      </p:sp>
      <p:sp>
        <p:nvSpPr>
          <p:cNvPr id="8" name="Rectangle 5"/>
          <p:cNvSpPr>
            <a:spLocks noChangeArrowheads="1"/>
          </p:cNvSpPr>
          <p:nvPr/>
        </p:nvSpPr>
        <p:spPr bwMode="auto">
          <a:xfrm>
            <a:off x="2336723" y="1820768"/>
            <a:ext cx="2141612" cy="923972"/>
          </a:xfrm>
          <a:prstGeom prst="rect">
            <a:avLst/>
          </a:prstGeom>
          <a:noFill/>
          <a:ln w="9525">
            <a:noFill/>
            <a:miter lim="800000"/>
            <a:headEnd/>
            <a:tailEnd/>
          </a:ln>
        </p:spPr>
        <p:txBody>
          <a:bodyPr wrap="none" lIns="92075" tIns="46038" rIns="92075" bIns="46038">
            <a:spAutoFit/>
          </a:bodyPr>
          <a:lstStyle/>
          <a:p>
            <a:pPr algn="ctr" eaLnBrk="0" hangingPunct="0"/>
            <a:r>
              <a:rPr lang="en-US" dirty="0">
                <a:solidFill>
                  <a:srgbClr val="FF0000"/>
                </a:solidFill>
                <a:latin typeface="Book Antiqua" panose="02040602050305030304" pitchFamily="18" charset="0"/>
              </a:rPr>
              <a:t>Calls </a:t>
            </a:r>
          </a:p>
          <a:p>
            <a:pPr algn="ctr" eaLnBrk="0" hangingPunct="0"/>
            <a:r>
              <a:rPr lang="en-US" dirty="0">
                <a:solidFill>
                  <a:srgbClr val="FF0000"/>
                </a:solidFill>
                <a:latin typeface="Book Antiqua" panose="02040602050305030304" pitchFamily="18" charset="0"/>
              </a:rPr>
              <a:t>on Hold</a:t>
            </a:r>
          </a:p>
          <a:p>
            <a:pPr algn="ctr" eaLnBrk="0" hangingPunct="0"/>
            <a:r>
              <a:rPr lang="en-US" dirty="0">
                <a:solidFill>
                  <a:srgbClr val="FF0000"/>
                </a:solidFill>
                <a:latin typeface="Book Antiqua" panose="02040602050305030304" pitchFamily="18" charset="0"/>
              </a:rPr>
              <a:t>(Service Inventory)</a:t>
            </a:r>
          </a:p>
        </p:txBody>
      </p:sp>
      <p:sp>
        <p:nvSpPr>
          <p:cNvPr id="9" name="Rectangle 6"/>
          <p:cNvSpPr>
            <a:spLocks noChangeArrowheads="1"/>
          </p:cNvSpPr>
          <p:nvPr/>
        </p:nvSpPr>
        <p:spPr bwMode="auto">
          <a:xfrm>
            <a:off x="6842879" y="1592168"/>
            <a:ext cx="2555187" cy="646973"/>
          </a:xfrm>
          <a:prstGeom prst="rect">
            <a:avLst/>
          </a:prstGeom>
          <a:noFill/>
          <a:ln w="9525">
            <a:noFill/>
            <a:miter lim="800000"/>
            <a:headEnd/>
            <a:tailEnd/>
          </a:ln>
        </p:spPr>
        <p:txBody>
          <a:bodyPr wrap="none" lIns="92075" tIns="46038" rIns="92075" bIns="46038">
            <a:spAutoFit/>
          </a:bodyPr>
          <a:lstStyle/>
          <a:p>
            <a:pPr eaLnBrk="0" hangingPunct="0"/>
            <a:r>
              <a:rPr lang="en-US" dirty="0">
                <a:latin typeface="Book Antiqua" panose="02040602050305030304" pitchFamily="18" charset="0"/>
              </a:rPr>
              <a:t>Answered Calls</a:t>
            </a:r>
          </a:p>
          <a:p>
            <a:pPr eaLnBrk="0" hangingPunct="0"/>
            <a:r>
              <a:rPr lang="en-US" dirty="0">
                <a:latin typeface="Book Antiqua" panose="02040602050305030304" pitchFamily="18" charset="0"/>
              </a:rPr>
              <a:t>(Customer Departures)</a:t>
            </a:r>
          </a:p>
        </p:txBody>
      </p:sp>
      <p:sp>
        <p:nvSpPr>
          <p:cNvPr id="11" name="Rectangle 21"/>
          <p:cNvSpPr>
            <a:spLocks noChangeArrowheads="1"/>
          </p:cNvSpPr>
          <p:nvPr/>
        </p:nvSpPr>
        <p:spPr bwMode="auto">
          <a:xfrm>
            <a:off x="89313" y="3500844"/>
            <a:ext cx="2247410" cy="646973"/>
          </a:xfrm>
          <a:prstGeom prst="rect">
            <a:avLst/>
          </a:prstGeom>
          <a:noFill/>
          <a:ln w="9525">
            <a:noFill/>
            <a:miter lim="800000"/>
            <a:headEnd/>
            <a:tailEnd/>
          </a:ln>
        </p:spPr>
        <p:txBody>
          <a:bodyPr wrap="none" lIns="92075" tIns="46038" rIns="92075" bIns="46038">
            <a:spAutoFit/>
          </a:bodyPr>
          <a:lstStyle/>
          <a:p>
            <a:pPr eaLnBrk="0" hangingPunct="0"/>
            <a:r>
              <a:rPr lang="en-US" dirty="0">
                <a:solidFill>
                  <a:srgbClr val="FF0000"/>
                </a:solidFill>
                <a:latin typeface="Book Antiqua" panose="02040602050305030304" pitchFamily="18" charset="0"/>
              </a:rPr>
              <a:t>Blocked Calls</a:t>
            </a:r>
          </a:p>
          <a:p>
            <a:pPr eaLnBrk="0" hangingPunct="0"/>
            <a:r>
              <a:rPr lang="en-US" dirty="0">
                <a:solidFill>
                  <a:srgbClr val="FF0000"/>
                </a:solidFill>
                <a:latin typeface="Book Antiqua" panose="02040602050305030304" pitchFamily="18" charset="0"/>
              </a:rPr>
              <a:t>(Due to busy signal)</a:t>
            </a:r>
          </a:p>
        </p:txBody>
      </p:sp>
      <p:sp>
        <p:nvSpPr>
          <p:cNvPr id="13" name="Rectangle 35"/>
          <p:cNvSpPr>
            <a:spLocks noChangeArrowheads="1"/>
          </p:cNvSpPr>
          <p:nvPr/>
        </p:nvSpPr>
        <p:spPr bwMode="auto">
          <a:xfrm>
            <a:off x="2298005" y="3564253"/>
            <a:ext cx="2148024" cy="646973"/>
          </a:xfrm>
          <a:prstGeom prst="rect">
            <a:avLst/>
          </a:prstGeom>
          <a:noFill/>
          <a:ln w="9525">
            <a:noFill/>
            <a:miter lim="800000"/>
            <a:headEnd/>
            <a:tailEnd/>
          </a:ln>
        </p:spPr>
        <p:txBody>
          <a:bodyPr wrap="none" lIns="92075" tIns="46038" rIns="92075" bIns="46038">
            <a:spAutoFit/>
          </a:bodyPr>
          <a:lstStyle/>
          <a:p>
            <a:pPr eaLnBrk="0" hangingPunct="0"/>
            <a:r>
              <a:rPr lang="en-US" dirty="0">
                <a:solidFill>
                  <a:srgbClr val="FF0000"/>
                </a:solidFill>
                <a:latin typeface="Book Antiqua" panose="02040602050305030304" pitchFamily="18" charset="0"/>
              </a:rPr>
              <a:t>Abandoned Calls</a:t>
            </a:r>
          </a:p>
          <a:p>
            <a:pPr eaLnBrk="0" hangingPunct="0"/>
            <a:r>
              <a:rPr lang="en-US" dirty="0">
                <a:solidFill>
                  <a:srgbClr val="FF0000"/>
                </a:solidFill>
                <a:latin typeface="Book Antiqua" panose="02040602050305030304" pitchFamily="18" charset="0"/>
              </a:rPr>
              <a:t>(Due to long waits)</a:t>
            </a:r>
          </a:p>
        </p:txBody>
      </p:sp>
      <p:sp>
        <p:nvSpPr>
          <p:cNvPr id="14" name="Rectangle 36"/>
          <p:cNvSpPr>
            <a:spLocks noChangeArrowheads="1"/>
          </p:cNvSpPr>
          <p:nvPr/>
        </p:nvSpPr>
        <p:spPr bwMode="auto">
          <a:xfrm>
            <a:off x="4785479" y="1363568"/>
            <a:ext cx="1447800" cy="1066800"/>
          </a:xfrm>
          <a:prstGeom prst="rect">
            <a:avLst/>
          </a:prstGeom>
          <a:noFill/>
          <a:ln w="38100">
            <a:solidFill>
              <a:srgbClr val="00B050"/>
            </a:solidFill>
            <a:miter lim="800000"/>
            <a:headEnd type="none" w="sm" len="sm"/>
            <a:tailEnd type="none" w="sm" len="sm"/>
          </a:ln>
        </p:spPr>
        <p:txBody>
          <a:bodyPr wrap="none" anchor="ctr"/>
          <a:lstStyle/>
          <a:p>
            <a:endParaRPr lang="en-US">
              <a:solidFill>
                <a:srgbClr val="C00000"/>
              </a:solidFill>
              <a:latin typeface="Book Antiqua" panose="02040602050305030304" pitchFamily="18" charset="0"/>
            </a:endParaRPr>
          </a:p>
        </p:txBody>
      </p:sp>
      <p:sp>
        <p:nvSpPr>
          <p:cNvPr id="15" name="Freeform 37"/>
          <p:cNvSpPr>
            <a:spLocks/>
          </p:cNvSpPr>
          <p:nvPr/>
        </p:nvSpPr>
        <p:spPr bwMode="auto">
          <a:xfrm>
            <a:off x="2880479" y="1439768"/>
            <a:ext cx="1066800" cy="963613"/>
          </a:xfrm>
          <a:custGeom>
            <a:avLst/>
            <a:gdLst>
              <a:gd name="T0" fmla="*/ 0 w 576"/>
              <a:gd name="T1" fmla="*/ 2147483647 h 528"/>
              <a:gd name="T2" fmla="*/ 2147483647 w 576"/>
              <a:gd name="T3" fmla="*/ 0 h 528"/>
              <a:gd name="T4" fmla="*/ 2147483647 w 576"/>
              <a:gd name="T5" fmla="*/ 2147483647 h 528"/>
              <a:gd name="T6" fmla="*/ 0 w 576"/>
              <a:gd name="T7" fmla="*/ 2147483647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p:spPr>
        <p:txBody>
          <a:bodyPr wrap="none" anchor="ctr"/>
          <a:lstStyle/>
          <a:p>
            <a:endParaRPr lang="en-US">
              <a:solidFill>
                <a:srgbClr val="C00000"/>
              </a:solidFill>
              <a:latin typeface="Book Antiqua" panose="02040602050305030304" pitchFamily="18" charset="0"/>
            </a:endParaRPr>
          </a:p>
        </p:txBody>
      </p:sp>
      <p:sp>
        <p:nvSpPr>
          <p:cNvPr id="16" name="Rectangle 39"/>
          <p:cNvSpPr>
            <a:spLocks noChangeArrowheads="1"/>
          </p:cNvSpPr>
          <p:nvPr/>
        </p:nvSpPr>
        <p:spPr bwMode="auto">
          <a:xfrm>
            <a:off x="4610060" y="3594074"/>
            <a:ext cx="2148024" cy="646973"/>
          </a:xfrm>
          <a:prstGeom prst="rect">
            <a:avLst/>
          </a:prstGeom>
          <a:noFill/>
          <a:ln w="9525">
            <a:noFill/>
            <a:miter lim="800000"/>
            <a:headEnd/>
            <a:tailEnd/>
          </a:ln>
        </p:spPr>
        <p:txBody>
          <a:bodyPr wrap="none" lIns="92075" tIns="46038" rIns="92075" bIns="46038">
            <a:spAutoFit/>
          </a:bodyPr>
          <a:lstStyle/>
          <a:p>
            <a:pPr eaLnBrk="0" hangingPunct="0"/>
            <a:r>
              <a:rPr lang="en-US" dirty="0">
                <a:solidFill>
                  <a:srgbClr val="C00000"/>
                </a:solidFill>
                <a:latin typeface="Book Antiqua" panose="02040602050305030304" pitchFamily="18" charset="0"/>
              </a:rPr>
              <a:t>Calls In Process</a:t>
            </a:r>
          </a:p>
          <a:p>
            <a:pPr eaLnBrk="0" hangingPunct="0"/>
            <a:r>
              <a:rPr lang="en-US" dirty="0">
                <a:solidFill>
                  <a:srgbClr val="C00000"/>
                </a:solidFill>
                <a:latin typeface="Book Antiqua" panose="02040602050305030304" pitchFamily="18" charset="0"/>
              </a:rPr>
              <a:t>(Due to long waits)</a:t>
            </a:r>
          </a:p>
        </p:txBody>
      </p:sp>
      <p:sp>
        <p:nvSpPr>
          <p:cNvPr id="17" name="Text Box 40"/>
          <p:cNvSpPr txBox="1">
            <a:spLocks noChangeArrowheads="1"/>
          </p:cNvSpPr>
          <p:nvPr/>
        </p:nvSpPr>
        <p:spPr bwMode="auto">
          <a:xfrm>
            <a:off x="2956679" y="830168"/>
            <a:ext cx="3219151" cy="461665"/>
          </a:xfrm>
          <a:prstGeom prst="rect">
            <a:avLst/>
          </a:prstGeom>
          <a:noFill/>
          <a:ln w="12700">
            <a:noFill/>
            <a:miter lim="800000"/>
            <a:headEnd/>
            <a:tailEnd/>
          </a:ln>
        </p:spPr>
        <p:txBody>
          <a:bodyPr wrap="none">
            <a:spAutoFit/>
          </a:bodyPr>
          <a:lstStyle/>
          <a:p>
            <a:pPr eaLnBrk="0" hangingPunct="0"/>
            <a:r>
              <a:rPr lang="en-AU" sz="2400" b="1" dirty="0">
                <a:latin typeface="Book Antiqua" panose="02040602050305030304" pitchFamily="18" charset="0"/>
              </a:rPr>
              <a:t>A Call Centre Process</a:t>
            </a:r>
          </a:p>
        </p:txBody>
      </p:sp>
      <p:sp>
        <p:nvSpPr>
          <p:cNvPr id="18" name="Line 42"/>
          <p:cNvSpPr>
            <a:spLocks noChangeShapeType="1"/>
          </p:cNvSpPr>
          <p:nvPr/>
        </p:nvSpPr>
        <p:spPr bwMode="auto">
          <a:xfrm>
            <a:off x="6233279" y="1896968"/>
            <a:ext cx="24384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19" name="Line 43"/>
          <p:cNvSpPr>
            <a:spLocks noChangeShapeType="1"/>
          </p:cNvSpPr>
          <p:nvPr/>
        </p:nvSpPr>
        <p:spPr bwMode="auto">
          <a:xfrm>
            <a:off x="213479" y="1896968"/>
            <a:ext cx="28956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20" name="Line 44"/>
          <p:cNvSpPr>
            <a:spLocks noChangeShapeType="1"/>
          </p:cNvSpPr>
          <p:nvPr/>
        </p:nvSpPr>
        <p:spPr bwMode="auto">
          <a:xfrm>
            <a:off x="3718679" y="1896968"/>
            <a:ext cx="10668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5" name="Line 43">
            <a:extLst>
              <a:ext uri="{FF2B5EF4-FFF2-40B4-BE49-F238E27FC236}">
                <a16:creationId xmlns:a16="http://schemas.microsoft.com/office/drawing/2014/main" id="{CDC6AFFC-59CB-414E-AF56-E5E9DEAF4DB2}"/>
              </a:ext>
            </a:extLst>
          </p:cNvPr>
          <p:cNvSpPr>
            <a:spLocks noChangeShapeType="1"/>
          </p:cNvSpPr>
          <p:nvPr/>
        </p:nvSpPr>
        <p:spPr bwMode="auto">
          <a:xfrm flipH="1">
            <a:off x="1158373" y="2239141"/>
            <a:ext cx="0" cy="1132615"/>
          </a:xfrm>
          <a:prstGeom prst="line">
            <a:avLst/>
          </a:prstGeom>
          <a:noFill/>
          <a:ln w="38100">
            <a:solidFill>
              <a:srgbClr val="FF0000"/>
            </a:solidFill>
            <a:prstDash val="sysDash"/>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6" name="Line 43">
            <a:extLst>
              <a:ext uri="{FF2B5EF4-FFF2-40B4-BE49-F238E27FC236}">
                <a16:creationId xmlns:a16="http://schemas.microsoft.com/office/drawing/2014/main" id="{F52F2A89-EDF4-4C55-BB8F-BE35DCF23AAF}"/>
              </a:ext>
            </a:extLst>
          </p:cNvPr>
          <p:cNvSpPr>
            <a:spLocks noChangeShapeType="1"/>
          </p:cNvSpPr>
          <p:nvPr/>
        </p:nvSpPr>
        <p:spPr bwMode="auto">
          <a:xfrm>
            <a:off x="3433468" y="2779493"/>
            <a:ext cx="2" cy="814581"/>
          </a:xfrm>
          <a:prstGeom prst="line">
            <a:avLst/>
          </a:prstGeom>
          <a:noFill/>
          <a:ln w="38100">
            <a:solidFill>
              <a:srgbClr val="FF0000"/>
            </a:solidFill>
            <a:prstDash val="sysDash"/>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7" name="Content Placeholder 1">
            <a:extLst>
              <a:ext uri="{FF2B5EF4-FFF2-40B4-BE49-F238E27FC236}">
                <a16:creationId xmlns:a16="http://schemas.microsoft.com/office/drawing/2014/main" id="{F14A15C2-CE67-46AF-B68E-198CC84EE7A6}"/>
              </a:ext>
            </a:extLst>
          </p:cNvPr>
          <p:cNvSpPr txBox="1">
            <a:spLocks/>
          </p:cNvSpPr>
          <p:nvPr/>
        </p:nvSpPr>
        <p:spPr bwMode="auto">
          <a:xfrm>
            <a:off x="289678" y="4305816"/>
            <a:ext cx="5943601" cy="998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buClr>
                <a:srgbClr val="000000"/>
              </a:buClr>
              <a:buSzPct val="80000"/>
              <a:defRPr/>
            </a:pPr>
            <a:r>
              <a:rPr lang="en-US" sz="2400" kern="0" dirty="0">
                <a:latin typeface="Book Antiqua" panose="02040602050305030304" pitchFamily="18" charset="0"/>
                <a:ea typeface="ＭＳ Ｐゴシック" pitchFamily="-65" charset="-128"/>
                <a:cs typeface="MS Reference Sans Serif" pitchFamily="34" charset="0"/>
              </a:rPr>
              <a:t>Flow time T </a:t>
            </a:r>
            <a:r>
              <a:rPr lang="en-US" sz="2400" b="1" kern="0" dirty="0">
                <a:latin typeface="Book Antiqua" panose="02040602050305030304" pitchFamily="18" charset="0"/>
                <a:ea typeface="ＭＳ Ｐゴシック" pitchFamily="-65" charset="-128"/>
                <a:cs typeface="MS Reference Sans Serif" pitchFamily="34" charset="0"/>
              </a:rPr>
              <a:t>=    	      Ti         +	   Tp</a:t>
            </a:r>
            <a:endParaRPr lang="en-US" sz="2400" kern="0" dirty="0">
              <a:latin typeface="Book Antiqua" panose="02040602050305030304" pitchFamily="18" charset="0"/>
              <a:ea typeface="ＭＳ Ｐゴシック" pitchFamily="-65" charset="-128"/>
              <a:cs typeface="MS Reference Sans Serif" pitchFamily="34" charset="0"/>
            </a:endParaRPr>
          </a:p>
          <a:p>
            <a:pPr marL="457200" indent="-457200" defTabSz="815975">
              <a:spcBef>
                <a:spcPct val="20000"/>
              </a:spcBef>
              <a:buClr>
                <a:srgbClr val="000000"/>
              </a:buClr>
              <a:buSzPct val="80000"/>
              <a:defRPr/>
            </a:pPr>
            <a:r>
              <a:rPr lang="en-US" sz="2400" kern="0" dirty="0">
                <a:latin typeface="Book Antiqua" panose="02040602050305030304" pitchFamily="18" charset="0"/>
                <a:ea typeface="ＭＳ Ｐゴシック" pitchFamily="-65" charset="-128"/>
                <a:cs typeface="MS Reference Sans Serif" pitchFamily="34" charset="0"/>
              </a:rPr>
              <a:t>Inventory  I   </a:t>
            </a:r>
            <a:r>
              <a:rPr lang="en-US" sz="2400" b="1" kern="0" dirty="0">
                <a:latin typeface="Book Antiqua" panose="02040602050305030304" pitchFamily="18" charset="0"/>
                <a:ea typeface="ＭＳ Ｐゴシック" pitchFamily="-65" charset="-128"/>
                <a:cs typeface="MS Reference Sans Serif" pitchFamily="34" charset="0"/>
              </a:rPr>
              <a:t>=    	       </a:t>
            </a:r>
            <a:r>
              <a:rPr lang="en-US" sz="2400" b="1" kern="0" dirty="0" err="1">
                <a:latin typeface="Book Antiqua" panose="02040602050305030304" pitchFamily="18" charset="0"/>
                <a:ea typeface="ＭＳ Ｐゴシック" pitchFamily="-65" charset="-128"/>
                <a:cs typeface="MS Reference Sans Serif" pitchFamily="34" charset="0"/>
              </a:rPr>
              <a:t>Ii</a:t>
            </a:r>
            <a:r>
              <a:rPr lang="en-US" sz="2400" b="1" kern="0" baseline="-25000" dirty="0">
                <a:latin typeface="Book Antiqua" panose="02040602050305030304" pitchFamily="18" charset="0"/>
                <a:ea typeface="ＭＳ Ｐゴシック" pitchFamily="-65" charset="-128"/>
                <a:cs typeface="MS Reference Sans Serif" pitchFamily="34" charset="0"/>
              </a:rPr>
              <a:t>        </a:t>
            </a:r>
            <a:r>
              <a:rPr lang="en-US" sz="2400" b="1" kern="0" dirty="0">
                <a:latin typeface="Book Antiqua" panose="02040602050305030304" pitchFamily="18" charset="0"/>
                <a:ea typeface="ＭＳ Ｐゴシック" pitchFamily="-65" charset="-128"/>
                <a:cs typeface="MS Reference Sans Serif" pitchFamily="34" charset="0"/>
              </a:rPr>
              <a:t>    +	    Ip</a:t>
            </a:r>
            <a:r>
              <a:rPr lang="en-US" sz="2400" b="1" kern="0" baseline="-25000" dirty="0">
                <a:latin typeface="Book Antiqua" panose="02040602050305030304" pitchFamily="18" charset="0"/>
                <a:ea typeface="ＭＳ Ｐゴシック" pitchFamily="-65" charset="-128"/>
                <a:cs typeface="MS Reference Sans Serif" pitchFamily="34" charset="0"/>
              </a:rPr>
              <a:t> </a:t>
            </a:r>
            <a:endParaRPr lang="en-US" sz="2400" kern="0" dirty="0">
              <a:latin typeface="Book Antiqua" panose="02040602050305030304"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solidFill>
                <a:srgbClr val="002060"/>
              </a:solidFill>
              <a:latin typeface="Book Antiqua" panose="02040602050305030304" pitchFamily="18" charset="0"/>
              <a:ea typeface="ＭＳ Ｐゴシック" pitchFamily="-65" charset="-128"/>
              <a:cs typeface="MS Reference Sans Serif" pitchFamily="34" charset="0"/>
            </a:endParaRPr>
          </a:p>
        </p:txBody>
      </p:sp>
      <p:sp>
        <p:nvSpPr>
          <p:cNvPr id="48" name="Content Placeholder 1">
            <a:extLst>
              <a:ext uri="{FF2B5EF4-FFF2-40B4-BE49-F238E27FC236}">
                <a16:creationId xmlns:a16="http://schemas.microsoft.com/office/drawing/2014/main" id="{8199E123-ACFA-45E2-83C7-921746685571}"/>
              </a:ext>
            </a:extLst>
          </p:cNvPr>
          <p:cNvSpPr txBox="1">
            <a:spLocks/>
          </p:cNvSpPr>
          <p:nvPr/>
        </p:nvSpPr>
        <p:spPr bwMode="auto">
          <a:xfrm>
            <a:off x="3268128" y="5310442"/>
            <a:ext cx="6363503" cy="8697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000000"/>
              </a:buClr>
              <a:buSzPct val="80000"/>
              <a:defRPr/>
            </a:pPr>
            <a:r>
              <a:rPr lang="en-US" sz="2400" b="1" dirty="0">
                <a:solidFill>
                  <a:srgbClr val="A1274A"/>
                </a:solidFill>
                <a:latin typeface="Book Antiqua" panose="02040602050305030304" pitchFamily="18" charset="0"/>
                <a:ea typeface="ＭＳ Ｐゴシック" pitchFamily="-65" charset="-128"/>
                <a:cs typeface="MS Reference Sans Serif" pitchFamily="34" charset="0"/>
              </a:rPr>
              <a:t>Ti</a:t>
            </a:r>
            <a:r>
              <a:rPr lang="en-US" sz="2400" kern="0" dirty="0">
                <a:latin typeface="Book Antiqua" panose="02040602050305030304" pitchFamily="18" charset="0"/>
                <a:ea typeface="ＭＳ Ｐゴシック" pitchFamily="-65" charset="-128"/>
                <a:cs typeface="MS Reference Sans Serif" pitchFamily="34" charset="0"/>
              </a:rPr>
              <a:t>: waiting time in the inflow buffer.</a:t>
            </a:r>
          </a:p>
          <a:p>
            <a:pPr marL="342900" indent="-342900">
              <a:spcBef>
                <a:spcPct val="20000"/>
              </a:spcBef>
              <a:buClr>
                <a:srgbClr val="000000"/>
              </a:buClr>
              <a:buSzPct val="80000"/>
              <a:defRPr/>
            </a:pPr>
            <a:r>
              <a:rPr lang="en-US" sz="2400" b="1" dirty="0">
                <a:solidFill>
                  <a:srgbClr val="A1274A"/>
                </a:solidFill>
                <a:latin typeface="Book Antiqua" panose="02040602050305030304" pitchFamily="18" charset="0"/>
                <a:ea typeface="ＭＳ Ｐゴシック" pitchFamily="-65" charset="-128"/>
                <a:cs typeface="MS Reference Sans Serif" pitchFamily="34" charset="0"/>
              </a:rPr>
              <a:t>Ii</a:t>
            </a:r>
            <a:r>
              <a:rPr lang="en-US" sz="2400" kern="0" dirty="0">
                <a:latin typeface="Book Antiqua" panose="02040602050305030304" pitchFamily="18" charset="0"/>
                <a:ea typeface="ＭＳ Ｐゴシック" pitchFamily="-65" charset="-128"/>
                <a:cs typeface="MS Reference Sans Serif" pitchFamily="34" charset="0"/>
              </a:rPr>
              <a:t>: number of customers in the inflow buffer.</a:t>
            </a:r>
          </a:p>
          <a:p>
            <a:pPr marL="342900" indent="-342900" eaLnBrk="1" hangingPunct="1">
              <a:spcBef>
                <a:spcPct val="20000"/>
              </a:spcBef>
              <a:buSzPct val="75000"/>
              <a:defRPr/>
            </a:pPr>
            <a:endParaRPr lang="en-US" sz="2400" kern="0" dirty="0">
              <a:solidFill>
                <a:srgbClr val="002060"/>
              </a:solidFill>
              <a:latin typeface="Book Antiqua" panose="02040602050305030304" pitchFamily="18"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1183303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32" y="656672"/>
            <a:ext cx="12122768" cy="5868672"/>
          </a:xfrm>
        </p:spPr>
        <p:txBody>
          <a:bodyPr>
            <a:noAutofit/>
          </a:bodyPr>
          <a:lstStyle/>
          <a:p>
            <a:pPr marL="0" indent="0">
              <a:buNone/>
            </a:pPr>
            <a:r>
              <a:rPr lang="en-US" sz="2250" dirty="0" err="1"/>
              <a:t>Easysurrance</a:t>
            </a:r>
            <a:r>
              <a:rPr lang="en-US" sz="2250" dirty="0"/>
              <a:t> call center has </a:t>
            </a:r>
            <a:r>
              <a:rPr lang="en-US" sz="2250" b="1" dirty="0">
                <a:solidFill>
                  <a:srgbClr val="C00000"/>
                </a:solidFill>
              </a:rPr>
              <a:t>two agents </a:t>
            </a:r>
            <a:r>
              <a:rPr lang="en-US" sz="2250" dirty="0"/>
              <a:t>who answer the calls. </a:t>
            </a:r>
          </a:p>
          <a:p>
            <a:pPr marL="0" indent="0">
              <a:buNone/>
            </a:pPr>
            <a:r>
              <a:rPr lang="en-US" sz="2250" dirty="0"/>
              <a:t>The time that takes an agent to answer a caller’s inquiry follows an </a:t>
            </a:r>
            <a:r>
              <a:rPr lang="en-US" sz="2250" b="1" dirty="0">
                <a:solidFill>
                  <a:srgbClr val="C00000"/>
                </a:solidFill>
              </a:rPr>
              <a:t>exponential distribution</a:t>
            </a:r>
            <a:r>
              <a:rPr lang="en-US" sz="2250" b="1" dirty="0"/>
              <a:t> </a:t>
            </a:r>
            <a:r>
              <a:rPr lang="en-US" sz="2250" dirty="0"/>
              <a:t>with mean of 15 minutes. </a:t>
            </a:r>
          </a:p>
          <a:p>
            <a:pPr marL="0" indent="0">
              <a:buNone/>
            </a:pPr>
            <a:r>
              <a:rPr lang="en-US" sz="2250" dirty="0"/>
              <a:t>The call center </a:t>
            </a:r>
            <a:r>
              <a:rPr lang="en-US" sz="2250" b="1" dirty="0">
                <a:solidFill>
                  <a:srgbClr val="C00000"/>
                </a:solidFill>
              </a:rPr>
              <a:t>has 7 different phone lines</a:t>
            </a:r>
            <a:r>
              <a:rPr lang="en-US" sz="2250" dirty="0"/>
              <a:t>, called Trunk Lines. If a customer calls and all 7 lines are busy, the customer will hear a busy signal and will hang up. </a:t>
            </a:r>
          </a:p>
          <a:p>
            <a:pPr marL="0" indent="0">
              <a:buNone/>
            </a:pPr>
            <a:r>
              <a:rPr lang="en-US" sz="2250" dirty="0"/>
              <a:t>Calls that do not get busy signals (i.e., not blocked) and are connected to the call center, and wait on hold (if no agent is available). These calls are answered in the order they are received.</a:t>
            </a:r>
          </a:p>
          <a:p>
            <a:pPr marL="0" indent="0">
              <a:buNone/>
            </a:pPr>
            <a:r>
              <a:rPr lang="en-US" sz="2250" dirty="0"/>
              <a:t>Data shows that call arrivals  according to a </a:t>
            </a:r>
            <a:r>
              <a:rPr lang="en-US" sz="2250" b="1" dirty="0">
                <a:solidFill>
                  <a:srgbClr val="C00000"/>
                </a:solidFill>
              </a:rPr>
              <a:t>Poisson process </a:t>
            </a:r>
            <a:r>
              <a:rPr lang="en-US" sz="2250" dirty="0"/>
              <a:t>with a mean of </a:t>
            </a:r>
            <a:r>
              <a:rPr lang="en-US" sz="2250" b="1" dirty="0">
                <a:solidFill>
                  <a:srgbClr val="C00000"/>
                </a:solidFill>
              </a:rPr>
              <a:t>11 calls per hour  </a:t>
            </a:r>
          </a:p>
          <a:p>
            <a:pPr marL="0" indent="0">
              <a:buNone/>
            </a:pPr>
            <a:r>
              <a:rPr lang="en-US" sz="2250" b="1" dirty="0"/>
              <a:t>Performance Measure: </a:t>
            </a:r>
            <a:r>
              <a:rPr lang="en-US" sz="2250" dirty="0"/>
              <a:t>Call center performance is measured based on three metrics:</a:t>
            </a:r>
          </a:p>
          <a:p>
            <a:pPr marL="0" indent="0">
              <a:buNone/>
            </a:pPr>
            <a:r>
              <a:rPr lang="en-US" sz="2250" b="1" dirty="0">
                <a:solidFill>
                  <a:srgbClr val="C00000"/>
                </a:solidFill>
              </a:rPr>
              <a:t>Average Speed of Answer (ASA): </a:t>
            </a:r>
            <a:r>
              <a:rPr lang="en-US" sz="2250" dirty="0"/>
              <a:t>the average time a caller waits on hold before speaking to an agent.</a:t>
            </a:r>
          </a:p>
          <a:p>
            <a:pPr marL="0" indent="0">
              <a:buNone/>
            </a:pPr>
            <a:r>
              <a:rPr lang="en-US" sz="2250" b="1" dirty="0">
                <a:solidFill>
                  <a:srgbClr val="C00000"/>
                </a:solidFill>
              </a:rPr>
              <a:t>Fraction of Blocked Callers (FBC): </a:t>
            </a:r>
            <a:r>
              <a:rPr lang="en-US" sz="2250" dirty="0"/>
              <a:t>the percent of callers who get busy signal and thus are blocked from getting connected to the call center.</a:t>
            </a:r>
          </a:p>
          <a:p>
            <a:pPr marL="0" indent="0">
              <a:buNone/>
            </a:pPr>
            <a:r>
              <a:rPr lang="en-US" sz="2250" b="1" dirty="0">
                <a:solidFill>
                  <a:srgbClr val="C00000"/>
                </a:solidFill>
              </a:rPr>
              <a:t>Occupancy (OCC): </a:t>
            </a:r>
            <a:r>
              <a:rPr lang="en-US" sz="2250" dirty="0"/>
              <a:t>the percentage of time call center agents are busy answering calls. </a:t>
            </a:r>
          </a:p>
        </p:txBody>
      </p:sp>
      <p:sp>
        <p:nvSpPr>
          <p:cNvPr id="4" name="Title 1"/>
          <p:cNvSpPr>
            <a:spLocks noGrp="1"/>
          </p:cNvSpPr>
          <p:nvPr>
            <p:ph type="title"/>
          </p:nvPr>
        </p:nvSpPr>
        <p:spPr>
          <a:xfrm>
            <a:off x="0" y="1"/>
            <a:ext cx="12192000" cy="574766"/>
          </a:xfrm>
        </p:spPr>
        <p:txBody>
          <a:bodyPr>
            <a:normAutofit fontScale="90000"/>
          </a:bodyPr>
          <a:lstStyle/>
          <a:p>
            <a:r>
              <a:rPr lang="en-US" dirty="0"/>
              <a:t>Problem-7. Single-Stage Processes with Limited Buffer Size </a:t>
            </a:r>
          </a:p>
        </p:txBody>
      </p:sp>
    </p:spTree>
    <p:extLst>
      <p:ext uri="{BB962C8B-B14F-4D97-AF65-F5344CB8AC3E}">
        <p14:creationId xmlns:p14="http://schemas.microsoft.com/office/powerpoint/2010/main" val="1529993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682798"/>
            <a:ext cx="12192000" cy="2386162"/>
          </a:xfrm>
        </p:spPr>
        <p:txBody>
          <a:bodyPr>
            <a:noAutofit/>
          </a:bodyPr>
          <a:lstStyle/>
          <a:p>
            <a:pPr marL="0" indent="0">
              <a:buNone/>
            </a:pPr>
            <a:r>
              <a:rPr lang="en-US" sz="2000" dirty="0"/>
              <a:t>M/M/2/7 </a:t>
            </a:r>
          </a:p>
          <a:p>
            <a:pPr marL="0" indent="0">
              <a:buNone/>
            </a:pPr>
            <a:r>
              <a:rPr lang="en-US" sz="2200" b="1" dirty="0"/>
              <a:t>New service Goals: </a:t>
            </a:r>
            <a:r>
              <a:rPr lang="en-US" sz="2200" dirty="0"/>
              <a:t>The new service goals are to keep ASA below 4 minutes and FBC below 15% and occupancy above 75%. </a:t>
            </a:r>
          </a:p>
          <a:p>
            <a:pPr marL="0" indent="0">
              <a:buNone/>
            </a:pPr>
            <a:r>
              <a:rPr lang="en-US" sz="2200" b="1" dirty="0">
                <a:solidFill>
                  <a:srgbClr val="0066FF"/>
                </a:solidFill>
              </a:rPr>
              <a:t>Question: </a:t>
            </a:r>
            <a:r>
              <a:rPr lang="en-US" sz="2200" dirty="0"/>
              <a:t>To achieve these goals, they are authorized to hire one additional agent if needed. Managers are wondering if hiring an additional agent can help them achieve the new service goals.</a:t>
            </a:r>
          </a:p>
        </p:txBody>
      </p:sp>
      <p:pic>
        <p:nvPicPr>
          <p:cNvPr id="5" name="Picture 4"/>
          <p:cNvPicPr>
            <a:picLocks noChangeAspect="1"/>
          </p:cNvPicPr>
          <p:nvPr/>
        </p:nvPicPr>
        <p:blipFill>
          <a:blip r:embed="rId2"/>
          <a:stretch>
            <a:fillRect/>
          </a:stretch>
        </p:blipFill>
        <p:spPr>
          <a:xfrm>
            <a:off x="2351584" y="3596418"/>
            <a:ext cx="5904656" cy="2749951"/>
          </a:xfrm>
          <a:prstGeom prst="rect">
            <a:avLst/>
          </a:prstGeom>
        </p:spPr>
      </p:pic>
      <p:sp>
        <p:nvSpPr>
          <p:cNvPr id="6" name="Title 1"/>
          <p:cNvSpPr>
            <a:spLocks noGrp="1"/>
          </p:cNvSpPr>
          <p:nvPr>
            <p:ph type="title"/>
          </p:nvPr>
        </p:nvSpPr>
        <p:spPr>
          <a:xfrm>
            <a:off x="-8709" y="1"/>
            <a:ext cx="12200709" cy="583474"/>
          </a:xfrm>
        </p:spPr>
        <p:txBody>
          <a:bodyPr>
            <a:normAutofit fontScale="90000"/>
          </a:bodyPr>
          <a:lstStyle/>
          <a:p>
            <a:r>
              <a:rPr lang="en-US" dirty="0"/>
              <a:t>Single-Stage Processes with Limited Buffer Size </a:t>
            </a:r>
          </a:p>
        </p:txBody>
      </p:sp>
      <p:sp>
        <p:nvSpPr>
          <p:cNvPr id="7" name="Content Placeholder 2">
            <a:extLst>
              <a:ext uri="{FF2B5EF4-FFF2-40B4-BE49-F238E27FC236}">
                <a16:creationId xmlns:a16="http://schemas.microsoft.com/office/drawing/2014/main" id="{F67B3EBA-4C72-4CF9-B32B-CF4F7CDD93A7}"/>
              </a:ext>
            </a:extLst>
          </p:cNvPr>
          <p:cNvSpPr txBox="1">
            <a:spLocks/>
          </p:cNvSpPr>
          <p:nvPr/>
        </p:nvSpPr>
        <p:spPr bwMode="auto">
          <a:xfrm>
            <a:off x="-8709" y="3089393"/>
            <a:ext cx="11191268" cy="53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After hiring an agent, </a:t>
            </a:r>
            <a:r>
              <a:rPr lang="en-US" kern="0" dirty="0" err="1"/>
              <a:t>Easysurrance</a:t>
            </a:r>
            <a:r>
              <a:rPr lang="en-US" kern="0" dirty="0"/>
              <a:t> call center is an M/M/3/7 queueing systems.</a:t>
            </a:r>
          </a:p>
        </p:txBody>
      </p:sp>
    </p:spTree>
    <p:extLst>
      <p:ext uri="{BB962C8B-B14F-4D97-AF65-F5344CB8AC3E}">
        <p14:creationId xmlns:p14="http://schemas.microsoft.com/office/powerpoint/2010/main" val="4190427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0"/>
            <a:ext cx="12192000" cy="620937"/>
          </a:xfrm>
        </p:spPr>
        <p:txBody>
          <a:bodyPr>
            <a:normAutofit fontScale="90000"/>
          </a:bodyPr>
          <a:lstStyle/>
          <a:p>
            <a:r>
              <a:rPr lang="en-US" dirty="0"/>
              <a:t>Single-Stage Processes with Limited Buffer Size </a:t>
            </a:r>
          </a:p>
        </p:txBody>
      </p:sp>
      <p:pic>
        <p:nvPicPr>
          <p:cNvPr id="5" name="Picture 4">
            <a:hlinkClick r:id="rId2"/>
            <a:extLst>
              <a:ext uri="{FF2B5EF4-FFF2-40B4-BE49-F238E27FC236}">
                <a16:creationId xmlns:a16="http://schemas.microsoft.com/office/drawing/2014/main" id="{964DD5DD-0D02-4CC3-9242-DC1C6437FFDF}"/>
              </a:ext>
            </a:extLst>
          </p:cNvPr>
          <p:cNvPicPr>
            <a:picLocks noChangeAspect="1"/>
          </p:cNvPicPr>
          <p:nvPr/>
        </p:nvPicPr>
        <p:blipFill>
          <a:blip r:embed="rId3"/>
          <a:stretch>
            <a:fillRect/>
          </a:stretch>
        </p:blipFill>
        <p:spPr>
          <a:xfrm>
            <a:off x="119336" y="620936"/>
            <a:ext cx="11939466" cy="5688383"/>
          </a:xfrm>
          <a:prstGeom prst="rect">
            <a:avLst/>
          </a:prstGeom>
        </p:spPr>
      </p:pic>
      <p:sp>
        <p:nvSpPr>
          <p:cNvPr id="6" name="Rectangle 5">
            <a:extLst>
              <a:ext uri="{FF2B5EF4-FFF2-40B4-BE49-F238E27FC236}">
                <a16:creationId xmlns:a16="http://schemas.microsoft.com/office/drawing/2014/main" id="{72D7EB77-989C-4349-8655-4558321D9938}"/>
              </a:ext>
            </a:extLst>
          </p:cNvPr>
          <p:cNvSpPr/>
          <p:nvPr/>
        </p:nvSpPr>
        <p:spPr bwMode="auto">
          <a:xfrm>
            <a:off x="6042126" y="4221088"/>
            <a:ext cx="1008112" cy="25190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tx1"/>
                </a:solidFill>
              </a:ln>
              <a:solidFill>
                <a:schemeClr val="tx1"/>
              </a:solidFill>
              <a:effectLst/>
              <a:latin typeface="Verdana" pitchFamily="-112" charset="0"/>
            </a:endParaRPr>
          </a:p>
        </p:txBody>
      </p:sp>
      <p:sp>
        <p:nvSpPr>
          <p:cNvPr id="9" name="Rectangle 8">
            <a:extLst>
              <a:ext uri="{FF2B5EF4-FFF2-40B4-BE49-F238E27FC236}">
                <a16:creationId xmlns:a16="http://schemas.microsoft.com/office/drawing/2014/main" id="{08036E84-7991-47AF-853D-32EC27950A71}"/>
              </a:ext>
            </a:extLst>
          </p:cNvPr>
          <p:cNvSpPr/>
          <p:nvPr/>
        </p:nvSpPr>
        <p:spPr bwMode="auto">
          <a:xfrm>
            <a:off x="6042126" y="5805264"/>
            <a:ext cx="1008112" cy="25190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
        <p:nvSpPr>
          <p:cNvPr id="10" name="Rectangle 9">
            <a:extLst>
              <a:ext uri="{FF2B5EF4-FFF2-40B4-BE49-F238E27FC236}">
                <a16:creationId xmlns:a16="http://schemas.microsoft.com/office/drawing/2014/main" id="{4D2338F7-CC6F-485A-8203-8020FAC62F02}"/>
              </a:ext>
            </a:extLst>
          </p:cNvPr>
          <p:cNvSpPr/>
          <p:nvPr/>
        </p:nvSpPr>
        <p:spPr bwMode="auto">
          <a:xfrm>
            <a:off x="7050238" y="4221088"/>
            <a:ext cx="1008112" cy="25190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12" name="Rectangle 11">
            <a:extLst>
              <a:ext uri="{FF2B5EF4-FFF2-40B4-BE49-F238E27FC236}">
                <a16:creationId xmlns:a16="http://schemas.microsoft.com/office/drawing/2014/main" id="{0FBF4301-93AB-40AC-ADE3-0B0CAF0DBFC0}"/>
              </a:ext>
            </a:extLst>
          </p:cNvPr>
          <p:cNvSpPr/>
          <p:nvPr/>
        </p:nvSpPr>
        <p:spPr bwMode="auto">
          <a:xfrm>
            <a:off x="7050238" y="5805264"/>
            <a:ext cx="1004163" cy="251904"/>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
        <p:nvSpPr>
          <p:cNvPr id="13" name="Rectangle 12">
            <a:extLst>
              <a:ext uri="{FF2B5EF4-FFF2-40B4-BE49-F238E27FC236}">
                <a16:creationId xmlns:a16="http://schemas.microsoft.com/office/drawing/2014/main" id="{E078B8D1-4516-4CBA-8E65-0392A8F5A3DA}"/>
              </a:ext>
            </a:extLst>
          </p:cNvPr>
          <p:cNvSpPr/>
          <p:nvPr/>
        </p:nvSpPr>
        <p:spPr bwMode="auto">
          <a:xfrm>
            <a:off x="7050238" y="4472992"/>
            <a:ext cx="1008112" cy="251904"/>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
        <p:nvSpPr>
          <p:cNvPr id="14" name="Rectangle 13">
            <a:extLst>
              <a:ext uri="{FF2B5EF4-FFF2-40B4-BE49-F238E27FC236}">
                <a16:creationId xmlns:a16="http://schemas.microsoft.com/office/drawing/2014/main" id="{494D06B1-CD88-428C-88AA-E1837C25D830}"/>
              </a:ext>
            </a:extLst>
          </p:cNvPr>
          <p:cNvSpPr/>
          <p:nvPr/>
        </p:nvSpPr>
        <p:spPr bwMode="auto">
          <a:xfrm>
            <a:off x="9984432" y="5157192"/>
            <a:ext cx="1008112" cy="25190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
        <p:nvSpPr>
          <p:cNvPr id="16" name="Rectangle 15">
            <a:extLst>
              <a:ext uri="{FF2B5EF4-FFF2-40B4-BE49-F238E27FC236}">
                <a16:creationId xmlns:a16="http://schemas.microsoft.com/office/drawing/2014/main" id="{458E2D01-8E58-483F-BC76-62D5F8102566}"/>
              </a:ext>
            </a:extLst>
          </p:cNvPr>
          <p:cNvSpPr/>
          <p:nvPr/>
        </p:nvSpPr>
        <p:spPr bwMode="auto">
          <a:xfrm>
            <a:off x="8072032" y="4221088"/>
            <a:ext cx="936104" cy="25190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17" name="Rectangle 16">
            <a:extLst>
              <a:ext uri="{FF2B5EF4-FFF2-40B4-BE49-F238E27FC236}">
                <a16:creationId xmlns:a16="http://schemas.microsoft.com/office/drawing/2014/main" id="{8A4E85FD-21F5-4DEC-B4E1-881C37A22130}"/>
              </a:ext>
            </a:extLst>
          </p:cNvPr>
          <p:cNvSpPr/>
          <p:nvPr/>
        </p:nvSpPr>
        <p:spPr bwMode="auto">
          <a:xfrm>
            <a:off x="10992544" y="5157192"/>
            <a:ext cx="1008112" cy="251904"/>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
        <p:nvSpPr>
          <p:cNvPr id="18" name="Rectangle 17">
            <a:extLst>
              <a:ext uri="{FF2B5EF4-FFF2-40B4-BE49-F238E27FC236}">
                <a16:creationId xmlns:a16="http://schemas.microsoft.com/office/drawing/2014/main" id="{7325C74C-2426-453E-BE60-6D7689D6FA53}"/>
              </a:ext>
            </a:extLst>
          </p:cNvPr>
          <p:cNvSpPr/>
          <p:nvPr/>
        </p:nvSpPr>
        <p:spPr bwMode="auto">
          <a:xfrm>
            <a:off x="8054401" y="5805264"/>
            <a:ext cx="949074" cy="251904"/>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
        <p:nvSpPr>
          <p:cNvPr id="19" name="Rectangle 18">
            <a:extLst>
              <a:ext uri="{FF2B5EF4-FFF2-40B4-BE49-F238E27FC236}">
                <a16:creationId xmlns:a16="http://schemas.microsoft.com/office/drawing/2014/main" id="{E4B81BC8-4507-4C45-88F1-88A2BEA1AC64}"/>
              </a:ext>
            </a:extLst>
          </p:cNvPr>
          <p:cNvSpPr/>
          <p:nvPr/>
        </p:nvSpPr>
        <p:spPr bwMode="auto">
          <a:xfrm>
            <a:off x="8059062" y="4472992"/>
            <a:ext cx="949074" cy="25190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Tree>
    <p:extLst>
      <p:ext uri="{BB962C8B-B14F-4D97-AF65-F5344CB8AC3E}">
        <p14:creationId xmlns:p14="http://schemas.microsoft.com/office/powerpoint/2010/main" val="2900412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9"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9"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dissolv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9"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8"/>
                                        </p:tgtEl>
                                      </p:cBhvr>
                                    </p:animEffect>
                                    <p:set>
                                      <p:cBhvr>
                                        <p:cTn id="76" dur="1" fill="hold">
                                          <p:stCondLst>
                                            <p:cond delay="499"/>
                                          </p:stCondLst>
                                        </p:cTn>
                                        <p:tgtEl>
                                          <p:spTgt spid="18"/>
                                        </p:tgtEl>
                                        <p:attrNameLst>
                                          <p:attrName>style.visibility</p:attrName>
                                        </p:attrNameLst>
                                      </p:cBhvr>
                                      <p:to>
                                        <p:strVal val="hidden"/>
                                      </p:to>
                                    </p:set>
                                  </p:childTnLst>
                                </p:cTn>
                              </p:par>
                              <p:par>
                                <p:cTn id="77" presetID="9"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dissolv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06" y="651048"/>
            <a:ext cx="12221506" cy="1985864"/>
          </a:xfrm>
        </p:spPr>
        <p:txBody>
          <a:bodyPr>
            <a:normAutofit lnSpcReduction="10000"/>
          </a:bodyPr>
          <a:lstStyle/>
          <a:p>
            <a:pPr marL="0" indent="0">
              <a:buNone/>
            </a:pPr>
            <a:r>
              <a:rPr lang="en-US" sz="2400" dirty="0"/>
              <a:t>Managers are not sure if they can get permission to hire more than one agent. Thus,  they are trying to find other ways to achieve their new service goals. One suggestion is to improve their performance by </a:t>
            </a:r>
            <a:r>
              <a:rPr lang="en-US" sz="2400" b="1" i="1" dirty="0"/>
              <a:t>increasing the number of trunk lines</a:t>
            </a:r>
            <a:r>
              <a:rPr lang="en-US" sz="2400" dirty="0"/>
              <a:t>. </a:t>
            </a:r>
          </a:p>
          <a:p>
            <a:pPr marL="0" indent="0">
              <a:buNone/>
            </a:pPr>
            <a:r>
              <a:rPr lang="en-US" sz="2400" dirty="0"/>
              <a:t>How does increasing the number of trunk lines affect average speed of answer (ASA) and fraction of blocked callers (FBC) as well as occupancy (OCC) in their call center?</a:t>
            </a:r>
          </a:p>
        </p:txBody>
      </p:sp>
      <p:sp>
        <p:nvSpPr>
          <p:cNvPr id="5" name="Title 1"/>
          <p:cNvSpPr>
            <a:spLocks noGrp="1"/>
          </p:cNvSpPr>
          <p:nvPr>
            <p:ph type="title"/>
          </p:nvPr>
        </p:nvSpPr>
        <p:spPr>
          <a:xfrm>
            <a:off x="-31846" y="-2949"/>
            <a:ext cx="12223846" cy="551629"/>
          </a:xfrm>
        </p:spPr>
        <p:txBody>
          <a:bodyPr>
            <a:normAutofit fontScale="90000"/>
          </a:bodyPr>
          <a:lstStyle/>
          <a:p>
            <a:r>
              <a:rPr lang="en-US" dirty="0"/>
              <a:t>Single-Stage Processes—Impact of Limited Buffer Size </a:t>
            </a:r>
          </a:p>
        </p:txBody>
      </p:sp>
      <p:pic>
        <p:nvPicPr>
          <p:cNvPr id="6" name="Picture 5">
            <a:extLst>
              <a:ext uri="{FF2B5EF4-FFF2-40B4-BE49-F238E27FC236}">
                <a16:creationId xmlns:a16="http://schemas.microsoft.com/office/drawing/2014/main" id="{C5D3340D-CBCF-4F99-954D-C35B11D2A147}"/>
              </a:ext>
            </a:extLst>
          </p:cNvPr>
          <p:cNvPicPr>
            <a:picLocks noChangeAspect="1"/>
          </p:cNvPicPr>
          <p:nvPr/>
        </p:nvPicPr>
        <p:blipFill>
          <a:blip r:embed="rId2"/>
          <a:stretch>
            <a:fillRect/>
          </a:stretch>
        </p:blipFill>
        <p:spPr>
          <a:xfrm>
            <a:off x="119335" y="2420888"/>
            <a:ext cx="6083593" cy="4015487"/>
          </a:xfrm>
          <a:prstGeom prst="rect">
            <a:avLst/>
          </a:prstGeom>
        </p:spPr>
      </p:pic>
    </p:spTree>
    <p:extLst>
      <p:ext uri="{BB962C8B-B14F-4D97-AF65-F5344CB8AC3E}">
        <p14:creationId xmlns:p14="http://schemas.microsoft.com/office/powerpoint/2010/main" val="3498688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A Single Station Waiting Line- A Call Centre</a:t>
            </a:r>
            <a:endParaRPr lang="en-US" dirty="0"/>
          </a:p>
        </p:txBody>
      </p:sp>
      <p:sp>
        <p:nvSpPr>
          <p:cNvPr id="5" name="Rectangle 2"/>
          <p:cNvSpPr>
            <a:spLocks noChangeArrowheads="1"/>
          </p:cNvSpPr>
          <p:nvPr/>
        </p:nvSpPr>
        <p:spPr bwMode="auto">
          <a:xfrm>
            <a:off x="2351584" y="735012"/>
            <a:ext cx="4611687" cy="2693988"/>
          </a:xfrm>
          <a:prstGeom prst="rect">
            <a:avLst/>
          </a:prstGeom>
          <a:solidFill>
            <a:schemeClr val="accent3">
              <a:lumMod val="95000"/>
            </a:schemeClr>
          </a:solidFill>
          <a:ln w="12700">
            <a:solidFill>
              <a:srgbClr val="000000"/>
            </a:solidFill>
            <a:miter lim="800000"/>
            <a:headEnd/>
            <a:tailEnd/>
          </a:ln>
        </p:spPr>
        <p:txBody>
          <a:bodyPr wrap="none" anchor="ctr"/>
          <a:lstStyle/>
          <a:p>
            <a:endParaRPr lang="en-US">
              <a:solidFill>
                <a:srgbClr val="C00000"/>
              </a:solidFill>
              <a:latin typeface="Book Antiqua" panose="02040602050305030304" pitchFamily="18" charset="0"/>
            </a:endParaRPr>
          </a:p>
        </p:txBody>
      </p:sp>
      <p:sp>
        <p:nvSpPr>
          <p:cNvPr id="6" name="Rectangle 3"/>
          <p:cNvSpPr>
            <a:spLocks noChangeArrowheads="1"/>
          </p:cNvSpPr>
          <p:nvPr/>
        </p:nvSpPr>
        <p:spPr bwMode="auto">
          <a:xfrm>
            <a:off x="4620469" y="1420812"/>
            <a:ext cx="1897955" cy="1477970"/>
          </a:xfrm>
          <a:prstGeom prst="rect">
            <a:avLst/>
          </a:prstGeom>
          <a:noFill/>
          <a:ln w="9525">
            <a:noFill/>
            <a:miter lim="800000"/>
            <a:headEnd/>
            <a:tailEnd/>
          </a:ln>
        </p:spPr>
        <p:txBody>
          <a:bodyPr wrap="none" lIns="92075" tIns="46038" rIns="92075" bIns="46038">
            <a:spAutoFit/>
          </a:bodyPr>
          <a:lstStyle/>
          <a:p>
            <a:pPr algn="ctr" eaLnBrk="0" hangingPunct="0"/>
            <a:r>
              <a:rPr lang="en-US" dirty="0">
                <a:solidFill>
                  <a:srgbClr val="00B050"/>
                </a:solidFill>
                <a:latin typeface="Book Antiqua" panose="02040602050305030304" pitchFamily="18" charset="0"/>
              </a:rPr>
              <a:t>Sales Reps</a:t>
            </a:r>
          </a:p>
          <a:p>
            <a:pPr algn="ctr" eaLnBrk="0" hangingPunct="0"/>
            <a:r>
              <a:rPr lang="en-US" dirty="0">
                <a:solidFill>
                  <a:srgbClr val="00B050"/>
                </a:solidFill>
                <a:latin typeface="Book Antiqua" panose="02040602050305030304" pitchFamily="18" charset="0"/>
              </a:rPr>
              <a:t>Processing</a:t>
            </a:r>
          </a:p>
          <a:p>
            <a:pPr algn="ctr" eaLnBrk="0" hangingPunct="0"/>
            <a:r>
              <a:rPr lang="en-US" dirty="0">
                <a:solidFill>
                  <a:srgbClr val="00B050"/>
                </a:solidFill>
                <a:latin typeface="Book Antiqua" panose="02040602050305030304" pitchFamily="18" charset="0"/>
              </a:rPr>
              <a:t>Calls</a:t>
            </a:r>
          </a:p>
          <a:p>
            <a:pPr algn="ctr" eaLnBrk="0" hangingPunct="0"/>
            <a:endParaRPr lang="en-US" dirty="0">
              <a:solidFill>
                <a:srgbClr val="C00000"/>
              </a:solidFill>
              <a:latin typeface="Book Antiqua" panose="02040602050305030304" pitchFamily="18" charset="0"/>
            </a:endParaRPr>
          </a:p>
          <a:p>
            <a:pPr algn="ctr" eaLnBrk="0" hangingPunct="0"/>
            <a:r>
              <a:rPr lang="en-US" dirty="0">
                <a:solidFill>
                  <a:srgbClr val="00B050"/>
                </a:solidFill>
                <a:latin typeface="Book Antiqua" panose="02040602050305030304" pitchFamily="18" charset="0"/>
              </a:rPr>
              <a:t>(Service Process)</a:t>
            </a:r>
          </a:p>
        </p:txBody>
      </p:sp>
      <p:sp>
        <p:nvSpPr>
          <p:cNvPr id="7" name="Rectangle 4"/>
          <p:cNvSpPr>
            <a:spLocks noChangeArrowheads="1"/>
          </p:cNvSpPr>
          <p:nvPr/>
        </p:nvSpPr>
        <p:spPr bwMode="auto">
          <a:xfrm>
            <a:off x="206388" y="1649412"/>
            <a:ext cx="2245808" cy="646973"/>
          </a:xfrm>
          <a:prstGeom prst="rect">
            <a:avLst/>
          </a:prstGeom>
          <a:noFill/>
          <a:ln w="9525">
            <a:noFill/>
            <a:miter lim="800000"/>
            <a:headEnd/>
            <a:tailEnd/>
          </a:ln>
        </p:spPr>
        <p:txBody>
          <a:bodyPr wrap="none" lIns="92075" tIns="46038" rIns="92075" bIns="46038">
            <a:spAutoFit/>
          </a:bodyPr>
          <a:lstStyle/>
          <a:p>
            <a:pPr eaLnBrk="0" hangingPunct="0"/>
            <a:r>
              <a:rPr lang="en-US" dirty="0">
                <a:latin typeface="Book Antiqua" panose="02040602050305030304" pitchFamily="18" charset="0"/>
              </a:rPr>
              <a:t>Incoming Calls</a:t>
            </a:r>
          </a:p>
          <a:p>
            <a:pPr eaLnBrk="0" hangingPunct="0"/>
            <a:r>
              <a:rPr lang="en-US" dirty="0">
                <a:latin typeface="Book Antiqua" panose="02040602050305030304" pitchFamily="18" charset="0"/>
              </a:rPr>
              <a:t>(Customer Arrivals)</a:t>
            </a:r>
          </a:p>
        </p:txBody>
      </p:sp>
      <p:sp>
        <p:nvSpPr>
          <p:cNvPr id="8" name="Rectangle 5"/>
          <p:cNvSpPr>
            <a:spLocks noChangeArrowheads="1"/>
          </p:cNvSpPr>
          <p:nvPr/>
        </p:nvSpPr>
        <p:spPr bwMode="auto">
          <a:xfrm>
            <a:off x="2384090" y="1878012"/>
            <a:ext cx="2141612" cy="923972"/>
          </a:xfrm>
          <a:prstGeom prst="rect">
            <a:avLst/>
          </a:prstGeom>
          <a:noFill/>
          <a:ln w="9525">
            <a:noFill/>
            <a:miter lim="800000"/>
            <a:headEnd/>
            <a:tailEnd/>
          </a:ln>
        </p:spPr>
        <p:txBody>
          <a:bodyPr wrap="none" lIns="92075" tIns="46038" rIns="92075" bIns="46038">
            <a:spAutoFit/>
          </a:bodyPr>
          <a:lstStyle/>
          <a:p>
            <a:pPr algn="ctr" eaLnBrk="0" hangingPunct="0"/>
            <a:r>
              <a:rPr lang="en-US" dirty="0">
                <a:solidFill>
                  <a:srgbClr val="FF0000"/>
                </a:solidFill>
                <a:latin typeface="Book Antiqua" panose="02040602050305030304" pitchFamily="18" charset="0"/>
              </a:rPr>
              <a:t>Calls </a:t>
            </a:r>
          </a:p>
          <a:p>
            <a:pPr algn="ctr" eaLnBrk="0" hangingPunct="0"/>
            <a:r>
              <a:rPr lang="en-US" dirty="0">
                <a:solidFill>
                  <a:srgbClr val="FF0000"/>
                </a:solidFill>
                <a:latin typeface="Book Antiqua" panose="02040602050305030304" pitchFamily="18" charset="0"/>
              </a:rPr>
              <a:t>on Hold</a:t>
            </a:r>
          </a:p>
          <a:p>
            <a:pPr algn="ctr" eaLnBrk="0" hangingPunct="0"/>
            <a:r>
              <a:rPr lang="en-US" dirty="0">
                <a:solidFill>
                  <a:srgbClr val="FF0000"/>
                </a:solidFill>
                <a:latin typeface="Book Antiqua" panose="02040602050305030304" pitchFamily="18" charset="0"/>
              </a:rPr>
              <a:t>(Service Inventory)</a:t>
            </a:r>
          </a:p>
        </p:txBody>
      </p:sp>
      <p:sp>
        <p:nvSpPr>
          <p:cNvPr id="9" name="Rectangle 6"/>
          <p:cNvSpPr>
            <a:spLocks noChangeArrowheads="1"/>
          </p:cNvSpPr>
          <p:nvPr/>
        </p:nvSpPr>
        <p:spPr bwMode="auto">
          <a:xfrm>
            <a:off x="6890246" y="1649412"/>
            <a:ext cx="2555187" cy="646973"/>
          </a:xfrm>
          <a:prstGeom prst="rect">
            <a:avLst/>
          </a:prstGeom>
          <a:noFill/>
          <a:ln w="9525">
            <a:noFill/>
            <a:miter lim="800000"/>
            <a:headEnd/>
            <a:tailEnd/>
          </a:ln>
        </p:spPr>
        <p:txBody>
          <a:bodyPr wrap="none" lIns="92075" tIns="46038" rIns="92075" bIns="46038">
            <a:spAutoFit/>
          </a:bodyPr>
          <a:lstStyle/>
          <a:p>
            <a:pPr eaLnBrk="0" hangingPunct="0"/>
            <a:r>
              <a:rPr lang="en-US" dirty="0">
                <a:latin typeface="Book Antiqua" panose="02040602050305030304" pitchFamily="18" charset="0"/>
              </a:rPr>
              <a:t>Answered Calls</a:t>
            </a:r>
          </a:p>
          <a:p>
            <a:pPr eaLnBrk="0" hangingPunct="0"/>
            <a:r>
              <a:rPr lang="en-US" dirty="0">
                <a:latin typeface="Book Antiqua" panose="02040602050305030304" pitchFamily="18" charset="0"/>
              </a:rPr>
              <a:t>(Customer Departures)</a:t>
            </a:r>
          </a:p>
        </p:txBody>
      </p:sp>
      <p:sp>
        <p:nvSpPr>
          <p:cNvPr id="14" name="Rectangle 36"/>
          <p:cNvSpPr>
            <a:spLocks noChangeArrowheads="1"/>
          </p:cNvSpPr>
          <p:nvPr/>
        </p:nvSpPr>
        <p:spPr bwMode="auto">
          <a:xfrm>
            <a:off x="4832846" y="1420812"/>
            <a:ext cx="1447800" cy="1066800"/>
          </a:xfrm>
          <a:prstGeom prst="rect">
            <a:avLst/>
          </a:prstGeom>
          <a:noFill/>
          <a:ln w="38100">
            <a:solidFill>
              <a:srgbClr val="00B050"/>
            </a:solidFill>
            <a:miter lim="800000"/>
            <a:headEnd type="none" w="sm" len="sm"/>
            <a:tailEnd type="none" w="sm" len="sm"/>
          </a:ln>
        </p:spPr>
        <p:txBody>
          <a:bodyPr wrap="none" anchor="ctr"/>
          <a:lstStyle/>
          <a:p>
            <a:endParaRPr lang="en-US">
              <a:solidFill>
                <a:srgbClr val="C00000"/>
              </a:solidFill>
              <a:latin typeface="Book Antiqua" panose="02040602050305030304" pitchFamily="18" charset="0"/>
            </a:endParaRPr>
          </a:p>
        </p:txBody>
      </p:sp>
      <p:sp>
        <p:nvSpPr>
          <p:cNvPr id="15" name="Freeform 37"/>
          <p:cNvSpPr>
            <a:spLocks/>
          </p:cNvSpPr>
          <p:nvPr/>
        </p:nvSpPr>
        <p:spPr bwMode="auto">
          <a:xfrm>
            <a:off x="2927846" y="1497012"/>
            <a:ext cx="1066800" cy="963613"/>
          </a:xfrm>
          <a:custGeom>
            <a:avLst/>
            <a:gdLst>
              <a:gd name="T0" fmla="*/ 0 w 576"/>
              <a:gd name="T1" fmla="*/ 2147483647 h 528"/>
              <a:gd name="T2" fmla="*/ 2147483647 w 576"/>
              <a:gd name="T3" fmla="*/ 0 h 528"/>
              <a:gd name="T4" fmla="*/ 2147483647 w 576"/>
              <a:gd name="T5" fmla="*/ 2147483647 h 528"/>
              <a:gd name="T6" fmla="*/ 0 w 576"/>
              <a:gd name="T7" fmla="*/ 2147483647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p:spPr>
        <p:txBody>
          <a:bodyPr wrap="none" anchor="ctr"/>
          <a:lstStyle/>
          <a:p>
            <a:endParaRPr lang="en-US">
              <a:solidFill>
                <a:srgbClr val="C00000"/>
              </a:solidFill>
              <a:latin typeface="Book Antiqua" panose="02040602050305030304" pitchFamily="18" charset="0"/>
            </a:endParaRPr>
          </a:p>
        </p:txBody>
      </p:sp>
      <p:sp>
        <p:nvSpPr>
          <p:cNvPr id="17" name="Text Box 40"/>
          <p:cNvSpPr txBox="1">
            <a:spLocks noChangeArrowheads="1"/>
          </p:cNvSpPr>
          <p:nvPr/>
        </p:nvSpPr>
        <p:spPr bwMode="auto">
          <a:xfrm>
            <a:off x="3004046" y="887412"/>
            <a:ext cx="3219151" cy="461665"/>
          </a:xfrm>
          <a:prstGeom prst="rect">
            <a:avLst/>
          </a:prstGeom>
          <a:noFill/>
          <a:ln w="12700">
            <a:noFill/>
            <a:miter lim="800000"/>
            <a:headEnd/>
            <a:tailEnd/>
          </a:ln>
        </p:spPr>
        <p:txBody>
          <a:bodyPr wrap="none">
            <a:spAutoFit/>
          </a:bodyPr>
          <a:lstStyle/>
          <a:p>
            <a:pPr eaLnBrk="0" hangingPunct="0"/>
            <a:r>
              <a:rPr lang="en-AU" sz="2400" b="1" dirty="0">
                <a:latin typeface="Book Antiqua" panose="02040602050305030304" pitchFamily="18" charset="0"/>
              </a:rPr>
              <a:t>A Call Centre Process</a:t>
            </a:r>
          </a:p>
        </p:txBody>
      </p:sp>
      <p:sp>
        <p:nvSpPr>
          <p:cNvPr id="18" name="Line 42"/>
          <p:cNvSpPr>
            <a:spLocks noChangeShapeType="1"/>
          </p:cNvSpPr>
          <p:nvPr/>
        </p:nvSpPr>
        <p:spPr bwMode="auto">
          <a:xfrm>
            <a:off x="6280646" y="1954212"/>
            <a:ext cx="24384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19" name="Line 43"/>
          <p:cNvSpPr>
            <a:spLocks noChangeShapeType="1"/>
          </p:cNvSpPr>
          <p:nvPr/>
        </p:nvSpPr>
        <p:spPr bwMode="auto">
          <a:xfrm>
            <a:off x="260846" y="1954212"/>
            <a:ext cx="28956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20" name="Line 44"/>
          <p:cNvSpPr>
            <a:spLocks noChangeShapeType="1"/>
          </p:cNvSpPr>
          <p:nvPr/>
        </p:nvSpPr>
        <p:spPr bwMode="auto">
          <a:xfrm>
            <a:off x="3766046" y="1954212"/>
            <a:ext cx="10668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7" name="Content Placeholder 1">
            <a:extLst>
              <a:ext uri="{FF2B5EF4-FFF2-40B4-BE49-F238E27FC236}">
                <a16:creationId xmlns:a16="http://schemas.microsoft.com/office/drawing/2014/main" id="{F14A15C2-CE67-46AF-B68E-198CC84EE7A6}"/>
              </a:ext>
            </a:extLst>
          </p:cNvPr>
          <p:cNvSpPr txBox="1">
            <a:spLocks/>
          </p:cNvSpPr>
          <p:nvPr/>
        </p:nvSpPr>
        <p:spPr bwMode="auto">
          <a:xfrm>
            <a:off x="337045" y="4363060"/>
            <a:ext cx="5943601" cy="998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buClr>
                <a:srgbClr val="000000"/>
              </a:buClr>
              <a:buSzPct val="80000"/>
              <a:defRPr/>
            </a:pPr>
            <a:r>
              <a:rPr lang="en-US" sz="2400" kern="0" dirty="0">
                <a:solidFill>
                  <a:srgbClr val="A50023"/>
                </a:solidFill>
                <a:latin typeface="Book Antiqua" panose="02040602050305030304" pitchFamily="18" charset="0"/>
                <a:ea typeface="ＭＳ Ｐゴシック" pitchFamily="-65" charset="-128"/>
                <a:cs typeface="MS Reference Sans Serif" pitchFamily="34" charset="0"/>
              </a:rPr>
              <a:t>Flow time T </a:t>
            </a:r>
            <a:r>
              <a:rPr lang="en-US" sz="2400" b="1" kern="0" dirty="0">
                <a:solidFill>
                  <a:srgbClr val="A50023"/>
                </a:solidFill>
                <a:latin typeface="Book Antiqua" panose="02040602050305030304" pitchFamily="18" charset="0"/>
                <a:ea typeface="ＭＳ Ｐゴシック" pitchFamily="-65" charset="-128"/>
                <a:cs typeface="MS Reference Sans Serif" pitchFamily="34" charset="0"/>
              </a:rPr>
              <a:t>=    	      Ti         +	   Tp</a:t>
            </a:r>
            <a:endParaRPr lang="en-US" sz="2400" kern="0" dirty="0">
              <a:solidFill>
                <a:srgbClr val="A50023"/>
              </a:solidFill>
              <a:latin typeface="Book Antiqua" panose="02040602050305030304" pitchFamily="18" charset="0"/>
              <a:ea typeface="ＭＳ Ｐゴシック" pitchFamily="-65" charset="-128"/>
              <a:cs typeface="MS Reference Sans Serif" pitchFamily="34" charset="0"/>
            </a:endParaRPr>
          </a:p>
          <a:p>
            <a:pPr marL="457200" indent="-457200" defTabSz="815975">
              <a:spcBef>
                <a:spcPct val="20000"/>
              </a:spcBef>
              <a:buClr>
                <a:srgbClr val="000000"/>
              </a:buClr>
              <a:buSzPct val="80000"/>
              <a:defRPr/>
            </a:pPr>
            <a:r>
              <a:rPr lang="en-US" sz="2400" kern="0" dirty="0">
                <a:solidFill>
                  <a:srgbClr val="A50023"/>
                </a:solidFill>
                <a:latin typeface="Book Antiqua" panose="02040602050305030304" pitchFamily="18" charset="0"/>
                <a:ea typeface="ＭＳ Ｐゴシック" pitchFamily="-65" charset="-128"/>
                <a:cs typeface="MS Reference Sans Serif" pitchFamily="34" charset="0"/>
              </a:rPr>
              <a:t>Inventory  I   </a:t>
            </a:r>
            <a:r>
              <a:rPr lang="en-US" sz="2400" b="1" kern="0" dirty="0">
                <a:solidFill>
                  <a:srgbClr val="A50023"/>
                </a:solidFill>
                <a:latin typeface="Book Antiqua" panose="02040602050305030304" pitchFamily="18" charset="0"/>
                <a:ea typeface="ＭＳ Ｐゴシック" pitchFamily="-65" charset="-128"/>
                <a:cs typeface="MS Reference Sans Serif" pitchFamily="34" charset="0"/>
              </a:rPr>
              <a:t>=    	       </a:t>
            </a:r>
            <a:r>
              <a:rPr lang="en-US" sz="2400" b="1" kern="0" dirty="0" err="1">
                <a:solidFill>
                  <a:srgbClr val="A50023"/>
                </a:solidFill>
                <a:latin typeface="Book Antiqua" panose="02040602050305030304" pitchFamily="18" charset="0"/>
                <a:ea typeface="ＭＳ Ｐゴシック" pitchFamily="-65" charset="-128"/>
                <a:cs typeface="MS Reference Sans Serif" pitchFamily="34" charset="0"/>
              </a:rPr>
              <a:t>Ii</a:t>
            </a:r>
            <a:r>
              <a:rPr lang="en-US" sz="2400" b="1" kern="0" baseline="-25000" dirty="0">
                <a:solidFill>
                  <a:srgbClr val="A50023"/>
                </a:solidFill>
                <a:latin typeface="Book Antiqua" panose="02040602050305030304" pitchFamily="18" charset="0"/>
                <a:ea typeface="ＭＳ Ｐゴシック" pitchFamily="-65" charset="-128"/>
                <a:cs typeface="MS Reference Sans Serif" pitchFamily="34" charset="0"/>
              </a:rPr>
              <a:t>        </a:t>
            </a:r>
            <a:r>
              <a:rPr lang="en-US" sz="2400" b="1" kern="0" dirty="0">
                <a:solidFill>
                  <a:srgbClr val="A50023"/>
                </a:solidFill>
                <a:latin typeface="Book Antiqua" panose="02040602050305030304" pitchFamily="18" charset="0"/>
                <a:ea typeface="ＭＳ Ｐゴシック" pitchFamily="-65" charset="-128"/>
                <a:cs typeface="MS Reference Sans Serif" pitchFamily="34" charset="0"/>
              </a:rPr>
              <a:t>    +	    Ip</a:t>
            </a:r>
            <a:r>
              <a:rPr lang="en-US" sz="2400" b="1" kern="0" baseline="-25000" dirty="0">
                <a:solidFill>
                  <a:srgbClr val="A50023"/>
                </a:solidFill>
                <a:latin typeface="Book Antiqua" panose="02040602050305030304" pitchFamily="18" charset="0"/>
                <a:ea typeface="ＭＳ Ｐゴシック" pitchFamily="-65" charset="-128"/>
                <a:cs typeface="MS Reference Sans Serif" pitchFamily="34" charset="0"/>
              </a:rPr>
              <a:t> </a:t>
            </a:r>
            <a:endParaRPr lang="en-US" sz="2400" kern="0" dirty="0">
              <a:solidFill>
                <a:srgbClr val="A50023"/>
              </a:solidFill>
              <a:latin typeface="Book Antiqua" panose="02040602050305030304"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solidFill>
                <a:srgbClr val="002060"/>
              </a:solidFill>
              <a:latin typeface="Book Antiqua" panose="02040602050305030304" pitchFamily="18" charset="0"/>
              <a:ea typeface="ＭＳ Ｐゴシック" pitchFamily="-65" charset="-128"/>
              <a:cs typeface="MS Reference Sans Serif" pitchFamily="34" charset="0"/>
            </a:endParaRPr>
          </a:p>
        </p:txBody>
      </p:sp>
      <p:sp>
        <p:nvSpPr>
          <p:cNvPr id="48" name="Content Placeholder 1">
            <a:extLst>
              <a:ext uri="{FF2B5EF4-FFF2-40B4-BE49-F238E27FC236}">
                <a16:creationId xmlns:a16="http://schemas.microsoft.com/office/drawing/2014/main" id="{8199E123-ACFA-45E2-83C7-921746685571}"/>
              </a:ext>
            </a:extLst>
          </p:cNvPr>
          <p:cNvSpPr txBox="1">
            <a:spLocks/>
          </p:cNvSpPr>
          <p:nvPr/>
        </p:nvSpPr>
        <p:spPr bwMode="auto">
          <a:xfrm>
            <a:off x="3268128" y="5310442"/>
            <a:ext cx="6363503" cy="8697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000000"/>
              </a:buClr>
              <a:buSzPct val="80000"/>
              <a:defRPr/>
            </a:pPr>
            <a:r>
              <a:rPr lang="en-US" sz="2400" b="1" dirty="0">
                <a:solidFill>
                  <a:srgbClr val="A1274A"/>
                </a:solidFill>
                <a:latin typeface="Book Antiqua" panose="02040602050305030304" pitchFamily="18" charset="0"/>
                <a:ea typeface="ＭＳ Ｐゴシック" pitchFamily="-65" charset="-128"/>
                <a:cs typeface="MS Reference Sans Serif" pitchFamily="34" charset="0"/>
              </a:rPr>
              <a:t>Ti</a:t>
            </a:r>
            <a:r>
              <a:rPr lang="en-US" sz="2400" kern="0" dirty="0">
                <a:latin typeface="Book Antiqua" panose="02040602050305030304" pitchFamily="18" charset="0"/>
                <a:ea typeface="ＭＳ Ｐゴシック" pitchFamily="-65" charset="-128"/>
                <a:cs typeface="MS Reference Sans Serif" pitchFamily="34" charset="0"/>
              </a:rPr>
              <a:t>: waiting time in the inflow buffer.</a:t>
            </a:r>
          </a:p>
          <a:p>
            <a:pPr marL="342900" indent="-342900">
              <a:spcBef>
                <a:spcPct val="20000"/>
              </a:spcBef>
              <a:buClr>
                <a:srgbClr val="000000"/>
              </a:buClr>
              <a:buSzPct val="80000"/>
              <a:defRPr/>
            </a:pPr>
            <a:r>
              <a:rPr lang="en-US" sz="2400" b="1" dirty="0">
                <a:solidFill>
                  <a:srgbClr val="A1274A"/>
                </a:solidFill>
                <a:latin typeface="Book Antiqua" panose="02040602050305030304" pitchFamily="18" charset="0"/>
                <a:ea typeface="ＭＳ Ｐゴシック" pitchFamily="-65" charset="-128"/>
                <a:cs typeface="MS Reference Sans Serif" pitchFamily="34" charset="0"/>
              </a:rPr>
              <a:t>Ii</a:t>
            </a:r>
            <a:r>
              <a:rPr lang="en-US" sz="2400" kern="0" dirty="0">
                <a:latin typeface="Book Antiqua" panose="02040602050305030304" pitchFamily="18" charset="0"/>
                <a:ea typeface="ＭＳ Ｐゴシック" pitchFamily="-65" charset="-128"/>
                <a:cs typeface="MS Reference Sans Serif" pitchFamily="34" charset="0"/>
              </a:rPr>
              <a:t>: number of customers in the inflow buffer.</a:t>
            </a:r>
          </a:p>
          <a:p>
            <a:pPr marL="342900" indent="-342900" eaLnBrk="1" hangingPunct="1">
              <a:spcBef>
                <a:spcPct val="20000"/>
              </a:spcBef>
              <a:buSzPct val="75000"/>
              <a:defRPr/>
            </a:pPr>
            <a:endParaRPr lang="en-US" sz="2400" kern="0" dirty="0">
              <a:solidFill>
                <a:srgbClr val="002060"/>
              </a:solidFill>
              <a:latin typeface="Book Antiqua" panose="02040602050305030304" pitchFamily="18" charset="0"/>
              <a:ea typeface="ＭＳ Ｐゴシック" pitchFamily="-65" charset="-128"/>
              <a:cs typeface="MS Reference Sans Serif" pitchFamily="34" charset="0"/>
            </a:endParaRPr>
          </a:p>
        </p:txBody>
      </p:sp>
      <p:sp>
        <p:nvSpPr>
          <p:cNvPr id="21" name="Content Placeholder 1">
            <a:extLst>
              <a:ext uri="{FF2B5EF4-FFF2-40B4-BE49-F238E27FC236}">
                <a16:creationId xmlns:a16="http://schemas.microsoft.com/office/drawing/2014/main" id="{DB3C4472-538D-4CD8-B2FD-8B8E2BCD524B}"/>
              </a:ext>
            </a:extLst>
          </p:cNvPr>
          <p:cNvSpPr txBox="1">
            <a:spLocks/>
          </p:cNvSpPr>
          <p:nvPr/>
        </p:nvSpPr>
        <p:spPr bwMode="auto">
          <a:xfrm>
            <a:off x="896564" y="1251400"/>
            <a:ext cx="743274" cy="467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buClr>
                <a:srgbClr val="000000"/>
              </a:buClr>
              <a:buSzPct val="80000"/>
              <a:defRPr/>
            </a:pPr>
            <a:r>
              <a:rPr lang="en-US" sz="2400" kern="0" dirty="0">
                <a:solidFill>
                  <a:srgbClr val="0070C0"/>
                </a:solidFill>
                <a:latin typeface="Book Antiqua" panose="02040602050305030304" pitchFamily="18" charset="0"/>
                <a:ea typeface="ＭＳ Ｐゴシック" pitchFamily="-65" charset="-128"/>
                <a:cs typeface="MS Reference Sans Serif" pitchFamily="34" charset="0"/>
              </a:rPr>
              <a:t>R</a:t>
            </a:r>
          </a:p>
        </p:txBody>
      </p:sp>
      <p:sp>
        <p:nvSpPr>
          <p:cNvPr id="22" name="Content Placeholder 1">
            <a:extLst>
              <a:ext uri="{FF2B5EF4-FFF2-40B4-BE49-F238E27FC236}">
                <a16:creationId xmlns:a16="http://schemas.microsoft.com/office/drawing/2014/main" id="{0027AE64-28FA-4AF7-BD21-83B8873986A1}"/>
              </a:ext>
            </a:extLst>
          </p:cNvPr>
          <p:cNvSpPr txBox="1">
            <a:spLocks/>
          </p:cNvSpPr>
          <p:nvPr/>
        </p:nvSpPr>
        <p:spPr bwMode="auto">
          <a:xfrm>
            <a:off x="7676054" y="1268058"/>
            <a:ext cx="743274" cy="467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buClr>
                <a:srgbClr val="000000"/>
              </a:buClr>
              <a:buSzPct val="80000"/>
              <a:defRPr/>
            </a:pPr>
            <a:r>
              <a:rPr lang="en-US" sz="2400" kern="0" dirty="0">
                <a:solidFill>
                  <a:srgbClr val="0070C0"/>
                </a:solidFill>
                <a:latin typeface="Book Antiqua" panose="02040602050305030304" pitchFamily="18" charset="0"/>
                <a:ea typeface="ＭＳ Ｐゴシック" pitchFamily="-65" charset="-128"/>
                <a:cs typeface="MS Reference Sans Serif" pitchFamily="34" charset="0"/>
              </a:rPr>
              <a:t>R</a:t>
            </a:r>
          </a:p>
        </p:txBody>
      </p:sp>
    </p:spTree>
    <p:extLst>
      <p:ext uri="{BB962C8B-B14F-4D97-AF65-F5344CB8AC3E}">
        <p14:creationId xmlns:p14="http://schemas.microsoft.com/office/powerpoint/2010/main" val="3978491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212" y="1279380"/>
            <a:ext cx="11861188" cy="4454670"/>
          </a:xfrm>
          <a:prstGeom prst="rect">
            <a:avLst/>
          </a:prstGeom>
        </p:spPr>
      </p:pic>
      <p:sp>
        <p:nvSpPr>
          <p:cNvPr id="5" name="Title 1"/>
          <p:cNvSpPr>
            <a:spLocks noGrp="1"/>
          </p:cNvSpPr>
          <p:nvPr>
            <p:ph type="title"/>
          </p:nvPr>
        </p:nvSpPr>
        <p:spPr>
          <a:xfrm>
            <a:off x="0" y="0"/>
            <a:ext cx="12192000" cy="548680"/>
          </a:xfrm>
        </p:spPr>
        <p:txBody>
          <a:bodyPr>
            <a:normAutofit fontScale="90000"/>
          </a:bodyPr>
          <a:lstStyle/>
          <a:p>
            <a:r>
              <a:rPr lang="en-US" dirty="0"/>
              <a:t>Single-Stage Processes—Impact of Limited Buffer Size </a:t>
            </a:r>
          </a:p>
        </p:txBody>
      </p:sp>
      <p:pic>
        <p:nvPicPr>
          <p:cNvPr id="6" name="Picture 5"/>
          <p:cNvPicPr>
            <a:picLocks noChangeAspect="1"/>
          </p:cNvPicPr>
          <p:nvPr/>
        </p:nvPicPr>
        <p:blipFill>
          <a:blip r:embed="rId3"/>
          <a:stretch>
            <a:fillRect/>
          </a:stretch>
        </p:blipFill>
        <p:spPr>
          <a:xfrm>
            <a:off x="852172" y="3677981"/>
            <a:ext cx="5845880" cy="456029"/>
          </a:xfrm>
          <a:prstGeom prst="rect">
            <a:avLst/>
          </a:prstGeom>
        </p:spPr>
      </p:pic>
      <p:pic>
        <p:nvPicPr>
          <p:cNvPr id="7" name="Picture 6"/>
          <p:cNvPicPr>
            <a:picLocks noChangeAspect="1"/>
          </p:cNvPicPr>
          <p:nvPr/>
        </p:nvPicPr>
        <p:blipFill>
          <a:blip r:embed="rId3"/>
          <a:stretch>
            <a:fillRect/>
          </a:stretch>
        </p:blipFill>
        <p:spPr>
          <a:xfrm>
            <a:off x="936697" y="4064854"/>
            <a:ext cx="5845880" cy="490911"/>
          </a:xfrm>
          <a:prstGeom prst="rect">
            <a:avLst/>
          </a:prstGeom>
        </p:spPr>
      </p:pic>
      <p:pic>
        <p:nvPicPr>
          <p:cNvPr id="8" name="Picture 7"/>
          <p:cNvPicPr>
            <a:picLocks noChangeAspect="1"/>
          </p:cNvPicPr>
          <p:nvPr/>
        </p:nvPicPr>
        <p:blipFill>
          <a:blip r:embed="rId3"/>
          <a:stretch>
            <a:fillRect/>
          </a:stretch>
        </p:blipFill>
        <p:spPr>
          <a:xfrm>
            <a:off x="629337" y="4572000"/>
            <a:ext cx="10903425" cy="799139"/>
          </a:xfrm>
          <a:prstGeom prst="rect">
            <a:avLst/>
          </a:prstGeom>
        </p:spPr>
      </p:pic>
    </p:spTree>
    <p:extLst>
      <p:ext uri="{BB962C8B-B14F-4D97-AF65-F5344CB8AC3E}">
        <p14:creationId xmlns:p14="http://schemas.microsoft.com/office/powerpoint/2010/main" val="4043185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28" y="620688"/>
            <a:ext cx="12144672" cy="5025114"/>
          </a:xfrm>
        </p:spPr>
        <p:txBody>
          <a:bodyPr>
            <a:normAutofit fontScale="92500"/>
          </a:bodyPr>
          <a:lstStyle/>
          <a:p>
            <a:pPr marL="231775" indent="-231775">
              <a:buNone/>
            </a:pPr>
            <a:r>
              <a:rPr lang="en-US" sz="2300" dirty="0" err="1"/>
              <a:t>Easysurrance</a:t>
            </a:r>
            <a:r>
              <a:rPr lang="en-US" sz="2300" dirty="0"/>
              <a:t> decided to hire one agent and reduce the number of trunk lines to 6.  </a:t>
            </a:r>
          </a:p>
          <a:p>
            <a:pPr marL="231775" indent="-231775">
              <a:buNone/>
            </a:pPr>
            <a:r>
              <a:rPr lang="en-US" sz="2300" dirty="0"/>
              <a:t>The arrival rate is still 11 calls per hour. </a:t>
            </a:r>
          </a:p>
          <a:p>
            <a:pPr marL="231775" indent="-231775">
              <a:buNone/>
            </a:pPr>
            <a:r>
              <a:rPr lang="en-US" sz="2300" dirty="0"/>
              <a:t>Managers are now considering a training program for all their agents that can reduce the variability in (coefficient of variation of) call handling times from 1 to 0.5. </a:t>
            </a:r>
          </a:p>
          <a:p>
            <a:pPr marL="231775" indent="-231775">
              <a:buNone/>
            </a:pPr>
            <a:r>
              <a:rPr lang="en-US" sz="2300" b="1" dirty="0">
                <a:solidFill>
                  <a:srgbClr val="0066FF"/>
                </a:solidFill>
              </a:rPr>
              <a:t>Question: </a:t>
            </a:r>
            <a:r>
              <a:rPr lang="en-US" sz="2300" dirty="0"/>
              <a:t>How will this change impact the call center measures in the coming year?</a:t>
            </a:r>
          </a:p>
          <a:p>
            <a:pPr marL="231775" indent="-231775">
              <a:buNone/>
            </a:pPr>
            <a:endParaRPr lang="en-US" sz="2300" dirty="0"/>
          </a:p>
          <a:p>
            <a:r>
              <a:rPr lang="en-US" sz="2300" dirty="0"/>
              <a:t>With change in </a:t>
            </a:r>
            <a:r>
              <a:rPr lang="en-US" sz="2300" dirty="0" err="1"/>
              <a:t>CV</a:t>
            </a:r>
            <a:r>
              <a:rPr lang="en-US" sz="2300" baseline="-25000" dirty="0" err="1"/>
              <a:t>eff</a:t>
            </a:r>
            <a:r>
              <a:rPr lang="en-US" sz="2300" baseline="-25000" dirty="0"/>
              <a:t> </a:t>
            </a:r>
            <a:r>
              <a:rPr lang="en-US" sz="2300" dirty="0"/>
              <a:t>= 1 to </a:t>
            </a:r>
            <a:r>
              <a:rPr lang="en-US" sz="2300" dirty="0" err="1"/>
              <a:t>CV</a:t>
            </a:r>
            <a:r>
              <a:rPr lang="en-US" sz="2300" baseline="-25000" dirty="0" err="1"/>
              <a:t>eff</a:t>
            </a:r>
            <a:r>
              <a:rPr lang="en-US" sz="2300" dirty="0"/>
              <a:t> = 0.5, the queueing model of call center would be </a:t>
            </a:r>
            <a:r>
              <a:rPr lang="en-US" sz="2300" i="1" dirty="0"/>
              <a:t>M</a:t>
            </a:r>
            <a:r>
              <a:rPr lang="en-US" sz="2300" dirty="0"/>
              <a:t>/</a:t>
            </a:r>
            <a:r>
              <a:rPr lang="en-US" sz="2300" i="1" dirty="0"/>
              <a:t>G</a:t>
            </a:r>
            <a:r>
              <a:rPr lang="en-US" sz="2300" dirty="0"/>
              <a:t>/3/6, for which there is no simple queueing model, so we must use computer simulation.</a:t>
            </a:r>
          </a:p>
          <a:p>
            <a:pPr marL="0" indent="0">
              <a:buNone/>
            </a:pPr>
            <a:r>
              <a:rPr lang="en-US" sz="2300" dirty="0"/>
              <a:t>We do not have an exact analytical model for M/G/c/b. Using computer simulation we get the following:</a:t>
            </a:r>
          </a:p>
          <a:p>
            <a:pPr marL="0" indent="0">
              <a:buNone/>
            </a:pPr>
            <a:r>
              <a:rPr lang="en-US" sz="2300" dirty="0"/>
              <a:t>             FBC is reduced from 13.5% to 7.8%</a:t>
            </a:r>
          </a:p>
          <a:p>
            <a:pPr marL="0" indent="0">
              <a:buNone/>
            </a:pPr>
            <a:r>
              <a:rPr lang="en-US" sz="2300" dirty="0"/>
              <a:t>             OCC is increased from 79.3% to 84.1%</a:t>
            </a:r>
          </a:p>
          <a:p>
            <a:pPr marL="0" indent="0">
              <a:buNone/>
            </a:pPr>
            <a:r>
              <a:rPr lang="en-US" sz="2300" dirty="0"/>
              <a:t>             ASA is decreased from 5.4 minutes to 4.9 minutes</a:t>
            </a:r>
          </a:p>
          <a:p>
            <a:endParaRPr lang="en-US" sz="2300" dirty="0"/>
          </a:p>
          <a:p>
            <a:endParaRPr lang="en-US" sz="2300" dirty="0"/>
          </a:p>
        </p:txBody>
      </p:sp>
      <p:sp>
        <p:nvSpPr>
          <p:cNvPr id="5" name="Title 1"/>
          <p:cNvSpPr>
            <a:spLocks noGrp="1"/>
          </p:cNvSpPr>
          <p:nvPr>
            <p:ph type="title"/>
          </p:nvPr>
        </p:nvSpPr>
        <p:spPr>
          <a:xfrm>
            <a:off x="0" y="1"/>
            <a:ext cx="12192000" cy="548680"/>
          </a:xfrm>
        </p:spPr>
        <p:txBody>
          <a:bodyPr>
            <a:normAutofit fontScale="90000"/>
          </a:bodyPr>
          <a:lstStyle/>
          <a:p>
            <a:r>
              <a:rPr lang="en-US" dirty="0"/>
              <a:t>Single-Stage Processes with Limited Buffer—Impact of Variability</a:t>
            </a:r>
          </a:p>
        </p:txBody>
      </p:sp>
    </p:spTree>
    <p:extLst>
      <p:ext uri="{BB962C8B-B14F-4D97-AF65-F5344CB8AC3E}">
        <p14:creationId xmlns:p14="http://schemas.microsoft.com/office/powerpoint/2010/main" val="3436940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426" y="1395523"/>
            <a:ext cx="11738574" cy="3963286"/>
          </a:xfrm>
          <a:prstGeom prst="rect">
            <a:avLst/>
          </a:prstGeom>
        </p:spPr>
      </p:pic>
      <p:sp>
        <p:nvSpPr>
          <p:cNvPr id="5" name="Title 1"/>
          <p:cNvSpPr>
            <a:spLocks noGrp="1"/>
          </p:cNvSpPr>
          <p:nvPr>
            <p:ph type="title"/>
          </p:nvPr>
        </p:nvSpPr>
        <p:spPr>
          <a:xfrm>
            <a:off x="0" y="1"/>
            <a:ext cx="12192000" cy="548680"/>
          </a:xfrm>
        </p:spPr>
        <p:txBody>
          <a:bodyPr>
            <a:normAutofit fontScale="90000"/>
          </a:bodyPr>
          <a:lstStyle/>
          <a:p>
            <a:r>
              <a:rPr lang="en-US" dirty="0"/>
              <a:t>Single-Stage Processes with Limited Buffer—Impact of Variability</a:t>
            </a:r>
          </a:p>
        </p:txBody>
      </p:sp>
      <p:pic>
        <p:nvPicPr>
          <p:cNvPr id="6" name="Picture 5"/>
          <p:cNvPicPr>
            <a:picLocks noChangeAspect="1"/>
          </p:cNvPicPr>
          <p:nvPr/>
        </p:nvPicPr>
        <p:blipFill>
          <a:blip r:embed="rId3"/>
          <a:stretch>
            <a:fillRect/>
          </a:stretch>
        </p:blipFill>
        <p:spPr>
          <a:xfrm>
            <a:off x="982801" y="3634547"/>
            <a:ext cx="5845880" cy="407255"/>
          </a:xfrm>
          <a:prstGeom prst="rect">
            <a:avLst/>
          </a:prstGeom>
        </p:spPr>
      </p:pic>
      <p:pic>
        <p:nvPicPr>
          <p:cNvPr id="7" name="Picture 6"/>
          <p:cNvPicPr>
            <a:picLocks noChangeAspect="1"/>
          </p:cNvPicPr>
          <p:nvPr/>
        </p:nvPicPr>
        <p:blipFill>
          <a:blip r:embed="rId3"/>
          <a:stretch>
            <a:fillRect/>
          </a:stretch>
        </p:blipFill>
        <p:spPr>
          <a:xfrm>
            <a:off x="1081413" y="4066243"/>
            <a:ext cx="5845880" cy="407255"/>
          </a:xfrm>
          <a:prstGeom prst="rect">
            <a:avLst/>
          </a:prstGeom>
        </p:spPr>
      </p:pic>
      <p:pic>
        <p:nvPicPr>
          <p:cNvPr id="8" name="Picture 7"/>
          <p:cNvPicPr>
            <a:picLocks noChangeAspect="1"/>
          </p:cNvPicPr>
          <p:nvPr/>
        </p:nvPicPr>
        <p:blipFill>
          <a:blip r:embed="rId3"/>
          <a:stretch>
            <a:fillRect/>
          </a:stretch>
        </p:blipFill>
        <p:spPr>
          <a:xfrm>
            <a:off x="982801" y="4508898"/>
            <a:ext cx="10719982" cy="407255"/>
          </a:xfrm>
          <a:prstGeom prst="rect">
            <a:avLst/>
          </a:prstGeom>
        </p:spPr>
      </p:pic>
    </p:spTree>
    <p:extLst>
      <p:ext uri="{BB962C8B-B14F-4D97-AF65-F5344CB8AC3E}">
        <p14:creationId xmlns:p14="http://schemas.microsoft.com/office/powerpoint/2010/main" val="76894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Time Analysis—Service Levels</a:t>
            </a:r>
          </a:p>
        </p:txBody>
      </p:sp>
      <p:sp>
        <p:nvSpPr>
          <p:cNvPr id="3" name="Content Placeholder 2"/>
          <p:cNvSpPr>
            <a:spLocks noGrp="1"/>
          </p:cNvSpPr>
          <p:nvPr>
            <p:ph idx="1"/>
          </p:nvPr>
        </p:nvSpPr>
        <p:spPr>
          <a:xfrm>
            <a:off x="89502" y="620688"/>
            <a:ext cx="12012996" cy="5904656"/>
          </a:xfrm>
        </p:spPr>
        <p:txBody>
          <a:bodyPr>
            <a:noAutofit/>
          </a:bodyPr>
          <a:lstStyle/>
          <a:p>
            <a:pPr marL="0" indent="0">
              <a:buNone/>
            </a:pPr>
            <a:r>
              <a:rPr lang="en-US" sz="2100" dirty="0"/>
              <a:t>Expresso is a manufacturer of espresso machines one-by-one in a produce-to-order fashion.  Time to finish an order in one of 3 assembly cells follows an exponential distribution with mean of 2 days. The firm receives orders according to a Poisson process with a rate of 1.4 orders per day. </a:t>
            </a:r>
          </a:p>
          <a:p>
            <a:pPr marL="0" indent="0">
              <a:buNone/>
            </a:pPr>
            <a:r>
              <a:rPr lang="en-US" sz="2100" b="1" u="sng" dirty="0"/>
              <a:t>Current data shows the following:</a:t>
            </a:r>
          </a:p>
          <a:p>
            <a:r>
              <a:rPr lang="en-US" sz="2100" dirty="0"/>
              <a:t>It takes an average of around ?? days from the time a customer places an order until the order is shipped. 10</a:t>
            </a:r>
          </a:p>
          <a:p>
            <a:r>
              <a:rPr lang="en-US" sz="2100" dirty="0"/>
              <a:t>About ?? percent of the customers receive their orders within the 10 days. 63$</a:t>
            </a:r>
          </a:p>
          <a:p>
            <a:r>
              <a:rPr lang="en-US" sz="2100" dirty="0"/>
              <a:t>However,  one of every five customers receives their orders in 17 days or  more. 18.23%</a:t>
            </a:r>
          </a:p>
          <a:p>
            <a:pPr marL="0" indent="0">
              <a:buNone/>
            </a:pPr>
            <a:r>
              <a:rPr lang="en-US" sz="2100" b="1" u="sng" dirty="0"/>
              <a:t>Improving Performance: </a:t>
            </a:r>
          </a:p>
          <a:p>
            <a:pPr marL="0" indent="0">
              <a:buNone/>
            </a:pPr>
            <a:r>
              <a:rPr lang="en-US" sz="2100" dirty="0"/>
              <a:t>Managers of Expresso want to increase the capacity of each cell by 10 percent. They believe this increase in capacity such that </a:t>
            </a:r>
          </a:p>
          <a:p>
            <a:pPr marL="0" indent="0">
              <a:buNone/>
            </a:pPr>
            <a:r>
              <a:rPr lang="en-US" sz="2100" dirty="0"/>
              <a:t>         (i) at least 90 percent of the customers receive their orders within a week of placing their orders, and </a:t>
            </a:r>
          </a:p>
          <a:p>
            <a:pPr marL="0" indent="0">
              <a:buNone/>
            </a:pPr>
            <a:r>
              <a:rPr lang="en-US" sz="2100" dirty="0"/>
              <a:t>        (ii) the percent of customers who receive their orders later than 10 days would be less than 3 percent.   </a:t>
            </a:r>
          </a:p>
          <a:p>
            <a:pPr marL="0" indent="0">
              <a:buNone/>
            </a:pPr>
            <a:r>
              <a:rPr lang="en-US" sz="2100" b="1" dirty="0">
                <a:solidFill>
                  <a:srgbClr val="0066FF"/>
                </a:solidFill>
              </a:rPr>
              <a:t>Question: </a:t>
            </a:r>
            <a:r>
              <a:rPr lang="en-US" sz="2100" dirty="0"/>
              <a:t>Can this capacity investment help Expresso to achieve its new service goals?</a:t>
            </a:r>
          </a:p>
        </p:txBody>
      </p:sp>
      <p:graphicFrame>
        <p:nvGraphicFramePr>
          <p:cNvPr id="4" name="Table 3">
            <a:extLst>
              <a:ext uri="{FF2B5EF4-FFF2-40B4-BE49-F238E27FC236}">
                <a16:creationId xmlns:a16="http://schemas.microsoft.com/office/drawing/2014/main" id="{385D0C5C-87A2-4D91-A8F8-D64FEE0B4974}"/>
              </a:ext>
            </a:extLst>
          </p:cNvPr>
          <p:cNvGraphicFramePr>
            <a:graphicFrameLocks noGrp="1"/>
          </p:cNvGraphicFramePr>
          <p:nvPr/>
        </p:nvGraphicFramePr>
        <p:xfrm>
          <a:off x="5825331" y="3348037"/>
          <a:ext cx="520700" cy="419100"/>
        </p:xfrm>
        <a:graphic>
          <a:graphicData uri="http://schemas.openxmlformats.org/drawingml/2006/table">
            <a:tbl>
              <a:tblPr>
                <a:tableStyleId>{5C22544A-7EE6-4342-B048-85BDC9FD1C3A}</a:tableStyleId>
              </a:tblPr>
              <a:tblGrid>
                <a:gridCol w="520700">
                  <a:extLst>
                    <a:ext uri="{9D8B030D-6E8A-4147-A177-3AD203B41FA5}">
                      <a16:colId xmlns:a16="http://schemas.microsoft.com/office/drawing/2014/main" val="3007431166"/>
                    </a:ext>
                  </a:extLst>
                </a:gridCol>
              </a:tblGrid>
              <a:tr h="209550">
                <a:tc>
                  <a:txBody>
                    <a:bodyPr/>
                    <a:lstStyle/>
                    <a:p>
                      <a:pPr algn="r" fontAlgn="b"/>
                      <a:r>
                        <a:rPr lang="en-US" sz="1200" u="none" strike="noStrike">
                          <a:effectLst/>
                        </a:rPr>
                        <a:t>0.826</a:t>
                      </a:r>
                      <a:endParaRPr lang="en-US" sz="1200" b="0" i="0" u="none" strike="noStrike">
                        <a:effectLst/>
                        <a:latin typeface="Helv"/>
                      </a:endParaRPr>
                    </a:p>
                  </a:txBody>
                  <a:tcPr marL="9525" marR="9525" marT="9525" marB="0" anchor="b"/>
                </a:tc>
                <a:extLst>
                  <a:ext uri="{0D108BD9-81ED-4DB2-BD59-A6C34878D82A}">
                    <a16:rowId xmlns:a16="http://schemas.microsoft.com/office/drawing/2014/main" val="451266995"/>
                  </a:ext>
                </a:extLst>
              </a:tr>
              <a:tr h="209550">
                <a:tc>
                  <a:txBody>
                    <a:bodyPr/>
                    <a:lstStyle/>
                    <a:p>
                      <a:pPr algn="r" fontAlgn="b"/>
                      <a:r>
                        <a:rPr lang="en-US" sz="1200" u="none" strike="noStrike" dirty="0">
                          <a:effectLst/>
                        </a:rPr>
                        <a:t>0.918</a:t>
                      </a:r>
                      <a:endParaRPr lang="en-US" sz="1200" b="0" i="0" u="none" strike="noStrike" dirty="0">
                        <a:effectLst/>
                        <a:latin typeface="Helv"/>
                      </a:endParaRPr>
                    </a:p>
                  </a:txBody>
                  <a:tcPr marL="9525" marR="9525" marT="9525" marB="0" anchor="b"/>
                </a:tc>
                <a:extLst>
                  <a:ext uri="{0D108BD9-81ED-4DB2-BD59-A6C34878D82A}">
                    <a16:rowId xmlns:a16="http://schemas.microsoft.com/office/drawing/2014/main" val="3326540711"/>
                  </a:ext>
                </a:extLst>
              </a:tr>
            </a:tbl>
          </a:graphicData>
        </a:graphic>
      </p:graphicFrame>
    </p:spTree>
    <p:extLst>
      <p:ext uri="{BB962C8B-B14F-4D97-AF65-F5344CB8AC3E}">
        <p14:creationId xmlns:p14="http://schemas.microsoft.com/office/powerpoint/2010/main" val="813771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448" y="1240272"/>
            <a:ext cx="11795636" cy="5210146"/>
          </a:xfrm>
          <a:prstGeom prst="rect">
            <a:avLst/>
          </a:prstGeom>
        </p:spPr>
      </p:pic>
      <p:sp>
        <p:nvSpPr>
          <p:cNvPr id="5" name="Title 1"/>
          <p:cNvSpPr>
            <a:spLocks noGrp="1"/>
          </p:cNvSpPr>
          <p:nvPr>
            <p:ph type="title"/>
          </p:nvPr>
        </p:nvSpPr>
        <p:spPr>
          <a:xfrm>
            <a:off x="-16768" y="0"/>
            <a:ext cx="11609681" cy="595513"/>
          </a:xfrm>
        </p:spPr>
        <p:txBody>
          <a:bodyPr/>
          <a:lstStyle/>
          <a:p>
            <a:r>
              <a:rPr lang="en-US" dirty="0"/>
              <a:t>Flow Time Analysis—Service Levels</a:t>
            </a:r>
          </a:p>
        </p:txBody>
      </p:sp>
      <p:pic>
        <p:nvPicPr>
          <p:cNvPr id="6" name="Picture 5"/>
          <p:cNvPicPr>
            <a:picLocks noChangeAspect="1"/>
          </p:cNvPicPr>
          <p:nvPr/>
        </p:nvPicPr>
        <p:blipFill>
          <a:blip r:embed="rId3"/>
          <a:stretch>
            <a:fillRect/>
          </a:stretch>
        </p:blipFill>
        <p:spPr>
          <a:xfrm>
            <a:off x="506391" y="4072537"/>
            <a:ext cx="11111868" cy="2189950"/>
          </a:xfrm>
          <a:prstGeom prst="rect">
            <a:avLst/>
          </a:prstGeom>
        </p:spPr>
      </p:pic>
    </p:spTree>
    <p:extLst>
      <p:ext uri="{BB962C8B-B14F-4D97-AF65-F5344CB8AC3E}">
        <p14:creationId xmlns:p14="http://schemas.microsoft.com/office/powerpoint/2010/main" val="2835492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1911" y="2480351"/>
            <a:ext cx="3858936" cy="796954"/>
          </a:xfrm>
          <a:prstGeom prst="rect">
            <a:avLst/>
          </a:prstGeom>
        </p:spPr>
      </p:pic>
      <p:pic>
        <p:nvPicPr>
          <p:cNvPr id="5" name="Picture 4"/>
          <p:cNvPicPr>
            <a:picLocks noChangeAspect="1"/>
          </p:cNvPicPr>
          <p:nvPr/>
        </p:nvPicPr>
        <p:blipFill>
          <a:blip r:embed="rId3"/>
          <a:stretch>
            <a:fillRect/>
          </a:stretch>
        </p:blipFill>
        <p:spPr>
          <a:xfrm>
            <a:off x="3959861" y="4179704"/>
            <a:ext cx="4697835" cy="880844"/>
          </a:xfrm>
          <a:prstGeom prst="rect">
            <a:avLst/>
          </a:prstGeom>
        </p:spPr>
      </p:pic>
      <p:pic>
        <p:nvPicPr>
          <p:cNvPr id="6" name="Picture 5"/>
          <p:cNvPicPr>
            <a:picLocks noChangeAspect="1"/>
          </p:cNvPicPr>
          <p:nvPr/>
        </p:nvPicPr>
        <p:blipFill>
          <a:blip r:embed="rId4"/>
          <a:stretch>
            <a:fillRect/>
          </a:stretch>
        </p:blipFill>
        <p:spPr>
          <a:xfrm>
            <a:off x="4082814" y="5081958"/>
            <a:ext cx="1510018" cy="402672"/>
          </a:xfrm>
          <a:prstGeom prst="rect">
            <a:avLst/>
          </a:prstGeom>
        </p:spPr>
      </p:pic>
      <p:pic>
        <p:nvPicPr>
          <p:cNvPr id="7" name="Picture 6"/>
          <p:cNvPicPr>
            <a:picLocks noChangeAspect="1"/>
          </p:cNvPicPr>
          <p:nvPr/>
        </p:nvPicPr>
        <p:blipFill>
          <a:blip r:embed="rId5"/>
          <a:stretch>
            <a:fillRect/>
          </a:stretch>
        </p:blipFill>
        <p:spPr>
          <a:xfrm>
            <a:off x="4082814" y="5941555"/>
            <a:ext cx="1577130" cy="385894"/>
          </a:xfrm>
          <a:prstGeom prst="rect">
            <a:avLst/>
          </a:prstGeom>
        </p:spPr>
      </p:pic>
      <p:pic>
        <p:nvPicPr>
          <p:cNvPr id="8" name="Picture 7"/>
          <p:cNvPicPr>
            <a:picLocks noChangeAspect="1"/>
          </p:cNvPicPr>
          <p:nvPr/>
        </p:nvPicPr>
        <p:blipFill>
          <a:blip r:embed="rId6"/>
          <a:stretch>
            <a:fillRect/>
          </a:stretch>
        </p:blipFill>
        <p:spPr>
          <a:xfrm>
            <a:off x="2870341" y="3506427"/>
            <a:ext cx="3758268" cy="394283"/>
          </a:xfrm>
          <a:prstGeom prst="rect">
            <a:avLst/>
          </a:prstGeom>
        </p:spPr>
      </p:pic>
      <p:sp>
        <p:nvSpPr>
          <p:cNvPr id="9" name="Rectangle 8"/>
          <p:cNvSpPr/>
          <p:nvPr/>
        </p:nvSpPr>
        <p:spPr>
          <a:xfrm>
            <a:off x="953825" y="2498569"/>
            <a:ext cx="1550424" cy="430887"/>
          </a:xfrm>
          <a:prstGeom prst="rect">
            <a:avLst/>
          </a:prstGeom>
        </p:spPr>
        <p:txBody>
          <a:bodyPr wrap="none">
            <a:spAutoFit/>
          </a:bodyPr>
          <a:lstStyle/>
          <a:p>
            <a:r>
              <a:rPr lang="en-US" sz="2200" b="1" u="sng" dirty="0">
                <a:latin typeface="Times New Roman" pitchFamily="18" charset="0"/>
              </a:rPr>
              <a:t>Utilization:</a:t>
            </a:r>
            <a:endParaRPr lang="en-US" sz="2200" b="1" u="sng" dirty="0"/>
          </a:p>
        </p:txBody>
      </p:sp>
      <p:sp>
        <p:nvSpPr>
          <p:cNvPr id="10" name="Rectangle 9"/>
          <p:cNvSpPr/>
          <p:nvPr/>
        </p:nvSpPr>
        <p:spPr>
          <a:xfrm>
            <a:off x="952065" y="3469823"/>
            <a:ext cx="1748940" cy="430887"/>
          </a:xfrm>
          <a:prstGeom prst="rect">
            <a:avLst/>
          </a:prstGeom>
        </p:spPr>
        <p:txBody>
          <a:bodyPr wrap="none">
            <a:spAutoFit/>
          </a:bodyPr>
          <a:lstStyle/>
          <a:p>
            <a:r>
              <a:rPr lang="en-US" sz="2200" b="1" u="sng" dirty="0">
                <a:latin typeface="Times New Roman" pitchFamily="18" charset="0"/>
              </a:rPr>
              <a:t>Throughput:</a:t>
            </a:r>
            <a:endParaRPr lang="en-US" sz="2200" b="1" u="sng" dirty="0"/>
          </a:p>
        </p:txBody>
      </p:sp>
      <p:sp>
        <p:nvSpPr>
          <p:cNvPr id="11" name="Rectangle 10"/>
          <p:cNvSpPr/>
          <p:nvPr/>
        </p:nvSpPr>
        <p:spPr>
          <a:xfrm>
            <a:off x="974874" y="4109947"/>
            <a:ext cx="2614177" cy="430887"/>
          </a:xfrm>
          <a:prstGeom prst="rect">
            <a:avLst/>
          </a:prstGeom>
        </p:spPr>
        <p:txBody>
          <a:bodyPr wrap="none">
            <a:spAutoFit/>
          </a:bodyPr>
          <a:lstStyle/>
          <a:p>
            <a:r>
              <a:rPr lang="en-US" sz="2200" b="1" u="sng" dirty="0">
                <a:latin typeface="Times New Roman" pitchFamily="18" charset="0"/>
              </a:rPr>
              <a:t>Average Flow Time:</a:t>
            </a:r>
            <a:endParaRPr lang="en-US" sz="2200" b="1" u="sng" dirty="0"/>
          </a:p>
        </p:txBody>
      </p:sp>
      <p:sp>
        <p:nvSpPr>
          <p:cNvPr id="12" name="Rectangle 11"/>
          <p:cNvSpPr/>
          <p:nvPr/>
        </p:nvSpPr>
        <p:spPr>
          <a:xfrm>
            <a:off x="974874" y="5822020"/>
            <a:ext cx="2521716" cy="430887"/>
          </a:xfrm>
          <a:prstGeom prst="rect">
            <a:avLst/>
          </a:prstGeom>
        </p:spPr>
        <p:txBody>
          <a:bodyPr wrap="none">
            <a:spAutoFit/>
          </a:bodyPr>
          <a:lstStyle/>
          <a:p>
            <a:r>
              <a:rPr lang="en-US" sz="2200" b="1" u="sng" dirty="0">
                <a:latin typeface="Times New Roman" pitchFamily="18" charset="0"/>
              </a:rPr>
              <a:t>Average Inventory:</a:t>
            </a:r>
            <a:endParaRPr lang="en-US" sz="2200" b="1" u="sng" dirty="0"/>
          </a:p>
        </p:txBody>
      </p:sp>
      <p:pic>
        <p:nvPicPr>
          <p:cNvPr id="13" name="Picture 12"/>
          <p:cNvPicPr>
            <a:picLocks noChangeAspect="1"/>
          </p:cNvPicPr>
          <p:nvPr/>
        </p:nvPicPr>
        <p:blipFill>
          <a:blip r:embed="rId7"/>
          <a:stretch>
            <a:fillRect/>
          </a:stretch>
        </p:blipFill>
        <p:spPr>
          <a:xfrm>
            <a:off x="6333987" y="5936059"/>
            <a:ext cx="2885813" cy="385894"/>
          </a:xfrm>
          <a:prstGeom prst="rect">
            <a:avLst/>
          </a:prstGeom>
        </p:spPr>
      </p:pic>
      <p:pic>
        <p:nvPicPr>
          <p:cNvPr id="15" name="Picture 14"/>
          <p:cNvPicPr>
            <a:picLocks noChangeAspect="1"/>
          </p:cNvPicPr>
          <p:nvPr/>
        </p:nvPicPr>
        <p:blipFill>
          <a:blip r:embed="rId8"/>
          <a:stretch>
            <a:fillRect/>
          </a:stretch>
        </p:blipFill>
        <p:spPr>
          <a:xfrm>
            <a:off x="625625" y="2383121"/>
            <a:ext cx="11152554" cy="4142726"/>
          </a:xfrm>
          <a:prstGeom prst="rect">
            <a:avLst/>
          </a:prstGeom>
        </p:spPr>
      </p:pic>
      <p:sp>
        <p:nvSpPr>
          <p:cNvPr id="17" name="Rectangle 16"/>
          <p:cNvSpPr/>
          <p:nvPr/>
        </p:nvSpPr>
        <p:spPr>
          <a:xfrm>
            <a:off x="720790" y="2490077"/>
            <a:ext cx="4442242" cy="400110"/>
          </a:xfrm>
          <a:prstGeom prst="rect">
            <a:avLst/>
          </a:prstGeom>
        </p:spPr>
        <p:txBody>
          <a:bodyPr wrap="none">
            <a:spAutoFit/>
          </a:bodyPr>
          <a:lstStyle/>
          <a:p>
            <a:r>
              <a:rPr lang="en-US" sz="2000" b="1" u="sng" dirty="0">
                <a:latin typeface="Times New Roman" pitchFamily="18" charset="0"/>
              </a:rPr>
              <a:t>Fraction of Delayed Customers (FDC):</a:t>
            </a:r>
            <a:endParaRPr lang="en-US" sz="2000" b="1" u="sng" dirty="0"/>
          </a:p>
        </p:txBody>
      </p:sp>
      <p:sp>
        <p:nvSpPr>
          <p:cNvPr id="19" name="Rectangle 18"/>
          <p:cNvSpPr/>
          <p:nvPr/>
        </p:nvSpPr>
        <p:spPr>
          <a:xfrm>
            <a:off x="720790" y="4196522"/>
            <a:ext cx="2958246" cy="400110"/>
          </a:xfrm>
          <a:prstGeom prst="rect">
            <a:avLst/>
          </a:prstGeom>
        </p:spPr>
        <p:txBody>
          <a:bodyPr wrap="none">
            <a:spAutoFit/>
          </a:bodyPr>
          <a:lstStyle/>
          <a:p>
            <a:r>
              <a:rPr lang="en-US" sz="2000" b="1" u="sng" dirty="0">
                <a:latin typeface="Times New Roman" pitchFamily="18" charset="0"/>
              </a:rPr>
              <a:t>Flow Time Service Level:</a:t>
            </a:r>
            <a:endParaRPr lang="en-US" sz="2000" b="1" u="sng" dirty="0"/>
          </a:p>
        </p:txBody>
      </p:sp>
      <p:sp>
        <p:nvSpPr>
          <p:cNvPr id="20" name="Rectangle 19"/>
          <p:cNvSpPr/>
          <p:nvPr/>
        </p:nvSpPr>
        <p:spPr>
          <a:xfrm>
            <a:off x="750361" y="5413112"/>
            <a:ext cx="4027641" cy="400110"/>
          </a:xfrm>
          <a:prstGeom prst="rect">
            <a:avLst/>
          </a:prstGeom>
        </p:spPr>
        <p:txBody>
          <a:bodyPr wrap="none">
            <a:spAutoFit/>
          </a:bodyPr>
          <a:lstStyle/>
          <a:p>
            <a:r>
              <a:rPr lang="en-US" sz="2000" b="1" u="sng" dirty="0">
                <a:latin typeface="Times New Roman" pitchFamily="18" charset="0"/>
              </a:rPr>
              <a:t>In-buffer Flow Time Service Level:</a:t>
            </a:r>
            <a:endParaRPr lang="en-US" sz="2000" b="1" u="sng" dirty="0"/>
          </a:p>
        </p:txBody>
      </p:sp>
      <p:pic>
        <p:nvPicPr>
          <p:cNvPr id="28" name="Picture 27"/>
          <p:cNvPicPr>
            <a:picLocks noChangeAspect="1"/>
          </p:cNvPicPr>
          <p:nvPr/>
        </p:nvPicPr>
        <p:blipFill>
          <a:blip r:embed="rId9"/>
          <a:stretch>
            <a:fillRect/>
          </a:stretch>
        </p:blipFill>
        <p:spPr>
          <a:xfrm>
            <a:off x="311124" y="1242218"/>
            <a:ext cx="11582426" cy="1140903"/>
          </a:xfrm>
          <a:prstGeom prst="rect">
            <a:avLst/>
          </a:prstGeom>
        </p:spPr>
      </p:pic>
      <p:pic>
        <p:nvPicPr>
          <p:cNvPr id="29" name="Picture 28"/>
          <p:cNvPicPr>
            <a:picLocks noChangeAspect="1"/>
          </p:cNvPicPr>
          <p:nvPr/>
        </p:nvPicPr>
        <p:blipFill>
          <a:blip r:embed="rId10"/>
          <a:stretch>
            <a:fillRect/>
          </a:stretch>
        </p:blipFill>
        <p:spPr>
          <a:xfrm>
            <a:off x="8135590" y="3159590"/>
            <a:ext cx="3355596" cy="1182848"/>
          </a:xfrm>
          <a:prstGeom prst="rect">
            <a:avLst/>
          </a:prstGeom>
        </p:spPr>
      </p:pic>
      <p:pic>
        <p:nvPicPr>
          <p:cNvPr id="30" name="Picture 29"/>
          <p:cNvPicPr>
            <a:picLocks noChangeAspect="1"/>
          </p:cNvPicPr>
          <p:nvPr/>
        </p:nvPicPr>
        <p:blipFill>
          <a:blip r:embed="rId11"/>
          <a:stretch>
            <a:fillRect/>
          </a:stretch>
        </p:blipFill>
        <p:spPr>
          <a:xfrm>
            <a:off x="1652861" y="2992385"/>
            <a:ext cx="5939406" cy="1090569"/>
          </a:xfrm>
          <a:prstGeom prst="rect">
            <a:avLst/>
          </a:prstGeom>
        </p:spPr>
      </p:pic>
      <p:pic>
        <p:nvPicPr>
          <p:cNvPr id="31" name="Picture 30"/>
          <p:cNvPicPr>
            <a:picLocks noChangeAspect="1"/>
          </p:cNvPicPr>
          <p:nvPr/>
        </p:nvPicPr>
        <p:blipFill>
          <a:blip r:embed="rId12"/>
          <a:stretch>
            <a:fillRect/>
          </a:stretch>
        </p:blipFill>
        <p:spPr>
          <a:xfrm>
            <a:off x="1513569" y="4649305"/>
            <a:ext cx="7852095" cy="755009"/>
          </a:xfrm>
          <a:prstGeom prst="rect">
            <a:avLst/>
          </a:prstGeom>
        </p:spPr>
      </p:pic>
      <p:pic>
        <p:nvPicPr>
          <p:cNvPr id="32" name="Picture 31"/>
          <p:cNvPicPr>
            <a:picLocks noChangeAspect="1"/>
          </p:cNvPicPr>
          <p:nvPr/>
        </p:nvPicPr>
        <p:blipFill>
          <a:blip r:embed="rId13"/>
          <a:stretch>
            <a:fillRect/>
          </a:stretch>
        </p:blipFill>
        <p:spPr>
          <a:xfrm>
            <a:off x="1482227" y="5863555"/>
            <a:ext cx="3355596" cy="629174"/>
          </a:xfrm>
          <a:prstGeom prst="rect">
            <a:avLst/>
          </a:prstGeom>
        </p:spPr>
      </p:pic>
      <p:sp>
        <p:nvSpPr>
          <p:cNvPr id="33" name="Rectangle 32"/>
          <p:cNvSpPr/>
          <p:nvPr/>
        </p:nvSpPr>
        <p:spPr>
          <a:xfrm>
            <a:off x="7247544" y="3573027"/>
            <a:ext cx="93506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Where :</a:t>
            </a:r>
          </a:p>
        </p:txBody>
      </p:sp>
      <p:sp>
        <p:nvSpPr>
          <p:cNvPr id="34" name="Title 1"/>
          <p:cNvSpPr>
            <a:spLocks noGrp="1"/>
          </p:cNvSpPr>
          <p:nvPr>
            <p:ph type="title"/>
          </p:nvPr>
        </p:nvSpPr>
        <p:spPr>
          <a:xfrm>
            <a:off x="6704" y="-11077"/>
            <a:ext cx="12185296" cy="580432"/>
          </a:xfrm>
        </p:spPr>
        <p:txBody>
          <a:bodyPr/>
          <a:lstStyle/>
          <a:p>
            <a:r>
              <a:rPr lang="en-US" dirty="0"/>
              <a:t>Flow Time Analysis—Service Levels</a:t>
            </a:r>
          </a:p>
        </p:txBody>
      </p:sp>
      <p:pic>
        <p:nvPicPr>
          <p:cNvPr id="23" name="Picture 22"/>
          <p:cNvPicPr>
            <a:picLocks noChangeAspect="1"/>
          </p:cNvPicPr>
          <p:nvPr/>
        </p:nvPicPr>
        <p:blipFill>
          <a:blip r:embed="rId14"/>
          <a:stretch>
            <a:fillRect/>
          </a:stretch>
        </p:blipFill>
        <p:spPr>
          <a:xfrm>
            <a:off x="1684074" y="2983588"/>
            <a:ext cx="9744799" cy="1286791"/>
          </a:xfrm>
          <a:prstGeom prst="rect">
            <a:avLst/>
          </a:prstGeom>
        </p:spPr>
      </p:pic>
      <p:pic>
        <p:nvPicPr>
          <p:cNvPr id="24" name="Picture 23"/>
          <p:cNvPicPr>
            <a:picLocks noChangeAspect="1"/>
          </p:cNvPicPr>
          <p:nvPr/>
        </p:nvPicPr>
        <p:blipFill>
          <a:blip r:embed="rId14"/>
          <a:stretch>
            <a:fillRect/>
          </a:stretch>
        </p:blipFill>
        <p:spPr>
          <a:xfrm>
            <a:off x="766103" y="4188636"/>
            <a:ext cx="10006912" cy="1215678"/>
          </a:xfrm>
          <a:prstGeom prst="rect">
            <a:avLst/>
          </a:prstGeom>
        </p:spPr>
      </p:pic>
      <p:pic>
        <p:nvPicPr>
          <p:cNvPr id="25" name="Picture 24"/>
          <p:cNvPicPr>
            <a:picLocks noChangeAspect="1"/>
          </p:cNvPicPr>
          <p:nvPr/>
        </p:nvPicPr>
        <p:blipFill>
          <a:blip r:embed="rId14"/>
          <a:stretch>
            <a:fillRect/>
          </a:stretch>
        </p:blipFill>
        <p:spPr>
          <a:xfrm>
            <a:off x="782729" y="5379994"/>
            <a:ext cx="10057632" cy="1053366"/>
          </a:xfrm>
          <a:prstGeom prst="rect">
            <a:avLst/>
          </a:prstGeom>
        </p:spPr>
      </p:pic>
    </p:spTree>
    <p:extLst>
      <p:ext uri="{BB962C8B-B14F-4D97-AF65-F5344CB8AC3E}">
        <p14:creationId xmlns:p14="http://schemas.microsoft.com/office/powerpoint/2010/main" val="1796042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3"/>
                                        </p:tgtEl>
                                        <p:attrNameLst>
                                          <p:attrName>ppt_x</p:attrName>
                                        </p:attrNameLst>
                                      </p:cBhvr>
                                      <p:tavLst>
                                        <p:tav tm="0">
                                          <p:val>
                                            <p:strVal val="ppt_x"/>
                                          </p:val>
                                        </p:tav>
                                        <p:tav tm="100000">
                                          <p:val>
                                            <p:strVal val="ppt_x"/>
                                          </p:val>
                                        </p:tav>
                                      </p:tavLst>
                                    </p:anim>
                                    <p:anim calcmode="lin" valueType="num">
                                      <p:cBhvr additive="base">
                                        <p:cTn id="7" dur="500"/>
                                        <p:tgtEl>
                                          <p:spTgt spid="23"/>
                                        </p:tgtEl>
                                        <p:attrNameLst>
                                          <p:attrName>ppt_y</p:attrName>
                                        </p:attrNameLst>
                                      </p:cBhvr>
                                      <p:tavLst>
                                        <p:tav tm="0">
                                          <p:val>
                                            <p:strVal val="ppt_y"/>
                                          </p:val>
                                        </p:tav>
                                        <p:tav tm="100000">
                                          <p:val>
                                            <p:strVal val="1+ppt_h/2"/>
                                          </p:val>
                                        </p:tav>
                                      </p:tavLst>
                                    </p:anim>
                                    <p:set>
                                      <p:cBhvr>
                                        <p:cTn id="8" dur="1" fill="hold">
                                          <p:stCondLst>
                                            <p:cond delay="499"/>
                                          </p:stCondLst>
                                        </p:cTn>
                                        <p:tgtEl>
                                          <p:spTgt spid="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4"/>
                                        </p:tgtEl>
                                        <p:attrNameLst>
                                          <p:attrName>ppt_x</p:attrName>
                                        </p:attrNameLst>
                                      </p:cBhvr>
                                      <p:tavLst>
                                        <p:tav tm="0">
                                          <p:val>
                                            <p:strVal val="ppt_x"/>
                                          </p:val>
                                        </p:tav>
                                        <p:tav tm="100000">
                                          <p:val>
                                            <p:strVal val="ppt_x"/>
                                          </p:val>
                                        </p:tav>
                                      </p:tavLst>
                                    </p:anim>
                                    <p:anim calcmode="lin" valueType="num">
                                      <p:cBhvr additive="base">
                                        <p:cTn id="13" dur="500"/>
                                        <p:tgtEl>
                                          <p:spTgt spid="24"/>
                                        </p:tgtEl>
                                        <p:attrNameLst>
                                          <p:attrName>ppt_y</p:attrName>
                                        </p:attrNameLst>
                                      </p:cBhvr>
                                      <p:tavLst>
                                        <p:tav tm="0">
                                          <p:val>
                                            <p:strVal val="ppt_y"/>
                                          </p:val>
                                        </p:tav>
                                        <p:tav tm="100000">
                                          <p:val>
                                            <p:strVal val="1+ppt_h/2"/>
                                          </p:val>
                                        </p:tav>
                                      </p:tavLst>
                                    </p:anim>
                                    <p:set>
                                      <p:cBhvr>
                                        <p:cTn id="14" dur="1" fill="hold">
                                          <p:stCondLst>
                                            <p:cond delay="499"/>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5"/>
                                        </p:tgtEl>
                                        <p:attrNameLst>
                                          <p:attrName>ppt_x</p:attrName>
                                        </p:attrNameLst>
                                      </p:cBhvr>
                                      <p:tavLst>
                                        <p:tav tm="0">
                                          <p:val>
                                            <p:strVal val="ppt_x"/>
                                          </p:val>
                                        </p:tav>
                                        <p:tav tm="100000">
                                          <p:val>
                                            <p:strVal val="ppt_x"/>
                                          </p:val>
                                        </p:tav>
                                      </p:tavLst>
                                    </p:anim>
                                    <p:anim calcmode="lin" valueType="num">
                                      <p:cBhvr additive="base">
                                        <p:cTn id="19" dur="500"/>
                                        <p:tgtEl>
                                          <p:spTgt spid="25"/>
                                        </p:tgtEl>
                                        <p:attrNameLst>
                                          <p:attrName>ppt_y</p:attrName>
                                        </p:attrNameLst>
                                      </p:cBhvr>
                                      <p:tavLst>
                                        <p:tav tm="0">
                                          <p:val>
                                            <p:strVal val="ppt_y"/>
                                          </p:val>
                                        </p:tav>
                                        <p:tav tm="100000">
                                          <p:val>
                                            <p:strVal val="1+ppt_h/2"/>
                                          </p:val>
                                        </p:tav>
                                      </p:tavLst>
                                    </p:anim>
                                    <p:set>
                                      <p:cBhvr>
                                        <p:cTn id="2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57" y="563115"/>
            <a:ext cx="12168343" cy="841202"/>
          </a:xfrm>
        </p:spPr>
        <p:txBody>
          <a:bodyPr>
            <a:normAutofit/>
          </a:bodyPr>
          <a:lstStyle/>
          <a:p>
            <a:pPr marL="0" indent="0">
              <a:buNone/>
            </a:pPr>
            <a:r>
              <a:rPr lang="en-US" sz="2400" dirty="0"/>
              <a:t>Expresso’s process after increasing capacity would be an </a:t>
            </a:r>
            <a:r>
              <a:rPr lang="en-US" sz="2400" i="1" dirty="0"/>
              <a:t>M</a:t>
            </a:r>
            <a:r>
              <a:rPr lang="en-US" sz="2400" dirty="0"/>
              <a:t>/</a:t>
            </a:r>
            <a:r>
              <a:rPr lang="en-US" sz="2400" i="1" dirty="0"/>
              <a:t>M</a:t>
            </a:r>
            <a:r>
              <a:rPr lang="en-US" sz="2400" dirty="0"/>
              <a:t>/3 queueing system with capacity of </a:t>
            </a:r>
            <a:r>
              <a:rPr lang="en-US" sz="2400" i="1" dirty="0">
                <a:latin typeface="Symbol" panose="05050102010706020507" pitchFamily="18" charset="2"/>
              </a:rPr>
              <a:t>m</a:t>
            </a:r>
            <a:r>
              <a:rPr lang="en-US" sz="2400" dirty="0"/>
              <a:t> = 1.10 (0.5) = 0.55 orders per day and </a:t>
            </a:r>
            <a:r>
              <a:rPr lang="en-US" sz="2400" i="1" dirty="0">
                <a:latin typeface="Symbol" panose="05050102010706020507" pitchFamily="18" charset="2"/>
              </a:rPr>
              <a:t>l</a:t>
            </a:r>
            <a:r>
              <a:rPr lang="en-US" sz="2400" dirty="0"/>
              <a:t> = 1.4 orders per day.</a:t>
            </a:r>
          </a:p>
        </p:txBody>
      </p:sp>
      <p:pic>
        <p:nvPicPr>
          <p:cNvPr id="4" name="Picture 3"/>
          <p:cNvPicPr>
            <a:picLocks noChangeAspect="1"/>
          </p:cNvPicPr>
          <p:nvPr/>
        </p:nvPicPr>
        <p:blipFill>
          <a:blip r:embed="rId2"/>
          <a:stretch>
            <a:fillRect/>
          </a:stretch>
        </p:blipFill>
        <p:spPr>
          <a:xfrm>
            <a:off x="2143631" y="2358911"/>
            <a:ext cx="2989836" cy="332204"/>
          </a:xfrm>
          <a:prstGeom prst="rect">
            <a:avLst/>
          </a:prstGeom>
        </p:spPr>
      </p:pic>
      <p:grpSp>
        <p:nvGrpSpPr>
          <p:cNvPr id="7" name="Group 6"/>
          <p:cNvGrpSpPr/>
          <p:nvPr/>
        </p:nvGrpSpPr>
        <p:grpSpPr>
          <a:xfrm>
            <a:off x="6332627" y="2347183"/>
            <a:ext cx="3654244" cy="355659"/>
            <a:chOff x="5861108" y="3248287"/>
            <a:chExt cx="3322040" cy="323326"/>
          </a:xfrm>
        </p:grpSpPr>
        <p:pic>
          <p:nvPicPr>
            <p:cNvPr id="5" name="Picture 4"/>
            <p:cNvPicPr>
              <a:picLocks noChangeAspect="1"/>
            </p:cNvPicPr>
            <p:nvPr/>
          </p:nvPicPr>
          <p:blipFill>
            <a:blip r:embed="rId3"/>
            <a:stretch>
              <a:fillRect/>
            </a:stretch>
          </p:blipFill>
          <p:spPr>
            <a:xfrm>
              <a:off x="5861108" y="3286387"/>
              <a:ext cx="469783" cy="285226"/>
            </a:xfrm>
            <a:prstGeom prst="rect">
              <a:avLst/>
            </a:prstGeom>
          </p:spPr>
        </p:pic>
        <p:pic>
          <p:nvPicPr>
            <p:cNvPr id="6" name="Picture 5"/>
            <p:cNvPicPr>
              <a:picLocks noChangeAspect="1"/>
            </p:cNvPicPr>
            <p:nvPr/>
          </p:nvPicPr>
          <p:blipFill>
            <a:blip r:embed="rId4"/>
            <a:stretch>
              <a:fillRect/>
            </a:stretch>
          </p:blipFill>
          <p:spPr>
            <a:xfrm>
              <a:off x="6330891" y="3248287"/>
              <a:ext cx="2852257" cy="310393"/>
            </a:xfrm>
            <a:prstGeom prst="rect">
              <a:avLst/>
            </a:prstGeom>
          </p:spPr>
        </p:pic>
      </p:grpSp>
      <p:pic>
        <p:nvPicPr>
          <p:cNvPr id="8" name="Picture 7"/>
          <p:cNvPicPr>
            <a:picLocks noChangeAspect="1"/>
          </p:cNvPicPr>
          <p:nvPr/>
        </p:nvPicPr>
        <p:blipFill>
          <a:blip r:embed="rId5"/>
          <a:stretch>
            <a:fillRect/>
          </a:stretch>
        </p:blipFill>
        <p:spPr>
          <a:xfrm>
            <a:off x="1258174" y="3101156"/>
            <a:ext cx="7046752" cy="1921079"/>
          </a:xfrm>
          <a:prstGeom prst="rect">
            <a:avLst/>
          </a:prstGeom>
        </p:spPr>
      </p:pic>
      <p:pic>
        <p:nvPicPr>
          <p:cNvPr id="9" name="Picture 8"/>
          <p:cNvPicPr>
            <a:picLocks noChangeAspect="1"/>
          </p:cNvPicPr>
          <p:nvPr/>
        </p:nvPicPr>
        <p:blipFill>
          <a:blip r:embed="rId6"/>
          <a:stretch>
            <a:fillRect/>
          </a:stretch>
        </p:blipFill>
        <p:spPr>
          <a:xfrm>
            <a:off x="1079791" y="5432276"/>
            <a:ext cx="6006517" cy="713064"/>
          </a:xfrm>
          <a:prstGeom prst="rect">
            <a:avLst/>
          </a:prstGeom>
        </p:spPr>
      </p:pic>
      <p:sp>
        <p:nvSpPr>
          <p:cNvPr id="10" name="Title 1"/>
          <p:cNvSpPr>
            <a:spLocks noGrp="1"/>
          </p:cNvSpPr>
          <p:nvPr>
            <p:ph type="title"/>
          </p:nvPr>
        </p:nvSpPr>
        <p:spPr>
          <a:xfrm>
            <a:off x="23657" y="-16389"/>
            <a:ext cx="11609681" cy="565069"/>
          </a:xfrm>
        </p:spPr>
        <p:txBody>
          <a:bodyPr/>
          <a:lstStyle/>
          <a:p>
            <a:r>
              <a:rPr lang="en-US" dirty="0"/>
              <a:t>Flow Time Analysis—Service Levels</a:t>
            </a:r>
          </a:p>
        </p:txBody>
      </p:sp>
    </p:spTree>
    <p:extLst>
      <p:ext uri="{BB962C8B-B14F-4D97-AF65-F5344CB8AC3E}">
        <p14:creationId xmlns:p14="http://schemas.microsoft.com/office/powerpoint/2010/main" val="1773288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389" y="1355898"/>
            <a:ext cx="11191268" cy="498302"/>
          </a:xfrm>
        </p:spPr>
        <p:txBody>
          <a:bodyPr>
            <a:normAutofit/>
          </a:bodyPr>
          <a:lstStyle/>
          <a:p>
            <a:r>
              <a:rPr lang="en-US" sz="2400" dirty="0"/>
              <a:t>Computing flow time service level for </a:t>
            </a:r>
            <a:r>
              <a:rPr lang="en-US" sz="2400" i="1" dirty="0"/>
              <a:t>t</a:t>
            </a:r>
            <a:r>
              <a:rPr lang="en-US" sz="2400" dirty="0"/>
              <a:t> = 7 days:</a:t>
            </a:r>
          </a:p>
        </p:txBody>
      </p:sp>
      <p:grpSp>
        <p:nvGrpSpPr>
          <p:cNvPr id="8" name="Group 7"/>
          <p:cNvGrpSpPr/>
          <p:nvPr/>
        </p:nvGrpSpPr>
        <p:grpSpPr>
          <a:xfrm>
            <a:off x="754834" y="1921836"/>
            <a:ext cx="9871803" cy="1773689"/>
            <a:chOff x="488134" y="4753936"/>
            <a:chExt cx="9871803" cy="1773689"/>
          </a:xfrm>
        </p:grpSpPr>
        <p:pic>
          <p:nvPicPr>
            <p:cNvPr id="5" name="Picture 4"/>
            <p:cNvPicPr>
              <a:picLocks noChangeAspect="1"/>
            </p:cNvPicPr>
            <p:nvPr/>
          </p:nvPicPr>
          <p:blipFill>
            <a:blip r:embed="rId2"/>
            <a:stretch>
              <a:fillRect/>
            </a:stretch>
          </p:blipFill>
          <p:spPr>
            <a:xfrm>
              <a:off x="488134" y="4753936"/>
              <a:ext cx="8053431" cy="1350628"/>
            </a:xfrm>
            <a:prstGeom prst="rect">
              <a:avLst/>
            </a:prstGeom>
          </p:spPr>
        </p:pic>
        <p:pic>
          <p:nvPicPr>
            <p:cNvPr id="6" name="Picture 5"/>
            <p:cNvPicPr>
              <a:picLocks noChangeAspect="1"/>
            </p:cNvPicPr>
            <p:nvPr/>
          </p:nvPicPr>
          <p:blipFill>
            <a:blip r:embed="rId3"/>
            <a:stretch>
              <a:fillRect/>
            </a:stretch>
          </p:blipFill>
          <p:spPr>
            <a:xfrm>
              <a:off x="5997662" y="5472651"/>
              <a:ext cx="4362275" cy="687897"/>
            </a:xfrm>
            <a:prstGeom prst="rect">
              <a:avLst/>
            </a:prstGeom>
          </p:spPr>
        </p:pic>
        <p:pic>
          <p:nvPicPr>
            <p:cNvPr id="7" name="Picture 6"/>
            <p:cNvPicPr>
              <a:picLocks noChangeAspect="1"/>
            </p:cNvPicPr>
            <p:nvPr/>
          </p:nvPicPr>
          <p:blipFill>
            <a:blip r:embed="rId4"/>
            <a:stretch>
              <a:fillRect/>
            </a:stretch>
          </p:blipFill>
          <p:spPr>
            <a:xfrm>
              <a:off x="1319110" y="6166898"/>
              <a:ext cx="1006679" cy="360727"/>
            </a:xfrm>
            <a:prstGeom prst="rect">
              <a:avLst/>
            </a:prstGeom>
          </p:spPr>
        </p:pic>
      </p:grpSp>
      <p:sp>
        <p:nvSpPr>
          <p:cNvPr id="9" name="Content Placeholder 2"/>
          <p:cNvSpPr txBox="1">
            <a:spLocks/>
          </p:cNvSpPr>
          <p:nvPr/>
        </p:nvSpPr>
        <p:spPr>
          <a:xfrm>
            <a:off x="319388" y="3865648"/>
            <a:ext cx="7072011" cy="498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Repeating the above calculation for </a:t>
            </a:r>
            <a:r>
              <a:rPr lang="en-US" sz="2400" i="1" dirty="0"/>
              <a:t>t</a:t>
            </a:r>
            <a:r>
              <a:rPr lang="en-US" sz="2400" dirty="0"/>
              <a:t> = 10 days we get</a:t>
            </a:r>
          </a:p>
        </p:txBody>
      </p:sp>
      <p:pic>
        <p:nvPicPr>
          <p:cNvPr id="10" name="Picture 9"/>
          <p:cNvPicPr>
            <a:picLocks noChangeAspect="1"/>
          </p:cNvPicPr>
          <p:nvPr/>
        </p:nvPicPr>
        <p:blipFill>
          <a:blip r:embed="rId5"/>
          <a:stretch>
            <a:fillRect/>
          </a:stretch>
        </p:blipFill>
        <p:spPr>
          <a:xfrm>
            <a:off x="7391399" y="3865648"/>
            <a:ext cx="1993224" cy="341432"/>
          </a:xfrm>
          <a:prstGeom prst="rect">
            <a:avLst/>
          </a:prstGeom>
        </p:spPr>
      </p:pic>
      <p:sp>
        <p:nvSpPr>
          <p:cNvPr id="11" name="Content Placeholder 2"/>
          <p:cNvSpPr txBox="1">
            <a:spLocks/>
          </p:cNvSpPr>
          <p:nvPr/>
        </p:nvSpPr>
        <p:spPr>
          <a:xfrm>
            <a:off x="259405" y="4333700"/>
            <a:ext cx="11653195" cy="2175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Conclusion: </a:t>
            </a:r>
          </a:p>
          <a:p>
            <a:pPr marL="0" indent="0">
              <a:buNone/>
            </a:pPr>
            <a:r>
              <a:rPr lang="en-US" sz="2400" dirty="0"/>
              <a:t>After investing in increasing the capacity by 10 percent, </a:t>
            </a:r>
          </a:p>
          <a:p>
            <a:r>
              <a:rPr lang="en-US" sz="2400" dirty="0"/>
              <a:t> Only 77.5 percent of customers will receive their orders within 1 week.   </a:t>
            </a:r>
          </a:p>
          <a:p>
            <a:r>
              <a:rPr lang="en-US" sz="2400" dirty="0"/>
              <a:t> About 1 – 0</a:t>
            </a:r>
            <a:r>
              <a:rPr lang="en-US" sz="2400" i="1" dirty="0"/>
              <a:t>.</a:t>
            </a:r>
            <a:r>
              <a:rPr lang="en-US" sz="2400" dirty="0"/>
              <a:t>892 = 0</a:t>
            </a:r>
            <a:r>
              <a:rPr lang="en-US" sz="2400" i="1" dirty="0"/>
              <a:t>.</a:t>
            </a:r>
            <a:r>
              <a:rPr lang="en-US" sz="2400" dirty="0"/>
              <a:t>108 = 10</a:t>
            </a:r>
            <a:r>
              <a:rPr lang="en-US" sz="2400" i="1" dirty="0"/>
              <a:t>.</a:t>
            </a:r>
            <a:r>
              <a:rPr lang="en-US" sz="2400" dirty="0"/>
              <a:t>8% of customers will receive their orders later than 10 days after they place their orders.  </a:t>
            </a:r>
            <a:endParaRPr lang="en-US" sz="2000" dirty="0"/>
          </a:p>
        </p:txBody>
      </p:sp>
      <p:sp>
        <p:nvSpPr>
          <p:cNvPr id="12" name="Title 1"/>
          <p:cNvSpPr>
            <a:spLocks noGrp="1"/>
          </p:cNvSpPr>
          <p:nvPr>
            <p:ph type="title"/>
          </p:nvPr>
        </p:nvSpPr>
        <p:spPr>
          <a:xfrm>
            <a:off x="0" y="0"/>
            <a:ext cx="11809107" cy="569547"/>
          </a:xfrm>
        </p:spPr>
        <p:txBody>
          <a:bodyPr/>
          <a:lstStyle/>
          <a:p>
            <a:r>
              <a:rPr lang="en-US" dirty="0"/>
              <a:t>Flow Time Analysis—Service Levels</a:t>
            </a:r>
          </a:p>
        </p:txBody>
      </p:sp>
    </p:spTree>
    <p:extLst>
      <p:ext uri="{BB962C8B-B14F-4D97-AF65-F5344CB8AC3E}">
        <p14:creationId xmlns:p14="http://schemas.microsoft.com/office/powerpoint/2010/main" val="3634278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additive="base">
                                        <p:cTn id="3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 calcmode="lin" valueType="num">
                                      <p:cBhvr additive="base">
                                        <p:cTn id="3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7816515" y="5757689"/>
            <a:ext cx="914400" cy="51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2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pPr>
            <a:endParaRPr lang="en-US" altLang="en-US" sz="2400" b="0"/>
          </a:p>
        </p:txBody>
      </p:sp>
      <p:grpSp>
        <p:nvGrpSpPr>
          <p:cNvPr id="6" name="Group 5"/>
          <p:cNvGrpSpPr/>
          <p:nvPr/>
        </p:nvGrpSpPr>
        <p:grpSpPr>
          <a:xfrm flipH="1">
            <a:off x="6791759" y="3654479"/>
            <a:ext cx="1594653" cy="354138"/>
            <a:chOff x="6455411" y="4764520"/>
            <a:chExt cx="1601126" cy="354138"/>
          </a:xfrm>
        </p:grpSpPr>
        <p:pic>
          <p:nvPicPr>
            <p:cNvPr id="7" name="Picture 6"/>
            <p:cNvPicPr>
              <a:picLocks noChangeAspect="1"/>
            </p:cNvPicPr>
            <p:nvPr/>
          </p:nvPicPr>
          <p:blipFill>
            <a:blip r:embed="rId2"/>
            <a:stretch>
              <a:fillRect/>
            </a:stretch>
          </p:blipFill>
          <p:spPr>
            <a:xfrm>
              <a:off x="7621521" y="4962152"/>
              <a:ext cx="435016" cy="156411"/>
            </a:xfrm>
            <a:prstGeom prst="rect">
              <a:avLst/>
            </a:prstGeom>
          </p:spPr>
        </p:pic>
        <p:pic>
          <p:nvPicPr>
            <p:cNvPr id="8" name="Picture 7"/>
            <p:cNvPicPr>
              <a:picLocks noChangeAspect="1"/>
            </p:cNvPicPr>
            <p:nvPr/>
          </p:nvPicPr>
          <p:blipFill>
            <a:blip r:embed="rId2"/>
            <a:stretch>
              <a:fillRect/>
            </a:stretch>
          </p:blipFill>
          <p:spPr>
            <a:xfrm>
              <a:off x="7282057" y="4962152"/>
              <a:ext cx="435016" cy="156411"/>
            </a:xfrm>
            <a:prstGeom prst="rect">
              <a:avLst/>
            </a:prstGeom>
          </p:spPr>
        </p:pic>
        <p:sp>
          <p:nvSpPr>
            <p:cNvPr id="9" name="Rectangle 8"/>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131025" y="4764520"/>
              <a:ext cx="894812" cy="197632"/>
              <a:chOff x="6353639" y="4482650"/>
              <a:chExt cx="804358" cy="269430"/>
            </a:xfrm>
          </p:grpSpPr>
          <p:sp>
            <p:nvSpPr>
              <p:cNvPr id="13" name="Freeform 12"/>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flipH="1">
              <a:off x="6455411" y="4802317"/>
              <a:ext cx="677403" cy="316341"/>
            </a:xfrm>
            <a:prstGeom prst="rect">
              <a:avLst/>
            </a:prstGeom>
          </p:spPr>
        </p:pic>
        <p:sp>
          <p:nvSpPr>
            <p:cNvPr id="12" name="Rectangle 11"/>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8699111" y="2660189"/>
            <a:ext cx="2701586" cy="1954678"/>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Michigan Yacht Club</a:t>
            </a:r>
          </a:p>
          <a:p>
            <a:pPr algn="ctr"/>
            <a:r>
              <a:rPr lang="en-US" dirty="0">
                <a:solidFill>
                  <a:schemeClr val="tx1"/>
                </a:solidFill>
              </a:rPr>
              <a:t>(2 launch ramps)</a:t>
            </a:r>
          </a:p>
          <a:p>
            <a:pPr algn="ctr"/>
            <a:endParaRPr lang="en-US" dirty="0">
              <a:solidFill>
                <a:schemeClr val="tx1"/>
              </a:solidFill>
            </a:endParaRPr>
          </a:p>
          <a:p>
            <a:pPr algn="ctr"/>
            <a:endParaRPr lang="en-US" dirty="0">
              <a:solidFill>
                <a:schemeClr val="tx1"/>
              </a:solidFill>
            </a:endParaRPr>
          </a:p>
          <a:p>
            <a:pPr algn="ctr"/>
            <a:endParaRPr lang="en-US" dirty="0"/>
          </a:p>
          <a:p>
            <a:pPr algn="ctr"/>
            <a:endParaRPr lang="en-US" dirty="0"/>
          </a:p>
        </p:txBody>
      </p:sp>
      <p:sp>
        <p:nvSpPr>
          <p:cNvPr id="16" name="Rectangle 3"/>
          <p:cNvSpPr txBox="1">
            <a:spLocks noChangeArrowheads="1"/>
          </p:cNvSpPr>
          <p:nvPr/>
        </p:nvSpPr>
        <p:spPr bwMode="auto">
          <a:xfrm>
            <a:off x="96533" y="3462245"/>
            <a:ext cx="2597384" cy="29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0375" indent="-460375" algn="l" rtl="0" eaLnBrk="0" fontAlgn="base" hangingPunct="0">
              <a:spcBef>
                <a:spcPct val="20000"/>
              </a:spcBef>
              <a:spcAft>
                <a:spcPct val="0"/>
              </a:spcAft>
              <a:defRPr sz="2400" b="1">
                <a:solidFill>
                  <a:schemeClr val="tx1"/>
                </a:solidFill>
                <a:latin typeface="+mn-lt"/>
                <a:ea typeface="+mn-ea"/>
                <a:cs typeface="+mn-cs"/>
              </a:defRPr>
            </a:lvl1pPr>
            <a:lvl2pPr marL="742950" indent="-168275"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Font typeface="Symbol" panose="05050102010706020507" pitchFamily="18" charset="2"/>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defRPr/>
            </a:pPr>
            <a:r>
              <a:rPr lang="en-US" altLang="en-US" sz="2000" b="0" kern="0" dirty="0">
                <a:latin typeface="Adobe Caslon Pro" panose="0205050205050A020403" pitchFamily="18" charset="0"/>
              </a:rPr>
              <a:t>Demand  = 12/hour</a:t>
            </a:r>
          </a:p>
        </p:txBody>
      </p:sp>
      <p:grpSp>
        <p:nvGrpSpPr>
          <p:cNvPr id="17" name="Group 16"/>
          <p:cNvGrpSpPr/>
          <p:nvPr/>
        </p:nvGrpSpPr>
        <p:grpSpPr>
          <a:xfrm flipH="1">
            <a:off x="5001019" y="3638736"/>
            <a:ext cx="1594653" cy="354138"/>
            <a:chOff x="6455411" y="4764520"/>
            <a:chExt cx="1601126" cy="354138"/>
          </a:xfrm>
        </p:grpSpPr>
        <p:pic>
          <p:nvPicPr>
            <p:cNvPr id="18" name="Picture 17"/>
            <p:cNvPicPr>
              <a:picLocks noChangeAspect="1"/>
            </p:cNvPicPr>
            <p:nvPr/>
          </p:nvPicPr>
          <p:blipFill>
            <a:blip r:embed="rId2"/>
            <a:stretch>
              <a:fillRect/>
            </a:stretch>
          </p:blipFill>
          <p:spPr>
            <a:xfrm>
              <a:off x="7621521" y="4962152"/>
              <a:ext cx="435016" cy="156411"/>
            </a:xfrm>
            <a:prstGeom prst="rect">
              <a:avLst/>
            </a:prstGeom>
          </p:spPr>
        </p:pic>
        <p:pic>
          <p:nvPicPr>
            <p:cNvPr id="19" name="Picture 18"/>
            <p:cNvPicPr>
              <a:picLocks noChangeAspect="1"/>
            </p:cNvPicPr>
            <p:nvPr/>
          </p:nvPicPr>
          <p:blipFill>
            <a:blip r:embed="rId2"/>
            <a:stretch>
              <a:fillRect/>
            </a:stretch>
          </p:blipFill>
          <p:spPr>
            <a:xfrm>
              <a:off x="7282057" y="4962152"/>
              <a:ext cx="435016" cy="156411"/>
            </a:xfrm>
            <a:prstGeom prst="rect">
              <a:avLst/>
            </a:prstGeom>
          </p:spPr>
        </p:pic>
        <p:sp>
          <p:nvSpPr>
            <p:cNvPr id="20" name="Rectangle 19"/>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7131025" y="4764520"/>
              <a:ext cx="894812" cy="197632"/>
              <a:chOff x="6353639" y="4482650"/>
              <a:chExt cx="804358" cy="269430"/>
            </a:xfrm>
          </p:grpSpPr>
          <p:sp>
            <p:nvSpPr>
              <p:cNvPr id="24" name="Freeform 23"/>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3"/>
            <a:stretch>
              <a:fillRect/>
            </a:stretch>
          </p:blipFill>
          <p:spPr>
            <a:xfrm flipH="1">
              <a:off x="6455411" y="4802317"/>
              <a:ext cx="677403" cy="316341"/>
            </a:xfrm>
            <a:prstGeom prst="rect">
              <a:avLst/>
            </a:prstGeom>
          </p:spPr>
        </p:pic>
        <p:sp>
          <p:nvSpPr>
            <p:cNvPr id="23" name="Rectangle 22"/>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flipH="1">
            <a:off x="6765781" y="4164409"/>
            <a:ext cx="1594653" cy="354138"/>
            <a:chOff x="6455411" y="4764520"/>
            <a:chExt cx="1601126" cy="354138"/>
          </a:xfrm>
        </p:grpSpPr>
        <p:pic>
          <p:nvPicPr>
            <p:cNvPr id="27" name="Picture 26"/>
            <p:cNvPicPr>
              <a:picLocks noChangeAspect="1"/>
            </p:cNvPicPr>
            <p:nvPr/>
          </p:nvPicPr>
          <p:blipFill>
            <a:blip r:embed="rId2"/>
            <a:stretch>
              <a:fillRect/>
            </a:stretch>
          </p:blipFill>
          <p:spPr>
            <a:xfrm>
              <a:off x="7621521" y="4962152"/>
              <a:ext cx="435016" cy="156411"/>
            </a:xfrm>
            <a:prstGeom prst="rect">
              <a:avLst/>
            </a:prstGeom>
          </p:spPr>
        </p:pic>
        <p:pic>
          <p:nvPicPr>
            <p:cNvPr id="28" name="Picture 27"/>
            <p:cNvPicPr>
              <a:picLocks noChangeAspect="1"/>
            </p:cNvPicPr>
            <p:nvPr/>
          </p:nvPicPr>
          <p:blipFill>
            <a:blip r:embed="rId2"/>
            <a:stretch>
              <a:fillRect/>
            </a:stretch>
          </p:blipFill>
          <p:spPr>
            <a:xfrm>
              <a:off x="7282057" y="4962152"/>
              <a:ext cx="435016" cy="156411"/>
            </a:xfrm>
            <a:prstGeom prst="rect">
              <a:avLst/>
            </a:prstGeom>
          </p:spPr>
        </p:pic>
        <p:sp>
          <p:nvSpPr>
            <p:cNvPr id="29" name="Rectangle 28"/>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7131025" y="4764520"/>
              <a:ext cx="894812" cy="197632"/>
              <a:chOff x="6353639" y="4482650"/>
              <a:chExt cx="804358" cy="269430"/>
            </a:xfrm>
          </p:grpSpPr>
          <p:sp>
            <p:nvSpPr>
              <p:cNvPr id="33" name="Freeform 32"/>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p:nvPicPr>
          <p:blipFill>
            <a:blip r:embed="rId3"/>
            <a:stretch>
              <a:fillRect/>
            </a:stretch>
          </p:blipFill>
          <p:spPr>
            <a:xfrm flipH="1">
              <a:off x="6455411" y="4802317"/>
              <a:ext cx="677403" cy="316341"/>
            </a:xfrm>
            <a:prstGeom prst="rect">
              <a:avLst/>
            </a:prstGeom>
          </p:spPr>
        </p:pic>
        <p:sp>
          <p:nvSpPr>
            <p:cNvPr id="32" name="Rectangle 31"/>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flipH="1">
            <a:off x="4946044" y="4155107"/>
            <a:ext cx="1594653" cy="354138"/>
            <a:chOff x="6455411" y="4764520"/>
            <a:chExt cx="1601126" cy="354138"/>
          </a:xfrm>
        </p:grpSpPr>
        <p:pic>
          <p:nvPicPr>
            <p:cNvPr id="36" name="Picture 35"/>
            <p:cNvPicPr>
              <a:picLocks noChangeAspect="1"/>
            </p:cNvPicPr>
            <p:nvPr/>
          </p:nvPicPr>
          <p:blipFill>
            <a:blip r:embed="rId2"/>
            <a:stretch>
              <a:fillRect/>
            </a:stretch>
          </p:blipFill>
          <p:spPr>
            <a:xfrm>
              <a:off x="7621521" y="4962152"/>
              <a:ext cx="435016" cy="156411"/>
            </a:xfrm>
            <a:prstGeom prst="rect">
              <a:avLst/>
            </a:prstGeom>
          </p:spPr>
        </p:pic>
        <p:pic>
          <p:nvPicPr>
            <p:cNvPr id="37" name="Picture 36"/>
            <p:cNvPicPr>
              <a:picLocks noChangeAspect="1"/>
            </p:cNvPicPr>
            <p:nvPr/>
          </p:nvPicPr>
          <p:blipFill>
            <a:blip r:embed="rId2"/>
            <a:stretch>
              <a:fillRect/>
            </a:stretch>
          </p:blipFill>
          <p:spPr>
            <a:xfrm>
              <a:off x="7282057" y="4962152"/>
              <a:ext cx="435016" cy="156411"/>
            </a:xfrm>
            <a:prstGeom prst="rect">
              <a:avLst/>
            </a:prstGeom>
          </p:spPr>
        </p:pic>
        <p:sp>
          <p:nvSpPr>
            <p:cNvPr id="38" name="Rectangle 37"/>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7131025" y="4764520"/>
              <a:ext cx="894812" cy="197632"/>
              <a:chOff x="6353639" y="4482650"/>
              <a:chExt cx="804358" cy="269430"/>
            </a:xfrm>
          </p:grpSpPr>
          <p:sp>
            <p:nvSpPr>
              <p:cNvPr id="42" name="Freeform 41"/>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p:cNvPicPr>
              <a:picLocks noChangeAspect="1"/>
            </p:cNvPicPr>
            <p:nvPr/>
          </p:nvPicPr>
          <p:blipFill>
            <a:blip r:embed="rId3"/>
            <a:stretch>
              <a:fillRect/>
            </a:stretch>
          </p:blipFill>
          <p:spPr>
            <a:xfrm flipH="1">
              <a:off x="6455411" y="4802317"/>
              <a:ext cx="677403" cy="316341"/>
            </a:xfrm>
            <a:prstGeom prst="rect">
              <a:avLst/>
            </a:prstGeom>
          </p:spPr>
        </p:pic>
        <p:sp>
          <p:nvSpPr>
            <p:cNvPr id="41" name="Rectangle 40"/>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flipH="1">
            <a:off x="9207794" y="4107137"/>
            <a:ext cx="1799327" cy="354138"/>
            <a:chOff x="6455411" y="4764520"/>
            <a:chExt cx="1601126" cy="354138"/>
          </a:xfrm>
        </p:grpSpPr>
        <p:pic>
          <p:nvPicPr>
            <p:cNvPr id="45" name="Picture 44"/>
            <p:cNvPicPr>
              <a:picLocks noChangeAspect="1"/>
            </p:cNvPicPr>
            <p:nvPr/>
          </p:nvPicPr>
          <p:blipFill>
            <a:blip r:embed="rId2"/>
            <a:stretch>
              <a:fillRect/>
            </a:stretch>
          </p:blipFill>
          <p:spPr>
            <a:xfrm>
              <a:off x="7621521" y="4962152"/>
              <a:ext cx="435016" cy="156411"/>
            </a:xfrm>
            <a:prstGeom prst="rect">
              <a:avLst/>
            </a:prstGeom>
          </p:spPr>
        </p:pic>
        <p:pic>
          <p:nvPicPr>
            <p:cNvPr id="46" name="Picture 45"/>
            <p:cNvPicPr>
              <a:picLocks noChangeAspect="1"/>
            </p:cNvPicPr>
            <p:nvPr/>
          </p:nvPicPr>
          <p:blipFill>
            <a:blip r:embed="rId2"/>
            <a:stretch>
              <a:fillRect/>
            </a:stretch>
          </p:blipFill>
          <p:spPr>
            <a:xfrm>
              <a:off x="7282057" y="4962152"/>
              <a:ext cx="435016" cy="156411"/>
            </a:xfrm>
            <a:prstGeom prst="rect">
              <a:avLst/>
            </a:prstGeom>
          </p:spPr>
        </p:pic>
        <p:sp>
          <p:nvSpPr>
            <p:cNvPr id="47" name="Rectangle 46"/>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7131025" y="4764520"/>
              <a:ext cx="894812" cy="197632"/>
              <a:chOff x="6353639" y="4482650"/>
              <a:chExt cx="804358" cy="269430"/>
            </a:xfrm>
          </p:grpSpPr>
          <p:sp>
            <p:nvSpPr>
              <p:cNvPr id="51" name="Freeform 50"/>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p:cNvPicPr>
              <a:picLocks noChangeAspect="1"/>
            </p:cNvPicPr>
            <p:nvPr/>
          </p:nvPicPr>
          <p:blipFill>
            <a:blip r:embed="rId3"/>
            <a:stretch>
              <a:fillRect/>
            </a:stretch>
          </p:blipFill>
          <p:spPr>
            <a:xfrm flipH="1">
              <a:off x="6455411" y="4802317"/>
              <a:ext cx="677403" cy="316341"/>
            </a:xfrm>
            <a:prstGeom prst="rect">
              <a:avLst/>
            </a:prstGeom>
          </p:spPr>
        </p:pic>
        <p:sp>
          <p:nvSpPr>
            <p:cNvPr id="50" name="Rectangle 49"/>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Arrow Connector 52"/>
          <p:cNvCxnSpPr/>
          <p:nvPr/>
        </p:nvCxnSpPr>
        <p:spPr>
          <a:xfrm>
            <a:off x="4834999" y="3119596"/>
            <a:ext cx="3793405" cy="10699"/>
          </a:xfrm>
          <a:prstGeom prst="straightConnector1">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5291759" y="2887064"/>
            <a:ext cx="2948043" cy="3653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Limited space for 4 trailers</a:t>
            </a:r>
          </a:p>
        </p:txBody>
      </p:sp>
      <p:grpSp>
        <p:nvGrpSpPr>
          <p:cNvPr id="55" name="Group 54"/>
          <p:cNvGrpSpPr/>
          <p:nvPr/>
        </p:nvGrpSpPr>
        <p:grpSpPr>
          <a:xfrm flipH="1">
            <a:off x="2028049" y="3764937"/>
            <a:ext cx="1594653" cy="354138"/>
            <a:chOff x="6455411" y="4764520"/>
            <a:chExt cx="1601126" cy="354138"/>
          </a:xfrm>
        </p:grpSpPr>
        <p:pic>
          <p:nvPicPr>
            <p:cNvPr id="56" name="Picture 55"/>
            <p:cNvPicPr>
              <a:picLocks noChangeAspect="1"/>
            </p:cNvPicPr>
            <p:nvPr/>
          </p:nvPicPr>
          <p:blipFill>
            <a:blip r:embed="rId2"/>
            <a:stretch>
              <a:fillRect/>
            </a:stretch>
          </p:blipFill>
          <p:spPr>
            <a:xfrm>
              <a:off x="7621521" y="4962152"/>
              <a:ext cx="435016" cy="156411"/>
            </a:xfrm>
            <a:prstGeom prst="rect">
              <a:avLst/>
            </a:prstGeom>
          </p:spPr>
        </p:pic>
        <p:pic>
          <p:nvPicPr>
            <p:cNvPr id="57" name="Picture 56"/>
            <p:cNvPicPr>
              <a:picLocks noChangeAspect="1"/>
            </p:cNvPicPr>
            <p:nvPr/>
          </p:nvPicPr>
          <p:blipFill>
            <a:blip r:embed="rId2"/>
            <a:stretch>
              <a:fillRect/>
            </a:stretch>
          </p:blipFill>
          <p:spPr>
            <a:xfrm>
              <a:off x="7282057" y="4962152"/>
              <a:ext cx="435016" cy="156411"/>
            </a:xfrm>
            <a:prstGeom prst="rect">
              <a:avLst/>
            </a:prstGeom>
          </p:spPr>
        </p:pic>
        <p:sp>
          <p:nvSpPr>
            <p:cNvPr id="58" name="Rectangle 57"/>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7131025" y="4764520"/>
              <a:ext cx="894812" cy="197632"/>
              <a:chOff x="6353639" y="4482650"/>
              <a:chExt cx="804358" cy="269430"/>
            </a:xfrm>
          </p:grpSpPr>
          <p:sp>
            <p:nvSpPr>
              <p:cNvPr id="62" name="Freeform 61"/>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59"/>
            <p:cNvPicPr>
              <a:picLocks noChangeAspect="1"/>
            </p:cNvPicPr>
            <p:nvPr/>
          </p:nvPicPr>
          <p:blipFill>
            <a:blip r:embed="rId3"/>
            <a:stretch>
              <a:fillRect/>
            </a:stretch>
          </p:blipFill>
          <p:spPr>
            <a:xfrm flipH="1">
              <a:off x="6455411" y="4802317"/>
              <a:ext cx="677403" cy="316341"/>
            </a:xfrm>
            <a:prstGeom prst="rect">
              <a:avLst/>
            </a:prstGeom>
          </p:spPr>
        </p:pic>
        <p:sp>
          <p:nvSpPr>
            <p:cNvPr id="61" name="Rectangle 60"/>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p:nvPr/>
        </p:nvCxnSpPr>
        <p:spPr>
          <a:xfrm>
            <a:off x="823527" y="3962565"/>
            <a:ext cx="934949" cy="28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827606" y="3985610"/>
            <a:ext cx="934949" cy="28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433865" y="4316712"/>
            <a:ext cx="1785407" cy="870427"/>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7" name="Rectangle 3"/>
          <p:cNvSpPr txBox="1">
            <a:spLocks noChangeArrowheads="1"/>
          </p:cNvSpPr>
          <p:nvPr/>
        </p:nvSpPr>
        <p:spPr bwMode="auto">
          <a:xfrm>
            <a:off x="448149" y="5271155"/>
            <a:ext cx="1685703" cy="75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0375" indent="-460375" algn="l" rtl="0" eaLnBrk="0" fontAlgn="base" hangingPunct="0">
              <a:spcBef>
                <a:spcPct val="20000"/>
              </a:spcBef>
              <a:spcAft>
                <a:spcPct val="0"/>
              </a:spcAft>
              <a:defRPr sz="2400" b="1">
                <a:solidFill>
                  <a:schemeClr val="tx1"/>
                </a:solidFill>
                <a:latin typeface="+mn-lt"/>
                <a:ea typeface="+mn-ea"/>
                <a:cs typeface="+mn-cs"/>
              </a:defRPr>
            </a:lvl1pPr>
            <a:lvl2pPr marL="742950" indent="-168275"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Font typeface="Symbol" panose="05050102010706020507" pitchFamily="18" charset="2"/>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defRPr/>
            </a:pPr>
            <a:r>
              <a:rPr lang="en-US" altLang="en-US" sz="2000" b="0" kern="0" dirty="0">
                <a:solidFill>
                  <a:srgbClr val="FF0000"/>
                </a:solidFill>
                <a:latin typeface="Adobe Caslon Pro" panose="0205050205050A020403" pitchFamily="18" charset="0"/>
              </a:rPr>
              <a:t>Leaves if no space available</a:t>
            </a:r>
          </a:p>
        </p:txBody>
      </p:sp>
      <p:cxnSp>
        <p:nvCxnSpPr>
          <p:cNvPr id="69" name="Straight Arrow Connector 68"/>
          <p:cNvCxnSpPr/>
          <p:nvPr/>
        </p:nvCxnSpPr>
        <p:spPr>
          <a:xfrm>
            <a:off x="11445490" y="3985322"/>
            <a:ext cx="479777" cy="28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907366" y="3370690"/>
            <a:ext cx="3686264" cy="1244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509001" y="3300970"/>
            <a:ext cx="154219" cy="1368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834999" y="3266978"/>
            <a:ext cx="154219" cy="1368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itle 1"/>
          <p:cNvSpPr>
            <a:spLocks noGrp="1"/>
          </p:cNvSpPr>
          <p:nvPr>
            <p:ph type="title"/>
          </p:nvPr>
        </p:nvSpPr>
        <p:spPr>
          <a:xfrm>
            <a:off x="7675" y="29487"/>
            <a:ext cx="12184325" cy="572306"/>
          </a:xfrm>
        </p:spPr>
        <p:txBody>
          <a:bodyPr/>
          <a:lstStyle/>
          <a:p>
            <a:r>
              <a:rPr lang="en-US" dirty="0"/>
              <a:t>Problem-8. </a:t>
            </a:r>
            <a:r>
              <a:rPr lang="en-US" altLang="en-US" dirty="0"/>
              <a:t>Michigan Yacht Club – Seyed Iravani</a:t>
            </a:r>
            <a:endParaRPr lang="en-US" dirty="0"/>
          </a:p>
        </p:txBody>
      </p:sp>
      <p:grpSp>
        <p:nvGrpSpPr>
          <p:cNvPr id="76" name="Group 75"/>
          <p:cNvGrpSpPr/>
          <p:nvPr/>
        </p:nvGrpSpPr>
        <p:grpSpPr>
          <a:xfrm flipH="1">
            <a:off x="9181884" y="3541080"/>
            <a:ext cx="1799327" cy="354138"/>
            <a:chOff x="6455411" y="4764520"/>
            <a:chExt cx="1601126" cy="354138"/>
          </a:xfrm>
        </p:grpSpPr>
        <p:pic>
          <p:nvPicPr>
            <p:cNvPr id="77" name="Picture 76"/>
            <p:cNvPicPr>
              <a:picLocks noChangeAspect="1"/>
            </p:cNvPicPr>
            <p:nvPr/>
          </p:nvPicPr>
          <p:blipFill>
            <a:blip r:embed="rId2"/>
            <a:stretch>
              <a:fillRect/>
            </a:stretch>
          </p:blipFill>
          <p:spPr>
            <a:xfrm>
              <a:off x="7621521" y="4962152"/>
              <a:ext cx="435016" cy="156411"/>
            </a:xfrm>
            <a:prstGeom prst="rect">
              <a:avLst/>
            </a:prstGeom>
          </p:spPr>
        </p:pic>
        <p:pic>
          <p:nvPicPr>
            <p:cNvPr id="78" name="Picture 77"/>
            <p:cNvPicPr>
              <a:picLocks noChangeAspect="1"/>
            </p:cNvPicPr>
            <p:nvPr/>
          </p:nvPicPr>
          <p:blipFill>
            <a:blip r:embed="rId2"/>
            <a:stretch>
              <a:fillRect/>
            </a:stretch>
          </p:blipFill>
          <p:spPr>
            <a:xfrm>
              <a:off x="7282057" y="4962152"/>
              <a:ext cx="435016" cy="156411"/>
            </a:xfrm>
            <a:prstGeom prst="rect">
              <a:avLst/>
            </a:prstGeom>
          </p:spPr>
        </p:pic>
        <p:sp>
          <p:nvSpPr>
            <p:cNvPr id="79" name="Rectangle 78"/>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7131025" y="4764520"/>
              <a:ext cx="894812" cy="197632"/>
              <a:chOff x="6353639" y="4482650"/>
              <a:chExt cx="804358" cy="269430"/>
            </a:xfrm>
          </p:grpSpPr>
          <p:sp>
            <p:nvSpPr>
              <p:cNvPr id="83" name="Freeform 82"/>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 name="Picture 80"/>
            <p:cNvPicPr>
              <a:picLocks noChangeAspect="1"/>
            </p:cNvPicPr>
            <p:nvPr/>
          </p:nvPicPr>
          <p:blipFill>
            <a:blip r:embed="rId3"/>
            <a:stretch>
              <a:fillRect/>
            </a:stretch>
          </p:blipFill>
          <p:spPr>
            <a:xfrm flipH="1">
              <a:off x="6455411" y="4802317"/>
              <a:ext cx="677403" cy="316341"/>
            </a:xfrm>
            <a:prstGeom prst="rect">
              <a:avLst/>
            </a:prstGeom>
          </p:spPr>
        </p:pic>
        <p:sp>
          <p:nvSpPr>
            <p:cNvPr id="82" name="Rectangle 81"/>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3"/>
          <p:cNvSpPr txBox="1">
            <a:spLocks noChangeArrowheads="1"/>
          </p:cNvSpPr>
          <p:nvPr/>
        </p:nvSpPr>
        <p:spPr bwMode="auto">
          <a:xfrm>
            <a:off x="4907366" y="5318996"/>
            <a:ext cx="6543792" cy="10024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en-US" altLang="en-US" sz="2400" i="1" dirty="0">
                <a:latin typeface="Adobe Caslon Pro" panose="0205050205050A020403" pitchFamily="18" charset="0"/>
              </a:rPr>
              <a:t>Customers: </a:t>
            </a:r>
            <a:r>
              <a:rPr lang="en-US" altLang="en-US" sz="2400" b="0" dirty="0">
                <a:latin typeface="Adobe Caslon Pro" panose="0205050205050A020403" pitchFamily="18" charset="0"/>
              </a:rPr>
              <a:t>Cars with boat trailers</a:t>
            </a:r>
          </a:p>
          <a:p>
            <a:pPr marL="342900" indent="-342900">
              <a:buFont typeface="Arial" panose="020B0604020202020204" pitchFamily="34" charset="0"/>
              <a:buChar char="•"/>
            </a:pPr>
            <a:r>
              <a:rPr lang="en-US" altLang="en-US" sz="2400" i="1" dirty="0">
                <a:latin typeface="Adobe Caslon Pro" panose="0205050205050A020403" pitchFamily="18" charset="0"/>
              </a:rPr>
              <a:t>Servers: </a:t>
            </a:r>
            <a:r>
              <a:rPr lang="en-US" altLang="en-US" sz="2400" b="0" dirty="0">
                <a:latin typeface="Adobe Caslon Pro" panose="0205050205050A020403" pitchFamily="18" charset="0"/>
              </a:rPr>
              <a:t>Two launch ramps  </a:t>
            </a:r>
            <a:endParaRPr lang="en-US" altLang="en-US" sz="2400" b="0" u="none" dirty="0"/>
          </a:p>
        </p:txBody>
      </p:sp>
      <p:sp>
        <p:nvSpPr>
          <p:cNvPr id="2" name="Cloud Callout 1"/>
          <p:cNvSpPr/>
          <p:nvPr/>
        </p:nvSpPr>
        <p:spPr>
          <a:xfrm>
            <a:off x="1559315" y="2102430"/>
            <a:ext cx="2669536" cy="1210746"/>
          </a:xfrm>
          <a:prstGeom prst="cloudCallout">
            <a:avLst>
              <a:gd name="adj1" fmla="val 11673"/>
              <a:gd name="adj2" fmla="val 81764"/>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 place to park, I am going to another club!</a:t>
            </a:r>
          </a:p>
        </p:txBody>
      </p:sp>
      <p:sp>
        <p:nvSpPr>
          <p:cNvPr id="86" name="Rectangle 85">
            <a:extLst>
              <a:ext uri="{FF2B5EF4-FFF2-40B4-BE49-F238E27FC236}">
                <a16:creationId xmlns:a16="http://schemas.microsoft.com/office/drawing/2014/main" id="{64B46AA9-8B1F-45F9-BED4-CAB83735822B}"/>
              </a:ext>
            </a:extLst>
          </p:cNvPr>
          <p:cNvSpPr/>
          <p:nvPr/>
        </p:nvSpPr>
        <p:spPr>
          <a:xfrm>
            <a:off x="7867914" y="882355"/>
            <a:ext cx="3387466" cy="461665"/>
          </a:xfrm>
          <a:prstGeom prst="rect">
            <a:avLst/>
          </a:prstGeom>
        </p:spPr>
        <p:txBody>
          <a:bodyPr wrap="none">
            <a:spAutoFit/>
          </a:bodyPr>
          <a:lstStyle/>
          <a:p>
            <a:r>
              <a:rPr lang="en-US" sz="2400" dirty="0">
                <a:solidFill>
                  <a:srgbClr val="FF0000"/>
                </a:solidFill>
                <a:latin typeface="Times New Roman" pitchFamily="18" charset="0"/>
              </a:rPr>
              <a:t>Michigan Club : </a:t>
            </a:r>
            <a:r>
              <a:rPr lang="en-US" sz="2400" i="1" dirty="0">
                <a:solidFill>
                  <a:srgbClr val="FF0000"/>
                </a:solidFill>
                <a:latin typeface="Times New Roman" pitchFamily="18" charset="0"/>
              </a:rPr>
              <a:t>M</a:t>
            </a:r>
            <a:r>
              <a:rPr lang="en-US" sz="2400" dirty="0">
                <a:solidFill>
                  <a:srgbClr val="FF0000"/>
                </a:solidFill>
                <a:latin typeface="Times New Roman" pitchFamily="18" charset="0"/>
              </a:rPr>
              <a:t>/</a:t>
            </a:r>
            <a:r>
              <a:rPr lang="en-US" sz="2400" i="1" dirty="0">
                <a:solidFill>
                  <a:srgbClr val="FF0000"/>
                </a:solidFill>
                <a:latin typeface="Times New Roman" pitchFamily="18" charset="0"/>
              </a:rPr>
              <a:t>M</a:t>
            </a:r>
            <a:r>
              <a:rPr lang="en-US" sz="2400" dirty="0">
                <a:solidFill>
                  <a:srgbClr val="FF0000"/>
                </a:solidFill>
                <a:latin typeface="Times New Roman" pitchFamily="18" charset="0"/>
              </a:rPr>
              <a:t>/2/6</a:t>
            </a:r>
            <a:endParaRPr lang="en-US" sz="2400" dirty="0">
              <a:solidFill>
                <a:srgbClr val="FF0000"/>
              </a:solidFill>
            </a:endParaRPr>
          </a:p>
        </p:txBody>
      </p:sp>
    </p:spTree>
    <p:extLst>
      <p:ext uri="{BB962C8B-B14F-4D97-AF65-F5344CB8AC3E}">
        <p14:creationId xmlns:p14="http://schemas.microsoft.com/office/powerpoint/2010/main" val="1025402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 calcmode="lin" valueType="num">
                                      <p:cBhvr additive="base">
                                        <p:cTn id="7"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
                                            <p:txEl>
                                              <p:pRg st="1" end="1"/>
                                            </p:txEl>
                                          </p:spTgt>
                                        </p:tgtEl>
                                        <p:attrNameLst>
                                          <p:attrName>style.visibility</p:attrName>
                                        </p:attrNameLst>
                                      </p:cBhvr>
                                      <p:to>
                                        <p:strVal val="visible"/>
                                      </p:to>
                                    </p:set>
                                    <p:anim calcmode="lin" valueType="num">
                                      <p:cBhvr additive="base">
                                        <p:cTn id="13" dur="500" fill="hold"/>
                                        <p:tgtEl>
                                          <p:spTgt spid="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Arrivals—General Arrival Models</a:t>
            </a:r>
          </a:p>
        </p:txBody>
      </p:sp>
      <p:sp>
        <p:nvSpPr>
          <p:cNvPr id="11" name="Rectangle 3"/>
          <p:cNvSpPr txBox="1">
            <a:spLocks noChangeArrowheads="1"/>
          </p:cNvSpPr>
          <p:nvPr/>
        </p:nvSpPr>
        <p:spPr bwMode="auto">
          <a:xfrm>
            <a:off x="0" y="733753"/>
            <a:ext cx="12191999" cy="10024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sz="2400" u="none" dirty="0">
                <a:latin typeface="Adobe Caslon Pro" panose="0205050205050A020403" pitchFamily="18" charset="0"/>
              </a:rPr>
              <a:t>General Arrival Models </a:t>
            </a:r>
            <a:r>
              <a:rPr lang="en-US" altLang="en-US" sz="2400" b="0" u="none" dirty="0">
                <a:latin typeface="Adobe Caslon Pro" panose="0205050205050A020403" pitchFamily="18" charset="0"/>
              </a:rPr>
              <a:t>only require mean, standard deviation and coefficient of variation of </a:t>
            </a:r>
            <a:r>
              <a:rPr lang="en-US" altLang="en-US" sz="2400" b="0" u="none" dirty="0" err="1">
                <a:latin typeface="Adobe Caslon Pro" panose="0205050205050A020403" pitchFamily="18" charset="0"/>
              </a:rPr>
              <a:t>interarrival</a:t>
            </a:r>
            <a:r>
              <a:rPr lang="en-US" altLang="en-US" sz="2400" b="0" u="none" dirty="0">
                <a:latin typeface="Adobe Caslon Pro" panose="0205050205050A020403" pitchFamily="18" charset="0"/>
              </a:rPr>
              <a:t> times. </a:t>
            </a:r>
          </a:p>
        </p:txBody>
      </p:sp>
      <p:graphicFrame>
        <p:nvGraphicFramePr>
          <p:cNvPr id="13" name="Object 12">
            <a:extLst>
              <a:ext uri="{FF2B5EF4-FFF2-40B4-BE49-F238E27FC236}">
                <a16:creationId xmlns:a16="http://schemas.microsoft.com/office/drawing/2014/main" id="{D17618C1-A94A-40AF-A1F9-69E80C0D8D35}"/>
              </a:ext>
            </a:extLst>
          </p:cNvPr>
          <p:cNvGraphicFramePr>
            <a:graphicFrameLocks noChangeAspect="1"/>
          </p:cNvGraphicFramePr>
          <p:nvPr/>
        </p:nvGraphicFramePr>
        <p:xfrm>
          <a:off x="623392" y="1687686"/>
          <a:ext cx="10631109" cy="3997032"/>
        </p:xfrm>
        <a:graphic>
          <a:graphicData uri="http://schemas.openxmlformats.org/presentationml/2006/ole">
            <mc:AlternateContent xmlns:mc="http://schemas.openxmlformats.org/markup-compatibility/2006">
              <mc:Choice xmlns:v="urn:schemas-microsoft-com:vml" Requires="v">
                <p:oleObj spid="_x0000_s143371" name="Worksheet" r:id="rId3" imgW="6105747" imgH="2295486" progId="Excel.Sheet.12">
                  <p:embed/>
                </p:oleObj>
              </mc:Choice>
              <mc:Fallback>
                <p:oleObj name="Worksheet" r:id="rId3" imgW="6105747" imgH="2295486" progId="Excel.Sheet.12">
                  <p:embed/>
                  <p:pic>
                    <p:nvPicPr>
                      <p:cNvPr id="13" name="Object 12">
                        <a:extLst>
                          <a:ext uri="{FF2B5EF4-FFF2-40B4-BE49-F238E27FC236}">
                            <a16:creationId xmlns:a16="http://schemas.microsoft.com/office/drawing/2014/main" id="{D17618C1-A94A-40AF-A1F9-69E80C0D8D35}"/>
                          </a:ext>
                        </a:extLst>
                      </p:cNvPr>
                      <p:cNvPicPr/>
                      <p:nvPr/>
                    </p:nvPicPr>
                    <p:blipFill>
                      <a:blip r:embed="rId4"/>
                      <a:stretch>
                        <a:fillRect/>
                      </a:stretch>
                    </p:blipFill>
                    <p:spPr>
                      <a:xfrm>
                        <a:off x="623392" y="1687686"/>
                        <a:ext cx="10631109" cy="3997032"/>
                      </a:xfrm>
                      <a:prstGeom prst="rect">
                        <a:avLst/>
                      </a:prstGeom>
                    </p:spPr>
                  </p:pic>
                </p:oleObj>
              </mc:Fallback>
            </mc:AlternateContent>
          </a:graphicData>
        </a:graphic>
      </p:graphicFrame>
    </p:spTree>
    <p:extLst>
      <p:ext uri="{BB962C8B-B14F-4D97-AF65-F5344CB8AC3E}">
        <p14:creationId xmlns:p14="http://schemas.microsoft.com/office/powerpoint/2010/main" val="37869877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49" y="2060849"/>
            <a:ext cx="12192000" cy="3124200"/>
          </a:xfrm>
        </p:spPr>
        <p:txBody>
          <a:bodyPr/>
          <a:lstStyle/>
          <a:p>
            <a:pPr>
              <a:buNone/>
            </a:pPr>
            <a:r>
              <a:rPr lang="en-US" b="1" dirty="0">
                <a:solidFill>
                  <a:srgbClr val="A1274A"/>
                </a:solidFill>
                <a:latin typeface="Book Antiqua" panose="02040602050305030304" pitchFamily="18" charset="0"/>
              </a:rPr>
              <a:t>Tp</a:t>
            </a:r>
            <a:r>
              <a:rPr lang="en-US" dirty="0">
                <a:latin typeface="Book Antiqua" panose="02040602050305030304" pitchFamily="18" charset="0"/>
              </a:rPr>
              <a:t> </a:t>
            </a:r>
            <a:r>
              <a:rPr lang="en-US" dirty="0">
                <a:solidFill>
                  <a:schemeClr val="tx1"/>
                </a:solidFill>
                <a:latin typeface="Book Antiqua" panose="02040602050305030304" pitchFamily="18" charset="0"/>
              </a:rPr>
              <a:t>: Activity processing time or Resource unit load. It is stated in terms of units of time.  Ex. on average it takes 5 minutes to serve a customer, Tp=5. </a:t>
            </a:r>
          </a:p>
          <a:p>
            <a:pPr>
              <a:buNone/>
            </a:pPr>
            <a:r>
              <a:rPr lang="en-US" b="1" dirty="0">
                <a:solidFill>
                  <a:srgbClr val="A1274A"/>
                </a:solidFill>
                <a:latin typeface="Book Antiqua" panose="02040602050305030304" pitchFamily="18" charset="0"/>
              </a:rPr>
              <a:t>Rp</a:t>
            </a:r>
            <a:r>
              <a:rPr lang="en-US" dirty="0">
                <a:latin typeface="Book Antiqua" panose="02040602050305030304" pitchFamily="18" charset="0"/>
              </a:rPr>
              <a:t> </a:t>
            </a:r>
            <a:r>
              <a:rPr lang="en-US" dirty="0">
                <a:solidFill>
                  <a:schemeClr val="tx1"/>
                </a:solidFill>
                <a:latin typeface="Book Antiqua" panose="02040602050305030304" pitchFamily="18" charset="0"/>
              </a:rPr>
              <a:t>: Capacity or processing rate. This many flow units are handled per unit of time. </a:t>
            </a:r>
          </a:p>
          <a:p>
            <a:pPr>
              <a:buNone/>
            </a:pPr>
            <a:r>
              <a:rPr lang="en-US" dirty="0">
                <a:solidFill>
                  <a:schemeClr val="tx1"/>
                </a:solidFill>
                <a:latin typeface="Book Antiqua" panose="02040602050305030304" pitchFamily="18" charset="0"/>
              </a:rPr>
              <a:t>Processing time is Tp=5 mins. What is capacity  Rp?</a:t>
            </a:r>
          </a:p>
        </p:txBody>
      </p:sp>
      <p:sp>
        <p:nvSpPr>
          <p:cNvPr id="3" name="Title 2"/>
          <p:cNvSpPr>
            <a:spLocks noGrp="1"/>
          </p:cNvSpPr>
          <p:nvPr>
            <p:ph type="title"/>
          </p:nvPr>
        </p:nvSpPr>
        <p:spPr/>
        <p:txBody>
          <a:bodyPr/>
          <a:lstStyle/>
          <a:p>
            <a:r>
              <a:rPr lang="en-US" dirty="0"/>
              <a:t>Single Station Process</a:t>
            </a:r>
          </a:p>
        </p:txBody>
      </p:sp>
      <p:sp>
        <p:nvSpPr>
          <p:cNvPr id="19" name="Content Placeholder 1">
            <a:extLst>
              <a:ext uri="{FF2B5EF4-FFF2-40B4-BE49-F238E27FC236}">
                <a16:creationId xmlns:a16="http://schemas.microsoft.com/office/drawing/2014/main" id="{D28515E4-4B5C-4564-A5EF-32A3B8825F3A}"/>
              </a:ext>
            </a:extLst>
          </p:cNvPr>
          <p:cNvSpPr txBox="1">
            <a:spLocks/>
          </p:cNvSpPr>
          <p:nvPr/>
        </p:nvSpPr>
        <p:spPr bwMode="auto">
          <a:xfrm>
            <a:off x="90817" y="3908484"/>
            <a:ext cx="12030734" cy="2277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b="1" kern="0" dirty="0">
                <a:solidFill>
                  <a:srgbClr val="A1274A"/>
                </a:solidFill>
              </a:rPr>
              <a:t>For one processor Rp =1/Tp </a:t>
            </a:r>
          </a:p>
          <a:p>
            <a:pPr>
              <a:buFont typeface="Wingdings" pitchFamily="2" charset="2"/>
              <a:buNone/>
            </a:pPr>
            <a:r>
              <a:rPr lang="en-US" b="1" kern="0" dirty="0">
                <a:solidFill>
                  <a:srgbClr val="A1274A"/>
                </a:solidFill>
              </a:rPr>
              <a:t>Rp=1/Tp= 1/5 per minute. </a:t>
            </a:r>
          </a:p>
          <a:p>
            <a:pPr>
              <a:buFont typeface="Wingdings" pitchFamily="2" charset="2"/>
              <a:buNone/>
            </a:pPr>
            <a:r>
              <a:rPr lang="en-US" kern="0" dirty="0"/>
              <a:t>Why per minute? Because Tp was in minute. </a:t>
            </a:r>
          </a:p>
          <a:p>
            <a:pPr>
              <a:buFont typeface="Wingdings" pitchFamily="2" charset="2"/>
              <a:buNone/>
            </a:pPr>
            <a:r>
              <a:rPr lang="en-US" b="1" kern="0" dirty="0">
                <a:solidFill>
                  <a:srgbClr val="A1274A"/>
                </a:solidFill>
              </a:rPr>
              <a:t>Rp=60(1/5) = 12 per hour</a:t>
            </a:r>
          </a:p>
          <a:p>
            <a:pPr>
              <a:buFont typeface="Wingdings" pitchFamily="2" charset="2"/>
              <a:buNone/>
            </a:pPr>
            <a:endParaRPr lang="en-US" kern="0" dirty="0">
              <a:sym typeface="Wingdings" panose="05000000000000000000" pitchFamily="2" charset="2"/>
            </a:endParaRPr>
          </a:p>
        </p:txBody>
      </p:sp>
      <p:pic>
        <p:nvPicPr>
          <p:cNvPr id="21" name="Content Placeholder 5">
            <a:extLst>
              <a:ext uri="{FF2B5EF4-FFF2-40B4-BE49-F238E27FC236}">
                <a16:creationId xmlns:a16="http://schemas.microsoft.com/office/drawing/2014/main" id="{0493A888-1167-49C4-8AC3-AE7645AD5500}"/>
              </a:ext>
            </a:extLst>
          </p:cNvPr>
          <p:cNvPicPr>
            <a:picLocks noChangeAspect="1"/>
          </p:cNvPicPr>
          <p:nvPr/>
        </p:nvPicPr>
        <p:blipFill>
          <a:blip r:embed="rId3"/>
          <a:stretch>
            <a:fillRect/>
          </a:stretch>
        </p:blipFill>
        <p:spPr bwMode="auto">
          <a:xfrm>
            <a:off x="3649263" y="671988"/>
            <a:ext cx="4893473" cy="126555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dissolv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dissolve">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dissolve">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Effect transition="in" filter="dissolve">
                                      <p:cBhvr>
                                        <p:cTn id="3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Arrivals—Markovian Models</a:t>
            </a:r>
          </a:p>
        </p:txBody>
      </p:sp>
      <p:pic>
        <p:nvPicPr>
          <p:cNvPr id="4" name="Picture 3"/>
          <p:cNvPicPr>
            <a:picLocks noChangeAspect="1"/>
          </p:cNvPicPr>
          <p:nvPr/>
        </p:nvPicPr>
        <p:blipFill>
          <a:blip r:embed="rId2"/>
          <a:stretch>
            <a:fillRect/>
          </a:stretch>
        </p:blipFill>
        <p:spPr>
          <a:xfrm>
            <a:off x="4491016" y="1644803"/>
            <a:ext cx="7404340" cy="4204049"/>
          </a:xfrm>
          <a:prstGeom prst="rect">
            <a:avLst/>
          </a:prstGeom>
        </p:spPr>
      </p:pic>
      <p:pic>
        <p:nvPicPr>
          <p:cNvPr id="5" name="Picture 4"/>
          <p:cNvPicPr>
            <a:picLocks noChangeAspect="1"/>
          </p:cNvPicPr>
          <p:nvPr/>
        </p:nvPicPr>
        <p:blipFill>
          <a:blip r:embed="rId3"/>
          <a:stretch>
            <a:fillRect/>
          </a:stretch>
        </p:blipFill>
        <p:spPr>
          <a:xfrm>
            <a:off x="6152458" y="2342632"/>
            <a:ext cx="3894066" cy="496494"/>
          </a:xfrm>
          <a:prstGeom prst="rect">
            <a:avLst/>
          </a:prstGeom>
        </p:spPr>
      </p:pic>
      <p:pic>
        <p:nvPicPr>
          <p:cNvPr id="6" name="Picture 5"/>
          <p:cNvPicPr>
            <a:picLocks noChangeAspect="1"/>
          </p:cNvPicPr>
          <p:nvPr/>
        </p:nvPicPr>
        <p:blipFill>
          <a:blip r:embed="rId4"/>
          <a:stretch>
            <a:fillRect/>
          </a:stretch>
        </p:blipFill>
        <p:spPr>
          <a:xfrm>
            <a:off x="916190" y="3200067"/>
            <a:ext cx="2448383" cy="445161"/>
          </a:xfrm>
          <a:prstGeom prst="rect">
            <a:avLst/>
          </a:prstGeom>
        </p:spPr>
      </p:pic>
      <p:sp>
        <p:nvSpPr>
          <p:cNvPr id="8" name="Rectangle 3"/>
          <p:cNvSpPr txBox="1">
            <a:spLocks noChangeArrowheads="1"/>
          </p:cNvSpPr>
          <p:nvPr/>
        </p:nvSpPr>
        <p:spPr bwMode="auto">
          <a:xfrm>
            <a:off x="71982" y="751920"/>
            <a:ext cx="11444020" cy="1002471"/>
          </a:xfrm>
          <a:prstGeom prst="rect">
            <a:avLst/>
          </a:prstGeom>
          <a:noFill/>
          <a:ln>
            <a:noFill/>
          </a:ln>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sz="2400" dirty="0">
                <a:latin typeface="Adobe Caslon Pro" panose="0205050205050A020403" pitchFamily="18" charset="0"/>
              </a:rPr>
              <a:t>Markovian</a:t>
            </a:r>
            <a:r>
              <a:rPr lang="en-US" altLang="en-US" sz="2400" u="none" dirty="0">
                <a:latin typeface="Adobe Caslon Pro" panose="0205050205050A020403" pitchFamily="18" charset="0"/>
              </a:rPr>
              <a:t> Arrival Models:  </a:t>
            </a:r>
            <a:r>
              <a:rPr lang="en-US" altLang="en-US" sz="2400" b="0" u="none" dirty="0">
                <a:latin typeface="Adobe Caslon Pro" panose="0205050205050A020403" pitchFamily="18" charset="0"/>
              </a:rPr>
              <a:t>If the </a:t>
            </a:r>
            <a:r>
              <a:rPr lang="en-US" altLang="en-US" sz="2400" b="0" u="none" dirty="0" err="1">
                <a:latin typeface="Adobe Caslon Pro" panose="0205050205050A020403" pitchFamily="18" charset="0"/>
              </a:rPr>
              <a:t>interarrival</a:t>
            </a:r>
            <a:r>
              <a:rPr lang="en-US" altLang="en-US" sz="2400" b="0" u="none" dirty="0">
                <a:latin typeface="Adobe Caslon Pro" panose="0205050205050A020403" pitchFamily="18" charset="0"/>
              </a:rPr>
              <a:t> times follow exponential distribution, then the arrivals are called </a:t>
            </a:r>
            <a:r>
              <a:rPr lang="en-US" altLang="en-US" sz="2400" i="1" u="none" dirty="0">
                <a:latin typeface="Adobe Caslon Pro" panose="0205050205050A020403" pitchFamily="18" charset="0"/>
              </a:rPr>
              <a:t>Markovian</a:t>
            </a:r>
            <a:r>
              <a:rPr lang="en-US" altLang="en-US" sz="2400" b="0" u="none" dirty="0">
                <a:latin typeface="Adobe Caslon Pro" panose="0205050205050A020403" pitchFamily="18" charset="0"/>
              </a:rPr>
              <a:t> arrivals. </a:t>
            </a:r>
          </a:p>
        </p:txBody>
      </p:sp>
      <p:pic>
        <p:nvPicPr>
          <p:cNvPr id="9" name="Picture 8"/>
          <p:cNvPicPr>
            <a:picLocks noChangeAspect="1"/>
          </p:cNvPicPr>
          <p:nvPr/>
        </p:nvPicPr>
        <p:blipFill>
          <a:blip r:embed="rId5"/>
          <a:stretch>
            <a:fillRect/>
          </a:stretch>
        </p:blipFill>
        <p:spPr>
          <a:xfrm>
            <a:off x="10424429" y="2080648"/>
            <a:ext cx="1040235" cy="620785"/>
          </a:xfrm>
          <a:prstGeom prst="rect">
            <a:avLst/>
          </a:prstGeom>
        </p:spPr>
      </p:pic>
      <p:pic>
        <p:nvPicPr>
          <p:cNvPr id="10" name="Picture 9"/>
          <p:cNvPicPr>
            <a:picLocks noChangeAspect="1"/>
          </p:cNvPicPr>
          <p:nvPr/>
        </p:nvPicPr>
        <p:blipFill>
          <a:blip r:embed="rId6"/>
          <a:stretch>
            <a:fillRect/>
          </a:stretch>
        </p:blipFill>
        <p:spPr>
          <a:xfrm>
            <a:off x="10457984" y="2659779"/>
            <a:ext cx="973123" cy="645952"/>
          </a:xfrm>
          <a:prstGeom prst="rect">
            <a:avLst/>
          </a:prstGeom>
        </p:spPr>
      </p:pic>
      <p:pic>
        <p:nvPicPr>
          <p:cNvPr id="11" name="Picture 10"/>
          <p:cNvPicPr>
            <a:picLocks noChangeAspect="1"/>
          </p:cNvPicPr>
          <p:nvPr/>
        </p:nvPicPr>
        <p:blipFill>
          <a:blip r:embed="rId7"/>
          <a:stretch>
            <a:fillRect/>
          </a:stretch>
        </p:blipFill>
        <p:spPr>
          <a:xfrm>
            <a:off x="10301448" y="3305731"/>
            <a:ext cx="1073791" cy="369116"/>
          </a:xfrm>
          <a:prstGeom prst="rect">
            <a:avLst/>
          </a:prstGeom>
        </p:spPr>
      </p:pic>
      <p:sp>
        <p:nvSpPr>
          <p:cNvPr id="12" name="Rectangle 3"/>
          <p:cNvSpPr txBox="1">
            <a:spLocks noChangeArrowheads="1"/>
          </p:cNvSpPr>
          <p:nvPr/>
        </p:nvSpPr>
        <p:spPr bwMode="auto">
          <a:xfrm>
            <a:off x="71982" y="1748317"/>
            <a:ext cx="4336636" cy="1451750"/>
          </a:xfrm>
          <a:prstGeom prst="rect">
            <a:avLst/>
          </a:prstGeom>
          <a:noFill/>
          <a:ln>
            <a:noFill/>
          </a:ln>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sz="2400" dirty="0">
                <a:latin typeface="Adobe Caslon Pro" panose="0205050205050A020403" pitchFamily="18" charset="0"/>
              </a:rPr>
              <a:t>Markovian</a:t>
            </a:r>
            <a:r>
              <a:rPr lang="en-US" altLang="en-US" sz="2400" u="none" dirty="0">
                <a:latin typeface="Adobe Caslon Pro" panose="0205050205050A020403" pitchFamily="18" charset="0"/>
              </a:rPr>
              <a:t> Arrival Models:  </a:t>
            </a:r>
          </a:p>
          <a:p>
            <a:pPr marL="342900" indent="-342900">
              <a:buFont typeface="Arial" panose="020B0604020202020204" pitchFamily="34" charset="0"/>
              <a:buChar char="•"/>
            </a:pPr>
            <a:r>
              <a:rPr lang="en-US" altLang="en-US" sz="2400" b="0" dirty="0">
                <a:latin typeface="Adobe Caslon Pro" panose="0205050205050A020403" pitchFamily="18" charset="0"/>
              </a:rPr>
              <a:t>Probability of next arrival arrives in the next </a:t>
            </a:r>
            <a:r>
              <a:rPr lang="en-US" altLang="en-US" sz="2400" b="0" i="1" dirty="0">
                <a:latin typeface="Adobe Caslon Pro" panose="0205050205050A020403" pitchFamily="18" charset="0"/>
              </a:rPr>
              <a:t>x</a:t>
            </a:r>
            <a:r>
              <a:rPr lang="en-US" altLang="en-US" sz="2400" b="0" dirty="0">
                <a:latin typeface="Adobe Caslon Pro" panose="0205050205050A020403" pitchFamily="18" charset="0"/>
              </a:rPr>
              <a:t> time units:</a:t>
            </a:r>
          </a:p>
        </p:txBody>
      </p:sp>
      <p:sp>
        <p:nvSpPr>
          <p:cNvPr id="13" name="Rectangle 3"/>
          <p:cNvSpPr txBox="1">
            <a:spLocks noChangeArrowheads="1"/>
          </p:cNvSpPr>
          <p:nvPr/>
        </p:nvSpPr>
        <p:spPr bwMode="auto">
          <a:xfrm>
            <a:off x="0" y="3919868"/>
            <a:ext cx="4491016" cy="1451750"/>
          </a:xfrm>
          <a:prstGeom prst="rect">
            <a:avLst/>
          </a:prstGeom>
          <a:noFill/>
          <a:ln>
            <a:noFill/>
          </a:ln>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en-US" altLang="en-US" sz="2400" dirty="0"/>
              <a:t> </a:t>
            </a:r>
            <a:r>
              <a:rPr lang="en-US" altLang="en-US" sz="2400" b="0" dirty="0">
                <a:latin typeface="Adobe Caslon Pro" panose="0205050205050A020403" pitchFamily="18" charset="0"/>
              </a:rPr>
              <a:t>Probability of having </a:t>
            </a:r>
            <a:r>
              <a:rPr lang="en-US" altLang="en-US" sz="2400" b="0" i="1" dirty="0"/>
              <a:t>D</a:t>
            </a:r>
            <a:r>
              <a:rPr lang="en-US" altLang="en-US" sz="2400" b="0" dirty="0"/>
              <a:t> = </a:t>
            </a:r>
            <a:r>
              <a:rPr lang="en-US" altLang="en-US" sz="2400" b="0" i="1" dirty="0"/>
              <a:t>x</a:t>
            </a:r>
            <a:r>
              <a:rPr lang="en-US" altLang="en-US" sz="2400" b="0" dirty="0"/>
              <a:t> </a:t>
            </a:r>
            <a:r>
              <a:rPr lang="en-US" altLang="en-US" sz="2400" b="0" dirty="0">
                <a:latin typeface="Adobe Caslon Pro" panose="0205050205050A020403" pitchFamily="18" charset="0"/>
              </a:rPr>
              <a:t>arrivals in the next time unit (e.g., next hour)</a:t>
            </a:r>
          </a:p>
        </p:txBody>
      </p:sp>
      <p:pic>
        <p:nvPicPr>
          <p:cNvPr id="14" name="Picture 13"/>
          <p:cNvPicPr>
            <a:picLocks noChangeAspect="1"/>
          </p:cNvPicPr>
          <p:nvPr/>
        </p:nvPicPr>
        <p:blipFill>
          <a:blip r:embed="rId8"/>
          <a:stretch>
            <a:fillRect/>
          </a:stretch>
        </p:blipFill>
        <p:spPr>
          <a:xfrm>
            <a:off x="641745" y="5192989"/>
            <a:ext cx="2543949" cy="738867"/>
          </a:xfrm>
          <a:prstGeom prst="rect">
            <a:avLst/>
          </a:prstGeom>
        </p:spPr>
      </p:pic>
      <p:pic>
        <p:nvPicPr>
          <p:cNvPr id="15" name="Picture 14"/>
          <p:cNvPicPr>
            <a:picLocks noChangeAspect="1"/>
          </p:cNvPicPr>
          <p:nvPr/>
        </p:nvPicPr>
        <p:blipFill>
          <a:blip r:embed="rId9"/>
          <a:stretch>
            <a:fillRect/>
          </a:stretch>
        </p:blipFill>
        <p:spPr>
          <a:xfrm>
            <a:off x="1423015" y="5431559"/>
            <a:ext cx="297233" cy="312095"/>
          </a:xfrm>
          <a:prstGeom prst="rect">
            <a:avLst/>
          </a:prstGeom>
        </p:spPr>
      </p:pic>
      <p:pic>
        <p:nvPicPr>
          <p:cNvPr id="16" name="Picture 15"/>
          <p:cNvPicPr>
            <a:picLocks noChangeAspect="1"/>
          </p:cNvPicPr>
          <p:nvPr/>
        </p:nvPicPr>
        <p:blipFill>
          <a:blip r:embed="rId10"/>
          <a:stretch>
            <a:fillRect/>
          </a:stretch>
        </p:blipFill>
        <p:spPr>
          <a:xfrm>
            <a:off x="6166167" y="1105395"/>
            <a:ext cx="4258262" cy="1185966"/>
          </a:xfrm>
          <a:prstGeom prst="rect">
            <a:avLst/>
          </a:prstGeom>
        </p:spPr>
      </p:pic>
      <p:sp>
        <p:nvSpPr>
          <p:cNvPr id="17" name="Content Placeholder 2"/>
          <p:cNvSpPr txBox="1">
            <a:spLocks/>
          </p:cNvSpPr>
          <p:nvPr/>
        </p:nvSpPr>
        <p:spPr>
          <a:xfrm>
            <a:off x="7126315" y="3815776"/>
            <a:ext cx="4769041" cy="378718"/>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FF0000"/>
                </a:solidFill>
              </a:rPr>
              <a:t>Arrivals at the yacht club is Markovian </a:t>
            </a:r>
          </a:p>
        </p:txBody>
      </p:sp>
    </p:spTree>
    <p:extLst>
      <p:ext uri="{BB962C8B-B14F-4D97-AF65-F5344CB8AC3E}">
        <p14:creationId xmlns:p14="http://schemas.microsoft.com/office/powerpoint/2010/main" val="3437467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par>
                                <p:cTn id="52" presetID="9"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dissolve">
                                      <p:cBhvr>
                                        <p:cTn id="54" dur="500"/>
                                        <p:tgtEl>
                                          <p:spTgt spid="5"/>
                                        </p:tgtEl>
                                      </p:cBhvr>
                                    </p:animEffect>
                                  </p:childTnLst>
                                </p:cTn>
                              </p:par>
                              <p:par>
                                <p:cTn id="55" presetID="9"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par>
                                <p:cTn id="58" presetID="9"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dissolve">
                                      <p:cBhvr>
                                        <p:cTn id="60" dur="500"/>
                                        <p:tgtEl>
                                          <p:spTgt spid="10"/>
                                        </p:tgtEl>
                                      </p:cBhvr>
                                    </p:animEffect>
                                  </p:childTnLst>
                                </p:cTn>
                              </p:par>
                              <p:par>
                                <p:cTn id="61" presetID="9"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dissolv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Queueing Theory—Modeling Process Times</a:t>
            </a:r>
          </a:p>
        </p:txBody>
      </p:sp>
      <p:sp>
        <p:nvSpPr>
          <p:cNvPr id="8" name="Content Placeholder 2"/>
          <p:cNvSpPr txBox="1">
            <a:spLocks/>
          </p:cNvSpPr>
          <p:nvPr/>
        </p:nvSpPr>
        <p:spPr>
          <a:xfrm>
            <a:off x="0" y="4149080"/>
            <a:ext cx="11208568" cy="2160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u="sng" dirty="0"/>
              <a:t>Markovian Model:</a:t>
            </a:r>
          </a:p>
          <a:p>
            <a:r>
              <a:rPr lang="en-US" sz="2400" dirty="0"/>
              <a:t>If process times follow exponential distribution, then processing times are called </a:t>
            </a:r>
            <a:r>
              <a:rPr lang="en-US" sz="2400" i="1" dirty="0"/>
              <a:t>Markovian</a:t>
            </a:r>
            <a:r>
              <a:rPr lang="en-US" sz="2400" dirty="0"/>
              <a:t>.</a:t>
            </a:r>
          </a:p>
          <a:p>
            <a:r>
              <a:rPr lang="en-US" sz="2400" dirty="0">
                <a:solidFill>
                  <a:srgbClr val="FF0000"/>
                </a:solidFill>
              </a:rPr>
              <a:t>The process times at the Yacht club is </a:t>
            </a:r>
            <a:r>
              <a:rPr lang="en-US" sz="2400" i="1" dirty="0">
                <a:solidFill>
                  <a:srgbClr val="FF0000"/>
                </a:solidFill>
              </a:rPr>
              <a:t>Markovian</a:t>
            </a:r>
            <a:r>
              <a:rPr lang="en-US" sz="2400" dirty="0">
                <a:solidFill>
                  <a:srgbClr val="FF0000"/>
                </a:solidFill>
              </a:rPr>
              <a:t> (Check the histogram) </a:t>
            </a:r>
          </a:p>
          <a:p>
            <a:pPr marL="0" indent="0">
              <a:buFont typeface="Arial" panose="020B0604020202020204" pitchFamily="34" charset="0"/>
              <a:buNone/>
            </a:pPr>
            <a:endParaRPr lang="en-US" sz="2400" dirty="0"/>
          </a:p>
        </p:txBody>
      </p:sp>
      <p:graphicFrame>
        <p:nvGraphicFramePr>
          <p:cNvPr id="10" name="Object 9">
            <a:extLst>
              <a:ext uri="{FF2B5EF4-FFF2-40B4-BE49-F238E27FC236}">
                <a16:creationId xmlns:a16="http://schemas.microsoft.com/office/drawing/2014/main" id="{A3D56720-5339-48BB-BDE3-C0BD1C8EE19F}"/>
              </a:ext>
            </a:extLst>
          </p:cNvPr>
          <p:cNvGraphicFramePr>
            <a:graphicFrameLocks noChangeAspect="1"/>
          </p:cNvGraphicFramePr>
          <p:nvPr/>
        </p:nvGraphicFramePr>
        <p:xfrm>
          <a:off x="119336" y="649956"/>
          <a:ext cx="8410438" cy="2923059"/>
        </p:xfrm>
        <a:graphic>
          <a:graphicData uri="http://schemas.openxmlformats.org/presentationml/2006/ole">
            <mc:AlternateContent xmlns:mc="http://schemas.openxmlformats.org/markup-compatibility/2006">
              <mc:Choice xmlns:v="urn:schemas-microsoft-com:vml" Requires="v">
                <p:oleObj spid="_x0000_s144395" name="Worksheet" r:id="rId3" imgW="6029192" imgH="2095579" progId="Excel.Sheet.12">
                  <p:embed/>
                </p:oleObj>
              </mc:Choice>
              <mc:Fallback>
                <p:oleObj name="Worksheet" r:id="rId3" imgW="6029192" imgH="2095579" progId="Excel.Sheet.12">
                  <p:embed/>
                  <p:pic>
                    <p:nvPicPr>
                      <p:cNvPr id="10" name="Object 9">
                        <a:extLst>
                          <a:ext uri="{FF2B5EF4-FFF2-40B4-BE49-F238E27FC236}">
                            <a16:creationId xmlns:a16="http://schemas.microsoft.com/office/drawing/2014/main" id="{A3D56720-5339-48BB-BDE3-C0BD1C8EE19F}"/>
                          </a:ext>
                        </a:extLst>
                      </p:cNvPr>
                      <p:cNvPicPr/>
                      <p:nvPr/>
                    </p:nvPicPr>
                    <p:blipFill>
                      <a:blip r:embed="rId4"/>
                      <a:stretch>
                        <a:fillRect/>
                      </a:stretch>
                    </p:blipFill>
                    <p:spPr>
                      <a:xfrm>
                        <a:off x="119336" y="649956"/>
                        <a:ext cx="8410438" cy="2923059"/>
                      </a:xfrm>
                      <a:prstGeom prst="rect">
                        <a:avLst/>
                      </a:prstGeom>
                    </p:spPr>
                  </p:pic>
                </p:oleObj>
              </mc:Fallback>
            </mc:AlternateContent>
          </a:graphicData>
        </a:graphic>
      </p:graphicFrame>
    </p:spTree>
    <p:extLst>
      <p:ext uri="{BB962C8B-B14F-4D97-AF65-F5344CB8AC3E}">
        <p14:creationId xmlns:p14="http://schemas.microsoft.com/office/powerpoint/2010/main" val="149936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2941911" y="2480351"/>
            <a:ext cx="3858936" cy="796954"/>
          </a:xfrm>
          <a:prstGeom prst="rect">
            <a:avLst/>
          </a:prstGeom>
        </p:spPr>
      </p:pic>
      <p:pic>
        <p:nvPicPr>
          <p:cNvPr id="25" name="Picture 24"/>
          <p:cNvPicPr>
            <a:picLocks noChangeAspect="1"/>
          </p:cNvPicPr>
          <p:nvPr/>
        </p:nvPicPr>
        <p:blipFill>
          <a:blip r:embed="rId3"/>
          <a:stretch>
            <a:fillRect/>
          </a:stretch>
        </p:blipFill>
        <p:spPr>
          <a:xfrm>
            <a:off x="3959861" y="4179704"/>
            <a:ext cx="4697835" cy="880844"/>
          </a:xfrm>
          <a:prstGeom prst="rect">
            <a:avLst/>
          </a:prstGeom>
        </p:spPr>
      </p:pic>
      <p:pic>
        <p:nvPicPr>
          <p:cNvPr id="26" name="Picture 25"/>
          <p:cNvPicPr>
            <a:picLocks noChangeAspect="1"/>
          </p:cNvPicPr>
          <p:nvPr/>
        </p:nvPicPr>
        <p:blipFill>
          <a:blip r:embed="rId4"/>
          <a:stretch>
            <a:fillRect/>
          </a:stretch>
        </p:blipFill>
        <p:spPr>
          <a:xfrm>
            <a:off x="4082814" y="5081958"/>
            <a:ext cx="1510018" cy="402672"/>
          </a:xfrm>
          <a:prstGeom prst="rect">
            <a:avLst/>
          </a:prstGeom>
        </p:spPr>
      </p:pic>
      <p:pic>
        <p:nvPicPr>
          <p:cNvPr id="27" name="Picture 26"/>
          <p:cNvPicPr>
            <a:picLocks noChangeAspect="1"/>
          </p:cNvPicPr>
          <p:nvPr/>
        </p:nvPicPr>
        <p:blipFill>
          <a:blip r:embed="rId5"/>
          <a:stretch>
            <a:fillRect/>
          </a:stretch>
        </p:blipFill>
        <p:spPr>
          <a:xfrm>
            <a:off x="4082814" y="5941555"/>
            <a:ext cx="1577130" cy="385894"/>
          </a:xfrm>
          <a:prstGeom prst="rect">
            <a:avLst/>
          </a:prstGeom>
        </p:spPr>
      </p:pic>
      <p:pic>
        <p:nvPicPr>
          <p:cNvPr id="28" name="Picture 27"/>
          <p:cNvPicPr>
            <a:picLocks noChangeAspect="1"/>
          </p:cNvPicPr>
          <p:nvPr/>
        </p:nvPicPr>
        <p:blipFill>
          <a:blip r:embed="rId6"/>
          <a:stretch>
            <a:fillRect/>
          </a:stretch>
        </p:blipFill>
        <p:spPr>
          <a:xfrm>
            <a:off x="2870341" y="3506427"/>
            <a:ext cx="3758268" cy="394283"/>
          </a:xfrm>
          <a:prstGeom prst="rect">
            <a:avLst/>
          </a:prstGeom>
        </p:spPr>
      </p:pic>
      <p:sp>
        <p:nvSpPr>
          <p:cNvPr id="30" name="Rectangle 29"/>
          <p:cNvSpPr/>
          <p:nvPr/>
        </p:nvSpPr>
        <p:spPr>
          <a:xfrm>
            <a:off x="953825" y="2498569"/>
            <a:ext cx="1550424" cy="430887"/>
          </a:xfrm>
          <a:prstGeom prst="rect">
            <a:avLst/>
          </a:prstGeom>
        </p:spPr>
        <p:txBody>
          <a:bodyPr wrap="none">
            <a:spAutoFit/>
          </a:bodyPr>
          <a:lstStyle/>
          <a:p>
            <a:r>
              <a:rPr lang="en-US" sz="2200" b="1" u="sng" dirty="0">
                <a:latin typeface="Times New Roman" pitchFamily="18" charset="0"/>
              </a:rPr>
              <a:t>Utilization:</a:t>
            </a:r>
            <a:endParaRPr lang="en-US" sz="2200" b="1" u="sng" dirty="0"/>
          </a:p>
        </p:txBody>
      </p:sp>
      <p:sp>
        <p:nvSpPr>
          <p:cNvPr id="31" name="Rectangle 30"/>
          <p:cNvSpPr/>
          <p:nvPr/>
        </p:nvSpPr>
        <p:spPr>
          <a:xfrm>
            <a:off x="952065" y="3469823"/>
            <a:ext cx="1748940" cy="430887"/>
          </a:xfrm>
          <a:prstGeom prst="rect">
            <a:avLst/>
          </a:prstGeom>
        </p:spPr>
        <p:txBody>
          <a:bodyPr wrap="none">
            <a:spAutoFit/>
          </a:bodyPr>
          <a:lstStyle/>
          <a:p>
            <a:r>
              <a:rPr lang="en-US" sz="2200" b="1" u="sng" dirty="0">
                <a:latin typeface="Times New Roman" pitchFamily="18" charset="0"/>
              </a:rPr>
              <a:t>Throughput:</a:t>
            </a:r>
            <a:endParaRPr lang="en-US" sz="2200" b="1" u="sng" dirty="0"/>
          </a:p>
        </p:txBody>
      </p:sp>
      <p:sp>
        <p:nvSpPr>
          <p:cNvPr id="32" name="Rectangle 31"/>
          <p:cNvSpPr/>
          <p:nvPr/>
        </p:nvSpPr>
        <p:spPr>
          <a:xfrm>
            <a:off x="974874" y="4109947"/>
            <a:ext cx="2614177" cy="430887"/>
          </a:xfrm>
          <a:prstGeom prst="rect">
            <a:avLst/>
          </a:prstGeom>
        </p:spPr>
        <p:txBody>
          <a:bodyPr wrap="none">
            <a:spAutoFit/>
          </a:bodyPr>
          <a:lstStyle/>
          <a:p>
            <a:r>
              <a:rPr lang="en-US" sz="2200" b="1" u="sng" dirty="0">
                <a:latin typeface="Times New Roman" pitchFamily="18" charset="0"/>
              </a:rPr>
              <a:t>Average Flow Time:</a:t>
            </a:r>
            <a:endParaRPr lang="en-US" sz="2200" b="1" u="sng" dirty="0"/>
          </a:p>
        </p:txBody>
      </p:sp>
      <p:sp>
        <p:nvSpPr>
          <p:cNvPr id="37" name="Rectangle 36"/>
          <p:cNvSpPr/>
          <p:nvPr/>
        </p:nvSpPr>
        <p:spPr>
          <a:xfrm>
            <a:off x="974874" y="5822020"/>
            <a:ext cx="2521716" cy="430887"/>
          </a:xfrm>
          <a:prstGeom prst="rect">
            <a:avLst/>
          </a:prstGeom>
        </p:spPr>
        <p:txBody>
          <a:bodyPr wrap="none">
            <a:spAutoFit/>
          </a:bodyPr>
          <a:lstStyle/>
          <a:p>
            <a:r>
              <a:rPr lang="en-US" sz="2200" b="1" u="sng" dirty="0">
                <a:latin typeface="Times New Roman" pitchFamily="18" charset="0"/>
              </a:rPr>
              <a:t>Average Inventory:</a:t>
            </a:r>
            <a:endParaRPr lang="en-US" sz="2200" b="1" u="sng" dirty="0"/>
          </a:p>
        </p:txBody>
      </p:sp>
      <p:pic>
        <p:nvPicPr>
          <p:cNvPr id="38" name="Picture 37"/>
          <p:cNvPicPr>
            <a:picLocks noChangeAspect="1"/>
          </p:cNvPicPr>
          <p:nvPr/>
        </p:nvPicPr>
        <p:blipFill>
          <a:blip r:embed="rId7"/>
          <a:stretch>
            <a:fillRect/>
          </a:stretch>
        </p:blipFill>
        <p:spPr>
          <a:xfrm>
            <a:off x="6333987" y="5936059"/>
            <a:ext cx="2885813" cy="385894"/>
          </a:xfrm>
          <a:prstGeom prst="rect">
            <a:avLst/>
          </a:prstGeom>
        </p:spPr>
      </p:pic>
      <p:grpSp>
        <p:nvGrpSpPr>
          <p:cNvPr id="4" name="Group 3"/>
          <p:cNvGrpSpPr/>
          <p:nvPr/>
        </p:nvGrpSpPr>
        <p:grpSpPr>
          <a:xfrm>
            <a:off x="298450" y="1378109"/>
            <a:ext cx="11572856" cy="5147738"/>
            <a:chOff x="298450" y="1378109"/>
            <a:chExt cx="11572856" cy="5147738"/>
          </a:xfrm>
        </p:grpSpPr>
        <p:pic>
          <p:nvPicPr>
            <p:cNvPr id="22" name="Picture 21"/>
            <p:cNvPicPr>
              <a:picLocks noChangeAspect="1"/>
            </p:cNvPicPr>
            <p:nvPr/>
          </p:nvPicPr>
          <p:blipFill>
            <a:blip r:embed="rId8"/>
            <a:stretch>
              <a:fillRect/>
            </a:stretch>
          </p:blipFill>
          <p:spPr>
            <a:xfrm>
              <a:off x="648677" y="2383121"/>
              <a:ext cx="11152554" cy="4142726"/>
            </a:xfrm>
            <a:prstGeom prst="rect">
              <a:avLst/>
            </a:prstGeom>
          </p:spPr>
        </p:pic>
        <p:pic>
          <p:nvPicPr>
            <p:cNvPr id="3" name="Picture 2"/>
            <p:cNvPicPr>
              <a:picLocks noChangeAspect="1"/>
            </p:cNvPicPr>
            <p:nvPr/>
          </p:nvPicPr>
          <p:blipFill>
            <a:blip r:embed="rId9"/>
            <a:stretch>
              <a:fillRect/>
            </a:stretch>
          </p:blipFill>
          <p:spPr>
            <a:xfrm>
              <a:off x="298450" y="1378109"/>
              <a:ext cx="11572856" cy="1005012"/>
            </a:xfrm>
            <a:prstGeom prst="rect">
              <a:avLst/>
            </a:prstGeom>
          </p:spPr>
        </p:pic>
      </p:grpSp>
      <p:sp>
        <p:nvSpPr>
          <p:cNvPr id="39" name="Rectangle 38"/>
          <p:cNvSpPr/>
          <p:nvPr/>
        </p:nvSpPr>
        <p:spPr>
          <a:xfrm>
            <a:off x="854350" y="2635039"/>
            <a:ext cx="1752596" cy="400110"/>
          </a:xfrm>
          <a:prstGeom prst="rect">
            <a:avLst/>
          </a:prstGeom>
        </p:spPr>
        <p:txBody>
          <a:bodyPr wrap="none">
            <a:spAutoFit/>
          </a:bodyPr>
          <a:lstStyle/>
          <a:p>
            <a:r>
              <a:rPr lang="en-US" sz="2000" b="1" u="sng" dirty="0">
                <a:latin typeface="Times New Roman" pitchFamily="18" charset="0"/>
              </a:rPr>
              <a:t>Offered Load:</a:t>
            </a:r>
            <a:endParaRPr lang="en-US" sz="2000" b="1" u="sng" dirty="0"/>
          </a:p>
        </p:txBody>
      </p:sp>
      <p:sp>
        <p:nvSpPr>
          <p:cNvPr id="40" name="Rectangle 39"/>
          <p:cNvSpPr/>
          <p:nvPr/>
        </p:nvSpPr>
        <p:spPr>
          <a:xfrm>
            <a:off x="893173" y="3492074"/>
            <a:ext cx="4147482" cy="400110"/>
          </a:xfrm>
          <a:prstGeom prst="rect">
            <a:avLst/>
          </a:prstGeom>
        </p:spPr>
        <p:txBody>
          <a:bodyPr wrap="none">
            <a:spAutoFit/>
          </a:bodyPr>
          <a:lstStyle/>
          <a:p>
            <a:r>
              <a:rPr lang="en-US" sz="2000" b="1" u="sng" dirty="0">
                <a:latin typeface="Times New Roman" pitchFamily="18" charset="0"/>
              </a:rPr>
              <a:t>Probability of all agents being idle: :</a:t>
            </a:r>
            <a:endParaRPr lang="en-US" sz="2000" b="1" u="sng" dirty="0"/>
          </a:p>
        </p:txBody>
      </p:sp>
      <p:sp>
        <p:nvSpPr>
          <p:cNvPr id="41" name="Rectangle 40"/>
          <p:cNvSpPr/>
          <p:nvPr/>
        </p:nvSpPr>
        <p:spPr>
          <a:xfrm>
            <a:off x="816326" y="4262638"/>
            <a:ext cx="5046766" cy="400110"/>
          </a:xfrm>
          <a:prstGeom prst="rect">
            <a:avLst/>
          </a:prstGeom>
        </p:spPr>
        <p:txBody>
          <a:bodyPr wrap="none">
            <a:spAutoFit/>
          </a:bodyPr>
          <a:lstStyle/>
          <a:p>
            <a:r>
              <a:rPr lang="en-US" sz="2000" b="1" u="sng" dirty="0">
                <a:latin typeface="Times New Roman" pitchFamily="18" charset="0"/>
              </a:rPr>
              <a:t>Probability of a customers is blocked (FBC):</a:t>
            </a:r>
            <a:endParaRPr lang="en-US" sz="2000" b="1" u="sng" dirty="0"/>
          </a:p>
        </p:txBody>
      </p:sp>
      <p:sp>
        <p:nvSpPr>
          <p:cNvPr id="42" name="Rectangle 41"/>
          <p:cNvSpPr/>
          <p:nvPr/>
        </p:nvSpPr>
        <p:spPr>
          <a:xfrm>
            <a:off x="816477" y="5178798"/>
            <a:ext cx="4016036" cy="400110"/>
          </a:xfrm>
          <a:prstGeom prst="rect">
            <a:avLst/>
          </a:prstGeom>
        </p:spPr>
        <p:txBody>
          <a:bodyPr wrap="none">
            <a:spAutoFit/>
          </a:bodyPr>
          <a:lstStyle/>
          <a:p>
            <a:r>
              <a:rPr lang="en-US" sz="2000" b="1" u="sng" dirty="0">
                <a:latin typeface="Times New Roman" pitchFamily="18" charset="0"/>
              </a:rPr>
              <a:t>Utilization (OCC) and throughput:</a:t>
            </a:r>
            <a:endParaRPr lang="en-US" sz="2000" b="1" u="sng" dirty="0"/>
          </a:p>
        </p:txBody>
      </p:sp>
      <p:pic>
        <p:nvPicPr>
          <p:cNvPr id="9" name="Picture 8"/>
          <p:cNvPicPr>
            <a:picLocks noChangeAspect="1"/>
          </p:cNvPicPr>
          <p:nvPr/>
        </p:nvPicPr>
        <p:blipFill>
          <a:blip r:embed="rId10"/>
          <a:stretch>
            <a:fillRect/>
          </a:stretch>
        </p:blipFill>
        <p:spPr>
          <a:xfrm>
            <a:off x="2966914" y="2697200"/>
            <a:ext cx="4194495" cy="453006"/>
          </a:xfrm>
          <a:prstGeom prst="rect">
            <a:avLst/>
          </a:prstGeom>
        </p:spPr>
      </p:pic>
      <p:pic>
        <p:nvPicPr>
          <p:cNvPr id="10" name="Picture 9"/>
          <p:cNvPicPr>
            <a:picLocks noChangeAspect="1"/>
          </p:cNvPicPr>
          <p:nvPr/>
        </p:nvPicPr>
        <p:blipFill>
          <a:blip r:embed="rId11"/>
          <a:stretch>
            <a:fillRect/>
          </a:stretch>
        </p:blipFill>
        <p:spPr>
          <a:xfrm>
            <a:off x="5478317" y="3198530"/>
            <a:ext cx="3422708" cy="1031846"/>
          </a:xfrm>
          <a:prstGeom prst="rect">
            <a:avLst/>
          </a:prstGeom>
        </p:spPr>
      </p:pic>
      <p:pic>
        <p:nvPicPr>
          <p:cNvPr id="11" name="Picture 10"/>
          <p:cNvPicPr>
            <a:picLocks noChangeAspect="1"/>
          </p:cNvPicPr>
          <p:nvPr/>
        </p:nvPicPr>
        <p:blipFill>
          <a:blip r:embed="rId12"/>
          <a:stretch>
            <a:fillRect/>
          </a:stretch>
        </p:blipFill>
        <p:spPr>
          <a:xfrm>
            <a:off x="6577961" y="4499450"/>
            <a:ext cx="2885813" cy="729842"/>
          </a:xfrm>
          <a:prstGeom prst="rect">
            <a:avLst/>
          </a:prstGeom>
        </p:spPr>
      </p:pic>
      <p:grpSp>
        <p:nvGrpSpPr>
          <p:cNvPr id="14" name="Group 13"/>
          <p:cNvGrpSpPr/>
          <p:nvPr/>
        </p:nvGrpSpPr>
        <p:grpSpPr>
          <a:xfrm>
            <a:off x="5252176" y="5498366"/>
            <a:ext cx="2651569" cy="427839"/>
            <a:chOff x="5009276" y="5546581"/>
            <a:chExt cx="2651569" cy="427839"/>
          </a:xfrm>
        </p:grpSpPr>
        <p:pic>
          <p:nvPicPr>
            <p:cNvPr id="12" name="Picture 11"/>
            <p:cNvPicPr>
              <a:picLocks noChangeAspect="1"/>
            </p:cNvPicPr>
            <p:nvPr/>
          </p:nvPicPr>
          <p:blipFill>
            <a:blip r:embed="rId13"/>
            <a:stretch>
              <a:fillRect/>
            </a:stretch>
          </p:blipFill>
          <p:spPr>
            <a:xfrm>
              <a:off x="5009276" y="5566988"/>
              <a:ext cx="268448" cy="352338"/>
            </a:xfrm>
            <a:prstGeom prst="rect">
              <a:avLst/>
            </a:prstGeom>
          </p:spPr>
        </p:pic>
        <p:pic>
          <p:nvPicPr>
            <p:cNvPr id="13" name="Picture 12"/>
            <p:cNvPicPr>
              <a:picLocks noChangeAspect="1"/>
            </p:cNvPicPr>
            <p:nvPr/>
          </p:nvPicPr>
          <p:blipFill>
            <a:blip r:embed="rId14"/>
            <a:stretch>
              <a:fillRect/>
            </a:stretch>
          </p:blipFill>
          <p:spPr>
            <a:xfrm>
              <a:off x="5311928" y="5546581"/>
              <a:ext cx="2348917" cy="427839"/>
            </a:xfrm>
            <a:prstGeom prst="rect">
              <a:avLst/>
            </a:prstGeom>
          </p:spPr>
        </p:pic>
      </p:grpSp>
      <p:pic>
        <p:nvPicPr>
          <p:cNvPr id="16" name="Picture 15"/>
          <p:cNvPicPr>
            <a:picLocks noChangeAspect="1"/>
          </p:cNvPicPr>
          <p:nvPr/>
        </p:nvPicPr>
        <p:blipFill>
          <a:blip r:embed="rId15"/>
          <a:stretch>
            <a:fillRect/>
          </a:stretch>
        </p:blipFill>
        <p:spPr>
          <a:xfrm>
            <a:off x="5151314" y="6017039"/>
            <a:ext cx="5603846" cy="444617"/>
          </a:xfrm>
          <a:prstGeom prst="rect">
            <a:avLst/>
          </a:prstGeom>
        </p:spPr>
      </p:pic>
      <p:sp>
        <p:nvSpPr>
          <p:cNvPr id="29" name="Title 1"/>
          <p:cNvSpPr>
            <a:spLocks noGrp="1"/>
          </p:cNvSpPr>
          <p:nvPr>
            <p:ph type="title"/>
          </p:nvPr>
        </p:nvSpPr>
        <p:spPr>
          <a:xfrm>
            <a:off x="0" y="0"/>
            <a:ext cx="12192000" cy="605093"/>
          </a:xfrm>
        </p:spPr>
        <p:txBody>
          <a:bodyPr>
            <a:normAutofit fontScale="90000"/>
          </a:bodyPr>
          <a:lstStyle/>
          <a:p>
            <a:r>
              <a:rPr lang="en-US" dirty="0"/>
              <a:t>Single-Stage Processes with Limited Buffer Size </a:t>
            </a:r>
          </a:p>
        </p:txBody>
      </p:sp>
      <p:pic>
        <p:nvPicPr>
          <p:cNvPr id="33" name="Picture 32"/>
          <p:cNvPicPr>
            <a:picLocks noChangeAspect="1"/>
          </p:cNvPicPr>
          <p:nvPr/>
        </p:nvPicPr>
        <p:blipFill>
          <a:blip r:embed="rId16"/>
          <a:stretch>
            <a:fillRect/>
          </a:stretch>
        </p:blipFill>
        <p:spPr>
          <a:xfrm>
            <a:off x="893173" y="3181374"/>
            <a:ext cx="8427560" cy="1067528"/>
          </a:xfrm>
          <a:prstGeom prst="rect">
            <a:avLst/>
          </a:prstGeom>
        </p:spPr>
      </p:pic>
      <p:pic>
        <p:nvPicPr>
          <p:cNvPr id="34" name="Picture 33"/>
          <p:cNvPicPr>
            <a:picLocks noChangeAspect="1"/>
          </p:cNvPicPr>
          <p:nvPr/>
        </p:nvPicPr>
        <p:blipFill>
          <a:blip r:embed="rId16"/>
          <a:stretch>
            <a:fillRect/>
          </a:stretch>
        </p:blipFill>
        <p:spPr>
          <a:xfrm>
            <a:off x="861807" y="4300400"/>
            <a:ext cx="9073647" cy="934988"/>
          </a:xfrm>
          <a:prstGeom prst="rect">
            <a:avLst/>
          </a:prstGeom>
        </p:spPr>
      </p:pic>
      <p:pic>
        <p:nvPicPr>
          <p:cNvPr id="35" name="Picture 34"/>
          <p:cNvPicPr>
            <a:picLocks noChangeAspect="1"/>
          </p:cNvPicPr>
          <p:nvPr/>
        </p:nvPicPr>
        <p:blipFill>
          <a:blip r:embed="rId16"/>
          <a:stretch>
            <a:fillRect/>
          </a:stretch>
        </p:blipFill>
        <p:spPr>
          <a:xfrm>
            <a:off x="816326" y="5253883"/>
            <a:ext cx="10179526" cy="1166468"/>
          </a:xfrm>
          <a:prstGeom prst="rect">
            <a:avLst/>
          </a:prstGeom>
        </p:spPr>
      </p:pic>
    </p:spTree>
    <p:extLst>
      <p:ext uri="{BB962C8B-B14F-4D97-AF65-F5344CB8AC3E}">
        <p14:creationId xmlns:p14="http://schemas.microsoft.com/office/powerpoint/2010/main" val="3018974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3"/>
                                        </p:tgtEl>
                                        <p:attrNameLst>
                                          <p:attrName>ppt_x</p:attrName>
                                        </p:attrNameLst>
                                      </p:cBhvr>
                                      <p:tavLst>
                                        <p:tav tm="0">
                                          <p:val>
                                            <p:strVal val="ppt_x"/>
                                          </p:val>
                                        </p:tav>
                                        <p:tav tm="100000">
                                          <p:val>
                                            <p:strVal val="ppt_x"/>
                                          </p:val>
                                        </p:tav>
                                      </p:tavLst>
                                    </p:anim>
                                    <p:anim calcmode="lin" valueType="num">
                                      <p:cBhvr additive="base">
                                        <p:cTn id="7" dur="500"/>
                                        <p:tgtEl>
                                          <p:spTgt spid="33"/>
                                        </p:tgtEl>
                                        <p:attrNameLst>
                                          <p:attrName>ppt_y</p:attrName>
                                        </p:attrNameLst>
                                      </p:cBhvr>
                                      <p:tavLst>
                                        <p:tav tm="0">
                                          <p:val>
                                            <p:strVal val="ppt_y"/>
                                          </p:val>
                                        </p:tav>
                                        <p:tav tm="100000">
                                          <p:val>
                                            <p:strVal val="1+ppt_h/2"/>
                                          </p:val>
                                        </p:tav>
                                      </p:tavLst>
                                    </p:anim>
                                    <p:set>
                                      <p:cBhvr>
                                        <p:cTn id="8" dur="1" fill="hold">
                                          <p:stCondLst>
                                            <p:cond delay="499"/>
                                          </p:stCondLst>
                                        </p:cTn>
                                        <p:tgtEl>
                                          <p:spTgt spid="3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4"/>
                                        </p:tgtEl>
                                        <p:attrNameLst>
                                          <p:attrName>ppt_x</p:attrName>
                                        </p:attrNameLst>
                                      </p:cBhvr>
                                      <p:tavLst>
                                        <p:tav tm="0">
                                          <p:val>
                                            <p:strVal val="ppt_x"/>
                                          </p:val>
                                        </p:tav>
                                        <p:tav tm="100000">
                                          <p:val>
                                            <p:strVal val="ppt_x"/>
                                          </p:val>
                                        </p:tav>
                                      </p:tavLst>
                                    </p:anim>
                                    <p:anim calcmode="lin" valueType="num">
                                      <p:cBhvr additive="base">
                                        <p:cTn id="13" dur="500"/>
                                        <p:tgtEl>
                                          <p:spTgt spid="34"/>
                                        </p:tgtEl>
                                        <p:attrNameLst>
                                          <p:attrName>ppt_y</p:attrName>
                                        </p:attrNameLst>
                                      </p:cBhvr>
                                      <p:tavLst>
                                        <p:tav tm="0">
                                          <p:val>
                                            <p:strVal val="ppt_y"/>
                                          </p:val>
                                        </p:tav>
                                        <p:tav tm="100000">
                                          <p:val>
                                            <p:strVal val="1+ppt_h/2"/>
                                          </p:val>
                                        </p:tav>
                                      </p:tavLst>
                                    </p:anim>
                                    <p:set>
                                      <p:cBhvr>
                                        <p:cTn id="14" dur="1" fill="hold">
                                          <p:stCondLst>
                                            <p:cond delay="4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5"/>
                                        </p:tgtEl>
                                        <p:attrNameLst>
                                          <p:attrName>ppt_x</p:attrName>
                                        </p:attrNameLst>
                                      </p:cBhvr>
                                      <p:tavLst>
                                        <p:tav tm="0">
                                          <p:val>
                                            <p:strVal val="ppt_x"/>
                                          </p:val>
                                        </p:tav>
                                        <p:tav tm="100000">
                                          <p:val>
                                            <p:strVal val="ppt_x"/>
                                          </p:val>
                                        </p:tav>
                                      </p:tavLst>
                                    </p:anim>
                                    <p:anim calcmode="lin" valueType="num">
                                      <p:cBhvr additive="base">
                                        <p:cTn id="19" dur="500"/>
                                        <p:tgtEl>
                                          <p:spTgt spid="35"/>
                                        </p:tgtEl>
                                        <p:attrNameLst>
                                          <p:attrName>ppt_y</p:attrName>
                                        </p:attrNameLst>
                                      </p:cBhvr>
                                      <p:tavLst>
                                        <p:tav tm="0">
                                          <p:val>
                                            <p:strVal val="ppt_y"/>
                                          </p:val>
                                        </p:tav>
                                        <p:tav tm="100000">
                                          <p:val>
                                            <p:strVal val="1+ppt_h/2"/>
                                          </p:val>
                                        </p:tav>
                                      </p:tavLst>
                                    </p:anim>
                                    <p:set>
                                      <p:cBhvr>
                                        <p:cTn id="2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AVERAGE Processing Time Tp &amp; AVERAGE Processing Rate Rp</a:t>
            </a:r>
          </a:p>
        </p:txBody>
      </p:sp>
      <p:sp>
        <p:nvSpPr>
          <p:cNvPr id="41" name="Content Placeholder 1">
            <a:extLst>
              <a:ext uri="{FF2B5EF4-FFF2-40B4-BE49-F238E27FC236}">
                <a16:creationId xmlns:a16="http://schemas.microsoft.com/office/drawing/2014/main" id="{2E39BC3C-BD4C-48C9-8F78-C46E5AFBE6EC}"/>
              </a:ext>
            </a:extLst>
          </p:cNvPr>
          <p:cNvSpPr txBox="1">
            <a:spLocks/>
          </p:cNvSpPr>
          <p:nvPr/>
        </p:nvSpPr>
        <p:spPr bwMode="auto">
          <a:xfrm>
            <a:off x="119336" y="2467386"/>
            <a:ext cx="12192000" cy="4129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None/>
            </a:pPr>
            <a:r>
              <a:rPr lang="en-US" dirty="0"/>
              <a:t>If Tp is 5 minutes, and there are three resource units, compute Rp for the resource pool. </a:t>
            </a:r>
          </a:p>
          <a:p>
            <a:pPr>
              <a:buFont typeface="Wingdings" pitchFamily="2" charset="2"/>
              <a:buNone/>
            </a:pPr>
            <a:r>
              <a:rPr lang="en-US" b="1" kern="0" dirty="0">
                <a:solidFill>
                  <a:srgbClr val="A1274A"/>
                </a:solidFill>
              </a:rPr>
              <a:t>Tp</a:t>
            </a:r>
            <a:r>
              <a:rPr lang="en-US" kern="0" dirty="0"/>
              <a:t> </a:t>
            </a:r>
            <a:r>
              <a:rPr lang="en-US" b="1" kern="0" dirty="0">
                <a:solidFill>
                  <a:srgbClr val="A1274A"/>
                </a:solidFill>
              </a:rPr>
              <a:t>= 5 </a:t>
            </a:r>
            <a:r>
              <a:rPr lang="en-US" kern="0" dirty="0"/>
              <a:t>minutes. Capacity of each processor is 1/5 per minutes. </a:t>
            </a:r>
          </a:p>
          <a:p>
            <a:pPr>
              <a:buFont typeface="Wingdings" pitchFamily="2" charset="2"/>
              <a:buNone/>
            </a:pPr>
            <a:r>
              <a:rPr lang="en-US" kern="0" dirty="0"/>
              <a:t>Since we have </a:t>
            </a:r>
            <a:r>
              <a:rPr lang="en-US" b="1" kern="0" dirty="0">
                <a:solidFill>
                  <a:srgbClr val="A1274A"/>
                </a:solidFill>
              </a:rPr>
              <a:t>c = 3</a:t>
            </a:r>
            <a:r>
              <a:rPr lang="en-US" kern="0" dirty="0"/>
              <a:t> servers, capacity is 3(1/5)=3/5 per minute or 36 per hour. .</a:t>
            </a:r>
          </a:p>
          <a:p>
            <a:pPr>
              <a:buNone/>
            </a:pPr>
            <a:r>
              <a:rPr lang="en-US" b="1" kern="0" dirty="0">
                <a:solidFill>
                  <a:srgbClr val="A1274A"/>
                </a:solidFill>
              </a:rPr>
              <a:t>Rp = c/Tp</a:t>
            </a:r>
          </a:p>
          <a:p>
            <a:pPr>
              <a:buNone/>
            </a:pPr>
            <a:r>
              <a:rPr lang="en-US" b="1" dirty="0">
                <a:solidFill>
                  <a:srgbClr val="A1274A"/>
                </a:solidFill>
              </a:rPr>
              <a:t>Ta</a:t>
            </a:r>
            <a:r>
              <a:rPr lang="en-US" b="1" dirty="0"/>
              <a:t> </a:t>
            </a:r>
            <a:r>
              <a:rPr lang="en-US" dirty="0"/>
              <a:t>:</a:t>
            </a:r>
            <a:r>
              <a:rPr lang="en-US" baseline="-25000" dirty="0"/>
              <a:t> </a:t>
            </a:r>
            <a:r>
              <a:rPr lang="en-US" dirty="0"/>
              <a:t>customer inter-arrival time.</a:t>
            </a:r>
          </a:p>
          <a:p>
            <a:pPr>
              <a:buNone/>
            </a:pPr>
            <a:r>
              <a:rPr lang="en-US" dirty="0"/>
              <a:t>Example. On average each 10 minutes one customer arrives. </a:t>
            </a:r>
          </a:p>
          <a:p>
            <a:pPr>
              <a:buNone/>
            </a:pPr>
            <a:r>
              <a:rPr lang="en-US" b="1" dirty="0">
                <a:solidFill>
                  <a:srgbClr val="A1274A"/>
                </a:solidFill>
              </a:rPr>
              <a:t>Ra</a:t>
            </a:r>
            <a:r>
              <a:rPr lang="en-US" dirty="0"/>
              <a:t>:</a:t>
            </a:r>
            <a:r>
              <a:rPr lang="en-US" baseline="-25000" dirty="0"/>
              <a:t> </a:t>
            </a:r>
            <a:r>
              <a:rPr lang="en-US" dirty="0"/>
              <a:t>customer arrival (inflow) rate. That is customer demand. </a:t>
            </a:r>
          </a:p>
          <a:p>
            <a:pPr>
              <a:buNone/>
            </a:pPr>
            <a:r>
              <a:rPr lang="en-US" dirty="0"/>
              <a:t>What is the relationship between Ta and Ra?</a:t>
            </a:r>
          </a:p>
          <a:p>
            <a:pPr>
              <a:buNone/>
            </a:pPr>
            <a:r>
              <a:rPr lang="en-US" dirty="0"/>
              <a:t>How many customers in a minute? </a:t>
            </a:r>
            <a:r>
              <a:rPr lang="en-US" b="1" dirty="0">
                <a:solidFill>
                  <a:srgbClr val="A1274A"/>
                </a:solidFill>
              </a:rPr>
              <a:t>Ra= 1/Ta</a:t>
            </a:r>
            <a:r>
              <a:rPr lang="en-US" dirty="0"/>
              <a:t>= 1/10 customer per minute. </a:t>
            </a:r>
          </a:p>
          <a:p>
            <a:pPr>
              <a:buNone/>
            </a:pPr>
            <a:endParaRPr lang="en-US" dirty="0"/>
          </a:p>
          <a:p>
            <a:pPr>
              <a:buFont typeface="Wingdings" pitchFamily="2" charset="2"/>
              <a:buNone/>
            </a:pPr>
            <a:endParaRPr lang="en-US" kern="0" dirty="0"/>
          </a:p>
        </p:txBody>
      </p:sp>
      <p:pic>
        <p:nvPicPr>
          <p:cNvPr id="43" name="Picture 42">
            <a:extLst>
              <a:ext uri="{FF2B5EF4-FFF2-40B4-BE49-F238E27FC236}">
                <a16:creationId xmlns:a16="http://schemas.microsoft.com/office/drawing/2014/main" id="{E3431A49-A07A-4499-B41F-9D053645E93D}"/>
              </a:ext>
            </a:extLst>
          </p:cNvPr>
          <p:cNvPicPr>
            <a:picLocks noChangeAspect="1"/>
          </p:cNvPicPr>
          <p:nvPr/>
        </p:nvPicPr>
        <p:blipFill>
          <a:blip r:embed="rId3"/>
          <a:stretch>
            <a:fillRect/>
          </a:stretch>
        </p:blipFill>
        <p:spPr>
          <a:xfrm>
            <a:off x="6312024" y="714546"/>
            <a:ext cx="4868445" cy="1265553"/>
          </a:xfrm>
          <a:prstGeom prst="rect">
            <a:avLst/>
          </a:prstGeom>
        </p:spPr>
      </p:pic>
      <p:sp>
        <p:nvSpPr>
          <p:cNvPr id="45" name="Content Placeholder 1">
            <a:extLst>
              <a:ext uri="{FF2B5EF4-FFF2-40B4-BE49-F238E27FC236}">
                <a16:creationId xmlns:a16="http://schemas.microsoft.com/office/drawing/2014/main" id="{7A8BFB31-E9B8-44E5-94E8-CA3BF77C6C10}"/>
              </a:ext>
            </a:extLst>
          </p:cNvPr>
          <p:cNvSpPr txBox="1">
            <a:spLocks/>
          </p:cNvSpPr>
          <p:nvPr/>
        </p:nvSpPr>
        <p:spPr bwMode="auto">
          <a:xfrm>
            <a:off x="479376" y="2000564"/>
            <a:ext cx="5180620" cy="397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kern="0" dirty="0">
                <a:sym typeface="Wingdings" panose="05000000000000000000" pitchFamily="2" charset="2"/>
              </a:rPr>
              <a:t>For one resource unit, Rp =1/Tp</a:t>
            </a:r>
          </a:p>
          <a:p>
            <a:pPr>
              <a:buFont typeface="Wingdings" pitchFamily="2" charset="2"/>
              <a:buNone/>
            </a:pPr>
            <a:endParaRPr lang="en-US" kern="0" dirty="0">
              <a:sym typeface="Wingdings" panose="05000000000000000000" pitchFamily="2" charset="2"/>
            </a:endParaRPr>
          </a:p>
        </p:txBody>
      </p:sp>
      <p:sp>
        <p:nvSpPr>
          <p:cNvPr id="46" name="Content Placeholder 1">
            <a:extLst>
              <a:ext uri="{FF2B5EF4-FFF2-40B4-BE49-F238E27FC236}">
                <a16:creationId xmlns:a16="http://schemas.microsoft.com/office/drawing/2014/main" id="{7DFAF4BE-5BF7-4A3E-890A-890C58EC47A0}"/>
              </a:ext>
            </a:extLst>
          </p:cNvPr>
          <p:cNvSpPr txBox="1">
            <a:spLocks/>
          </p:cNvSpPr>
          <p:nvPr/>
        </p:nvSpPr>
        <p:spPr bwMode="auto">
          <a:xfrm>
            <a:off x="6456040" y="2049270"/>
            <a:ext cx="5180620" cy="428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kern="0" dirty="0">
                <a:sym typeface="Wingdings" panose="05000000000000000000" pitchFamily="2" charset="2"/>
              </a:rPr>
              <a:t>For c resource units c(1/Tp)= c/Tp</a:t>
            </a:r>
          </a:p>
          <a:p>
            <a:pPr>
              <a:buFont typeface="Wingdings" pitchFamily="2" charset="2"/>
              <a:buNone/>
            </a:pPr>
            <a:endParaRPr lang="en-US" kern="0" dirty="0">
              <a:sym typeface="Wingdings" panose="05000000000000000000" pitchFamily="2" charset="2"/>
            </a:endParaRPr>
          </a:p>
        </p:txBody>
      </p:sp>
      <p:pic>
        <p:nvPicPr>
          <p:cNvPr id="47" name="Content Placeholder 5">
            <a:extLst>
              <a:ext uri="{FF2B5EF4-FFF2-40B4-BE49-F238E27FC236}">
                <a16:creationId xmlns:a16="http://schemas.microsoft.com/office/drawing/2014/main" id="{096BAF69-F388-412C-B89F-4A2E7A58BCB6}"/>
              </a:ext>
            </a:extLst>
          </p:cNvPr>
          <p:cNvPicPr>
            <a:picLocks noChangeAspect="1"/>
          </p:cNvPicPr>
          <p:nvPr/>
        </p:nvPicPr>
        <p:blipFill>
          <a:blip r:embed="rId4"/>
          <a:stretch>
            <a:fillRect/>
          </a:stretch>
        </p:blipFill>
        <p:spPr bwMode="auto">
          <a:xfrm>
            <a:off x="479376" y="702198"/>
            <a:ext cx="4893473" cy="1265553"/>
          </a:xfrm>
          <a:prstGeom prst="rect">
            <a:avLst/>
          </a:prstGeom>
          <a:noFill/>
          <a:ln w="9525">
            <a:noFill/>
            <a:miter lim="800000"/>
            <a:headEnd/>
            <a:tailEnd/>
          </a:ln>
        </p:spPr>
      </p:pic>
    </p:spTree>
    <p:extLst>
      <p:ext uri="{BB962C8B-B14F-4D97-AF65-F5344CB8AC3E}">
        <p14:creationId xmlns:p14="http://schemas.microsoft.com/office/powerpoint/2010/main" val="1701801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dissolv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dissolve">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dissolve">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dissolve">
                                      <p:cBhvr>
                                        <p:cTn id="22" dur="500"/>
                                        <p:tgtEl>
                                          <p:spTgt spid="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
                                            <p:txEl>
                                              <p:pRg st="4" end="4"/>
                                            </p:txEl>
                                          </p:spTgt>
                                        </p:tgtEl>
                                        <p:attrNameLst>
                                          <p:attrName>style.visibility</p:attrName>
                                        </p:attrNameLst>
                                      </p:cBhvr>
                                      <p:to>
                                        <p:strVal val="visible"/>
                                      </p:to>
                                    </p:set>
                                    <p:animEffect transition="in" filter="dissolve">
                                      <p:cBhvr>
                                        <p:cTn id="27" dur="500"/>
                                        <p:tgtEl>
                                          <p:spTgt spid="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
                                            <p:txEl>
                                              <p:pRg st="5" end="5"/>
                                            </p:txEl>
                                          </p:spTgt>
                                        </p:tgtEl>
                                        <p:attrNameLst>
                                          <p:attrName>style.visibility</p:attrName>
                                        </p:attrNameLst>
                                      </p:cBhvr>
                                      <p:to>
                                        <p:strVal val="visible"/>
                                      </p:to>
                                    </p:set>
                                    <p:animEffect transition="in" filter="dissolve">
                                      <p:cBhvr>
                                        <p:cTn id="32" dur="500"/>
                                        <p:tgtEl>
                                          <p:spTgt spid="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
                                            <p:txEl>
                                              <p:pRg st="6" end="6"/>
                                            </p:txEl>
                                          </p:spTgt>
                                        </p:tgtEl>
                                        <p:attrNameLst>
                                          <p:attrName>style.visibility</p:attrName>
                                        </p:attrNameLst>
                                      </p:cBhvr>
                                      <p:to>
                                        <p:strVal val="visible"/>
                                      </p:to>
                                    </p:set>
                                    <p:animEffect transition="in" filter="dissolve">
                                      <p:cBhvr>
                                        <p:cTn id="37" dur="500"/>
                                        <p:tgtEl>
                                          <p:spTgt spid="4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1">
                                            <p:txEl>
                                              <p:pRg st="7" end="7"/>
                                            </p:txEl>
                                          </p:spTgt>
                                        </p:tgtEl>
                                        <p:attrNameLst>
                                          <p:attrName>style.visibility</p:attrName>
                                        </p:attrNameLst>
                                      </p:cBhvr>
                                      <p:to>
                                        <p:strVal val="visible"/>
                                      </p:to>
                                    </p:set>
                                    <p:animEffect transition="in" filter="dissolve">
                                      <p:cBhvr>
                                        <p:cTn id="42" dur="500"/>
                                        <p:tgtEl>
                                          <p:spTgt spid="4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1">
                                            <p:txEl>
                                              <p:pRg st="8" end="8"/>
                                            </p:txEl>
                                          </p:spTgt>
                                        </p:tgtEl>
                                        <p:attrNameLst>
                                          <p:attrName>style.visibility</p:attrName>
                                        </p:attrNameLst>
                                      </p:cBhvr>
                                      <p:to>
                                        <p:strVal val="visible"/>
                                      </p:to>
                                    </p:set>
                                    <p:animEffect transition="in" filter="dissolve">
                                      <p:cBhvr>
                                        <p:cTn id="47" dur="500"/>
                                        <p:tgtEl>
                                          <p:spTgt spid="4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Inter-arrival Time (Ta)  and Arrival Rate (Ra)</a:t>
            </a:r>
          </a:p>
        </p:txBody>
      </p:sp>
      <p:sp>
        <p:nvSpPr>
          <p:cNvPr id="20" name="Content Placeholder 1"/>
          <p:cNvSpPr>
            <a:spLocks noGrp="1"/>
          </p:cNvSpPr>
          <p:nvPr>
            <p:ph idx="1"/>
          </p:nvPr>
        </p:nvSpPr>
        <p:spPr>
          <a:xfrm>
            <a:off x="0" y="536144"/>
            <a:ext cx="12058899" cy="5760640"/>
          </a:xfrm>
        </p:spPr>
        <p:txBody>
          <a:bodyPr/>
          <a:lstStyle/>
          <a:p>
            <a:pPr>
              <a:buNone/>
            </a:pPr>
            <a:r>
              <a:rPr lang="en-US" dirty="0">
                <a:solidFill>
                  <a:schemeClr val="tx1"/>
                </a:solidFill>
                <a:latin typeface="Book Antiqua" panose="02040602050305030304" pitchFamily="18" charset="0"/>
              </a:rPr>
              <a:t>Ra = 1/10 customers per min; 6 customers per hour </a:t>
            </a:r>
            <a:r>
              <a:rPr lang="en-US" dirty="0">
                <a:solidFill>
                  <a:schemeClr val="tx1"/>
                </a:solidFill>
                <a:latin typeface="Book Antiqua" panose="02040602050305030304" pitchFamily="18" charset="0"/>
                <a:sym typeface="Wingdings" panose="05000000000000000000" pitchFamily="2" charset="2"/>
              </a:rPr>
              <a:t> </a:t>
            </a:r>
            <a:r>
              <a:rPr lang="en-US" b="1" dirty="0">
                <a:solidFill>
                  <a:srgbClr val="A1274A"/>
                </a:solidFill>
                <a:latin typeface="Book Antiqua" panose="02040602050305030304" pitchFamily="18" charset="0"/>
              </a:rPr>
              <a:t>Ta= 1/</a:t>
            </a:r>
            <a:r>
              <a:rPr lang="en-US" b="1" dirty="0">
                <a:solidFill>
                  <a:srgbClr val="A1274A"/>
                </a:solidFill>
              </a:rPr>
              <a:t>R</a:t>
            </a:r>
            <a:r>
              <a:rPr lang="en-US" b="1" dirty="0">
                <a:solidFill>
                  <a:srgbClr val="A1274A"/>
                </a:solidFill>
                <a:latin typeface="Book Antiqua" panose="02040602050305030304" pitchFamily="18" charset="0"/>
              </a:rPr>
              <a:t>a=1/6 hour.</a:t>
            </a:r>
          </a:p>
          <a:p>
            <a:pPr marL="457200" indent="-457200" defTabSz="815975">
              <a:buNone/>
            </a:pPr>
            <a:r>
              <a:rPr lang="en-US" dirty="0"/>
              <a:t>Ra  &lt;= Rp. </a:t>
            </a:r>
          </a:p>
          <a:p>
            <a:pPr marL="457200" indent="-457200" defTabSz="815975">
              <a:buNone/>
            </a:pPr>
            <a:r>
              <a:rPr lang="en-US" dirty="0"/>
              <a:t>We will show later that even Ra = Rp is not possible.</a:t>
            </a:r>
          </a:p>
          <a:p>
            <a:pPr marL="457200" indent="-457200" defTabSz="815975">
              <a:buNone/>
            </a:pPr>
            <a:r>
              <a:rPr lang="en-US" dirty="0"/>
              <a:t>Incoming rate must be less than processing rate.</a:t>
            </a:r>
          </a:p>
          <a:p>
            <a:pPr marL="457200" indent="-457200" defTabSz="815975">
              <a:buNone/>
            </a:pPr>
            <a:r>
              <a:rPr lang="en-US" dirty="0"/>
              <a:t>Throughput = Flow Rate </a:t>
            </a:r>
            <a:r>
              <a:rPr lang="en-US" b="1" dirty="0">
                <a:solidFill>
                  <a:srgbClr val="A1274A"/>
                </a:solidFill>
              </a:rPr>
              <a:t>R = Min (Ra, Rp) .</a:t>
            </a:r>
          </a:p>
          <a:p>
            <a:pPr marL="457200" indent="-457200" defTabSz="815975">
              <a:buNone/>
            </a:pPr>
            <a:r>
              <a:rPr lang="en-US" dirty="0"/>
              <a:t>Stable Process </a:t>
            </a:r>
            <a:r>
              <a:rPr lang="en-US" b="1" dirty="0"/>
              <a:t>= </a:t>
            </a:r>
            <a:r>
              <a:rPr lang="en-US" b="1" dirty="0">
                <a:solidFill>
                  <a:srgbClr val="A1274A"/>
                </a:solidFill>
              </a:rPr>
              <a:t>Ra&lt; Rp  </a:t>
            </a:r>
            <a:r>
              <a:rPr lang="en-US" b="1" dirty="0">
                <a:solidFill>
                  <a:srgbClr val="A1274A"/>
                </a:solidFill>
                <a:sym typeface="Wingdings" pitchFamily="2" charset="2"/>
              </a:rPr>
              <a:t> </a:t>
            </a:r>
            <a:r>
              <a:rPr lang="en-US" b="1" dirty="0">
                <a:solidFill>
                  <a:srgbClr val="A1274A"/>
                </a:solidFill>
              </a:rPr>
              <a:t>R = Ra</a:t>
            </a:r>
          </a:p>
          <a:p>
            <a:pPr marL="457200" indent="-457200" defTabSz="815975" eaLnBrk="0" hangingPunct="0">
              <a:buClr>
                <a:srgbClr val="000000"/>
              </a:buClr>
              <a:buSzPct val="80000"/>
              <a:buNone/>
              <a:defRPr/>
            </a:pPr>
            <a:r>
              <a:rPr lang="en-US" dirty="0"/>
              <a:t>Utilization = inflow-rate/processing-rate =  throughout/capacity</a:t>
            </a:r>
          </a:p>
          <a:p>
            <a:pPr marL="457200" indent="-457200" defTabSz="815975">
              <a:buNone/>
              <a:defRPr/>
            </a:pPr>
            <a:r>
              <a:rPr lang="en-US" b="1" dirty="0">
                <a:solidFill>
                  <a:srgbClr val="A1274A"/>
                </a:solidFill>
              </a:rPr>
              <a:t>Utilization = U = R/ Rp &lt; 1 </a:t>
            </a:r>
          </a:p>
          <a:p>
            <a:pPr marL="457200" indent="-457200" defTabSz="815975">
              <a:buNone/>
            </a:pPr>
            <a:r>
              <a:rPr lang="en-US" b="1" dirty="0">
                <a:solidFill>
                  <a:srgbClr val="A1274A"/>
                </a:solidFill>
              </a:rPr>
              <a:t>Safety Capacity = Rs = Rp – Ra</a:t>
            </a:r>
          </a:p>
          <a:p>
            <a:pPr marL="0" indent="0">
              <a:buSzPct val="75000"/>
              <a:buNone/>
            </a:pPr>
            <a:r>
              <a:rPr lang="en-US" dirty="0">
                <a:cs typeface="MS Reference Sans Serif" pitchFamily="34" charset="0"/>
              </a:rPr>
              <a:t>Given a single server, </a:t>
            </a:r>
            <a:r>
              <a:rPr lang="en-US" dirty="0"/>
              <a:t>R = 6 per hour, processing time for  a single server is 5 min </a:t>
            </a:r>
            <a:r>
              <a:rPr lang="en-US" dirty="0">
                <a:sym typeface="Wingdings" pitchFamily="2" charset="2"/>
              </a:rPr>
              <a:t> </a:t>
            </a:r>
            <a:r>
              <a:rPr lang="en-US" b="1" dirty="0"/>
              <a:t>Rp</a:t>
            </a:r>
            <a:r>
              <a:rPr lang="en-US" dirty="0"/>
              <a:t>= 12 per hour, </a:t>
            </a:r>
          </a:p>
          <a:p>
            <a:pPr marL="0" indent="0" defTabSz="815975">
              <a:buClr>
                <a:srgbClr val="000000"/>
              </a:buClr>
              <a:buSzPct val="80000"/>
              <a:buNone/>
              <a:defRPr/>
            </a:pPr>
            <a:r>
              <a:rPr lang="en-US" b="1" dirty="0"/>
              <a:t>U = R/ Rp = 6/12 = 0.5</a:t>
            </a:r>
          </a:p>
          <a:p>
            <a:pPr marL="0" indent="0" defTabSz="815975">
              <a:buClr>
                <a:srgbClr val="000000"/>
              </a:buClr>
              <a:buSzPct val="80000"/>
              <a:buNone/>
              <a:defRPr/>
            </a:pPr>
            <a:r>
              <a:rPr lang="en-US" b="1" dirty="0"/>
              <a:t>Rs = Rp</a:t>
            </a:r>
            <a:r>
              <a:rPr lang="en-US" b="1" baseline="-25000" dirty="0"/>
              <a:t> </a:t>
            </a:r>
            <a:r>
              <a:rPr lang="en-US" b="1" dirty="0"/>
              <a:t>– R = 12-6 = 6</a:t>
            </a:r>
          </a:p>
          <a:p>
            <a:pPr marL="457200" indent="-457200" defTabSz="815975">
              <a:buNone/>
            </a:pPr>
            <a:endParaRPr lang="en-US" b="1" dirty="0">
              <a:solidFill>
                <a:srgbClr val="A1274A"/>
              </a:solidFill>
            </a:endParaRPr>
          </a:p>
          <a:p>
            <a:pPr marL="457200" indent="-457200" defTabSz="815975" eaLnBrk="0" hangingPunct="0">
              <a:buClr>
                <a:srgbClr val="000000"/>
              </a:buClr>
              <a:buSzPct val="80000"/>
              <a:buNone/>
              <a:defRPr/>
            </a:pPr>
            <a:endParaRPr lang="en-US" dirty="0"/>
          </a:p>
          <a:p>
            <a:pPr>
              <a:buNone/>
              <a:defRPr/>
            </a:pPr>
            <a:endParaRPr lang="en-US" dirty="0">
              <a:latin typeface="Book Antiqua" panose="02040602050305030304" pitchFamily="18" charset="0"/>
            </a:endParaRPr>
          </a:p>
        </p:txBody>
      </p:sp>
      <p:pic>
        <p:nvPicPr>
          <p:cNvPr id="2" name="Picture 1">
            <a:extLst>
              <a:ext uri="{FF2B5EF4-FFF2-40B4-BE49-F238E27FC236}">
                <a16:creationId xmlns:a16="http://schemas.microsoft.com/office/drawing/2014/main" id="{656BEA69-95BF-4A06-96F3-2937E3A01DA3}"/>
              </a:ext>
            </a:extLst>
          </p:cNvPr>
          <p:cNvPicPr>
            <a:picLocks noChangeAspect="1"/>
          </p:cNvPicPr>
          <p:nvPr/>
        </p:nvPicPr>
        <p:blipFill>
          <a:blip r:embed="rId3"/>
          <a:stretch>
            <a:fillRect/>
          </a:stretch>
        </p:blipFill>
        <p:spPr>
          <a:xfrm>
            <a:off x="7339475" y="1412776"/>
            <a:ext cx="4719424" cy="12326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dissolv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dissolve">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dissolve">
                                      <p:cBhvr>
                                        <p:cTn id="37" dur="500"/>
                                        <p:tgtEl>
                                          <p:spTgt spid="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xEl>
                                              <p:pRg st="7" end="7"/>
                                            </p:txEl>
                                          </p:spTgt>
                                        </p:tgtEl>
                                        <p:attrNameLst>
                                          <p:attrName>style.visibility</p:attrName>
                                        </p:attrNameLst>
                                      </p:cBhvr>
                                      <p:to>
                                        <p:strVal val="visible"/>
                                      </p:to>
                                    </p:set>
                                    <p:animEffect transition="in" filter="dissolve">
                                      <p:cBhvr>
                                        <p:cTn id="42" dur="500"/>
                                        <p:tgtEl>
                                          <p:spTgt spid="2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
                                            <p:txEl>
                                              <p:pRg st="8" end="8"/>
                                            </p:txEl>
                                          </p:spTgt>
                                        </p:tgtEl>
                                        <p:attrNameLst>
                                          <p:attrName>style.visibility</p:attrName>
                                        </p:attrNameLst>
                                      </p:cBhvr>
                                      <p:to>
                                        <p:strVal val="visible"/>
                                      </p:to>
                                    </p:set>
                                    <p:animEffect transition="in" filter="dissolve">
                                      <p:cBhvr>
                                        <p:cTn id="47" dur="500"/>
                                        <p:tgtEl>
                                          <p:spTgt spid="2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
                                            <p:txEl>
                                              <p:pRg st="9" end="9"/>
                                            </p:txEl>
                                          </p:spTgt>
                                        </p:tgtEl>
                                        <p:attrNameLst>
                                          <p:attrName>style.visibility</p:attrName>
                                        </p:attrNameLst>
                                      </p:cBhvr>
                                      <p:to>
                                        <p:strVal val="visible"/>
                                      </p:to>
                                    </p:set>
                                    <p:animEffect transition="in" filter="dissolve">
                                      <p:cBhvr>
                                        <p:cTn id="52" dur="500"/>
                                        <p:tgtEl>
                                          <p:spTgt spid="2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
                                            <p:txEl>
                                              <p:pRg st="10" end="10"/>
                                            </p:txEl>
                                          </p:spTgt>
                                        </p:tgtEl>
                                        <p:attrNameLst>
                                          <p:attrName>style.visibility</p:attrName>
                                        </p:attrNameLst>
                                      </p:cBhvr>
                                      <p:to>
                                        <p:strVal val="visible"/>
                                      </p:to>
                                    </p:set>
                                    <p:animEffect transition="in" filter="dissolve">
                                      <p:cBhvr>
                                        <p:cTn id="57" dur="500"/>
                                        <p:tgtEl>
                                          <p:spTgt spid="2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0">
                                            <p:txEl>
                                              <p:pRg st="11" end="11"/>
                                            </p:txEl>
                                          </p:spTgt>
                                        </p:tgtEl>
                                        <p:attrNameLst>
                                          <p:attrName>style.visibility</p:attrName>
                                        </p:attrNameLst>
                                      </p:cBhvr>
                                      <p:to>
                                        <p:strVal val="visible"/>
                                      </p:to>
                                    </p:set>
                                    <p:animEffect transition="in" filter="dissolve">
                                      <p:cBhvr>
                                        <p:cTn id="62" dur="500"/>
                                        <p:tgtEl>
                                          <p:spTgt spid="2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Relationship Between U and Ip</a:t>
            </a:r>
          </a:p>
        </p:txBody>
      </p:sp>
      <p:sp>
        <p:nvSpPr>
          <p:cNvPr id="58" name="Content Placeholder 1"/>
          <p:cNvSpPr txBox="1">
            <a:spLocks/>
          </p:cNvSpPr>
          <p:nvPr/>
        </p:nvSpPr>
        <p:spPr bwMode="auto">
          <a:xfrm>
            <a:off x="38100" y="560436"/>
            <a:ext cx="12115800" cy="59649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20000"/>
              </a:spcBef>
              <a:buSzPct val="75000"/>
              <a:buNone/>
            </a:pPr>
            <a:r>
              <a:rPr lang="en-US" sz="2400" kern="0" dirty="0">
                <a:latin typeface="Book Antiqua" panose="02040602050305030304" pitchFamily="18" charset="0"/>
                <a:ea typeface="ＭＳ Ｐゴシック" pitchFamily="-65" charset="-128"/>
                <a:cs typeface="MS Reference Sans Serif" pitchFamily="34" charset="0"/>
              </a:rPr>
              <a:t>How many flow units are in the server ?</a:t>
            </a:r>
          </a:p>
          <a:p>
            <a:pPr lvl="0"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U = 0.5 means 50% of time there is 1 flow unit in the server, 50% of time there is 0 flow unit in the server</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0.5 </a:t>
            </a:r>
            <a:r>
              <a:rPr lang="en-US" sz="2400" kern="0" dirty="0">
                <a:latin typeface="Book Antiqua" panose="02040602050305030304" pitchFamily="18" charset="0"/>
                <a:ea typeface="ＭＳ Ｐゴシック" pitchFamily="-65" charset="-128"/>
                <a:cs typeface="MS Reference Sans Serif" pitchFamily="34" charset="0"/>
                <a:sym typeface="Symbol"/>
              </a:rPr>
              <a:t> 1 + </a:t>
            </a:r>
            <a:r>
              <a:rPr lang="en-US" sz="2400" kern="0" dirty="0">
                <a:latin typeface="Book Antiqua" panose="02040602050305030304" pitchFamily="18" charset="0"/>
                <a:ea typeface="ＭＳ Ｐゴシック" pitchFamily="-65" charset="-128"/>
                <a:cs typeface="MS Reference Sans Serif" pitchFamily="34" charset="0"/>
              </a:rPr>
              <a:t>0.5 </a:t>
            </a:r>
            <a:r>
              <a:rPr lang="en-US" sz="2400" kern="0" dirty="0">
                <a:latin typeface="Book Antiqua" panose="02040602050305030304" pitchFamily="18" charset="0"/>
                <a:ea typeface="ＭＳ Ｐゴシック" pitchFamily="-65" charset="-128"/>
                <a:cs typeface="MS Reference Sans Serif" pitchFamily="34" charset="0"/>
                <a:sym typeface="Symbol"/>
              </a:rPr>
              <a:t> 0 = 0.5 </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sym typeface="Symbol"/>
              </a:rPr>
              <a:t>For one server, average Inventory in the server is equal to utilization</a:t>
            </a:r>
          </a:p>
          <a:p>
            <a:pPr eaLnBrk="1" hangingPunct="1">
              <a:spcBef>
                <a:spcPct val="20000"/>
              </a:spcBef>
              <a:buSzPct val="75000"/>
            </a:pPr>
            <a:r>
              <a:rPr lang="en-US" sz="2400" b="1" kern="0" dirty="0">
                <a:solidFill>
                  <a:srgbClr val="AA0000"/>
                </a:solidFill>
                <a:latin typeface="Book Antiqua" panose="02040602050305030304" pitchFamily="18" charset="0"/>
                <a:ea typeface="ＭＳ Ｐゴシック" pitchFamily="-65" charset="-128"/>
                <a:cs typeface="MS Reference Sans Serif" pitchFamily="34" charset="0"/>
                <a:sym typeface="Symbol"/>
              </a:rPr>
              <a:t>Ip= U  = 1U</a:t>
            </a:r>
          </a:p>
          <a:p>
            <a:pPr eaLnBrk="1" hangingPunct="1">
              <a:spcBef>
                <a:spcPct val="20000"/>
              </a:spcBef>
              <a:buSzPct val="75000"/>
              <a:defRPr/>
            </a:pPr>
            <a:r>
              <a:rPr lang="en-US" sz="2400" dirty="0">
                <a:latin typeface="Book Antiqua" panose="02040602050305030304" pitchFamily="18" charset="0"/>
                <a:ea typeface="ＭＳ Ｐゴシック" pitchFamily="-65" charset="-128"/>
                <a:cs typeface="MS Reference Sans Serif" pitchFamily="34" charset="0"/>
              </a:rPr>
              <a:t>Given 2 servers, and a utilization of  U = 0.3, How many flow units are in the servers ?</a:t>
            </a:r>
          </a:p>
          <a:p>
            <a:pPr lvl="0"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U = 0.3 means 30% of time there is 1 flow unit in each server, and 70% of time there is 0 flow unit in each server.</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0.3 </a:t>
            </a:r>
            <a:r>
              <a:rPr lang="en-US" sz="2400" kern="0" dirty="0">
                <a:latin typeface="Book Antiqua" panose="02040602050305030304" pitchFamily="18" charset="0"/>
                <a:ea typeface="ＭＳ Ｐゴシック" pitchFamily="-65" charset="-128"/>
                <a:cs typeface="MS Reference Sans Serif" pitchFamily="34" charset="0"/>
                <a:sym typeface="Symbol"/>
              </a:rPr>
              <a:t> 1 + </a:t>
            </a:r>
            <a:r>
              <a:rPr lang="en-US" sz="2400" kern="0" dirty="0">
                <a:latin typeface="Book Antiqua" panose="02040602050305030304" pitchFamily="18" charset="0"/>
                <a:ea typeface="ＭＳ Ｐゴシック" pitchFamily="-65" charset="-128"/>
                <a:cs typeface="MS Reference Sans Serif" pitchFamily="34" charset="0"/>
              </a:rPr>
              <a:t>0.7 </a:t>
            </a:r>
            <a:r>
              <a:rPr lang="en-US" sz="2400" kern="0" dirty="0">
                <a:latin typeface="Book Antiqua" panose="02040602050305030304" pitchFamily="18" charset="0"/>
                <a:ea typeface="ＭＳ Ｐゴシック" pitchFamily="-65" charset="-128"/>
                <a:cs typeface="MS Reference Sans Serif" pitchFamily="34" charset="0"/>
                <a:sym typeface="Symbol"/>
              </a:rPr>
              <a:t> 0 = 0.3 flow unit in each server</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sym typeface="Symbol"/>
              </a:rPr>
              <a:t>Average Inventory in the server is equal to utilization times the number of servers  </a:t>
            </a:r>
          </a:p>
          <a:p>
            <a:pPr eaLnBrk="1" hangingPunct="1">
              <a:spcBef>
                <a:spcPct val="20000"/>
              </a:spcBef>
              <a:buSzPct val="75000"/>
            </a:pPr>
            <a:r>
              <a:rPr lang="en-US" sz="2400" b="1" kern="0" dirty="0">
                <a:solidFill>
                  <a:srgbClr val="AA0000"/>
                </a:solidFill>
                <a:latin typeface="Book Antiqua" panose="02040602050305030304" pitchFamily="18" charset="0"/>
                <a:ea typeface="ＭＳ Ｐゴシック" pitchFamily="-65" charset="-128"/>
                <a:cs typeface="MS Reference Sans Serif" pitchFamily="34" charset="0"/>
                <a:sym typeface="Symbol"/>
              </a:rPr>
              <a:t>Ip = </a:t>
            </a:r>
            <a:r>
              <a:rPr lang="en-US" sz="2400" b="1" kern="0" dirty="0" err="1">
                <a:solidFill>
                  <a:srgbClr val="AA0000"/>
                </a:solidFill>
                <a:latin typeface="Book Antiqua" panose="02040602050305030304" pitchFamily="18" charset="0"/>
                <a:ea typeface="ＭＳ Ｐゴシック" pitchFamily="-65" charset="-128"/>
                <a:cs typeface="MS Reference Sans Serif" pitchFamily="34" charset="0"/>
                <a:sym typeface="Symbol"/>
              </a:rPr>
              <a:t>cU</a:t>
            </a:r>
            <a:r>
              <a:rPr lang="en-US" sz="2400" b="1" kern="0" dirty="0">
                <a:solidFill>
                  <a:srgbClr val="AA0000"/>
                </a:solidFill>
                <a:latin typeface="Book Antiqua" panose="02040602050305030304" pitchFamily="18" charset="0"/>
                <a:ea typeface="ＭＳ Ｐゴシック" pitchFamily="-65" charset="-128"/>
                <a:cs typeface="MS Reference Sans Serif" pitchFamily="34" charset="0"/>
                <a:sym typeface="Symbol"/>
              </a:rPr>
              <a:t> =2(0.3) = 0.6 flow units with the servers. </a:t>
            </a:r>
          </a:p>
          <a:p>
            <a:pPr lvl="0" eaLnBrk="1" hangingPunct="1">
              <a:spcBef>
                <a:spcPct val="20000"/>
              </a:spcBef>
              <a:buSzPct val="75000"/>
            </a:pPr>
            <a:endParaRPr lang="en-US" sz="2400" kern="0" dirty="0">
              <a:latin typeface="Book Antiqua" panose="02040602050305030304" pitchFamily="18" charset="0"/>
              <a:ea typeface="ＭＳ Ｐゴシック" pitchFamily="-65" charset="-128"/>
              <a:cs typeface="MS Reference Sans Serif"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dissolve">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dissolve">
                                      <p:cBhvr>
                                        <p:cTn id="12" dur="500"/>
                                        <p:tgtEl>
                                          <p:spTgt spid="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
                                            <p:txEl>
                                              <p:pRg st="2" end="2"/>
                                            </p:txEl>
                                          </p:spTgt>
                                        </p:tgtEl>
                                        <p:attrNameLst>
                                          <p:attrName>style.visibility</p:attrName>
                                        </p:attrNameLst>
                                      </p:cBhvr>
                                      <p:to>
                                        <p:strVal val="visible"/>
                                      </p:to>
                                    </p:set>
                                    <p:animEffect transition="in" filter="dissolve">
                                      <p:cBhvr>
                                        <p:cTn id="17" dur="500"/>
                                        <p:tgtEl>
                                          <p:spTgt spid="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
                                            <p:txEl>
                                              <p:pRg st="3" end="3"/>
                                            </p:txEl>
                                          </p:spTgt>
                                        </p:tgtEl>
                                        <p:attrNameLst>
                                          <p:attrName>style.visibility</p:attrName>
                                        </p:attrNameLst>
                                      </p:cBhvr>
                                      <p:to>
                                        <p:strVal val="visible"/>
                                      </p:to>
                                    </p:set>
                                    <p:animEffect transition="in" filter="dissolve">
                                      <p:cBhvr>
                                        <p:cTn id="22" dur="500"/>
                                        <p:tgtEl>
                                          <p:spTgt spid="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
                                            <p:txEl>
                                              <p:pRg st="4" end="4"/>
                                            </p:txEl>
                                          </p:spTgt>
                                        </p:tgtEl>
                                        <p:attrNameLst>
                                          <p:attrName>style.visibility</p:attrName>
                                        </p:attrNameLst>
                                      </p:cBhvr>
                                      <p:to>
                                        <p:strVal val="visible"/>
                                      </p:to>
                                    </p:set>
                                    <p:animEffect transition="in" filter="dissolve">
                                      <p:cBhvr>
                                        <p:cTn id="27" dur="500"/>
                                        <p:tgtEl>
                                          <p:spTgt spid="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8">
                                            <p:txEl>
                                              <p:pRg st="5" end="5"/>
                                            </p:txEl>
                                          </p:spTgt>
                                        </p:tgtEl>
                                        <p:attrNameLst>
                                          <p:attrName>style.visibility</p:attrName>
                                        </p:attrNameLst>
                                      </p:cBhvr>
                                      <p:to>
                                        <p:strVal val="visible"/>
                                      </p:to>
                                    </p:set>
                                    <p:animEffect transition="in" filter="dissolve">
                                      <p:cBhvr>
                                        <p:cTn id="32" dur="500"/>
                                        <p:tgtEl>
                                          <p:spTgt spid="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8">
                                            <p:txEl>
                                              <p:pRg st="6" end="6"/>
                                            </p:txEl>
                                          </p:spTgt>
                                        </p:tgtEl>
                                        <p:attrNameLst>
                                          <p:attrName>style.visibility</p:attrName>
                                        </p:attrNameLst>
                                      </p:cBhvr>
                                      <p:to>
                                        <p:strVal val="visible"/>
                                      </p:to>
                                    </p:set>
                                    <p:animEffect transition="in" filter="dissolve">
                                      <p:cBhvr>
                                        <p:cTn id="37" dur="500"/>
                                        <p:tgtEl>
                                          <p:spTgt spid="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8">
                                            <p:txEl>
                                              <p:pRg st="7" end="7"/>
                                            </p:txEl>
                                          </p:spTgt>
                                        </p:tgtEl>
                                        <p:attrNameLst>
                                          <p:attrName>style.visibility</p:attrName>
                                        </p:attrNameLst>
                                      </p:cBhvr>
                                      <p:to>
                                        <p:strVal val="visible"/>
                                      </p:to>
                                    </p:set>
                                    <p:animEffect transition="in" filter="dissolve">
                                      <p:cBhvr>
                                        <p:cTn id="42" dur="500"/>
                                        <p:tgtEl>
                                          <p:spTgt spid="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8">
                                            <p:txEl>
                                              <p:pRg st="8" end="8"/>
                                            </p:txEl>
                                          </p:spTgt>
                                        </p:tgtEl>
                                        <p:attrNameLst>
                                          <p:attrName>style.visibility</p:attrName>
                                        </p:attrNameLst>
                                      </p:cBhvr>
                                      <p:to>
                                        <p:strVal val="visible"/>
                                      </p:to>
                                    </p:set>
                                    <p:animEffect transition="in" filter="dissolve">
                                      <p:cBhvr>
                                        <p:cTn id="47" dur="500"/>
                                        <p:tgtEl>
                                          <p:spTgt spid="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8">
                                            <p:txEl>
                                              <p:pRg st="9" end="9"/>
                                            </p:txEl>
                                          </p:spTgt>
                                        </p:tgtEl>
                                        <p:attrNameLst>
                                          <p:attrName>style.visibility</p:attrName>
                                        </p:attrNameLst>
                                      </p:cBhvr>
                                      <p:to>
                                        <p:strVal val="visible"/>
                                      </p:to>
                                    </p:set>
                                    <p:animEffect transition="in" filter="dissolve">
                                      <p:cBhvr>
                                        <p:cTn id="52" dur="500"/>
                                        <p:tgtEl>
                                          <p:spTgt spid="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551898"/>
                <a:ext cx="12504712" cy="5901437"/>
              </a:xfrm>
            </p:spPr>
            <p:txBody>
              <a:bodyPr/>
              <a:lstStyle/>
              <a:p>
                <a:pPr>
                  <a:buNone/>
                </a:pPr>
                <a:r>
                  <a:rPr lang="en-US" dirty="0">
                    <a:solidFill>
                      <a:schemeClr val="tx1"/>
                    </a:solidFill>
                    <a:latin typeface="Book Antiqua" panose="02040602050305030304" pitchFamily="18" charset="0"/>
                  </a:rPr>
                  <a:t>Processing time of a set of servers is Tp = 5 minutes.  There are c=3 servers. Utilization of these servers is U=0.8. </a:t>
                </a:r>
              </a:p>
              <a:p>
                <a:pPr>
                  <a:spcBef>
                    <a:spcPts val="0"/>
                  </a:spcBef>
                  <a:spcAft>
                    <a:spcPts val="1200"/>
                  </a:spcAft>
                  <a:buClr>
                    <a:srgbClr val="00007D"/>
                  </a:buClr>
                  <a:buNone/>
                </a:pPr>
                <a:r>
                  <a:rPr lang="en-US" dirty="0"/>
                  <a:t>a)Compute the waiting time in the serve</a:t>
                </a:r>
              </a:p>
              <a:p>
                <a:pPr>
                  <a:spcBef>
                    <a:spcPts val="0"/>
                  </a:spcBef>
                  <a:spcAft>
                    <a:spcPts val="1200"/>
                  </a:spcAft>
                  <a:buClr>
                    <a:srgbClr val="00007D"/>
                  </a:buClr>
                  <a:buNone/>
                </a:pPr>
                <a:r>
                  <a:rPr lang="en-US" dirty="0"/>
                  <a:t>No mater one server or c servers, Tp is always the waiting time in the server (or with the server). Tp in this example is always 5 min.</a:t>
                </a:r>
              </a:p>
              <a:p>
                <a:pPr>
                  <a:spcBef>
                    <a:spcPts val="0"/>
                  </a:spcBef>
                  <a:spcAft>
                    <a:spcPts val="1200"/>
                  </a:spcAft>
                  <a:buClr>
                    <a:srgbClr val="00007D"/>
                  </a:buClr>
                  <a:buNone/>
                </a:pPr>
                <a:r>
                  <a:rPr lang="en-US" dirty="0"/>
                  <a:t>b) Compute the processing rate of this system. Rp=?</a:t>
                </a:r>
              </a:p>
              <a:p>
                <a:pPr>
                  <a:spcBef>
                    <a:spcPts val="0"/>
                  </a:spcBef>
                  <a:spcAft>
                    <a:spcPts val="1200"/>
                  </a:spcAft>
                  <a:buClr>
                    <a:srgbClr val="00007D"/>
                  </a:buClr>
                  <a:buNone/>
                </a:pPr>
                <a:r>
                  <a:rPr lang="en-US" dirty="0"/>
                  <a:t>Processing rate Rp= c/Tp. Ex. Rp =3/5 per min; 36/hr</a:t>
                </a:r>
              </a:p>
              <a:p>
                <a:pPr>
                  <a:spcBef>
                    <a:spcPts val="0"/>
                  </a:spcBef>
                  <a:spcAft>
                    <a:spcPts val="1200"/>
                  </a:spcAft>
                  <a:buClr>
                    <a:srgbClr val="00007D"/>
                  </a:buClr>
                  <a:buNone/>
                </a:pPr>
                <a:r>
                  <a:rPr lang="en-US" dirty="0"/>
                  <a:t>c) Compute the throughput.</a:t>
                </a:r>
              </a:p>
              <a:p>
                <a:pPr>
                  <a:spcBef>
                    <a:spcPts val="0"/>
                  </a:spcBef>
                  <a:spcAft>
                    <a:spcPts val="1200"/>
                  </a:spcAft>
                  <a:buClr>
                    <a:srgbClr val="00007D"/>
                  </a:buClr>
                  <a:buNone/>
                </a:pPr>
                <a:r>
                  <a:rPr lang="en-US" dirty="0"/>
                  <a:t>U = R/Rp </a:t>
                </a:r>
                <a:r>
                  <a:rPr lang="en-US" dirty="0">
                    <a:sym typeface="Wingdings" panose="05000000000000000000" pitchFamily="2" charset="2"/>
                  </a:rPr>
                  <a:t> </a:t>
                </a:r>
                <a:r>
                  <a:rPr lang="en-US" dirty="0"/>
                  <a:t>0.8 =R/36 </a:t>
                </a:r>
                <a:r>
                  <a:rPr lang="en-US" dirty="0">
                    <a:sym typeface="Wingdings" panose="05000000000000000000" pitchFamily="2" charset="2"/>
                  </a:rPr>
                  <a:t> R=28.8 </a:t>
                </a:r>
                <a:r>
                  <a:rPr lang="en-US" dirty="0"/>
                  <a:t>in our example.</a:t>
                </a:r>
              </a:p>
              <a:p>
                <a:pPr>
                  <a:spcBef>
                    <a:spcPts val="0"/>
                  </a:spcBef>
                  <a:spcAft>
                    <a:spcPts val="1200"/>
                  </a:spcAft>
                  <a:buClr>
                    <a:srgbClr val="00007D"/>
                  </a:buClr>
                  <a:buNone/>
                </a:pPr>
                <a:r>
                  <a:rPr lang="en-US" dirty="0"/>
                  <a:t>It also worth to note that </a:t>
                </a:r>
                <a14:m>
                  <m:oMath xmlns:m="http://schemas.openxmlformats.org/officeDocument/2006/math">
                    <m:r>
                      <m:rPr>
                        <m:sty m:val="p"/>
                      </m:rPr>
                      <a:rPr lang="en-US" b="0" i="0" smtClean="0">
                        <a:latin typeface="Cambria Math" panose="02040503050406030204" pitchFamily="18" charset="0"/>
                      </a:rPr>
                      <m:t>Rp</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c</m:t>
                        </m:r>
                      </m:num>
                      <m:den>
                        <m:r>
                          <m:rPr>
                            <m:sty m:val="p"/>
                          </m:rPr>
                          <a:rPr lang="en-US" b="0" i="0" smtClean="0">
                            <a:latin typeface="Cambria Math" panose="02040503050406030204" pitchFamily="18" charset="0"/>
                          </a:rPr>
                          <m:t>Rp</m:t>
                        </m:r>
                      </m:den>
                    </m:f>
                  </m:oMath>
                </a14:m>
                <a:r>
                  <a:rPr lang="en-US" dirty="0"/>
                  <a:t> </a:t>
                </a:r>
              </a:p>
              <a:p>
                <a:pPr>
                  <a:spcBef>
                    <a:spcPts val="0"/>
                  </a:spcBef>
                  <a:spcAft>
                    <a:spcPts val="1200"/>
                  </a:spcAft>
                  <a:buClr>
                    <a:srgbClr val="00007D"/>
                  </a:buClr>
                  <a:buNone/>
                </a:pPr>
                <a:r>
                  <a:rPr lang="en-US" dirty="0"/>
                  <a:t>and therefore, </a:t>
                </a:r>
                <a14:m>
                  <m:oMath xmlns:m="http://schemas.openxmlformats.org/officeDocument/2006/math">
                    <m:r>
                      <m:rPr>
                        <m:sty m:val="p"/>
                      </m:rPr>
                      <a:rPr lang="en-US">
                        <a:latin typeface="Cambria Math" panose="02040503050406030204" pitchFamily="18" charset="0"/>
                      </a:rPr>
                      <m:t>U</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R</m:t>
                        </m:r>
                      </m:num>
                      <m:den>
                        <m:r>
                          <m:rPr>
                            <m:sty m:val="p"/>
                          </m:rPr>
                          <a:rPr lang="en-US">
                            <a:latin typeface="Cambria Math" panose="02040503050406030204" pitchFamily="18" charset="0"/>
                          </a:rPr>
                          <m:t>c</m:t>
                        </m:r>
                        <m:r>
                          <a:rPr lang="en-US">
                            <a:latin typeface="Cambria Math" panose="02040503050406030204" pitchFamily="18" charset="0"/>
                          </a:rPr>
                          <m:t>/</m:t>
                        </m:r>
                        <m:r>
                          <m:rPr>
                            <m:sty m:val="p"/>
                          </m:rPr>
                          <a:rPr lang="en-US">
                            <a:latin typeface="Cambria Math" panose="02040503050406030204" pitchFamily="18" charset="0"/>
                          </a:rPr>
                          <m:t>Tp</m:t>
                        </m:r>
                      </m:den>
                    </m:f>
                  </m:oMath>
                </a14:m>
                <a:r>
                  <a:rPr lang="en-US" dirty="0"/>
                  <a:t>  </a:t>
                </a:r>
                <a:r>
                  <a:rPr lang="en-US" dirty="0">
                    <a:sym typeface="Wingdings" panose="05000000000000000000" pitchFamily="2" charset="2"/>
                  </a:rPr>
                  <a:t></a:t>
                </a:r>
                <a:r>
                  <a:rPr lang="en-US" dirty="0"/>
                  <a:t> U=</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RTp</m:t>
                        </m:r>
                      </m:num>
                      <m:den>
                        <m:r>
                          <m:rPr>
                            <m:sty m:val="p"/>
                          </m:rPr>
                          <a:rPr lang="en-US">
                            <a:latin typeface="Cambria Math" panose="02040503050406030204" pitchFamily="18" charset="0"/>
                          </a:rPr>
                          <m:t>c</m:t>
                        </m:r>
                      </m:den>
                    </m:f>
                  </m:oMath>
                </a14:m>
                <a:endParaRPr lang="en-US" dirty="0"/>
              </a:p>
              <a:p>
                <a:pPr>
                  <a:buNone/>
                </a:pPr>
                <a:endParaRPr lang="en-US" dirty="0">
                  <a:solidFill>
                    <a:schemeClr val="tx1"/>
                  </a:solidFill>
                  <a:latin typeface="Book Antiqua" panose="020406020503050303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551898"/>
                <a:ext cx="12504712" cy="5901437"/>
              </a:xfrm>
              <a:blipFill>
                <a:blip r:embed="rId3"/>
                <a:stretch>
                  <a:fillRect l="-731" t="-82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What We Have Learned Without Looking for  any Formula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Lean Thinking Final.ppt">
  <a:themeElements>
    <a:clrScheme name="Custom 5">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B0F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26405</TotalTime>
  <Words>5164</Words>
  <Application>Microsoft Office PowerPoint</Application>
  <PresentationFormat>Widescreen</PresentationFormat>
  <Paragraphs>512</Paragraphs>
  <Slides>52</Slides>
  <Notes>23</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2</vt:i4>
      </vt:variant>
      <vt:variant>
        <vt:lpstr>Slide Titles</vt:lpstr>
      </vt:variant>
      <vt:variant>
        <vt:i4>52</vt:i4>
      </vt:variant>
    </vt:vector>
  </HeadingPairs>
  <TitlesOfParts>
    <vt:vector size="72" baseType="lpstr">
      <vt:lpstr>Adobe Caslon Pro</vt:lpstr>
      <vt:lpstr>Arial</vt:lpstr>
      <vt:lpstr>Book Antiqua</vt:lpstr>
      <vt:lpstr>Calibri</vt:lpstr>
      <vt:lpstr>Cambria Math</vt:lpstr>
      <vt:lpstr>Garamond</vt:lpstr>
      <vt:lpstr>Helv</vt:lpstr>
      <vt:lpstr>Impact</vt:lpstr>
      <vt:lpstr>Lucida Calligraphy</vt:lpstr>
      <vt:lpstr>MS Reference Sans Serif</vt:lpstr>
      <vt:lpstr>Symbol</vt:lpstr>
      <vt:lpstr>Times New Roman</vt:lpstr>
      <vt:lpstr>Verdana</vt:lpstr>
      <vt:lpstr>Wingdings</vt:lpstr>
      <vt:lpstr>Lean Thinking Final.ppt</vt:lpstr>
      <vt:lpstr>1_Lean Thinking Final</vt:lpstr>
      <vt:lpstr>Lean Thinking Final</vt:lpstr>
      <vt:lpstr>2_Lean Thinking Final</vt:lpstr>
      <vt:lpstr>Equation</vt:lpstr>
      <vt:lpstr>Worksheet</vt:lpstr>
      <vt:lpstr>Waiting Line Analysis</vt:lpstr>
      <vt:lpstr>Make to Stock (MTS) vs. Make to Order (MTO)</vt:lpstr>
      <vt:lpstr>Queues Exist in all Business Processes</vt:lpstr>
      <vt:lpstr>A Single Station Waiting Line- A Call Centre</vt:lpstr>
      <vt:lpstr>Single Station Process</vt:lpstr>
      <vt:lpstr>AVERAGE Processing Time Tp &amp; AVERAGE Processing Rate Rp</vt:lpstr>
      <vt:lpstr>Inter-arrival Time (Ta)  and Arrival Rate (Ra)</vt:lpstr>
      <vt:lpstr>The Relationship Between U and Ip</vt:lpstr>
      <vt:lpstr>What We Have Learned Without Looking for  any Formula</vt:lpstr>
      <vt:lpstr>What We Have Learned Without Looking for  any Formula</vt:lpstr>
      <vt:lpstr>Utilization – Variability - Delay Curve</vt:lpstr>
      <vt:lpstr>Utilization – Variability - Delay Curve</vt:lpstr>
      <vt:lpstr>Coefficient of Variations for Alternative  Distributions </vt:lpstr>
      <vt:lpstr>Queueing Theory—Kendall’s Notation A1/A1/A3/A4/A5/A6</vt:lpstr>
      <vt:lpstr>Terminology and Classification of Waiting Lines</vt:lpstr>
      <vt:lpstr>Problem-1. Utilization and Safety Capacity</vt:lpstr>
      <vt:lpstr>Utilization and Safety Capacity</vt:lpstr>
      <vt:lpstr>Problem-2. G/G/c</vt:lpstr>
      <vt:lpstr>PowerPoint Presentation</vt:lpstr>
      <vt:lpstr>Impact of Utilization &amp; Variability on Flow Time   </vt:lpstr>
      <vt:lpstr>Problem-3. M/M/1 Performance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Problem-6</vt:lpstr>
      <vt:lpstr>PowerPoint Presentation</vt:lpstr>
      <vt:lpstr>MMcb- A Single Station Waiting Line- A Call Centre</vt:lpstr>
      <vt:lpstr>Problem-7. Single-Stage Processes with Limited Buffer Size </vt:lpstr>
      <vt:lpstr>Single-Stage Processes with Limited Buffer Size </vt:lpstr>
      <vt:lpstr>Single-Stage Processes with Limited Buffer Size </vt:lpstr>
      <vt:lpstr>Single-Stage Processes—Impact of Limited Buffer Size </vt:lpstr>
      <vt:lpstr>Single-Stage Processes—Impact of Limited Buffer Size </vt:lpstr>
      <vt:lpstr>Single-Stage Processes with Limited Buffer—Impact of Variability</vt:lpstr>
      <vt:lpstr>Single-Stage Processes with Limited Buffer—Impact of Variability</vt:lpstr>
      <vt:lpstr>Flow Time Analysis—Service Levels</vt:lpstr>
      <vt:lpstr>Flow Time Analysis—Service Levels</vt:lpstr>
      <vt:lpstr>Flow Time Analysis—Service Levels</vt:lpstr>
      <vt:lpstr>Flow Time Analysis—Service Levels</vt:lpstr>
      <vt:lpstr>Flow Time Analysis—Service Levels</vt:lpstr>
      <vt:lpstr>Problem-8. Michigan Yacht Club – Seyed Iravani</vt:lpstr>
      <vt:lpstr>Modeling Arrivals—General Arrival Models</vt:lpstr>
      <vt:lpstr>Modeling Arrivals—Markovian Models</vt:lpstr>
      <vt:lpstr>Queueing Theory—Modeling Process Times</vt:lpstr>
      <vt:lpstr>Single-Stage Processes with Limited Buffer Size </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765</cp:revision>
  <dcterms:created xsi:type="dcterms:W3CDTF">2008-11-22T01:06:20Z</dcterms:created>
  <dcterms:modified xsi:type="dcterms:W3CDTF">2022-06-30T16:18:14Z</dcterms:modified>
</cp:coreProperties>
</file>