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2"/>
  </p:notesMasterIdLst>
  <p:handoutMasterIdLst>
    <p:handoutMasterId r:id="rId13"/>
  </p:handoutMasterIdLst>
  <p:sldIdLst>
    <p:sldId id="306" r:id="rId5"/>
    <p:sldId id="332" r:id="rId6"/>
    <p:sldId id="333" r:id="rId7"/>
    <p:sldId id="335" r:id="rId8"/>
    <p:sldId id="334" r:id="rId9"/>
    <p:sldId id="336" r:id="rId10"/>
    <p:sldId id="337"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8"/>
    <a:srgbClr val="A80000"/>
    <a:srgbClr val="00007D"/>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2487" autoAdjust="0"/>
  </p:normalViewPr>
  <p:slideViewPr>
    <p:cSldViewPr>
      <p:cViewPr>
        <p:scale>
          <a:sx n="66" d="100"/>
          <a:sy n="66" d="100"/>
        </p:scale>
        <p:origin x="-714" y="-7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10/29/2012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58154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10/29/2012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80736881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76200" y="1108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smtClean="0">
                <a:solidFill>
                  <a:schemeClr val="tx1"/>
                </a:solidFill>
                <a:latin typeface="Verdana" pitchFamily="34" charset="0"/>
                <a:ea typeface="ＭＳ Ｐゴシック" charset="-128"/>
                <a:cs typeface="+mn-cs"/>
              </a:rPr>
              <a:t>Asef-Vaziri</a:t>
            </a:r>
            <a:r>
              <a:rPr lang="en-US" sz="1200" b="1" i="1" kern="1200" dirty="0" smtClean="0">
                <a:solidFill>
                  <a:schemeClr val="tx1"/>
                </a:solidFill>
                <a:latin typeface="Verdana" pitchFamily="34" charset="0"/>
                <a:ea typeface="ＭＳ Ｐゴシック" charset="-128"/>
                <a:cs typeface="+mn-cs"/>
              </a:rPr>
              <a:t>   Oct-2012</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Operations Management</a:t>
            </a:r>
            <a:r>
              <a:rPr lang="en-US" sz="1200" b="1" i="1" baseline="0" dirty="0" smtClean="0">
                <a:solidFill>
                  <a:schemeClr val="tx1"/>
                </a:solidFill>
              </a:rPr>
              <a:t>: Waiting Lines Quiz</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990600"/>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88" r:id="rId3"/>
    <p:sldLayoutId id="2147483756" r:id="rId4"/>
    <p:sldLayoutId id="2147483761" r:id="rId5"/>
    <p:sldLayoutId id="2147483762" r:id="rId6"/>
    <p:sldLayoutId id="2147483789"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2060"/>
                </a:solidFill>
              </a:rPr>
              <a:t>Lean Thinking:  1- Introduction </a:t>
            </a:r>
            <a:endParaRPr lang="en-US" sz="1200" b="1" i="1" dirty="0">
              <a:solidFill>
                <a:srgbClr val="002060"/>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33475"/>
            <a:ext cx="9067800" cy="5267325"/>
          </a:xfrm>
        </p:spPr>
        <p:txBody>
          <a:bodyPr/>
          <a:lstStyle/>
          <a:p>
            <a:pPr marL="0" indent="0">
              <a:buFont typeface="Wingdings" pitchFamily="2" charset="2"/>
              <a:buNone/>
              <a:defRPr/>
            </a:pPr>
            <a:r>
              <a:rPr lang="en-US" sz="2300" dirty="0" smtClean="0">
                <a:latin typeface="Book Antiqua" pitchFamily="18" charset="0"/>
              </a:rPr>
              <a:t>Bank of San Pedro has only </a:t>
            </a:r>
            <a:r>
              <a:rPr lang="en-US" sz="2300" dirty="0" smtClean="0">
                <a:solidFill>
                  <a:srgbClr val="FF0000"/>
                </a:solidFill>
                <a:latin typeface="Book Antiqua" pitchFamily="18" charset="0"/>
              </a:rPr>
              <a:t>1 teller</a:t>
            </a:r>
            <a:r>
              <a:rPr lang="en-US" sz="2300" dirty="0" smtClean="0">
                <a:latin typeface="Book Antiqua" pitchFamily="18" charset="0"/>
              </a:rPr>
              <a:t>. On average, </a:t>
            </a:r>
            <a:r>
              <a:rPr lang="en-US" sz="2300" dirty="0" smtClean="0">
                <a:solidFill>
                  <a:srgbClr val="FF0000"/>
                </a:solidFill>
                <a:latin typeface="Book Antiqua" pitchFamily="18" charset="0"/>
              </a:rPr>
              <a:t>1</a:t>
            </a:r>
            <a:r>
              <a:rPr lang="en-US" sz="2300" dirty="0" smtClean="0">
                <a:latin typeface="Book Antiqua" pitchFamily="18" charset="0"/>
              </a:rPr>
              <a:t> </a:t>
            </a:r>
            <a:r>
              <a:rPr lang="en-US" sz="2300" dirty="0" smtClean="0">
                <a:solidFill>
                  <a:srgbClr val="FF0000"/>
                </a:solidFill>
                <a:latin typeface="Book Antiqua" pitchFamily="18" charset="0"/>
              </a:rPr>
              <a:t>customer comes every 6 minutes</a:t>
            </a:r>
            <a:r>
              <a:rPr lang="en-US" sz="2300" dirty="0" smtClean="0">
                <a:latin typeface="Book Antiqua" pitchFamily="18" charset="0"/>
              </a:rPr>
              <a:t>, and it takes the teller an average of </a:t>
            </a:r>
            <a:r>
              <a:rPr lang="en-US" sz="2300" dirty="0" smtClean="0">
                <a:solidFill>
                  <a:srgbClr val="FF0000"/>
                </a:solidFill>
                <a:latin typeface="Book Antiqua" pitchFamily="18" charset="0"/>
              </a:rPr>
              <a:t>3 minutes to serve a customer</a:t>
            </a:r>
            <a:r>
              <a:rPr lang="en-US" sz="2300" dirty="0" smtClean="0">
                <a:latin typeface="Book Antiqua" pitchFamily="18" charset="0"/>
              </a:rPr>
              <a:t>. To improve customer satisfaction, the bank is going to implement a unique policy called, “We Pay While You Wait.” Once implemented, the bank will pay each customer </a:t>
            </a:r>
            <a:r>
              <a:rPr lang="en-US" sz="2300" dirty="0" smtClean="0">
                <a:solidFill>
                  <a:srgbClr val="FF0000"/>
                </a:solidFill>
                <a:latin typeface="Book Antiqua" pitchFamily="18" charset="0"/>
              </a:rPr>
              <a:t>$3 per minute while a customer waits in line</a:t>
            </a:r>
            <a:r>
              <a:rPr lang="en-US" sz="2300" dirty="0" smtClean="0">
                <a:latin typeface="Book Antiqua" pitchFamily="18" charset="0"/>
              </a:rPr>
              <a:t>. (So the clock starts when a customer joins the line, and stops when the customer begins to talk to the teller.) Bank of San Pedro hired you as a consultant and you are responsible for estimating how much the “We Pay While You Wait” program will cost. Your preliminary study indicates there are, on average, 0.5 customers waiting in line. Assume linear cost. If a customer waits for ten seconds in line, Bank of San Pedro will pay $0.5. Assume that arrival follows Poisson and service time follows exponential distribution. </a:t>
            </a:r>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r>
              <a:rPr lang="en-US" sz="2400" dirty="0" smtClean="0"/>
              <a:t>	 </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31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257"/>
            <a:ext cx="8610600" cy="6888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3951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41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081539"/>
            <a:ext cx="7696199" cy="5319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Box 20"/>
          <p:cNvSpPr txBox="1"/>
          <p:nvPr/>
        </p:nvSpPr>
        <p:spPr>
          <a:xfrm>
            <a:off x="3505200" y="4816899"/>
            <a:ext cx="2037737" cy="461665"/>
          </a:xfrm>
          <a:prstGeom prst="rect">
            <a:avLst/>
          </a:prstGeom>
          <a:noFill/>
        </p:spPr>
        <p:txBody>
          <a:bodyPr wrap="none" rtlCol="0">
            <a:spAutoFit/>
          </a:bodyPr>
          <a:lstStyle/>
          <a:p>
            <a:r>
              <a:rPr lang="en-US" sz="2400" dirty="0" smtClean="0">
                <a:latin typeface="Book Antiqua" pitchFamily="18" charset="0"/>
              </a:rPr>
              <a:t>$130 (3) = 390</a:t>
            </a:r>
            <a:endParaRPr lang="en-US" sz="2400" dirty="0">
              <a:latin typeface="Book Antiqua" pitchFamily="18" charset="0"/>
            </a:endParaRPr>
          </a:p>
        </p:txBody>
      </p:sp>
    </p:spTree>
    <p:extLst>
      <p:ext uri="{BB962C8B-B14F-4D97-AF65-F5344CB8AC3E}">
        <p14:creationId xmlns:p14="http://schemas.microsoft.com/office/powerpoint/2010/main" val="3051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41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6659"/>
          <a:stretch/>
        </p:blipFill>
        <p:spPr bwMode="auto">
          <a:xfrm>
            <a:off x="76200" y="1081540"/>
            <a:ext cx="7696199" cy="2837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61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918858"/>
            <a:ext cx="346710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164321" y="1088796"/>
            <a:ext cx="1601721" cy="461665"/>
          </a:xfrm>
          <a:prstGeom prst="rect">
            <a:avLst/>
          </a:prstGeom>
          <a:noFill/>
        </p:spPr>
        <p:txBody>
          <a:bodyPr wrap="none" rtlCol="0">
            <a:spAutoFit/>
          </a:bodyPr>
          <a:lstStyle/>
          <a:p>
            <a:r>
              <a:rPr lang="en-US" sz="2400" dirty="0" smtClean="0">
                <a:latin typeface="Book Antiqua" pitchFamily="18" charset="0"/>
              </a:rPr>
              <a:t>R=23.4/</a:t>
            </a:r>
            <a:r>
              <a:rPr lang="en-US" sz="2400" dirty="0" err="1" smtClean="0">
                <a:latin typeface="Book Antiqua" pitchFamily="18" charset="0"/>
              </a:rPr>
              <a:t>hr</a:t>
            </a:r>
            <a:endParaRPr lang="en-US" sz="2400" dirty="0">
              <a:latin typeface="Book Antiqua" pitchFamily="18" charset="0"/>
            </a:endParaRPr>
          </a:p>
        </p:txBody>
      </p:sp>
      <p:sp>
        <p:nvSpPr>
          <p:cNvPr id="11" name="TextBox 10"/>
          <p:cNvSpPr txBox="1"/>
          <p:nvPr/>
        </p:nvSpPr>
        <p:spPr>
          <a:xfrm>
            <a:off x="6450088" y="1550461"/>
            <a:ext cx="2484976" cy="461665"/>
          </a:xfrm>
          <a:prstGeom prst="rect">
            <a:avLst/>
          </a:prstGeom>
          <a:noFill/>
        </p:spPr>
        <p:txBody>
          <a:bodyPr wrap="none" rtlCol="0">
            <a:spAutoFit/>
          </a:bodyPr>
          <a:lstStyle/>
          <a:p>
            <a:r>
              <a:rPr lang="en-US" sz="2400" dirty="0" err="1" smtClean="0">
                <a:latin typeface="Book Antiqua" pitchFamily="18" charset="0"/>
              </a:rPr>
              <a:t>Rp</a:t>
            </a:r>
            <a:r>
              <a:rPr lang="en-US" sz="2400" dirty="0" smtClean="0">
                <a:latin typeface="Book Antiqua" pitchFamily="18" charset="0"/>
              </a:rPr>
              <a:t>=3(13) =39/</a:t>
            </a:r>
            <a:r>
              <a:rPr lang="en-US" sz="2400" dirty="0" err="1" smtClean="0">
                <a:latin typeface="Book Antiqua" pitchFamily="18" charset="0"/>
              </a:rPr>
              <a:t>hr</a:t>
            </a:r>
            <a:endParaRPr lang="en-US" sz="2400" dirty="0">
              <a:latin typeface="Book Antiqua" pitchFamily="18" charset="0"/>
            </a:endParaRPr>
          </a:p>
        </p:txBody>
      </p:sp>
      <p:sp>
        <p:nvSpPr>
          <p:cNvPr id="12" name="TextBox 11"/>
          <p:cNvSpPr txBox="1"/>
          <p:nvPr/>
        </p:nvSpPr>
        <p:spPr>
          <a:xfrm>
            <a:off x="5936555" y="3429000"/>
            <a:ext cx="3087705" cy="830997"/>
          </a:xfrm>
          <a:prstGeom prst="rect">
            <a:avLst/>
          </a:prstGeom>
          <a:noFill/>
        </p:spPr>
        <p:txBody>
          <a:bodyPr wrap="none" rtlCol="0">
            <a:spAutoFit/>
          </a:bodyPr>
          <a:lstStyle/>
          <a:p>
            <a:r>
              <a:rPr lang="en-US" sz="2400" dirty="0" err="1" smtClean="0">
                <a:solidFill>
                  <a:srgbClr val="0070C0"/>
                </a:solidFill>
                <a:latin typeface="Book Antiqua" pitchFamily="18" charset="0"/>
              </a:rPr>
              <a:t>Tp</a:t>
            </a:r>
            <a:r>
              <a:rPr lang="en-US" sz="2400" dirty="0" smtClean="0">
                <a:solidFill>
                  <a:srgbClr val="0070C0"/>
                </a:solidFill>
                <a:latin typeface="Book Antiqua" pitchFamily="18" charset="0"/>
              </a:rPr>
              <a:t>=1/13 hour</a:t>
            </a:r>
          </a:p>
          <a:p>
            <a:r>
              <a:rPr lang="en-US" sz="2400" dirty="0" err="1" smtClean="0">
                <a:solidFill>
                  <a:srgbClr val="0070C0"/>
                </a:solidFill>
                <a:latin typeface="Book Antiqua" pitchFamily="18" charset="0"/>
              </a:rPr>
              <a:t>Rp</a:t>
            </a:r>
            <a:r>
              <a:rPr lang="en-US" sz="2400" dirty="0" smtClean="0">
                <a:solidFill>
                  <a:srgbClr val="0070C0"/>
                </a:solidFill>
                <a:latin typeface="Book Antiqua" pitchFamily="18" charset="0"/>
              </a:rPr>
              <a:t> =3/[1/13] =39/</a:t>
            </a:r>
            <a:r>
              <a:rPr lang="en-US" sz="2400" dirty="0" err="1" smtClean="0">
                <a:solidFill>
                  <a:srgbClr val="0070C0"/>
                </a:solidFill>
                <a:latin typeface="Book Antiqua" pitchFamily="18" charset="0"/>
              </a:rPr>
              <a:t>hr</a:t>
            </a:r>
            <a:endParaRPr lang="en-US" sz="2400" dirty="0">
              <a:solidFill>
                <a:srgbClr val="0070C0"/>
              </a:solidFill>
              <a:latin typeface="Book Antiqua" pitchFamily="18" charset="0"/>
            </a:endParaRPr>
          </a:p>
        </p:txBody>
      </p:sp>
      <p:sp>
        <p:nvSpPr>
          <p:cNvPr id="13" name="TextBox 12"/>
          <p:cNvSpPr txBox="1"/>
          <p:nvPr/>
        </p:nvSpPr>
        <p:spPr>
          <a:xfrm>
            <a:off x="5105400" y="4626988"/>
            <a:ext cx="3975768" cy="830997"/>
          </a:xfrm>
          <a:prstGeom prst="rect">
            <a:avLst/>
          </a:prstGeom>
          <a:noFill/>
        </p:spPr>
        <p:txBody>
          <a:bodyPr wrap="none" rtlCol="0">
            <a:spAutoFit/>
          </a:bodyPr>
          <a:lstStyle/>
          <a:p>
            <a:r>
              <a:rPr lang="en-US" sz="2400" dirty="0" err="1" smtClean="0">
                <a:solidFill>
                  <a:srgbClr val="0070C0"/>
                </a:solidFill>
                <a:latin typeface="Book Antiqua" pitchFamily="18" charset="0"/>
              </a:rPr>
              <a:t>Tp</a:t>
            </a:r>
            <a:r>
              <a:rPr lang="en-US" sz="2400" dirty="0" smtClean="0">
                <a:solidFill>
                  <a:srgbClr val="0070C0"/>
                </a:solidFill>
                <a:latin typeface="Book Antiqua" pitchFamily="18" charset="0"/>
              </a:rPr>
              <a:t>=60/13 min</a:t>
            </a:r>
          </a:p>
          <a:p>
            <a:r>
              <a:rPr lang="en-US" sz="2400" dirty="0" err="1" smtClean="0">
                <a:solidFill>
                  <a:srgbClr val="0070C0"/>
                </a:solidFill>
                <a:latin typeface="Book Antiqua" pitchFamily="18" charset="0"/>
              </a:rPr>
              <a:t>Rp</a:t>
            </a:r>
            <a:r>
              <a:rPr lang="en-US" sz="2400" dirty="0" smtClean="0">
                <a:solidFill>
                  <a:srgbClr val="0070C0"/>
                </a:solidFill>
                <a:latin typeface="Book Antiqua" pitchFamily="18" charset="0"/>
              </a:rPr>
              <a:t> =3/[60/13] =</a:t>
            </a:r>
            <a:r>
              <a:rPr lang="en-US" sz="2400" dirty="0" smtClean="0">
                <a:solidFill>
                  <a:srgbClr val="0070C0"/>
                </a:solidFill>
                <a:latin typeface="Book Antiqua" pitchFamily="18" charset="0"/>
              </a:rPr>
              <a:t>39/60/min</a:t>
            </a:r>
            <a:endParaRPr lang="en-US" sz="2400" dirty="0">
              <a:solidFill>
                <a:srgbClr val="0070C0"/>
              </a:solidFill>
              <a:latin typeface="Book Antiqua" pitchFamily="18" charset="0"/>
            </a:endParaRPr>
          </a:p>
        </p:txBody>
      </p:sp>
      <p:grpSp>
        <p:nvGrpSpPr>
          <p:cNvPr id="14" name="Group 13"/>
          <p:cNvGrpSpPr/>
          <p:nvPr/>
        </p:nvGrpSpPr>
        <p:grpSpPr>
          <a:xfrm>
            <a:off x="6088955" y="3429000"/>
            <a:ext cx="2824927" cy="830998"/>
            <a:chOff x="6166673" y="3526412"/>
            <a:chExt cx="2824927" cy="830998"/>
          </a:xfrm>
        </p:grpSpPr>
        <p:cxnSp>
          <p:nvCxnSpPr>
            <p:cNvPr id="15" name="Straight Connector 14"/>
            <p:cNvCxnSpPr/>
            <p:nvPr/>
          </p:nvCxnSpPr>
          <p:spPr bwMode="auto">
            <a:xfrm>
              <a:off x="6506624" y="3526412"/>
              <a:ext cx="2484976" cy="830997"/>
            </a:xfrm>
            <a:prstGeom prst="line">
              <a:avLst/>
            </a:prstGeom>
            <a:solidFill>
              <a:schemeClr val="accent1"/>
            </a:solidFill>
            <a:ln w="76200" cap="flat" cmpd="sng" algn="ctr">
              <a:solidFill>
                <a:srgbClr val="FF0000"/>
              </a:solidFill>
              <a:prstDash val="solid"/>
              <a:round/>
              <a:headEnd type="none" w="med" len="med"/>
              <a:tailEnd type="none" w="med" len="med"/>
            </a:ln>
            <a:effectLst/>
          </p:spPr>
        </p:cxnSp>
        <p:cxnSp>
          <p:nvCxnSpPr>
            <p:cNvPr id="16" name="Straight Connector 15"/>
            <p:cNvCxnSpPr/>
            <p:nvPr/>
          </p:nvCxnSpPr>
          <p:spPr bwMode="auto">
            <a:xfrm flipV="1">
              <a:off x="6166673" y="3526412"/>
              <a:ext cx="1834327" cy="830998"/>
            </a:xfrm>
            <a:prstGeom prst="line">
              <a:avLst/>
            </a:prstGeom>
            <a:solidFill>
              <a:schemeClr val="accent1"/>
            </a:solidFill>
            <a:ln w="76200" cap="flat" cmpd="sng" algn="ctr">
              <a:solidFill>
                <a:srgbClr val="FF0000"/>
              </a:solidFill>
              <a:prstDash val="solid"/>
              <a:round/>
              <a:headEnd type="none" w="med" len="med"/>
              <a:tailEnd type="none" w="med" len="med"/>
            </a:ln>
            <a:effectLst/>
          </p:spPr>
        </p:cxnSp>
      </p:grpSp>
      <p:grpSp>
        <p:nvGrpSpPr>
          <p:cNvPr id="17" name="Group 16"/>
          <p:cNvGrpSpPr/>
          <p:nvPr/>
        </p:nvGrpSpPr>
        <p:grpSpPr>
          <a:xfrm>
            <a:off x="5518972" y="4626987"/>
            <a:ext cx="2824927" cy="830998"/>
            <a:chOff x="6166673" y="3526412"/>
            <a:chExt cx="2824927" cy="830998"/>
          </a:xfrm>
        </p:grpSpPr>
        <p:cxnSp>
          <p:nvCxnSpPr>
            <p:cNvPr id="18" name="Straight Connector 17"/>
            <p:cNvCxnSpPr/>
            <p:nvPr/>
          </p:nvCxnSpPr>
          <p:spPr bwMode="auto">
            <a:xfrm>
              <a:off x="6506624" y="3526412"/>
              <a:ext cx="2484976" cy="830997"/>
            </a:xfrm>
            <a:prstGeom prst="line">
              <a:avLst/>
            </a:prstGeom>
            <a:solidFill>
              <a:schemeClr val="accent1"/>
            </a:solidFill>
            <a:ln w="76200" cap="flat" cmpd="sng" algn="ctr">
              <a:solidFill>
                <a:srgbClr val="FF0000"/>
              </a:solidFill>
              <a:prstDash val="solid"/>
              <a:round/>
              <a:headEnd type="none" w="med" len="med"/>
              <a:tailEnd type="none" w="med" len="med"/>
            </a:ln>
            <a:effectLst/>
          </p:spPr>
        </p:cxnSp>
        <p:cxnSp>
          <p:nvCxnSpPr>
            <p:cNvPr id="19" name="Straight Connector 18"/>
            <p:cNvCxnSpPr/>
            <p:nvPr/>
          </p:nvCxnSpPr>
          <p:spPr bwMode="auto">
            <a:xfrm flipV="1">
              <a:off x="6166673" y="3526412"/>
              <a:ext cx="1834327" cy="830998"/>
            </a:xfrm>
            <a:prstGeom prst="line">
              <a:avLst/>
            </a:prstGeom>
            <a:solidFill>
              <a:schemeClr val="accent1"/>
            </a:solidFill>
            <a:ln w="76200" cap="flat" cmpd="sng" algn="ctr">
              <a:solidFill>
                <a:srgbClr val="FF0000"/>
              </a:solidFill>
              <a:prstDash val="solid"/>
              <a:round/>
              <a:headEnd type="none" w="med" len="med"/>
              <a:tailEnd type="none" w="med" len="med"/>
            </a:ln>
            <a:effectLst/>
          </p:spPr>
        </p:cxnSp>
      </p:grpSp>
      <p:sp>
        <p:nvSpPr>
          <p:cNvPr id="20" name="TextBox 19"/>
          <p:cNvSpPr txBox="1"/>
          <p:nvPr/>
        </p:nvSpPr>
        <p:spPr>
          <a:xfrm>
            <a:off x="4460974" y="5859773"/>
            <a:ext cx="3332964" cy="461665"/>
          </a:xfrm>
          <a:prstGeom prst="rect">
            <a:avLst/>
          </a:prstGeom>
          <a:noFill/>
        </p:spPr>
        <p:txBody>
          <a:bodyPr wrap="none" rtlCol="0">
            <a:spAutoFit/>
          </a:bodyPr>
          <a:lstStyle/>
          <a:p>
            <a:r>
              <a:rPr lang="en-US" sz="2400" dirty="0" smtClean="0">
                <a:latin typeface="Book Antiqua" pitchFamily="18" charset="0"/>
              </a:rPr>
              <a:t>U=R/</a:t>
            </a:r>
            <a:r>
              <a:rPr lang="en-US" sz="2400" dirty="0" err="1" smtClean="0">
                <a:latin typeface="Book Antiqua" pitchFamily="18" charset="0"/>
              </a:rPr>
              <a:t>Rp</a:t>
            </a:r>
            <a:r>
              <a:rPr lang="en-US" sz="2400" dirty="0" smtClean="0">
                <a:latin typeface="Book Antiqua" pitchFamily="18" charset="0"/>
              </a:rPr>
              <a:t>=23.4/39 = 0.6</a:t>
            </a:r>
            <a:endParaRPr lang="en-US" sz="2400" dirty="0">
              <a:latin typeface="Book Antiqua" pitchFamily="18" charset="0"/>
            </a:endParaRPr>
          </a:p>
        </p:txBody>
      </p:sp>
    </p:spTree>
    <p:extLst>
      <p:ext uri="{BB962C8B-B14F-4D97-AF65-F5344CB8AC3E}">
        <p14:creationId xmlns:p14="http://schemas.microsoft.com/office/powerpoint/2010/main" val="261761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51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99" y="1066800"/>
            <a:ext cx="9076899"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3124200" y="1752600"/>
            <a:ext cx="2456122" cy="461665"/>
          </a:xfrm>
          <a:prstGeom prst="rect">
            <a:avLst/>
          </a:prstGeom>
          <a:noFill/>
        </p:spPr>
        <p:txBody>
          <a:bodyPr wrap="none" rtlCol="0">
            <a:spAutoFit/>
          </a:bodyPr>
          <a:lstStyle/>
          <a:p>
            <a:r>
              <a:rPr lang="en-US" sz="2400" dirty="0" smtClean="0">
                <a:latin typeface="Book Antiqua" pitchFamily="18" charset="0"/>
              </a:rPr>
              <a:t>1-0.6 = 0.4 = 40%</a:t>
            </a:r>
            <a:endParaRPr lang="en-US" sz="2400" dirty="0">
              <a:latin typeface="Book Antiqua" pitchFamily="18" charset="0"/>
            </a:endParaRPr>
          </a:p>
        </p:txBody>
      </p:sp>
      <p:sp>
        <p:nvSpPr>
          <p:cNvPr id="15" name="TextBox 14"/>
          <p:cNvSpPr txBox="1"/>
          <p:nvPr/>
        </p:nvSpPr>
        <p:spPr>
          <a:xfrm>
            <a:off x="4202724" y="5481935"/>
            <a:ext cx="4865434" cy="461665"/>
          </a:xfrm>
          <a:prstGeom prst="rect">
            <a:avLst/>
          </a:prstGeom>
          <a:noFill/>
        </p:spPr>
        <p:txBody>
          <a:bodyPr wrap="none" rtlCol="0">
            <a:spAutoFit/>
          </a:bodyPr>
          <a:lstStyle/>
          <a:p>
            <a:r>
              <a:rPr lang="en-US" sz="2400" dirty="0" smtClean="0">
                <a:latin typeface="Book Antiqua" pitchFamily="18" charset="0"/>
              </a:rPr>
              <a:t>$150 cost of 1 truck and driver /</a:t>
            </a:r>
            <a:r>
              <a:rPr lang="en-US" sz="2400" dirty="0" err="1" smtClean="0">
                <a:latin typeface="Book Antiqua" pitchFamily="18" charset="0"/>
              </a:rPr>
              <a:t>hr</a:t>
            </a:r>
            <a:endParaRPr lang="en-US" sz="2400" dirty="0">
              <a:latin typeface="Book Antiqua" pitchFamily="18" charset="0"/>
            </a:endParaRPr>
          </a:p>
        </p:txBody>
      </p:sp>
      <p:sp>
        <p:nvSpPr>
          <p:cNvPr id="16" name="TextBox 15"/>
          <p:cNvSpPr txBox="1"/>
          <p:nvPr/>
        </p:nvSpPr>
        <p:spPr>
          <a:xfrm>
            <a:off x="2676542" y="4262735"/>
            <a:ext cx="6330579" cy="461665"/>
          </a:xfrm>
          <a:prstGeom prst="rect">
            <a:avLst/>
          </a:prstGeom>
          <a:noFill/>
        </p:spPr>
        <p:txBody>
          <a:bodyPr wrap="none" rtlCol="0">
            <a:spAutoFit/>
          </a:bodyPr>
          <a:lstStyle/>
          <a:p>
            <a:r>
              <a:rPr lang="en-US" sz="2400" dirty="0" smtClean="0">
                <a:latin typeface="Book Antiqua" pitchFamily="18" charset="0"/>
              </a:rPr>
              <a:t>On average how many trucks are unloading?</a:t>
            </a:r>
            <a:endParaRPr lang="en-US" sz="2400" dirty="0">
              <a:latin typeface="Book Antiqua" pitchFamily="18" charset="0"/>
            </a:endParaRPr>
          </a:p>
        </p:txBody>
      </p:sp>
      <p:sp>
        <p:nvSpPr>
          <p:cNvPr id="17" name="TextBox 16"/>
          <p:cNvSpPr txBox="1"/>
          <p:nvPr/>
        </p:nvSpPr>
        <p:spPr>
          <a:xfrm>
            <a:off x="3438542" y="4705138"/>
            <a:ext cx="1148071" cy="461665"/>
          </a:xfrm>
          <a:prstGeom prst="rect">
            <a:avLst/>
          </a:prstGeom>
          <a:noFill/>
        </p:spPr>
        <p:txBody>
          <a:bodyPr wrap="none" rtlCol="0">
            <a:spAutoFit/>
          </a:bodyPr>
          <a:lstStyle/>
          <a:p>
            <a:r>
              <a:rPr lang="en-US" sz="2400" dirty="0" smtClean="0">
                <a:latin typeface="Book Antiqua" pitchFamily="18" charset="0"/>
              </a:rPr>
              <a:t>U = 0.6</a:t>
            </a:r>
            <a:endParaRPr lang="en-US" sz="2400" dirty="0">
              <a:latin typeface="Book Antiqua" pitchFamily="18" charset="0"/>
            </a:endParaRPr>
          </a:p>
        </p:txBody>
      </p:sp>
      <p:sp>
        <p:nvSpPr>
          <p:cNvPr id="18" name="TextBox 17"/>
          <p:cNvSpPr txBox="1"/>
          <p:nvPr/>
        </p:nvSpPr>
        <p:spPr>
          <a:xfrm>
            <a:off x="2497818" y="4715470"/>
            <a:ext cx="814647" cy="461665"/>
          </a:xfrm>
          <a:prstGeom prst="rect">
            <a:avLst/>
          </a:prstGeom>
          <a:noFill/>
        </p:spPr>
        <p:txBody>
          <a:bodyPr wrap="none" rtlCol="0">
            <a:spAutoFit/>
          </a:bodyPr>
          <a:lstStyle/>
          <a:p>
            <a:r>
              <a:rPr lang="en-US" sz="2400" dirty="0" smtClean="0">
                <a:latin typeface="Book Antiqua" pitchFamily="18" charset="0"/>
              </a:rPr>
              <a:t>c = 3</a:t>
            </a:r>
            <a:endParaRPr lang="en-US" sz="2400" dirty="0">
              <a:latin typeface="Book Antiqua" pitchFamily="18" charset="0"/>
            </a:endParaRPr>
          </a:p>
        </p:txBody>
      </p:sp>
      <p:sp>
        <p:nvSpPr>
          <p:cNvPr id="19" name="TextBox 18"/>
          <p:cNvSpPr txBox="1"/>
          <p:nvPr/>
        </p:nvSpPr>
        <p:spPr>
          <a:xfrm>
            <a:off x="4878812" y="4705137"/>
            <a:ext cx="1111202" cy="461665"/>
          </a:xfrm>
          <a:prstGeom prst="rect">
            <a:avLst/>
          </a:prstGeom>
          <a:noFill/>
        </p:spPr>
        <p:txBody>
          <a:bodyPr wrap="none" rtlCol="0">
            <a:spAutoFit/>
          </a:bodyPr>
          <a:lstStyle/>
          <a:p>
            <a:r>
              <a:rPr lang="en-US" sz="2400" dirty="0" err="1" smtClean="0">
                <a:latin typeface="Book Antiqua" pitchFamily="18" charset="0"/>
              </a:rPr>
              <a:t>Ip</a:t>
            </a:r>
            <a:r>
              <a:rPr lang="en-US" sz="2400" dirty="0" smtClean="0">
                <a:latin typeface="Book Antiqua" pitchFamily="18" charset="0"/>
              </a:rPr>
              <a:t>= </a:t>
            </a:r>
            <a:r>
              <a:rPr lang="en-US" sz="2400" dirty="0" err="1" smtClean="0">
                <a:latin typeface="Book Antiqua" pitchFamily="18" charset="0"/>
              </a:rPr>
              <a:t>cU</a:t>
            </a:r>
            <a:endParaRPr lang="en-US" sz="2400" dirty="0">
              <a:latin typeface="Book Antiqua" pitchFamily="18" charset="0"/>
            </a:endParaRPr>
          </a:p>
        </p:txBody>
      </p:sp>
      <p:sp>
        <p:nvSpPr>
          <p:cNvPr id="20" name="TextBox 19"/>
          <p:cNvSpPr txBox="1"/>
          <p:nvPr/>
        </p:nvSpPr>
        <p:spPr>
          <a:xfrm>
            <a:off x="6410342" y="4724400"/>
            <a:ext cx="2204450" cy="461665"/>
          </a:xfrm>
          <a:prstGeom prst="rect">
            <a:avLst/>
          </a:prstGeom>
          <a:noFill/>
        </p:spPr>
        <p:txBody>
          <a:bodyPr wrap="none" rtlCol="0">
            <a:spAutoFit/>
          </a:bodyPr>
          <a:lstStyle/>
          <a:p>
            <a:r>
              <a:rPr lang="en-US" sz="2400" dirty="0" err="1" smtClean="0">
                <a:latin typeface="Book Antiqua" pitchFamily="18" charset="0"/>
              </a:rPr>
              <a:t>Ip</a:t>
            </a:r>
            <a:r>
              <a:rPr lang="en-US" sz="2400" dirty="0" smtClean="0">
                <a:latin typeface="Book Antiqua" pitchFamily="18" charset="0"/>
              </a:rPr>
              <a:t>= 3(0.6) = 1.8</a:t>
            </a:r>
            <a:endParaRPr lang="en-US" sz="2400" dirty="0">
              <a:latin typeface="Book Antiqua" pitchFamily="18" charset="0"/>
            </a:endParaRPr>
          </a:p>
        </p:txBody>
      </p:sp>
      <p:sp>
        <p:nvSpPr>
          <p:cNvPr id="21" name="TextBox 20"/>
          <p:cNvSpPr txBox="1"/>
          <p:nvPr/>
        </p:nvSpPr>
        <p:spPr>
          <a:xfrm>
            <a:off x="6268572" y="5943600"/>
            <a:ext cx="2191626" cy="461665"/>
          </a:xfrm>
          <a:prstGeom prst="rect">
            <a:avLst/>
          </a:prstGeom>
          <a:noFill/>
        </p:spPr>
        <p:txBody>
          <a:bodyPr wrap="none" rtlCol="0">
            <a:spAutoFit/>
          </a:bodyPr>
          <a:lstStyle/>
          <a:p>
            <a:r>
              <a:rPr lang="en-US" sz="2400" dirty="0" smtClean="0">
                <a:latin typeface="Book Antiqua" pitchFamily="18" charset="0"/>
              </a:rPr>
              <a:t>150(1.8) = $270</a:t>
            </a:r>
            <a:endParaRPr lang="en-US" sz="2400" dirty="0">
              <a:latin typeface="Book Antiqua" pitchFamily="18" charset="0"/>
            </a:endParaRPr>
          </a:p>
        </p:txBody>
      </p:sp>
    </p:spTree>
    <p:extLst>
      <p:ext uri="{BB962C8B-B14F-4D97-AF65-F5344CB8AC3E}">
        <p14:creationId xmlns:p14="http://schemas.microsoft.com/office/powerpoint/2010/main" val="247670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dissolv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dissolv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dissolv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dissolve">
                                      <p:cBhvr>
                                        <p:cTn id="4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0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 y="0"/>
            <a:ext cx="8883719"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ct 1"/>
          <p:cNvGraphicFramePr>
            <a:graphicFrameLocks noChangeAspect="1"/>
          </p:cNvGraphicFramePr>
          <p:nvPr>
            <p:extLst>
              <p:ext uri="{D42A27DB-BD31-4B8C-83A1-F6EECF244321}">
                <p14:modId xmlns:p14="http://schemas.microsoft.com/office/powerpoint/2010/main" val="766553439"/>
              </p:ext>
            </p:extLst>
          </p:nvPr>
        </p:nvGraphicFramePr>
        <p:xfrm>
          <a:off x="2667000" y="1066800"/>
          <a:ext cx="4633912" cy="1082675"/>
        </p:xfrm>
        <a:graphic>
          <a:graphicData uri="http://schemas.openxmlformats.org/presentationml/2006/ole">
            <mc:AlternateContent xmlns:mc="http://schemas.openxmlformats.org/markup-compatibility/2006">
              <mc:Choice xmlns:v="urn:schemas-microsoft-com:vml" Requires="v">
                <p:oleObj spid="_x0000_s307220" name="Equation" r:id="rId4" imgW="1955520" imgH="469800" progId="Equation.3">
                  <p:embed/>
                </p:oleObj>
              </mc:Choice>
              <mc:Fallback>
                <p:oleObj name="Equation" r:id="rId4" imgW="1955520" imgH="4698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1066800"/>
                        <a:ext cx="4633912"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457340" y="1972129"/>
            <a:ext cx="3191899" cy="461665"/>
          </a:xfrm>
          <a:prstGeom prst="rect">
            <a:avLst/>
          </a:prstGeom>
          <a:noFill/>
        </p:spPr>
        <p:txBody>
          <a:bodyPr wrap="none" rtlCol="0">
            <a:spAutoFit/>
          </a:bodyPr>
          <a:lstStyle/>
          <a:p>
            <a:r>
              <a:rPr lang="en-US" sz="2400" dirty="0" smtClean="0">
                <a:latin typeface="Book Antiqua" pitchFamily="18" charset="0"/>
              </a:rPr>
              <a:t>150(0.589464) = $88.42</a:t>
            </a:r>
            <a:endParaRPr lang="en-US" sz="2400" dirty="0">
              <a:latin typeface="Book Antiqua" pitchFamily="18" charset="0"/>
            </a:endParaRPr>
          </a:p>
        </p:txBody>
      </p:sp>
      <p:sp>
        <p:nvSpPr>
          <p:cNvPr id="10" name="TextBox 9"/>
          <p:cNvSpPr txBox="1"/>
          <p:nvPr/>
        </p:nvSpPr>
        <p:spPr>
          <a:xfrm>
            <a:off x="2717050" y="2895600"/>
            <a:ext cx="1601721" cy="461665"/>
          </a:xfrm>
          <a:prstGeom prst="rect">
            <a:avLst/>
          </a:prstGeom>
          <a:noFill/>
        </p:spPr>
        <p:txBody>
          <a:bodyPr wrap="none" rtlCol="0">
            <a:spAutoFit/>
          </a:bodyPr>
          <a:lstStyle/>
          <a:p>
            <a:r>
              <a:rPr lang="en-US" sz="2400" dirty="0" smtClean="0">
                <a:latin typeface="Book Antiqua" pitchFamily="18" charset="0"/>
              </a:rPr>
              <a:t>R=23.4/</a:t>
            </a:r>
            <a:r>
              <a:rPr lang="en-US" sz="2400" dirty="0" err="1" smtClean="0">
                <a:latin typeface="Book Antiqua" pitchFamily="18" charset="0"/>
              </a:rPr>
              <a:t>hr</a:t>
            </a:r>
            <a:endParaRPr lang="en-US" sz="2400" dirty="0">
              <a:latin typeface="Book Antiqua" pitchFamily="18" charset="0"/>
            </a:endParaRPr>
          </a:p>
        </p:txBody>
      </p:sp>
      <p:sp>
        <p:nvSpPr>
          <p:cNvPr id="11" name="TextBox 10"/>
          <p:cNvSpPr txBox="1"/>
          <p:nvPr/>
        </p:nvSpPr>
        <p:spPr>
          <a:xfrm>
            <a:off x="4568313" y="2895600"/>
            <a:ext cx="2484976" cy="461665"/>
          </a:xfrm>
          <a:prstGeom prst="rect">
            <a:avLst/>
          </a:prstGeom>
          <a:noFill/>
        </p:spPr>
        <p:txBody>
          <a:bodyPr wrap="none" rtlCol="0">
            <a:spAutoFit/>
          </a:bodyPr>
          <a:lstStyle/>
          <a:p>
            <a:r>
              <a:rPr lang="en-US" sz="2400" dirty="0" err="1" smtClean="0">
                <a:latin typeface="Book Antiqua" pitchFamily="18" charset="0"/>
              </a:rPr>
              <a:t>Rp</a:t>
            </a:r>
            <a:r>
              <a:rPr lang="en-US" sz="2400" dirty="0" smtClean="0">
                <a:latin typeface="Book Antiqua" pitchFamily="18" charset="0"/>
              </a:rPr>
              <a:t>=4(13) =52/</a:t>
            </a:r>
            <a:r>
              <a:rPr lang="en-US" sz="2400" dirty="0" err="1" smtClean="0">
                <a:latin typeface="Book Antiqua" pitchFamily="18" charset="0"/>
              </a:rPr>
              <a:t>hr</a:t>
            </a:r>
            <a:endParaRPr lang="en-US" sz="2400" dirty="0">
              <a:latin typeface="Book Antiqua" pitchFamily="18" charset="0"/>
            </a:endParaRPr>
          </a:p>
        </p:txBody>
      </p:sp>
      <p:sp>
        <p:nvSpPr>
          <p:cNvPr id="12" name="TextBox 11"/>
          <p:cNvSpPr txBox="1"/>
          <p:nvPr/>
        </p:nvSpPr>
        <p:spPr>
          <a:xfrm>
            <a:off x="2717050" y="3357265"/>
            <a:ext cx="3486852" cy="461665"/>
          </a:xfrm>
          <a:prstGeom prst="rect">
            <a:avLst/>
          </a:prstGeom>
          <a:noFill/>
        </p:spPr>
        <p:txBody>
          <a:bodyPr wrap="none" rtlCol="0">
            <a:spAutoFit/>
          </a:bodyPr>
          <a:lstStyle/>
          <a:p>
            <a:r>
              <a:rPr lang="en-US" sz="2400" dirty="0" smtClean="0">
                <a:latin typeface="Book Antiqua" pitchFamily="18" charset="0"/>
              </a:rPr>
              <a:t>U=R/</a:t>
            </a:r>
            <a:r>
              <a:rPr lang="en-US" sz="2400" dirty="0" err="1" smtClean="0">
                <a:latin typeface="Book Antiqua" pitchFamily="18" charset="0"/>
              </a:rPr>
              <a:t>Rp</a:t>
            </a:r>
            <a:r>
              <a:rPr lang="en-US" sz="2400" dirty="0" smtClean="0">
                <a:latin typeface="Book Antiqua" pitchFamily="18" charset="0"/>
              </a:rPr>
              <a:t>=23.4/52 = 0.45</a:t>
            </a:r>
            <a:endParaRPr lang="en-US" sz="2400" dirty="0">
              <a:latin typeface="Book Antiqua"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664351822"/>
              </p:ext>
            </p:extLst>
          </p:nvPr>
        </p:nvGraphicFramePr>
        <p:xfrm>
          <a:off x="4721990" y="3818930"/>
          <a:ext cx="3941763" cy="1082675"/>
        </p:xfrm>
        <a:graphic>
          <a:graphicData uri="http://schemas.openxmlformats.org/presentationml/2006/ole">
            <mc:AlternateContent xmlns:mc="http://schemas.openxmlformats.org/markup-compatibility/2006">
              <mc:Choice xmlns:v="urn:schemas-microsoft-com:vml" Requires="v">
                <p:oleObj spid="_x0000_s307221" name="Equation" r:id="rId6" imgW="1663560" imgH="469800" progId="Equation.3">
                  <p:embed/>
                </p:oleObj>
              </mc:Choice>
              <mc:Fallback>
                <p:oleObj name="Equation" r:id="rId6" imgW="1663560" imgH="469800" progId="Equation.3">
                  <p:embed/>
                  <p:pic>
                    <p:nvPicPr>
                      <p:cNvPr id="0" name="Object 1"/>
                      <p:cNvPicPr>
                        <a:picLocks noChangeAspect="1" noChangeArrowheads="1"/>
                      </p:cNvPicPr>
                      <p:nvPr/>
                    </p:nvPicPr>
                    <p:blipFill>
                      <a:blip r:embed="rId7"/>
                      <a:srcRect/>
                      <a:stretch>
                        <a:fillRect/>
                      </a:stretch>
                    </p:blipFill>
                    <p:spPr bwMode="auto">
                      <a:xfrm>
                        <a:off x="4721990" y="3818930"/>
                        <a:ext cx="3941763"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457200" y="4800600"/>
            <a:ext cx="3191899" cy="461665"/>
          </a:xfrm>
          <a:prstGeom prst="rect">
            <a:avLst/>
          </a:prstGeom>
          <a:noFill/>
        </p:spPr>
        <p:txBody>
          <a:bodyPr wrap="none" rtlCol="0">
            <a:spAutoFit/>
          </a:bodyPr>
          <a:lstStyle/>
          <a:p>
            <a:r>
              <a:rPr lang="en-US" sz="2400" dirty="0" smtClean="0">
                <a:latin typeface="Book Antiqua" pitchFamily="18" charset="0"/>
              </a:rPr>
              <a:t>150(0.145546) = $21.83</a:t>
            </a:r>
            <a:endParaRPr lang="en-US" sz="2400" dirty="0">
              <a:latin typeface="Book Antiqua" pitchFamily="18" charset="0"/>
            </a:endParaRPr>
          </a:p>
        </p:txBody>
      </p:sp>
      <p:sp>
        <p:nvSpPr>
          <p:cNvPr id="15" name="TextBox 14"/>
          <p:cNvSpPr txBox="1"/>
          <p:nvPr/>
        </p:nvSpPr>
        <p:spPr>
          <a:xfrm>
            <a:off x="539907" y="5414665"/>
            <a:ext cx="2858475" cy="461665"/>
          </a:xfrm>
          <a:prstGeom prst="rect">
            <a:avLst/>
          </a:prstGeom>
          <a:noFill/>
        </p:spPr>
        <p:txBody>
          <a:bodyPr wrap="none" rtlCol="0">
            <a:spAutoFit/>
          </a:bodyPr>
          <a:lstStyle/>
          <a:p>
            <a:r>
              <a:rPr lang="en-US" sz="2400" dirty="0" smtClean="0">
                <a:latin typeface="Book Antiqua" pitchFamily="18" charset="0"/>
              </a:rPr>
              <a:t>88.42-$21.83 = 66.59</a:t>
            </a:r>
            <a:endParaRPr lang="en-US" sz="2400" dirty="0">
              <a:latin typeface="Book Antiqua" pitchFamily="18" charset="0"/>
            </a:endParaRPr>
          </a:p>
        </p:txBody>
      </p:sp>
      <p:sp>
        <p:nvSpPr>
          <p:cNvPr id="16" name="TextBox 15"/>
          <p:cNvSpPr txBox="1"/>
          <p:nvPr/>
        </p:nvSpPr>
        <p:spPr>
          <a:xfrm>
            <a:off x="609600" y="5876330"/>
            <a:ext cx="4448654" cy="461665"/>
          </a:xfrm>
          <a:prstGeom prst="rect">
            <a:avLst/>
          </a:prstGeom>
          <a:noFill/>
        </p:spPr>
        <p:txBody>
          <a:bodyPr wrap="none" rtlCol="0">
            <a:spAutoFit/>
          </a:bodyPr>
          <a:lstStyle/>
          <a:p>
            <a:r>
              <a:rPr lang="en-US" sz="2400" dirty="0" smtClean="0">
                <a:latin typeface="Book Antiqua" pitchFamily="18" charset="0"/>
              </a:rPr>
              <a:t>150(0.589464-0.145546) = $66.59</a:t>
            </a:r>
            <a:endParaRPr lang="en-US" sz="2400" dirty="0">
              <a:latin typeface="Book Antiqua" pitchFamily="18" charset="0"/>
            </a:endParaRPr>
          </a:p>
        </p:txBody>
      </p:sp>
    </p:spTree>
    <p:extLst>
      <p:ext uri="{BB962C8B-B14F-4D97-AF65-F5344CB8AC3E}">
        <p14:creationId xmlns:p14="http://schemas.microsoft.com/office/powerpoint/2010/main" val="192647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dissolv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dissolve">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1143000"/>
            <a:ext cx="900807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28600" y="3211286"/>
            <a:ext cx="3191899" cy="461665"/>
          </a:xfrm>
          <a:prstGeom prst="rect">
            <a:avLst/>
          </a:prstGeom>
          <a:noFill/>
        </p:spPr>
        <p:txBody>
          <a:bodyPr wrap="none" rtlCol="0">
            <a:spAutoFit/>
          </a:bodyPr>
          <a:lstStyle/>
          <a:p>
            <a:r>
              <a:rPr lang="en-US" sz="2400" dirty="0" smtClean="0">
                <a:latin typeface="Book Antiqua" pitchFamily="18" charset="0"/>
              </a:rPr>
              <a:t>150(0.145546) = $21.83</a:t>
            </a:r>
            <a:endParaRPr lang="en-US" sz="2400" dirty="0">
              <a:latin typeface="Book Antiqua" pitchFamily="18" charset="0"/>
            </a:endParaRPr>
          </a:p>
        </p:txBody>
      </p:sp>
    </p:spTree>
    <p:extLst>
      <p:ext uri="{BB962C8B-B14F-4D97-AF65-F5344CB8AC3E}">
        <p14:creationId xmlns:p14="http://schemas.microsoft.com/office/powerpoint/2010/main" val="1687483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8238</TotalTime>
  <Words>295</Words>
  <Application>Microsoft Office PowerPoint</Application>
  <PresentationFormat>On-screen Show (4:3)</PresentationFormat>
  <Paragraphs>32</Paragraphs>
  <Slides>7</Slides>
  <Notes>1</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7</vt:i4>
      </vt:variant>
    </vt:vector>
  </HeadingPairs>
  <TitlesOfParts>
    <vt:vector size="12" baseType="lpstr">
      <vt:lpstr>Lean Thinking Final.ppt</vt:lpstr>
      <vt:lpstr>1_Lean Thinking Final</vt:lpstr>
      <vt:lpstr>Lean Thinking Final</vt:lpstr>
      <vt:lpstr>2_Lean Thinking Final</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CSU,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470</cp:revision>
  <dcterms:created xsi:type="dcterms:W3CDTF">2008-11-22T01:06:20Z</dcterms:created>
  <dcterms:modified xsi:type="dcterms:W3CDTF">2012-10-29T20:26:47Z</dcterms:modified>
</cp:coreProperties>
</file>