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36"/>
  </p:notesMasterIdLst>
  <p:handoutMasterIdLst>
    <p:handoutMasterId r:id="rId37"/>
  </p:handoutMasterIdLst>
  <p:sldIdLst>
    <p:sldId id="306" r:id="rId5"/>
    <p:sldId id="307" r:id="rId6"/>
    <p:sldId id="308" r:id="rId7"/>
    <p:sldId id="309" r:id="rId8"/>
    <p:sldId id="310" r:id="rId9"/>
    <p:sldId id="322" r:id="rId10"/>
    <p:sldId id="323" r:id="rId11"/>
    <p:sldId id="324" r:id="rId12"/>
    <p:sldId id="328" r:id="rId13"/>
    <p:sldId id="365" r:id="rId14"/>
    <p:sldId id="366" r:id="rId15"/>
    <p:sldId id="357" r:id="rId16"/>
    <p:sldId id="358" r:id="rId17"/>
    <p:sldId id="359" r:id="rId18"/>
    <p:sldId id="360" r:id="rId19"/>
    <p:sldId id="361" r:id="rId20"/>
    <p:sldId id="362" r:id="rId21"/>
    <p:sldId id="364" r:id="rId22"/>
    <p:sldId id="363" r:id="rId23"/>
    <p:sldId id="367" r:id="rId24"/>
    <p:sldId id="368" r:id="rId25"/>
    <p:sldId id="369" r:id="rId26"/>
    <p:sldId id="370" r:id="rId27"/>
    <p:sldId id="336" r:id="rId28"/>
    <p:sldId id="339" r:id="rId29"/>
    <p:sldId id="335" r:id="rId30"/>
    <p:sldId id="340" r:id="rId31"/>
    <p:sldId id="321" r:id="rId32"/>
    <p:sldId id="329" r:id="rId33"/>
    <p:sldId id="330" r:id="rId34"/>
    <p:sldId id="331" r:id="rId3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rian" initials="A"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000078"/>
    <a:srgbClr val="00007D"/>
    <a:srgbClr val="A500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2" autoAdjust="0"/>
    <p:restoredTop sz="92487" autoAdjust="0"/>
  </p:normalViewPr>
  <p:slideViewPr>
    <p:cSldViewPr>
      <p:cViewPr varScale="1">
        <p:scale>
          <a:sx n="69" d="100"/>
          <a:sy n="69" d="100"/>
        </p:scale>
        <p:origin x="1200"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image" Target="../media/image16.emf"/><Relationship Id="rId7" Type="http://schemas.openxmlformats.org/officeDocument/2006/relationships/image" Target="../media/image20.emf"/><Relationship Id="rId2" Type="http://schemas.openxmlformats.org/officeDocument/2006/relationships/image" Target="../media/image15.wmf"/><Relationship Id="rId1" Type="http://schemas.openxmlformats.org/officeDocument/2006/relationships/image" Target="../media/image14.emf"/><Relationship Id="rId6" Type="http://schemas.openxmlformats.org/officeDocument/2006/relationships/image" Target="../media/image19.emf"/><Relationship Id="rId5" Type="http://schemas.openxmlformats.org/officeDocument/2006/relationships/image" Target="../media/image18.emf"/><Relationship Id="rId4" Type="http://schemas.openxmlformats.org/officeDocument/2006/relationships/image" Target="../media/image17.emf"/><Relationship Id="rId9" Type="http://schemas.openxmlformats.org/officeDocument/2006/relationships/image" Target="../media/image22.e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image" Target="../media/image23.e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28.emf"/><Relationship Id="rId7" Type="http://schemas.openxmlformats.org/officeDocument/2006/relationships/image" Target="../media/image32.emf"/><Relationship Id="rId2" Type="http://schemas.openxmlformats.org/officeDocument/2006/relationships/image" Target="../media/image27.emf"/><Relationship Id="rId1" Type="http://schemas.openxmlformats.org/officeDocument/2006/relationships/image" Target="../media/image26.emf"/><Relationship Id="rId6" Type="http://schemas.openxmlformats.org/officeDocument/2006/relationships/image" Target="../media/image31.emf"/><Relationship Id="rId5" Type="http://schemas.openxmlformats.org/officeDocument/2006/relationships/image" Target="../media/image30.emf"/><Relationship Id="rId4" Type="http://schemas.openxmlformats.org/officeDocument/2006/relationships/image" Target="../media/image2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12/2/2017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extLst>
      <p:ext uri="{BB962C8B-B14F-4D97-AF65-F5344CB8AC3E}">
        <p14:creationId xmlns:p14="http://schemas.microsoft.com/office/powerpoint/2010/main" val="581549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12/2/2017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extLst>
      <p:ext uri="{BB962C8B-B14F-4D97-AF65-F5344CB8AC3E}">
        <p14:creationId xmlns:p14="http://schemas.microsoft.com/office/powerpoint/2010/main" val="180736881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extLst>
      <p:ext uri="{BB962C8B-B14F-4D97-AF65-F5344CB8AC3E}">
        <p14:creationId xmlns:p14="http://schemas.microsoft.com/office/powerpoint/2010/main" val="776042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10</a:t>
            </a:fld>
            <a:endParaRPr lang="en-US" dirty="0"/>
          </a:p>
        </p:txBody>
      </p:sp>
    </p:spTree>
    <p:extLst>
      <p:ext uri="{BB962C8B-B14F-4D97-AF65-F5344CB8AC3E}">
        <p14:creationId xmlns:p14="http://schemas.microsoft.com/office/powerpoint/2010/main" val="11341030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fld id="{D3A7A27C-1339-4DFE-852C-D5F33FD89BD6}" type="slidenum">
              <a:rPr lang="en-US" altLang="en-US" sz="1200"/>
              <a:pPr eaLnBrk="1" hangingPunct="1"/>
              <a:t>19</a:t>
            </a:fld>
            <a:endParaRPr lang="en-US" altLang="en-US" sz="120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808116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150938" y="692150"/>
            <a:ext cx="4556125" cy="3416300"/>
          </a:xfrm>
          <a:ln/>
        </p:spPr>
      </p:sp>
      <p:sp>
        <p:nvSpPr>
          <p:cNvPr id="4505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992855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150938" y="692150"/>
            <a:ext cx="4556125" cy="3416300"/>
          </a:xfrm>
          <a:ln/>
        </p:spPr>
      </p:sp>
      <p:sp>
        <p:nvSpPr>
          <p:cNvPr id="4505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6387153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1150938" y="692150"/>
            <a:ext cx="4556125" cy="3416300"/>
          </a:xfrm>
          <a:ln/>
        </p:spPr>
      </p:sp>
      <p:sp>
        <p:nvSpPr>
          <p:cNvPr id="8704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4536027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150938" y="692150"/>
            <a:ext cx="4556125" cy="3416300"/>
          </a:xfrm>
          <a:ln/>
        </p:spPr>
      </p:sp>
      <p:sp>
        <p:nvSpPr>
          <p:cNvPr id="4505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25797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150938" y="692150"/>
            <a:ext cx="4556125" cy="3416300"/>
          </a:xfrm>
          <a:ln/>
        </p:spPr>
      </p:sp>
      <p:sp>
        <p:nvSpPr>
          <p:cNvPr id="4505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53406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extLst>
      <p:ext uri="{BB962C8B-B14F-4D97-AF65-F5344CB8AC3E}">
        <p14:creationId xmlns:p14="http://schemas.microsoft.com/office/powerpoint/2010/main" val="33328557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150938" y="692150"/>
            <a:ext cx="4556125" cy="3416300"/>
          </a:xfrm>
          <a:ln/>
        </p:spPr>
      </p:sp>
      <p:sp>
        <p:nvSpPr>
          <p:cNvPr id="4505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9010269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28</a:t>
            </a:fld>
            <a:endParaRPr lang="en-US" dirty="0"/>
          </a:p>
        </p:txBody>
      </p:sp>
    </p:spTree>
    <p:extLst>
      <p:ext uri="{BB962C8B-B14F-4D97-AF65-F5344CB8AC3E}">
        <p14:creationId xmlns:p14="http://schemas.microsoft.com/office/powerpoint/2010/main" val="2210063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2</a:t>
            </a:fld>
            <a:endParaRPr lang="en-US" dirty="0"/>
          </a:p>
        </p:txBody>
      </p:sp>
    </p:spTree>
    <p:extLst>
      <p:ext uri="{BB962C8B-B14F-4D97-AF65-F5344CB8AC3E}">
        <p14:creationId xmlns:p14="http://schemas.microsoft.com/office/powerpoint/2010/main" val="30218154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29</a:t>
            </a:fld>
            <a:endParaRPr lang="en-US" dirty="0"/>
          </a:p>
        </p:txBody>
      </p:sp>
    </p:spTree>
    <p:extLst>
      <p:ext uri="{BB962C8B-B14F-4D97-AF65-F5344CB8AC3E}">
        <p14:creationId xmlns:p14="http://schemas.microsoft.com/office/powerpoint/2010/main" val="2595511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30</a:t>
            </a:fld>
            <a:endParaRPr lang="en-US" dirty="0"/>
          </a:p>
        </p:txBody>
      </p:sp>
    </p:spTree>
    <p:extLst>
      <p:ext uri="{BB962C8B-B14F-4D97-AF65-F5344CB8AC3E}">
        <p14:creationId xmlns:p14="http://schemas.microsoft.com/office/powerpoint/2010/main" val="3671336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31</a:t>
            </a:fld>
            <a:endParaRPr lang="en-US" dirty="0"/>
          </a:p>
        </p:txBody>
      </p:sp>
    </p:spTree>
    <p:extLst>
      <p:ext uri="{BB962C8B-B14F-4D97-AF65-F5344CB8AC3E}">
        <p14:creationId xmlns:p14="http://schemas.microsoft.com/office/powerpoint/2010/main" val="4235252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3</a:t>
            </a:fld>
            <a:endParaRPr lang="en-US" dirty="0"/>
          </a:p>
        </p:txBody>
      </p:sp>
    </p:spTree>
    <p:extLst>
      <p:ext uri="{BB962C8B-B14F-4D97-AF65-F5344CB8AC3E}">
        <p14:creationId xmlns:p14="http://schemas.microsoft.com/office/powerpoint/2010/main" val="176580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4</a:t>
            </a:fld>
            <a:endParaRPr lang="en-US" dirty="0"/>
          </a:p>
        </p:txBody>
      </p:sp>
    </p:spTree>
    <p:extLst>
      <p:ext uri="{BB962C8B-B14F-4D97-AF65-F5344CB8AC3E}">
        <p14:creationId xmlns:p14="http://schemas.microsoft.com/office/powerpoint/2010/main" val="623950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5</a:t>
            </a:fld>
            <a:endParaRPr lang="en-US" dirty="0"/>
          </a:p>
        </p:txBody>
      </p:sp>
    </p:spTree>
    <p:extLst>
      <p:ext uri="{BB962C8B-B14F-4D97-AF65-F5344CB8AC3E}">
        <p14:creationId xmlns:p14="http://schemas.microsoft.com/office/powerpoint/2010/main" val="3894610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6</a:t>
            </a:fld>
            <a:endParaRPr lang="en-US" dirty="0"/>
          </a:p>
        </p:txBody>
      </p:sp>
    </p:spTree>
    <p:extLst>
      <p:ext uri="{BB962C8B-B14F-4D97-AF65-F5344CB8AC3E}">
        <p14:creationId xmlns:p14="http://schemas.microsoft.com/office/powerpoint/2010/main" val="7058619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7</a:t>
            </a:fld>
            <a:endParaRPr lang="en-US" dirty="0"/>
          </a:p>
        </p:txBody>
      </p:sp>
    </p:spTree>
    <p:extLst>
      <p:ext uri="{BB962C8B-B14F-4D97-AF65-F5344CB8AC3E}">
        <p14:creationId xmlns:p14="http://schemas.microsoft.com/office/powerpoint/2010/main" val="3861029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8</a:t>
            </a:fld>
            <a:endParaRPr lang="en-US" dirty="0"/>
          </a:p>
        </p:txBody>
      </p:sp>
    </p:spTree>
    <p:extLst>
      <p:ext uri="{BB962C8B-B14F-4D97-AF65-F5344CB8AC3E}">
        <p14:creationId xmlns:p14="http://schemas.microsoft.com/office/powerpoint/2010/main" val="1387963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9</a:t>
            </a:fld>
            <a:endParaRPr lang="en-US" dirty="0"/>
          </a:p>
        </p:txBody>
      </p:sp>
    </p:spTree>
    <p:extLst>
      <p:ext uri="{BB962C8B-B14F-4D97-AF65-F5344CB8AC3E}">
        <p14:creationId xmlns:p14="http://schemas.microsoft.com/office/powerpoint/2010/main" val="2383558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p:spPr>
        <p:txBody>
          <a:bodyPr/>
          <a:lstStyle>
            <a:lvl1pPr algn="ctr">
              <a:defRPr sz="5400" b="0" baseline="0">
                <a:solidFill>
                  <a:schemeClr val="bg1"/>
                </a:solidFill>
              </a:defRPr>
            </a:lvl1pPr>
          </a:lstStyle>
          <a:p>
            <a:r>
              <a:rPr lang="en-US" dirty="0" smtClean="0"/>
              <a:t>Click to edit Master title style</a:t>
            </a:r>
            <a:endParaRPr lang="en-US" dirty="0"/>
          </a:p>
        </p:txBody>
      </p:sp>
      <p:sp>
        <p:nvSpPr>
          <p:cNvPr id="6" name="Content Placeholder 3"/>
          <p:cNvSpPr>
            <a:spLocks noGrp="1"/>
          </p:cNvSpPr>
          <p:nvPr>
            <p:ph sz="half" idx="2"/>
          </p:nvPr>
        </p:nvSpPr>
        <p:spPr>
          <a:xfrm>
            <a:off x="2438400" y="5562600"/>
            <a:ext cx="6477000" cy="990600"/>
          </a:xfrm>
        </p:spPr>
        <p:txBody>
          <a:bodyPr/>
          <a:lstStyle>
            <a:lvl1pPr algn="r">
              <a:buNone/>
              <a:defRPr>
                <a:solidFill>
                  <a:schemeClr val="bg1"/>
                </a:solidFill>
                <a:latin typeface="Lucida Calligraphy" pitchFamily="66" charset="0"/>
              </a:defRPr>
            </a:lvl1pPr>
          </a:lstStyle>
          <a:p>
            <a:pPr lvl="0"/>
            <a:r>
              <a:rPr lang="en-US" dirty="0" smtClean="0"/>
              <a:t>Click to edit Master text styles</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rgbClr val="002060"/>
                </a:solidFill>
              </a:defRPr>
            </a:lvl1pPr>
            <a:lvl2pPr>
              <a:defRPr sz="2200">
                <a:solidFill>
                  <a:srgbClr val="002060"/>
                </a:solidFill>
              </a:defRPr>
            </a:lvl2pPr>
            <a:lvl3pPr>
              <a:defRPr sz="2000">
                <a:solidFill>
                  <a:srgbClr val="002060"/>
                </a:solidFill>
              </a:defRPr>
            </a:lvl3pPr>
            <a:lvl4pPr>
              <a:defRPr sz="2200">
                <a:solidFill>
                  <a:srgbClr val="002060"/>
                </a:solidFill>
              </a:defRPr>
            </a:lvl4pPr>
            <a:lvl5pPr>
              <a:buClrTx/>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
        <p:nvSpPr>
          <p:cNvPr id="7" name="Rectangle 6"/>
          <p:cNvSpPr/>
          <p:nvPr userDrawn="1"/>
        </p:nvSpPr>
        <p:spPr bwMode="auto">
          <a:xfrm>
            <a:off x="0" y="1219200"/>
            <a:ext cx="9144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76200" y="11080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tx1"/>
                </a:solidFill>
              </a:rPr>
              <a:pPr algn="r">
                <a:defRPr/>
              </a:pPr>
              <a:t>‹#›</a:t>
            </a:fld>
            <a:endParaRPr lang="en-US" sz="1200" b="1" i="1" dirty="0">
              <a:solidFill>
                <a:schemeClr val="tx1"/>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kern="1200" dirty="0">
                <a:solidFill>
                  <a:schemeClr val="tx1"/>
                </a:solidFill>
                <a:latin typeface="Verdana" pitchFamily="34" charset="0"/>
                <a:ea typeface="ＭＳ Ｐゴシック" charset="-128"/>
                <a:cs typeface="+mn-cs"/>
              </a:rPr>
              <a:t>Ardavan </a:t>
            </a:r>
            <a:r>
              <a:rPr lang="en-US" sz="1200" b="1" i="1" kern="1200" dirty="0" err="1" smtClean="0">
                <a:solidFill>
                  <a:schemeClr val="tx1"/>
                </a:solidFill>
                <a:latin typeface="Verdana" pitchFamily="34" charset="0"/>
                <a:ea typeface="ＭＳ Ｐゴシック" charset="-128"/>
                <a:cs typeface="+mn-cs"/>
              </a:rPr>
              <a:t>Asef-Vaziri</a:t>
            </a:r>
            <a:r>
              <a:rPr lang="en-US" sz="1200" b="1" i="1" kern="1200" dirty="0" smtClean="0">
                <a:solidFill>
                  <a:schemeClr val="tx1"/>
                </a:solidFill>
                <a:latin typeface="Verdana" pitchFamily="34" charset="0"/>
                <a:ea typeface="ＭＳ Ｐゴシック" charset="-128"/>
                <a:cs typeface="+mn-cs"/>
              </a:rPr>
              <a:t>   July-2015</a:t>
            </a:r>
            <a:endParaRPr lang="en-US" sz="1200" b="1" i="1" kern="1200" dirty="0">
              <a:solidFill>
                <a:schemeClr val="tx1"/>
              </a:solidFill>
              <a:latin typeface="Verdana" pitchFamily="34" charset="0"/>
              <a:ea typeface="ＭＳ Ｐゴシック" charset="-128"/>
              <a:cs typeface="+mn-cs"/>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chemeClr val="tx1"/>
                </a:solidFill>
              </a:rPr>
              <a:t>Operations Management</a:t>
            </a:r>
            <a:r>
              <a:rPr lang="en-US" sz="1200" b="1" i="1" baseline="0" dirty="0" smtClean="0">
                <a:solidFill>
                  <a:schemeClr val="tx1"/>
                </a:solidFill>
              </a:rPr>
              <a:t>: Waiting Lines 2</a:t>
            </a:r>
            <a:endParaRPr lang="en-US" sz="1200" b="1" i="1" dirty="0">
              <a:solidFill>
                <a:schemeClr val="tx1"/>
              </a:solidFill>
            </a:endParaRPr>
          </a:p>
        </p:txBody>
      </p:sp>
      <p:sp>
        <p:nvSpPr>
          <p:cNvPr id="14" name="Rectangle 50"/>
          <p:cNvSpPr>
            <a:spLocks noGrp="1" noChangeArrowheads="1"/>
          </p:cNvSpPr>
          <p:nvPr>
            <p:ph type="title"/>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cxnSp>
        <p:nvCxnSpPr>
          <p:cNvPr id="19" name="Straight Connector 18"/>
          <p:cNvCxnSpPr/>
          <p:nvPr userDrawn="1"/>
        </p:nvCxnSpPr>
        <p:spPr bwMode="auto">
          <a:xfrm>
            <a:off x="0" y="990600"/>
            <a:ext cx="9144000" cy="1588"/>
          </a:xfrm>
          <a:prstGeom prst="line">
            <a:avLst/>
          </a:prstGeom>
          <a:solidFill>
            <a:schemeClr val="accent1"/>
          </a:solidFill>
          <a:ln w="76200" cap="flat" cmpd="sng" algn="ctr">
            <a:solidFill>
              <a:schemeClr val="tx1"/>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chemeClr val="tx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88" r:id="rId3"/>
    <p:sldLayoutId id="2147483756" r:id="rId4"/>
    <p:sldLayoutId id="2147483761" r:id="rId5"/>
    <p:sldLayoutId id="2147483762" r:id="rId6"/>
    <p:sldLayoutId id="2147483789" r:id="rId7"/>
  </p:sldLayoutIdLst>
  <p:transition/>
  <p:timing>
    <p:tnLst>
      <p:par>
        <p:cTn id="1" dur="indefinite" restart="never" nodeType="tmRoot"/>
      </p:par>
    </p:tnLst>
  </p:timing>
  <p:txStyles>
    <p:title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t>
            </a:r>
            <a:r>
              <a:rPr lang="en-US" sz="1200" b="1" i="1" dirty="0" err="1">
                <a:solidFill>
                  <a:srgbClr val="00B050"/>
                </a:solidFill>
              </a:rPr>
              <a:t>Asef-Vaziri</a:t>
            </a:r>
            <a:r>
              <a:rPr lang="en-US" sz="1200" b="1" i="1" dirty="0">
                <a:solidFill>
                  <a:srgbClr val="00B050"/>
                </a:solidFill>
              </a:rPr>
              <a:t>    </a:t>
            </a:r>
            <a:r>
              <a:rPr lang="en-US" sz="1200" b="1" i="1" dirty="0" smtClean="0">
                <a:solidFill>
                  <a:srgbClr val="00B050"/>
                </a:solidFill>
              </a:rPr>
              <a:t>Jul-09</a:t>
            </a:r>
            <a:endParaRPr lang="en-US" sz="1200" b="1" i="1" dirty="0">
              <a:solidFill>
                <a:srgbClr val="00B05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t>
            </a:r>
            <a:r>
              <a:rPr lang="en-US" sz="1200" b="1" i="1" dirty="0" err="1">
                <a:solidFill>
                  <a:srgbClr val="002060"/>
                </a:solidFill>
              </a:rPr>
              <a:t>Asef-Vaziri</a:t>
            </a:r>
            <a:r>
              <a:rPr lang="en-US" sz="1200" b="1" i="1" dirty="0">
                <a:solidFill>
                  <a:srgbClr val="002060"/>
                </a:solidFill>
              </a:rPr>
              <a:t>    </a:t>
            </a:r>
            <a:r>
              <a:rPr lang="en-US" sz="1200" b="1" i="1" dirty="0" smtClean="0">
                <a:solidFill>
                  <a:srgbClr val="002060"/>
                </a:solidFill>
              </a:rPr>
              <a:t>Jul-09</a:t>
            </a:r>
            <a:endParaRPr lang="en-US" sz="1200" b="1" i="1" dirty="0">
              <a:solidFill>
                <a:srgbClr val="00206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2060"/>
                </a:solidFill>
              </a:rPr>
              <a:t>Lean Thinking:  1- Introduction </a:t>
            </a:r>
            <a:endParaRPr lang="en-US" sz="1200" b="1" i="1" dirty="0">
              <a:solidFill>
                <a:srgbClr val="002060"/>
              </a:solidFill>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Practice: </a:t>
            </a:r>
            <a:br>
              <a:rPr lang="en-US" dirty="0" smtClean="0"/>
            </a:br>
            <a:endParaRPr lang="en-US" dirty="0" smtClean="0"/>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package" Target="../embeddings/Microsoft_Excel_Worksheet.xlsx"/></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7.wmf"/><Relationship Id="rId5" Type="http://schemas.openxmlformats.org/officeDocument/2006/relationships/oleObject" Target="../embeddings/oleObject6.bin"/><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9.wmf"/><Relationship Id="rId5" Type="http://schemas.openxmlformats.org/officeDocument/2006/relationships/oleObject" Target="../embeddings/oleObject9.bin"/><Relationship Id="rId4" Type="http://schemas.openxmlformats.org/officeDocument/2006/relationships/image" Target="../media/image6.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9.wmf"/><Relationship Id="rId5" Type="http://schemas.openxmlformats.org/officeDocument/2006/relationships/oleObject" Target="../embeddings/oleObject11.bin"/><Relationship Id="rId4" Type="http://schemas.openxmlformats.org/officeDocument/2006/relationships/image" Target="../media/image6.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0.emf"/><Relationship Id="rId4" Type="http://schemas.openxmlformats.org/officeDocument/2006/relationships/package" Target="../embeddings/Microsoft_Excel_Worksheet1.xlsx"/></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1.e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13.e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package" Target="../embeddings/Microsoft_Excel_Worksheet3.xlsx"/><Relationship Id="rId5" Type="http://schemas.openxmlformats.org/officeDocument/2006/relationships/image" Target="../media/image12.emf"/><Relationship Id="rId4" Type="http://schemas.openxmlformats.org/officeDocument/2006/relationships/package" Target="../embeddings/Microsoft_Excel_Worksheet2.xlsx"/></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1.wmf"/><Relationship Id="rId4" Type="http://schemas.openxmlformats.org/officeDocument/2006/relationships/oleObject" Target="../embeddings/oleObject13.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package" Target="../embeddings/Microsoft_Excel_Worksheet5.xlsx"/><Relationship Id="rId13" Type="http://schemas.openxmlformats.org/officeDocument/2006/relationships/image" Target="../media/image18.emf"/><Relationship Id="rId18" Type="http://schemas.openxmlformats.org/officeDocument/2006/relationships/oleObject" Target="../embeddings/oleObject15.bin"/><Relationship Id="rId3" Type="http://schemas.openxmlformats.org/officeDocument/2006/relationships/notesSlide" Target="../notesSlides/notesSlide20.xml"/><Relationship Id="rId21" Type="http://schemas.openxmlformats.org/officeDocument/2006/relationships/image" Target="../media/image22.emf"/><Relationship Id="rId7" Type="http://schemas.openxmlformats.org/officeDocument/2006/relationships/image" Target="../media/image15.wmf"/><Relationship Id="rId12" Type="http://schemas.openxmlformats.org/officeDocument/2006/relationships/package" Target="../embeddings/Microsoft_Excel_Worksheet7.xlsx"/><Relationship Id="rId17" Type="http://schemas.openxmlformats.org/officeDocument/2006/relationships/image" Target="../media/image20.emf"/><Relationship Id="rId2" Type="http://schemas.openxmlformats.org/officeDocument/2006/relationships/slideLayout" Target="../slideLayouts/slideLayout2.xml"/><Relationship Id="rId16" Type="http://schemas.openxmlformats.org/officeDocument/2006/relationships/package" Target="../embeddings/Microsoft_Excel_Worksheet9.xlsx"/><Relationship Id="rId20" Type="http://schemas.openxmlformats.org/officeDocument/2006/relationships/package" Target="../embeddings/Microsoft_Excel_Worksheet10.xlsx"/><Relationship Id="rId1" Type="http://schemas.openxmlformats.org/officeDocument/2006/relationships/vmlDrawing" Target="../drawings/vmlDrawing13.vml"/><Relationship Id="rId6" Type="http://schemas.openxmlformats.org/officeDocument/2006/relationships/oleObject" Target="../embeddings/oleObject14.bin"/><Relationship Id="rId11" Type="http://schemas.openxmlformats.org/officeDocument/2006/relationships/image" Target="../media/image17.emf"/><Relationship Id="rId5" Type="http://schemas.openxmlformats.org/officeDocument/2006/relationships/image" Target="../media/image14.emf"/><Relationship Id="rId15" Type="http://schemas.openxmlformats.org/officeDocument/2006/relationships/image" Target="../media/image19.emf"/><Relationship Id="rId10" Type="http://schemas.openxmlformats.org/officeDocument/2006/relationships/package" Target="../embeddings/Microsoft_Excel_Worksheet6.xlsx"/><Relationship Id="rId19" Type="http://schemas.openxmlformats.org/officeDocument/2006/relationships/image" Target="../media/image21.wmf"/><Relationship Id="rId4" Type="http://schemas.openxmlformats.org/officeDocument/2006/relationships/package" Target="../embeddings/Microsoft_Excel_Worksheet4.xlsx"/><Relationship Id="rId9" Type="http://schemas.openxmlformats.org/officeDocument/2006/relationships/image" Target="../media/image16.emf"/><Relationship Id="rId14" Type="http://schemas.openxmlformats.org/officeDocument/2006/relationships/package" Target="../embeddings/Microsoft_Excel_Worksheet8.xlsx"/></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package" Target="../embeddings/Microsoft_Excel_Worksheet13.xlsx"/><Relationship Id="rId3" Type="http://schemas.openxmlformats.org/officeDocument/2006/relationships/notesSlide" Target="../notesSlides/notesSlide21.xml"/><Relationship Id="rId7" Type="http://schemas.openxmlformats.org/officeDocument/2006/relationships/image" Target="../media/image24.e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package" Target="../embeddings/Microsoft_Excel_Worksheet12.xlsx"/><Relationship Id="rId5" Type="http://schemas.openxmlformats.org/officeDocument/2006/relationships/image" Target="../media/image23.emf"/><Relationship Id="rId4" Type="http://schemas.openxmlformats.org/officeDocument/2006/relationships/package" Target="../embeddings/Microsoft_Excel_Worksheet11.xlsx"/><Relationship Id="rId9" Type="http://schemas.openxmlformats.org/officeDocument/2006/relationships/image" Target="../media/image25.emf"/></Relationships>
</file>

<file path=ppt/slides/_rels/slide31.xml.rels><?xml version="1.0" encoding="UTF-8" standalone="yes"?>
<Relationships xmlns="http://schemas.openxmlformats.org/package/2006/relationships"><Relationship Id="rId8" Type="http://schemas.openxmlformats.org/officeDocument/2006/relationships/package" Target="../embeddings/Microsoft_Excel_Worksheet16.xlsx"/><Relationship Id="rId13" Type="http://schemas.openxmlformats.org/officeDocument/2006/relationships/image" Target="../media/image30.emf"/><Relationship Id="rId3" Type="http://schemas.openxmlformats.org/officeDocument/2006/relationships/notesSlide" Target="../notesSlides/notesSlide22.xml"/><Relationship Id="rId7" Type="http://schemas.openxmlformats.org/officeDocument/2006/relationships/image" Target="../media/image27.emf"/><Relationship Id="rId12" Type="http://schemas.openxmlformats.org/officeDocument/2006/relationships/package" Target="../embeddings/Microsoft_Excel_Worksheet18.xlsx"/><Relationship Id="rId17" Type="http://schemas.openxmlformats.org/officeDocument/2006/relationships/image" Target="../media/image32.emf"/><Relationship Id="rId2" Type="http://schemas.openxmlformats.org/officeDocument/2006/relationships/slideLayout" Target="../slideLayouts/slideLayout2.xml"/><Relationship Id="rId16" Type="http://schemas.openxmlformats.org/officeDocument/2006/relationships/package" Target="../embeddings/Microsoft_Excel_Worksheet20.xlsx"/><Relationship Id="rId1" Type="http://schemas.openxmlformats.org/officeDocument/2006/relationships/vmlDrawing" Target="../drawings/vmlDrawing15.vml"/><Relationship Id="rId6" Type="http://schemas.openxmlformats.org/officeDocument/2006/relationships/package" Target="../embeddings/Microsoft_Excel_Worksheet15.xlsx"/><Relationship Id="rId11" Type="http://schemas.openxmlformats.org/officeDocument/2006/relationships/image" Target="../media/image29.emf"/><Relationship Id="rId5" Type="http://schemas.openxmlformats.org/officeDocument/2006/relationships/image" Target="../media/image26.emf"/><Relationship Id="rId15" Type="http://schemas.openxmlformats.org/officeDocument/2006/relationships/image" Target="../media/image31.emf"/><Relationship Id="rId10" Type="http://schemas.openxmlformats.org/officeDocument/2006/relationships/package" Target="../embeddings/Microsoft_Excel_Worksheet17.xlsx"/><Relationship Id="rId4" Type="http://schemas.openxmlformats.org/officeDocument/2006/relationships/package" Target="../embeddings/Microsoft_Excel_Worksheet14.xlsx"/><Relationship Id="rId9" Type="http://schemas.openxmlformats.org/officeDocument/2006/relationships/image" Target="../media/image28.emf"/><Relationship Id="rId14" Type="http://schemas.openxmlformats.org/officeDocument/2006/relationships/package" Target="../embeddings/Microsoft_Excel_Worksheet19.xlsx"/></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133475"/>
            <a:ext cx="9067800" cy="5267325"/>
          </a:xfrm>
        </p:spPr>
        <p:txBody>
          <a:bodyPr/>
          <a:lstStyle/>
          <a:p>
            <a:pPr marL="0" indent="0">
              <a:buFont typeface="Wingdings" pitchFamily="2" charset="2"/>
              <a:buNone/>
              <a:defRPr/>
            </a:pPr>
            <a:r>
              <a:rPr lang="en-US" sz="2300" dirty="0" smtClean="0">
                <a:latin typeface="Book Antiqua" pitchFamily="18" charset="0"/>
              </a:rPr>
              <a:t>Bank of San Pedro has only </a:t>
            </a:r>
            <a:r>
              <a:rPr lang="en-US" sz="2300" dirty="0" smtClean="0">
                <a:solidFill>
                  <a:srgbClr val="FF0000"/>
                </a:solidFill>
                <a:latin typeface="Book Antiqua" pitchFamily="18" charset="0"/>
              </a:rPr>
              <a:t>1 teller</a:t>
            </a:r>
            <a:r>
              <a:rPr lang="en-US" sz="2300" dirty="0" smtClean="0">
                <a:latin typeface="Book Antiqua" pitchFamily="18" charset="0"/>
              </a:rPr>
              <a:t>. On average, </a:t>
            </a:r>
            <a:r>
              <a:rPr lang="en-US" sz="2300" dirty="0" smtClean="0">
                <a:solidFill>
                  <a:srgbClr val="FF0000"/>
                </a:solidFill>
                <a:latin typeface="Book Antiqua" pitchFamily="18" charset="0"/>
              </a:rPr>
              <a:t>1</a:t>
            </a:r>
            <a:r>
              <a:rPr lang="en-US" sz="2300" dirty="0" smtClean="0">
                <a:latin typeface="Book Antiqua" pitchFamily="18" charset="0"/>
              </a:rPr>
              <a:t> </a:t>
            </a:r>
            <a:r>
              <a:rPr lang="en-US" sz="2300" dirty="0" smtClean="0">
                <a:solidFill>
                  <a:srgbClr val="FF0000"/>
                </a:solidFill>
                <a:latin typeface="Book Antiqua" pitchFamily="18" charset="0"/>
              </a:rPr>
              <a:t>customer comes every 6 minutes</a:t>
            </a:r>
            <a:r>
              <a:rPr lang="en-US" sz="2300" dirty="0" smtClean="0">
                <a:latin typeface="Book Antiqua" pitchFamily="18" charset="0"/>
              </a:rPr>
              <a:t>, and it takes the teller an average of </a:t>
            </a:r>
            <a:r>
              <a:rPr lang="en-US" sz="2300" dirty="0" smtClean="0">
                <a:solidFill>
                  <a:srgbClr val="FF0000"/>
                </a:solidFill>
                <a:latin typeface="Book Antiqua" pitchFamily="18" charset="0"/>
              </a:rPr>
              <a:t>3 minutes to serve a customer</a:t>
            </a:r>
            <a:r>
              <a:rPr lang="en-US" sz="2300" dirty="0" smtClean="0">
                <a:latin typeface="Book Antiqua" pitchFamily="18" charset="0"/>
              </a:rPr>
              <a:t>. To improve customer satisfaction, the bank is going to implement a unique policy called, “We Pay While You Wait.” Once implemented, the bank will pay each customer </a:t>
            </a:r>
            <a:r>
              <a:rPr lang="en-US" sz="2300" dirty="0" smtClean="0">
                <a:solidFill>
                  <a:srgbClr val="FF0000"/>
                </a:solidFill>
                <a:latin typeface="Book Antiqua" pitchFamily="18" charset="0"/>
              </a:rPr>
              <a:t>$3 per minute while a customer waits in line</a:t>
            </a:r>
            <a:r>
              <a:rPr lang="en-US" sz="2300" dirty="0" smtClean="0">
                <a:latin typeface="Book Antiqua" pitchFamily="18" charset="0"/>
              </a:rPr>
              <a:t>. (So the clock starts when a customer joins the line, and stops when the customer begins to talk to the teller.) Bank of San Pedro hired you as a consultant and you are responsible for estimating how much the “We Pay While You Wait” program will cost. Assume linear cost. If a customer waits for ten seconds in line, Bank of San Pedro will pay $0.5. Assume that arrival follows Poisson and service time follows exponential distribution. </a:t>
            </a:r>
          </a:p>
          <a:p>
            <a:pPr>
              <a:buFont typeface="Wingdings" pitchFamily="2" charset="2"/>
              <a:buNone/>
              <a:defRPr/>
            </a:pPr>
            <a:endParaRPr lang="en-US" sz="2400" dirty="0" smtClean="0"/>
          </a:p>
          <a:p>
            <a:pPr>
              <a:buFont typeface="Wingdings" pitchFamily="2" charset="2"/>
              <a:buNone/>
              <a:defRPr/>
            </a:pPr>
            <a:endParaRPr lang="en-US" sz="2400" dirty="0" smtClean="0"/>
          </a:p>
          <a:p>
            <a:pPr>
              <a:buFont typeface="Wingdings" pitchFamily="2" charset="2"/>
              <a:buNone/>
              <a:defRPr/>
            </a:pPr>
            <a:endParaRPr lang="en-US" sz="2400" dirty="0" smtClean="0"/>
          </a:p>
          <a:p>
            <a:pPr>
              <a:buFont typeface="Wingdings" pitchFamily="2" charset="2"/>
              <a:buNone/>
              <a:defRPr/>
            </a:pPr>
            <a:r>
              <a:rPr lang="en-US" sz="2400" dirty="0" smtClean="0"/>
              <a:t>	 </a:t>
            </a:r>
          </a:p>
          <a:p>
            <a:pPr marL="533400" indent="-533400">
              <a:buFont typeface="Wingdings" pitchFamily="2" charset="2"/>
              <a:buNone/>
              <a:defRPr/>
            </a:pPr>
            <a:endParaRPr lang="en-US" sz="2400" dirty="0" smtClean="0"/>
          </a:p>
          <a:p>
            <a:pPr marL="533400" indent="-533400">
              <a:buFont typeface="Wingdings" pitchFamily="2" charset="2"/>
              <a:buNone/>
              <a:defRPr/>
            </a:pPr>
            <a:r>
              <a:rPr lang="en-US" dirty="0" smtClean="0"/>
              <a:t>	</a:t>
            </a:r>
            <a:endParaRPr lang="en-US" dirty="0" smtClean="0">
              <a:solidFill>
                <a:srgbClr val="09224F"/>
              </a:solidFill>
            </a:endParaRPr>
          </a:p>
        </p:txBody>
      </p:sp>
      <p:sp>
        <p:nvSpPr>
          <p:cNvPr id="4" name="Title 1"/>
          <p:cNvSpPr txBox="1">
            <a:spLocks/>
          </p:cNvSpPr>
          <p:nvPr/>
        </p:nvSpPr>
        <p:spPr bwMode="gray">
          <a:xfrm>
            <a:off x="0" y="0"/>
            <a:ext cx="9143999"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a:latin typeface="Impact" pitchFamily="34" charset="0"/>
                <a:ea typeface="ＭＳ Ｐゴシック" pitchFamily="-65" charset="-128"/>
                <a:cs typeface="Impact" pitchFamily="34" charset="0"/>
              </a:rPr>
              <a:t>7</a:t>
            </a:r>
            <a:endPar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gray">
          <a:xfrm>
            <a:off x="0" y="0"/>
            <a:ext cx="9143999"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smtClean="0">
                <a:latin typeface="Impact" pitchFamily="34" charset="0"/>
                <a:ea typeface="ＭＳ Ｐゴシック" pitchFamily="-65" charset="-128"/>
                <a:cs typeface="Impact" pitchFamily="34" charset="0"/>
              </a:rPr>
              <a:t>7 - Exact</a:t>
            </a:r>
            <a:endParaRPr lang="en-US" sz="3600" kern="0" dirty="0">
              <a:latin typeface="Impact" pitchFamily="34" charset="0"/>
              <a:ea typeface="ＭＳ Ｐゴシック" pitchFamily="-65" charset="-128"/>
              <a:cs typeface="Impact" pitchFamily="34" charset="0"/>
            </a:endParaRPr>
          </a:p>
        </p:txBody>
      </p:sp>
      <p:graphicFrame>
        <p:nvGraphicFramePr>
          <p:cNvPr id="2" name="Object 1"/>
          <p:cNvGraphicFramePr>
            <a:graphicFrameLocks noChangeAspect="1"/>
          </p:cNvGraphicFramePr>
          <p:nvPr>
            <p:extLst/>
          </p:nvPr>
        </p:nvGraphicFramePr>
        <p:xfrm>
          <a:off x="178092" y="1512862"/>
          <a:ext cx="8813507" cy="3821138"/>
        </p:xfrm>
        <a:graphic>
          <a:graphicData uri="http://schemas.openxmlformats.org/presentationml/2006/ole">
            <mc:AlternateContent xmlns:mc="http://schemas.openxmlformats.org/markup-compatibility/2006">
              <mc:Choice xmlns:v="urn:schemas-microsoft-com:vml" Requires="v">
                <p:oleObj spid="_x0000_s316420" name="Worksheet" r:id="rId4" imgW="5734090" imgH="2486088" progId="Excel.Sheet.12">
                  <p:embed/>
                </p:oleObj>
              </mc:Choice>
              <mc:Fallback>
                <p:oleObj name="Worksheet" r:id="rId4" imgW="5734090" imgH="2486088" progId="Excel.Sheet.12">
                  <p:embed/>
                  <p:pic>
                    <p:nvPicPr>
                      <p:cNvPr id="0" name=""/>
                      <p:cNvPicPr/>
                      <p:nvPr/>
                    </p:nvPicPr>
                    <p:blipFill>
                      <a:blip r:embed="rId5"/>
                      <a:stretch>
                        <a:fillRect/>
                      </a:stretch>
                    </p:blipFill>
                    <p:spPr>
                      <a:xfrm>
                        <a:off x="178092" y="1512862"/>
                        <a:ext cx="8813507" cy="3821138"/>
                      </a:xfrm>
                      <a:prstGeom prst="rect">
                        <a:avLst/>
                      </a:prstGeom>
                    </p:spPr>
                  </p:pic>
                </p:oleObj>
              </mc:Fallback>
            </mc:AlternateContent>
          </a:graphicData>
        </a:graphic>
      </p:graphicFrame>
    </p:spTree>
    <p:extLst>
      <p:ext uri="{BB962C8B-B14F-4D97-AF65-F5344CB8AC3E}">
        <p14:creationId xmlns:p14="http://schemas.microsoft.com/office/powerpoint/2010/main" val="273823840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16042" y="0"/>
            <a:ext cx="9525000" cy="7010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829827143"/>
              </p:ext>
            </p:extLst>
          </p:nvPr>
        </p:nvGraphicFramePr>
        <p:xfrm>
          <a:off x="1004888" y="71438"/>
          <a:ext cx="7291076" cy="6862762"/>
        </p:xfrm>
        <a:graphic>
          <a:graphicData uri="http://schemas.openxmlformats.org/presentationml/2006/ole">
            <mc:AlternateContent xmlns:mc="http://schemas.openxmlformats.org/markup-compatibility/2006">
              <mc:Choice xmlns:v="urn:schemas-microsoft-com:vml" Requires="v">
                <p:oleObj spid="_x0000_s317444" name="Worksheet" r:id="rId3" imgW="7134211" imgH="6715057" progId="Excel.Sheet.8">
                  <p:embed/>
                </p:oleObj>
              </mc:Choice>
              <mc:Fallback>
                <p:oleObj name="Worksheet" r:id="rId3" imgW="7134211" imgH="6715057" progId="Excel.Sheet.8">
                  <p:embed/>
                  <p:pic>
                    <p:nvPicPr>
                      <p:cNvPr id="0" name=""/>
                      <p:cNvPicPr/>
                      <p:nvPr/>
                    </p:nvPicPr>
                    <p:blipFill>
                      <a:blip r:embed="rId4"/>
                      <a:stretch>
                        <a:fillRect/>
                      </a:stretch>
                    </p:blipFill>
                    <p:spPr>
                      <a:xfrm>
                        <a:off x="1004888" y="71438"/>
                        <a:ext cx="7291076" cy="6862762"/>
                      </a:xfrm>
                      <a:prstGeom prst="rect">
                        <a:avLst/>
                      </a:prstGeom>
                    </p:spPr>
                  </p:pic>
                </p:oleObj>
              </mc:Fallback>
            </mc:AlternateContent>
          </a:graphicData>
        </a:graphic>
      </p:graphicFrame>
    </p:spTree>
    <p:extLst>
      <p:ext uri="{BB962C8B-B14F-4D97-AF65-F5344CB8AC3E}">
        <p14:creationId xmlns:p14="http://schemas.microsoft.com/office/powerpoint/2010/main" val="359806694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3"/>
          <p:cNvSpPr>
            <a:spLocks noChangeShapeType="1"/>
          </p:cNvSpPr>
          <p:nvPr/>
        </p:nvSpPr>
        <p:spPr bwMode="auto">
          <a:xfrm flipV="1">
            <a:off x="2851149" y="1934343"/>
            <a:ext cx="817563" cy="821"/>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3" name="Rectangle 4"/>
          <p:cNvSpPr>
            <a:spLocks noChangeArrowheads="1"/>
          </p:cNvSpPr>
          <p:nvPr/>
        </p:nvSpPr>
        <p:spPr bwMode="auto">
          <a:xfrm>
            <a:off x="5499750" y="1762125"/>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1</a:t>
            </a:r>
          </a:p>
        </p:txBody>
      </p:sp>
      <p:sp>
        <p:nvSpPr>
          <p:cNvPr id="4" name="Rectangle 5"/>
          <p:cNvSpPr>
            <a:spLocks noChangeArrowheads="1"/>
          </p:cNvSpPr>
          <p:nvPr/>
        </p:nvSpPr>
        <p:spPr bwMode="auto">
          <a:xfrm>
            <a:off x="3527923" y="2020528"/>
            <a:ext cx="982640"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smtClean="0">
                <a:solidFill>
                  <a:srgbClr val="000000"/>
                </a:solidFill>
                <a:latin typeface="Book Antiqua" panose="02040602050305030304" pitchFamily="18" charset="0"/>
              </a:rPr>
              <a:t>Queue1</a:t>
            </a:r>
            <a:endParaRPr lang="en-US" altLang="en-US" sz="1800" dirty="0">
              <a:solidFill>
                <a:srgbClr val="000000"/>
              </a:solidFill>
              <a:latin typeface="Book Antiqua" panose="02040602050305030304" pitchFamily="18" charset="0"/>
            </a:endParaRPr>
          </a:p>
        </p:txBody>
      </p:sp>
      <p:sp>
        <p:nvSpPr>
          <p:cNvPr id="5" name="Rectangle 6"/>
          <p:cNvSpPr>
            <a:spLocks noChangeArrowheads="1"/>
          </p:cNvSpPr>
          <p:nvPr/>
        </p:nvSpPr>
        <p:spPr bwMode="auto">
          <a:xfrm>
            <a:off x="5483225" y="1517650"/>
            <a:ext cx="1014413" cy="879475"/>
          </a:xfrm>
          <a:prstGeom prst="rect">
            <a:avLst/>
          </a:prstGeom>
          <a:noFill/>
          <a:ln w="38100">
            <a:solidFill>
              <a:schemeClr val="accent1">
                <a:lumMod val="75000"/>
              </a:schemeClr>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6" name="Freeform 7"/>
          <p:cNvSpPr>
            <a:spLocks/>
          </p:cNvSpPr>
          <p:nvPr/>
        </p:nvSpPr>
        <p:spPr bwMode="auto">
          <a:xfrm>
            <a:off x="3492088" y="1430558"/>
            <a:ext cx="1033463" cy="903201"/>
          </a:xfrm>
          <a:custGeom>
            <a:avLst/>
            <a:gdLst>
              <a:gd name="T0" fmla="*/ 0 w 576"/>
              <a:gd name="T1" fmla="*/ 1330642282 h 528"/>
              <a:gd name="T2" fmla="*/ 835511262 w 576"/>
              <a:gd name="T3" fmla="*/ 0 h 528"/>
              <a:gd name="T4" fmla="*/ 1671020821 w 576"/>
              <a:gd name="T5" fmla="*/ 1330642282 h 528"/>
              <a:gd name="T6" fmla="*/ 0 w 576"/>
              <a:gd name="T7" fmla="*/ 1330642282 h 528"/>
              <a:gd name="T8" fmla="*/ 0 60000 65536"/>
              <a:gd name="T9" fmla="*/ 0 60000 65536"/>
              <a:gd name="T10" fmla="*/ 0 60000 65536"/>
              <a:gd name="T11" fmla="*/ 0 60000 65536"/>
              <a:gd name="T12" fmla="*/ 0 w 576"/>
              <a:gd name="T13" fmla="*/ 0 h 528"/>
              <a:gd name="T14" fmla="*/ 576 w 576"/>
              <a:gd name="T15" fmla="*/ 528 h 528"/>
            </a:gdLst>
            <a:ahLst/>
            <a:cxnLst>
              <a:cxn ang="T8">
                <a:pos x="T0" y="T1"/>
              </a:cxn>
              <a:cxn ang="T9">
                <a:pos x="T2" y="T3"/>
              </a:cxn>
              <a:cxn ang="T10">
                <a:pos x="T4" y="T5"/>
              </a:cxn>
              <a:cxn ang="T11">
                <a:pos x="T6" y="T7"/>
              </a:cxn>
            </a:cxnLst>
            <a:rect l="T12" t="T13" r="T14" b="T15"/>
            <a:pathLst>
              <a:path w="576" h="528">
                <a:moveTo>
                  <a:pt x="0" y="528"/>
                </a:moveTo>
                <a:lnTo>
                  <a:pt x="288" y="0"/>
                </a:lnTo>
                <a:lnTo>
                  <a:pt x="576" y="528"/>
                </a:lnTo>
                <a:lnTo>
                  <a:pt x="0" y="528"/>
                </a:lnTo>
                <a:close/>
              </a:path>
            </a:pathLst>
          </a:cu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7" name="Line 8"/>
          <p:cNvSpPr>
            <a:spLocks noChangeShapeType="1"/>
          </p:cNvSpPr>
          <p:nvPr/>
        </p:nvSpPr>
        <p:spPr bwMode="auto">
          <a:xfrm>
            <a:off x="4302125" y="1936750"/>
            <a:ext cx="1143000" cy="0"/>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8" name="Line 9"/>
          <p:cNvSpPr>
            <a:spLocks noChangeShapeType="1"/>
          </p:cNvSpPr>
          <p:nvPr/>
        </p:nvSpPr>
        <p:spPr bwMode="auto">
          <a:xfrm>
            <a:off x="6502400" y="1958975"/>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9" name="Line 10"/>
          <p:cNvSpPr>
            <a:spLocks noChangeShapeType="1"/>
          </p:cNvSpPr>
          <p:nvPr/>
        </p:nvSpPr>
        <p:spPr bwMode="auto">
          <a:xfrm>
            <a:off x="2851150" y="3124200"/>
            <a:ext cx="958850" cy="0"/>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10" name="Rectangle 11"/>
          <p:cNvSpPr>
            <a:spLocks noChangeArrowheads="1"/>
          </p:cNvSpPr>
          <p:nvPr/>
        </p:nvSpPr>
        <p:spPr bwMode="auto">
          <a:xfrm>
            <a:off x="5490225" y="2949575"/>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2</a:t>
            </a:r>
          </a:p>
        </p:txBody>
      </p:sp>
      <p:sp>
        <p:nvSpPr>
          <p:cNvPr id="12" name="Rectangle 13"/>
          <p:cNvSpPr>
            <a:spLocks noChangeArrowheads="1"/>
          </p:cNvSpPr>
          <p:nvPr/>
        </p:nvSpPr>
        <p:spPr bwMode="auto">
          <a:xfrm>
            <a:off x="5473700" y="2705100"/>
            <a:ext cx="1014413" cy="879475"/>
          </a:xfrm>
          <a:prstGeom prst="rect">
            <a:avLst/>
          </a:prstGeom>
          <a:noFill/>
          <a:ln w="38100">
            <a:solidFill>
              <a:schemeClr val="accent1">
                <a:lumMod val="75000"/>
              </a:schemeClr>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sz="800" dirty="0">
              <a:latin typeface="Book Antiqua" panose="02040602050305030304" pitchFamily="18" charset="0"/>
            </a:endParaRPr>
          </a:p>
        </p:txBody>
      </p:sp>
      <p:sp>
        <p:nvSpPr>
          <p:cNvPr id="13" name="Freeform 14"/>
          <p:cNvSpPr>
            <a:spLocks/>
          </p:cNvSpPr>
          <p:nvPr/>
        </p:nvSpPr>
        <p:spPr bwMode="auto">
          <a:xfrm>
            <a:off x="3522663" y="2705100"/>
            <a:ext cx="1038225" cy="838200"/>
          </a:xfrm>
          <a:custGeom>
            <a:avLst/>
            <a:gdLst>
              <a:gd name="T0" fmla="*/ 0 w 576"/>
              <a:gd name="T1" fmla="*/ 1330642282 h 528"/>
              <a:gd name="T2" fmla="*/ 935685690 w 576"/>
              <a:gd name="T3" fmla="*/ 0 h 528"/>
              <a:gd name="T4" fmla="*/ 1871373183 w 576"/>
              <a:gd name="T5" fmla="*/ 1330642282 h 528"/>
              <a:gd name="T6" fmla="*/ 0 w 576"/>
              <a:gd name="T7" fmla="*/ 1330642282 h 528"/>
              <a:gd name="T8" fmla="*/ 0 60000 65536"/>
              <a:gd name="T9" fmla="*/ 0 60000 65536"/>
              <a:gd name="T10" fmla="*/ 0 60000 65536"/>
              <a:gd name="T11" fmla="*/ 0 60000 65536"/>
              <a:gd name="T12" fmla="*/ 0 w 576"/>
              <a:gd name="T13" fmla="*/ 0 h 528"/>
              <a:gd name="T14" fmla="*/ 576 w 576"/>
              <a:gd name="T15" fmla="*/ 528 h 528"/>
            </a:gdLst>
            <a:ahLst/>
            <a:cxnLst>
              <a:cxn ang="T8">
                <a:pos x="T0" y="T1"/>
              </a:cxn>
              <a:cxn ang="T9">
                <a:pos x="T2" y="T3"/>
              </a:cxn>
              <a:cxn ang="T10">
                <a:pos x="T4" y="T5"/>
              </a:cxn>
              <a:cxn ang="T11">
                <a:pos x="T6" y="T7"/>
              </a:cxn>
            </a:cxnLst>
            <a:rect l="T12" t="T13" r="T14" b="T15"/>
            <a:pathLst>
              <a:path w="576" h="528">
                <a:moveTo>
                  <a:pt x="0" y="528"/>
                </a:moveTo>
                <a:lnTo>
                  <a:pt x="288" y="0"/>
                </a:lnTo>
                <a:lnTo>
                  <a:pt x="576" y="528"/>
                </a:lnTo>
                <a:lnTo>
                  <a:pt x="0" y="528"/>
                </a:lnTo>
                <a:close/>
              </a:path>
            </a:pathLst>
          </a:cu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14" name="Line 15"/>
          <p:cNvSpPr>
            <a:spLocks noChangeShapeType="1"/>
          </p:cNvSpPr>
          <p:nvPr/>
        </p:nvSpPr>
        <p:spPr bwMode="auto">
          <a:xfrm>
            <a:off x="4292600" y="3124200"/>
            <a:ext cx="1143000" cy="0"/>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15" name="Line 16"/>
          <p:cNvSpPr>
            <a:spLocks noChangeShapeType="1"/>
          </p:cNvSpPr>
          <p:nvPr/>
        </p:nvSpPr>
        <p:spPr bwMode="auto">
          <a:xfrm>
            <a:off x="6492875" y="3146425"/>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16" name="Rectangle 17" descr="Horizontal brick"/>
          <p:cNvSpPr>
            <a:spLocks noChangeArrowheads="1"/>
          </p:cNvSpPr>
          <p:nvPr/>
        </p:nvSpPr>
        <p:spPr bwMode="auto">
          <a:xfrm>
            <a:off x="2709863" y="2516188"/>
            <a:ext cx="4491037" cy="98425"/>
          </a:xfrm>
          <a:prstGeom prst="rect">
            <a:avLst/>
          </a:prstGeom>
          <a:pattFill prst="horzBrick">
            <a:fgClr>
              <a:schemeClr val="tx2"/>
            </a:fgClr>
            <a:bgClr>
              <a:srgbClr val="FFFFFF"/>
            </a:bgClr>
          </a:pattFill>
          <a:ln w="9525">
            <a:solidFill>
              <a:srgbClr val="000000"/>
            </a:solidFill>
            <a:miter lim="800000"/>
            <a:headEnd/>
            <a:tailEnd/>
          </a:ln>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17" name="Line 18"/>
          <p:cNvSpPr>
            <a:spLocks noChangeShapeType="1"/>
          </p:cNvSpPr>
          <p:nvPr/>
        </p:nvSpPr>
        <p:spPr bwMode="auto">
          <a:xfrm flipH="1" flipV="1">
            <a:off x="2136774" y="1421427"/>
            <a:ext cx="731838" cy="51435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18" name="Line 19"/>
          <p:cNvSpPr>
            <a:spLocks noChangeShapeType="1"/>
          </p:cNvSpPr>
          <p:nvPr/>
        </p:nvSpPr>
        <p:spPr bwMode="auto">
          <a:xfrm flipH="1">
            <a:off x="2120899" y="3105149"/>
            <a:ext cx="747713" cy="62865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0" name="Rectangle 21"/>
          <p:cNvSpPr>
            <a:spLocks noChangeArrowheads="1"/>
          </p:cNvSpPr>
          <p:nvPr/>
        </p:nvSpPr>
        <p:spPr bwMode="auto">
          <a:xfrm>
            <a:off x="5544200" y="4368800"/>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1</a:t>
            </a:r>
          </a:p>
        </p:txBody>
      </p:sp>
      <p:sp>
        <p:nvSpPr>
          <p:cNvPr id="21" name="Rectangle 22"/>
          <p:cNvSpPr>
            <a:spLocks noChangeArrowheads="1"/>
          </p:cNvSpPr>
          <p:nvPr/>
        </p:nvSpPr>
        <p:spPr bwMode="auto">
          <a:xfrm>
            <a:off x="3593876" y="5149850"/>
            <a:ext cx="867225"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Queue</a:t>
            </a:r>
          </a:p>
        </p:txBody>
      </p:sp>
      <p:sp>
        <p:nvSpPr>
          <p:cNvPr id="22" name="Rectangle 23"/>
          <p:cNvSpPr>
            <a:spLocks noChangeArrowheads="1"/>
          </p:cNvSpPr>
          <p:nvPr/>
        </p:nvSpPr>
        <p:spPr bwMode="auto">
          <a:xfrm>
            <a:off x="5514975" y="4111625"/>
            <a:ext cx="1014413" cy="2068513"/>
          </a:xfrm>
          <a:prstGeom prst="rect">
            <a:avLst/>
          </a:prstGeom>
          <a:noFill/>
          <a:ln w="38100">
            <a:solidFill>
              <a:schemeClr val="accent1">
                <a:lumMod val="75000"/>
              </a:schemeClr>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sz="800" dirty="0">
              <a:latin typeface="Book Antiqua" panose="02040602050305030304" pitchFamily="18" charset="0"/>
            </a:endParaRPr>
          </a:p>
        </p:txBody>
      </p:sp>
      <p:sp>
        <p:nvSpPr>
          <p:cNvPr id="23" name="Freeform 24"/>
          <p:cNvSpPr>
            <a:spLocks/>
          </p:cNvSpPr>
          <p:nvPr/>
        </p:nvSpPr>
        <p:spPr bwMode="auto">
          <a:xfrm>
            <a:off x="3551238" y="4675188"/>
            <a:ext cx="1009650" cy="838200"/>
          </a:xfrm>
          <a:custGeom>
            <a:avLst/>
            <a:gdLst>
              <a:gd name="T0" fmla="*/ 0 w 576"/>
              <a:gd name="T1" fmla="*/ 1330642282 h 528"/>
              <a:gd name="T2" fmla="*/ 884889707 w 576"/>
              <a:gd name="T3" fmla="*/ 0 h 528"/>
              <a:gd name="T4" fmla="*/ 1769779415 w 576"/>
              <a:gd name="T5" fmla="*/ 1330642282 h 528"/>
              <a:gd name="T6" fmla="*/ 0 w 576"/>
              <a:gd name="T7" fmla="*/ 1330642282 h 528"/>
              <a:gd name="T8" fmla="*/ 0 60000 65536"/>
              <a:gd name="T9" fmla="*/ 0 60000 65536"/>
              <a:gd name="T10" fmla="*/ 0 60000 65536"/>
              <a:gd name="T11" fmla="*/ 0 60000 65536"/>
              <a:gd name="T12" fmla="*/ 0 w 576"/>
              <a:gd name="T13" fmla="*/ 0 h 528"/>
              <a:gd name="T14" fmla="*/ 576 w 576"/>
              <a:gd name="T15" fmla="*/ 528 h 528"/>
            </a:gdLst>
            <a:ahLst/>
            <a:cxnLst>
              <a:cxn ang="T8">
                <a:pos x="T0" y="T1"/>
              </a:cxn>
              <a:cxn ang="T9">
                <a:pos x="T2" y="T3"/>
              </a:cxn>
              <a:cxn ang="T10">
                <a:pos x="T4" y="T5"/>
              </a:cxn>
              <a:cxn ang="T11">
                <a:pos x="T6" y="T7"/>
              </a:cxn>
            </a:cxnLst>
            <a:rect l="T12" t="T13" r="T14" b="T15"/>
            <a:pathLst>
              <a:path w="576" h="528">
                <a:moveTo>
                  <a:pt x="0" y="528"/>
                </a:moveTo>
                <a:lnTo>
                  <a:pt x="288" y="0"/>
                </a:lnTo>
                <a:lnTo>
                  <a:pt x="576" y="528"/>
                </a:lnTo>
                <a:lnTo>
                  <a:pt x="0" y="528"/>
                </a:lnTo>
                <a:close/>
              </a:path>
            </a:pathLst>
          </a:cu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24" name="Line 25"/>
          <p:cNvSpPr>
            <a:spLocks noChangeShapeType="1"/>
          </p:cNvSpPr>
          <p:nvPr/>
        </p:nvSpPr>
        <p:spPr bwMode="auto">
          <a:xfrm>
            <a:off x="4333875" y="5127625"/>
            <a:ext cx="1196975" cy="511175"/>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5" name="Line 26"/>
          <p:cNvSpPr>
            <a:spLocks noChangeShapeType="1"/>
          </p:cNvSpPr>
          <p:nvPr/>
        </p:nvSpPr>
        <p:spPr bwMode="auto">
          <a:xfrm>
            <a:off x="6534150" y="4562475"/>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6" name="Rectangle 27"/>
          <p:cNvSpPr>
            <a:spLocks noChangeArrowheads="1"/>
          </p:cNvSpPr>
          <p:nvPr/>
        </p:nvSpPr>
        <p:spPr bwMode="auto">
          <a:xfrm>
            <a:off x="5531500" y="5549900"/>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2</a:t>
            </a:r>
          </a:p>
        </p:txBody>
      </p:sp>
      <p:sp>
        <p:nvSpPr>
          <p:cNvPr id="27" name="Line 28"/>
          <p:cNvSpPr>
            <a:spLocks noChangeShapeType="1"/>
          </p:cNvSpPr>
          <p:nvPr/>
        </p:nvSpPr>
        <p:spPr bwMode="auto">
          <a:xfrm flipV="1">
            <a:off x="5514975" y="5127625"/>
            <a:ext cx="1022350" cy="0"/>
          </a:xfrm>
          <a:prstGeom prst="line">
            <a:avLst/>
          </a:prstGeom>
          <a:noFill/>
          <a:ln w="38100">
            <a:solidFill>
              <a:schemeClr val="accent1">
                <a:lumMod val="75000"/>
              </a:schemeClr>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sz="800" dirty="0">
              <a:latin typeface="Book Antiqua" panose="02040602050305030304" pitchFamily="18" charset="0"/>
            </a:endParaRPr>
          </a:p>
        </p:txBody>
      </p:sp>
      <p:sp>
        <p:nvSpPr>
          <p:cNvPr id="28" name="Line 29"/>
          <p:cNvSpPr>
            <a:spLocks noChangeShapeType="1"/>
          </p:cNvSpPr>
          <p:nvPr/>
        </p:nvSpPr>
        <p:spPr bwMode="auto">
          <a:xfrm flipV="1">
            <a:off x="4327525" y="4592638"/>
            <a:ext cx="1196975" cy="511175"/>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9" name="Line 30"/>
          <p:cNvSpPr>
            <a:spLocks noChangeShapeType="1"/>
          </p:cNvSpPr>
          <p:nvPr/>
        </p:nvSpPr>
        <p:spPr bwMode="auto">
          <a:xfrm>
            <a:off x="6553200" y="5686425"/>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30" name="Line 32"/>
          <p:cNvSpPr>
            <a:spLocks noChangeShapeType="1"/>
          </p:cNvSpPr>
          <p:nvPr/>
        </p:nvSpPr>
        <p:spPr bwMode="auto">
          <a:xfrm>
            <a:off x="2269628" y="5146675"/>
            <a:ext cx="1489572" cy="3175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latin typeface="Book Antiqua" panose="02040602050305030304" pitchFamily="18" charset="0"/>
            </a:endParaRPr>
          </a:p>
        </p:txBody>
      </p:sp>
      <p:sp>
        <p:nvSpPr>
          <p:cNvPr id="32" name="Text Box 34"/>
          <p:cNvSpPr txBox="1">
            <a:spLocks noChangeArrowheads="1"/>
          </p:cNvSpPr>
          <p:nvPr/>
        </p:nvSpPr>
        <p:spPr bwMode="auto">
          <a:xfrm>
            <a:off x="1447800" y="4977884"/>
            <a:ext cx="7809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smtClean="0">
                <a:solidFill>
                  <a:srgbClr val="000000"/>
                </a:solidFill>
                <a:latin typeface="Book Antiqua" panose="02040602050305030304" pitchFamily="18" charset="0"/>
              </a:rPr>
              <a:t>20/hr</a:t>
            </a:r>
            <a:endParaRPr lang="en-AU" altLang="en-US" sz="1800" dirty="0">
              <a:solidFill>
                <a:srgbClr val="000000"/>
              </a:solidFill>
              <a:latin typeface="Book Antiqua" panose="02040602050305030304" pitchFamily="18" charset="0"/>
            </a:endParaRPr>
          </a:p>
        </p:txBody>
      </p:sp>
      <p:sp>
        <p:nvSpPr>
          <p:cNvPr id="33" name="Text Box 35"/>
          <p:cNvSpPr txBox="1">
            <a:spLocks noChangeArrowheads="1"/>
          </p:cNvSpPr>
          <p:nvPr/>
        </p:nvSpPr>
        <p:spPr bwMode="auto">
          <a:xfrm>
            <a:off x="1782345" y="3558679"/>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smtClean="0">
                <a:solidFill>
                  <a:srgbClr val="000000"/>
                </a:solidFill>
                <a:latin typeface="Book Antiqua" panose="02040602050305030304" pitchFamily="18" charset="0"/>
              </a:rPr>
              <a:t>R</a:t>
            </a:r>
            <a:endParaRPr lang="en-AU" altLang="en-US" sz="1800" dirty="0">
              <a:solidFill>
                <a:srgbClr val="000000"/>
              </a:solidFill>
              <a:latin typeface="Book Antiqua" panose="02040602050305030304" pitchFamily="18" charset="0"/>
            </a:endParaRPr>
          </a:p>
        </p:txBody>
      </p:sp>
      <p:sp>
        <p:nvSpPr>
          <p:cNvPr id="34" name="Text Box 36"/>
          <p:cNvSpPr txBox="1">
            <a:spLocks noChangeArrowheads="1"/>
          </p:cNvSpPr>
          <p:nvPr/>
        </p:nvSpPr>
        <p:spPr bwMode="auto">
          <a:xfrm>
            <a:off x="1788289" y="1191587"/>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smtClean="0">
                <a:solidFill>
                  <a:srgbClr val="000000"/>
                </a:solidFill>
                <a:latin typeface="Book Antiqua" panose="02040602050305030304" pitchFamily="18" charset="0"/>
              </a:rPr>
              <a:t>R</a:t>
            </a:r>
            <a:endParaRPr lang="en-AU" altLang="en-US" sz="1800" dirty="0">
              <a:solidFill>
                <a:srgbClr val="000000"/>
              </a:solidFill>
              <a:latin typeface="Book Antiqua" panose="02040602050305030304" pitchFamily="18" charset="0"/>
            </a:endParaRPr>
          </a:p>
        </p:txBody>
      </p:sp>
      <p:sp>
        <p:nvSpPr>
          <p:cNvPr id="36" name="Rectangle 2"/>
          <p:cNvSpPr txBox="1">
            <a:spLocks noChangeArrowheads="1"/>
          </p:cNvSpPr>
          <p:nvPr/>
        </p:nvSpPr>
        <p:spPr>
          <a:xfrm>
            <a:off x="1" y="0"/>
            <a:ext cx="9144000" cy="1016000"/>
          </a:xfrm>
          <a:prstGeom prst="rect">
            <a:avLst/>
          </a:prstGeom>
        </p:spPr>
        <p:txBody>
          <a:bodyPr anchor="ct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a:defRPr/>
            </a:pPr>
            <a:r>
              <a:rPr lang="en-US" altLang="en-US" sz="3600" kern="0" dirty="0" smtClean="0"/>
              <a:t>Problem </a:t>
            </a:r>
            <a:r>
              <a:rPr lang="en-US" altLang="en-US" sz="3600" kern="0" dirty="0" smtClean="0"/>
              <a:t>8. </a:t>
            </a:r>
            <a:r>
              <a:rPr lang="en-US" altLang="en-US" sz="3600" kern="0" dirty="0" smtClean="0"/>
              <a:t>Effect </a:t>
            </a:r>
            <a:r>
              <a:rPr lang="en-US" altLang="en-US" sz="3600" kern="0" dirty="0"/>
              <a:t>of </a:t>
            </a:r>
            <a:r>
              <a:rPr lang="en-US" altLang="en-US" sz="3600" kern="0" dirty="0" smtClean="0"/>
              <a:t>Pooling- M/M/2 vs. 2M/M/1</a:t>
            </a:r>
            <a:endParaRPr lang="en-US" altLang="en-US" sz="3600" kern="0" dirty="0"/>
          </a:p>
        </p:txBody>
      </p:sp>
      <p:sp>
        <p:nvSpPr>
          <p:cNvPr id="35" name="TextBox 34"/>
          <p:cNvSpPr txBox="1"/>
          <p:nvPr/>
        </p:nvSpPr>
        <p:spPr>
          <a:xfrm>
            <a:off x="138591" y="2508805"/>
            <a:ext cx="1333499" cy="369332"/>
          </a:xfrm>
          <a:prstGeom prst="rect">
            <a:avLst/>
          </a:prstGeom>
          <a:noFill/>
        </p:spPr>
        <p:txBody>
          <a:bodyPr wrap="square" rtlCol="0">
            <a:spAutoFit/>
          </a:bodyPr>
          <a:lstStyle/>
          <a:p>
            <a:r>
              <a:rPr lang="en-US" dirty="0" smtClean="0">
                <a:latin typeface="Book Antiqua" panose="02040602050305030304" pitchFamily="18" charset="0"/>
              </a:rPr>
              <a:t>2M/M/1</a:t>
            </a:r>
            <a:endParaRPr lang="en-US" dirty="0">
              <a:latin typeface="Book Antiqua" panose="02040602050305030304" pitchFamily="18" charset="0"/>
            </a:endParaRPr>
          </a:p>
        </p:txBody>
      </p:sp>
      <p:sp>
        <p:nvSpPr>
          <p:cNvPr id="37" name="TextBox 36"/>
          <p:cNvSpPr txBox="1"/>
          <p:nvPr/>
        </p:nvSpPr>
        <p:spPr>
          <a:xfrm>
            <a:off x="204997" y="4993759"/>
            <a:ext cx="1333499" cy="369332"/>
          </a:xfrm>
          <a:prstGeom prst="rect">
            <a:avLst/>
          </a:prstGeom>
          <a:noFill/>
        </p:spPr>
        <p:txBody>
          <a:bodyPr wrap="square" rtlCol="0">
            <a:spAutoFit/>
          </a:bodyPr>
          <a:lstStyle/>
          <a:p>
            <a:r>
              <a:rPr lang="en-US" dirty="0" smtClean="0">
                <a:latin typeface="Book Antiqua" panose="02040602050305030304" pitchFamily="18" charset="0"/>
              </a:rPr>
              <a:t>M/M/2</a:t>
            </a:r>
            <a:endParaRPr lang="en-US" dirty="0">
              <a:latin typeface="Book Antiqua" panose="02040602050305030304" pitchFamily="18" charset="0"/>
            </a:endParaRPr>
          </a:p>
        </p:txBody>
      </p:sp>
      <p:sp>
        <p:nvSpPr>
          <p:cNvPr id="38" name="Text Box 36"/>
          <p:cNvSpPr txBox="1">
            <a:spLocks noChangeArrowheads="1"/>
          </p:cNvSpPr>
          <p:nvPr/>
        </p:nvSpPr>
        <p:spPr bwMode="auto">
          <a:xfrm>
            <a:off x="5748310" y="1160973"/>
            <a:ext cx="4651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err="1" smtClean="0">
                <a:solidFill>
                  <a:srgbClr val="000000"/>
                </a:solidFill>
                <a:latin typeface="Book Antiqua" panose="02040602050305030304" pitchFamily="18" charset="0"/>
              </a:rPr>
              <a:t>Tp</a:t>
            </a:r>
            <a:endParaRPr lang="en-AU" altLang="en-US" sz="1800" dirty="0">
              <a:solidFill>
                <a:srgbClr val="000000"/>
              </a:solidFill>
              <a:latin typeface="Book Antiqua" panose="02040602050305030304" pitchFamily="18" charset="0"/>
            </a:endParaRPr>
          </a:p>
        </p:txBody>
      </p:sp>
      <p:sp>
        <p:nvSpPr>
          <p:cNvPr id="40" name="Rectangle 5"/>
          <p:cNvSpPr>
            <a:spLocks noChangeArrowheads="1"/>
          </p:cNvSpPr>
          <p:nvPr/>
        </p:nvSpPr>
        <p:spPr bwMode="auto">
          <a:xfrm>
            <a:off x="3524284" y="3206751"/>
            <a:ext cx="982640"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smtClean="0">
                <a:solidFill>
                  <a:srgbClr val="000000"/>
                </a:solidFill>
                <a:latin typeface="Book Antiqua" panose="02040602050305030304" pitchFamily="18" charset="0"/>
              </a:rPr>
              <a:t>Queue2</a:t>
            </a:r>
            <a:endParaRPr lang="en-US" altLang="en-US" sz="1800" dirty="0">
              <a:solidFill>
                <a:srgbClr val="000000"/>
              </a:solidFill>
              <a:latin typeface="Book Antiqua" panose="02040602050305030304" pitchFamily="18" charset="0"/>
            </a:endParaRPr>
          </a:p>
        </p:txBody>
      </p:sp>
      <p:sp>
        <p:nvSpPr>
          <p:cNvPr id="42" name="Text Box 36"/>
          <p:cNvSpPr txBox="1">
            <a:spLocks noChangeArrowheads="1"/>
          </p:cNvSpPr>
          <p:nvPr/>
        </p:nvSpPr>
        <p:spPr bwMode="auto">
          <a:xfrm>
            <a:off x="5748310" y="3712647"/>
            <a:ext cx="4651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err="1" smtClean="0">
                <a:solidFill>
                  <a:srgbClr val="000000"/>
                </a:solidFill>
                <a:latin typeface="Book Antiqua" panose="02040602050305030304" pitchFamily="18" charset="0"/>
              </a:rPr>
              <a:t>Tp</a:t>
            </a:r>
            <a:endParaRPr lang="en-AU" altLang="en-US" sz="1800" dirty="0">
              <a:solidFill>
                <a:srgbClr val="000000"/>
              </a:solidFill>
              <a:latin typeface="Book Antiqua" panose="02040602050305030304" pitchFamily="18" charset="0"/>
            </a:endParaRPr>
          </a:p>
        </p:txBody>
      </p:sp>
    </p:spTree>
    <p:extLst>
      <p:ext uri="{BB962C8B-B14F-4D97-AF65-F5344CB8AC3E}">
        <p14:creationId xmlns:p14="http://schemas.microsoft.com/office/powerpoint/2010/main" val="3296774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3"/>
          <p:cNvSpPr>
            <a:spLocks noChangeShapeType="1"/>
          </p:cNvSpPr>
          <p:nvPr/>
        </p:nvSpPr>
        <p:spPr bwMode="auto">
          <a:xfrm flipV="1">
            <a:off x="2851149" y="1934343"/>
            <a:ext cx="817563" cy="821"/>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3" name="Rectangle 4"/>
          <p:cNvSpPr>
            <a:spLocks noChangeArrowheads="1"/>
          </p:cNvSpPr>
          <p:nvPr/>
        </p:nvSpPr>
        <p:spPr bwMode="auto">
          <a:xfrm>
            <a:off x="5499750" y="1762125"/>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1</a:t>
            </a:r>
          </a:p>
        </p:txBody>
      </p:sp>
      <p:sp>
        <p:nvSpPr>
          <p:cNvPr id="4" name="Rectangle 5"/>
          <p:cNvSpPr>
            <a:spLocks noChangeArrowheads="1"/>
          </p:cNvSpPr>
          <p:nvPr/>
        </p:nvSpPr>
        <p:spPr bwMode="auto">
          <a:xfrm>
            <a:off x="3527923" y="2020528"/>
            <a:ext cx="982640"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smtClean="0">
                <a:solidFill>
                  <a:srgbClr val="000000"/>
                </a:solidFill>
                <a:latin typeface="Book Antiqua" panose="02040602050305030304" pitchFamily="18" charset="0"/>
              </a:rPr>
              <a:t>Queue1</a:t>
            </a:r>
            <a:endParaRPr lang="en-US" altLang="en-US" sz="1800" dirty="0">
              <a:solidFill>
                <a:srgbClr val="000000"/>
              </a:solidFill>
              <a:latin typeface="Book Antiqua" panose="02040602050305030304" pitchFamily="18" charset="0"/>
            </a:endParaRPr>
          </a:p>
        </p:txBody>
      </p:sp>
      <p:sp>
        <p:nvSpPr>
          <p:cNvPr id="5" name="Rectangle 6"/>
          <p:cNvSpPr>
            <a:spLocks noChangeArrowheads="1"/>
          </p:cNvSpPr>
          <p:nvPr/>
        </p:nvSpPr>
        <p:spPr bwMode="auto">
          <a:xfrm>
            <a:off x="5483225" y="1517650"/>
            <a:ext cx="1014413" cy="879475"/>
          </a:xfrm>
          <a:prstGeom prst="rect">
            <a:avLst/>
          </a:prstGeom>
          <a:noFill/>
          <a:ln w="38100">
            <a:solidFill>
              <a:schemeClr val="accent1">
                <a:lumMod val="50000"/>
              </a:schemeClr>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6" name="Freeform 7"/>
          <p:cNvSpPr>
            <a:spLocks/>
          </p:cNvSpPr>
          <p:nvPr/>
        </p:nvSpPr>
        <p:spPr bwMode="auto">
          <a:xfrm>
            <a:off x="3492088" y="1430558"/>
            <a:ext cx="1033463" cy="903201"/>
          </a:xfrm>
          <a:custGeom>
            <a:avLst/>
            <a:gdLst>
              <a:gd name="T0" fmla="*/ 0 w 576"/>
              <a:gd name="T1" fmla="*/ 1330642282 h 528"/>
              <a:gd name="T2" fmla="*/ 835511262 w 576"/>
              <a:gd name="T3" fmla="*/ 0 h 528"/>
              <a:gd name="T4" fmla="*/ 1671020821 w 576"/>
              <a:gd name="T5" fmla="*/ 1330642282 h 528"/>
              <a:gd name="T6" fmla="*/ 0 w 576"/>
              <a:gd name="T7" fmla="*/ 1330642282 h 528"/>
              <a:gd name="T8" fmla="*/ 0 60000 65536"/>
              <a:gd name="T9" fmla="*/ 0 60000 65536"/>
              <a:gd name="T10" fmla="*/ 0 60000 65536"/>
              <a:gd name="T11" fmla="*/ 0 60000 65536"/>
              <a:gd name="T12" fmla="*/ 0 w 576"/>
              <a:gd name="T13" fmla="*/ 0 h 528"/>
              <a:gd name="T14" fmla="*/ 576 w 576"/>
              <a:gd name="T15" fmla="*/ 528 h 528"/>
            </a:gdLst>
            <a:ahLst/>
            <a:cxnLst>
              <a:cxn ang="T8">
                <a:pos x="T0" y="T1"/>
              </a:cxn>
              <a:cxn ang="T9">
                <a:pos x="T2" y="T3"/>
              </a:cxn>
              <a:cxn ang="T10">
                <a:pos x="T4" y="T5"/>
              </a:cxn>
              <a:cxn ang="T11">
                <a:pos x="T6" y="T7"/>
              </a:cxn>
            </a:cxnLst>
            <a:rect l="T12" t="T13" r="T14" b="T15"/>
            <a:pathLst>
              <a:path w="576" h="528">
                <a:moveTo>
                  <a:pt x="0" y="528"/>
                </a:moveTo>
                <a:lnTo>
                  <a:pt x="288" y="0"/>
                </a:lnTo>
                <a:lnTo>
                  <a:pt x="576" y="528"/>
                </a:lnTo>
                <a:lnTo>
                  <a:pt x="0" y="528"/>
                </a:lnTo>
                <a:close/>
              </a:path>
            </a:pathLst>
          </a:cu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7" name="Line 8"/>
          <p:cNvSpPr>
            <a:spLocks noChangeShapeType="1"/>
          </p:cNvSpPr>
          <p:nvPr/>
        </p:nvSpPr>
        <p:spPr bwMode="auto">
          <a:xfrm>
            <a:off x="4302125" y="1936750"/>
            <a:ext cx="1143000" cy="0"/>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8" name="Line 9"/>
          <p:cNvSpPr>
            <a:spLocks noChangeShapeType="1"/>
          </p:cNvSpPr>
          <p:nvPr/>
        </p:nvSpPr>
        <p:spPr bwMode="auto">
          <a:xfrm>
            <a:off x="6502400" y="1958975"/>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9" name="Line 10"/>
          <p:cNvSpPr>
            <a:spLocks noChangeShapeType="1"/>
          </p:cNvSpPr>
          <p:nvPr/>
        </p:nvSpPr>
        <p:spPr bwMode="auto">
          <a:xfrm>
            <a:off x="2851150" y="3124200"/>
            <a:ext cx="958850" cy="0"/>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10" name="Rectangle 11"/>
          <p:cNvSpPr>
            <a:spLocks noChangeArrowheads="1"/>
          </p:cNvSpPr>
          <p:nvPr/>
        </p:nvSpPr>
        <p:spPr bwMode="auto">
          <a:xfrm>
            <a:off x="5490225" y="2949575"/>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2</a:t>
            </a:r>
          </a:p>
        </p:txBody>
      </p:sp>
      <p:sp>
        <p:nvSpPr>
          <p:cNvPr id="12" name="Rectangle 13"/>
          <p:cNvSpPr>
            <a:spLocks noChangeArrowheads="1"/>
          </p:cNvSpPr>
          <p:nvPr/>
        </p:nvSpPr>
        <p:spPr bwMode="auto">
          <a:xfrm>
            <a:off x="5473700" y="2705100"/>
            <a:ext cx="1014413" cy="879475"/>
          </a:xfrm>
          <a:prstGeom prst="rect">
            <a:avLst/>
          </a:prstGeom>
          <a:noFill/>
          <a:ln w="38100">
            <a:solidFill>
              <a:schemeClr val="accent1">
                <a:lumMod val="50000"/>
              </a:schemeClr>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13" name="Freeform 14"/>
          <p:cNvSpPr>
            <a:spLocks/>
          </p:cNvSpPr>
          <p:nvPr/>
        </p:nvSpPr>
        <p:spPr bwMode="auto">
          <a:xfrm>
            <a:off x="3522663" y="2705100"/>
            <a:ext cx="1038225" cy="838200"/>
          </a:xfrm>
          <a:custGeom>
            <a:avLst/>
            <a:gdLst>
              <a:gd name="T0" fmla="*/ 0 w 576"/>
              <a:gd name="T1" fmla="*/ 1330642282 h 528"/>
              <a:gd name="T2" fmla="*/ 935685690 w 576"/>
              <a:gd name="T3" fmla="*/ 0 h 528"/>
              <a:gd name="T4" fmla="*/ 1871373183 w 576"/>
              <a:gd name="T5" fmla="*/ 1330642282 h 528"/>
              <a:gd name="T6" fmla="*/ 0 w 576"/>
              <a:gd name="T7" fmla="*/ 1330642282 h 528"/>
              <a:gd name="T8" fmla="*/ 0 60000 65536"/>
              <a:gd name="T9" fmla="*/ 0 60000 65536"/>
              <a:gd name="T10" fmla="*/ 0 60000 65536"/>
              <a:gd name="T11" fmla="*/ 0 60000 65536"/>
              <a:gd name="T12" fmla="*/ 0 w 576"/>
              <a:gd name="T13" fmla="*/ 0 h 528"/>
              <a:gd name="T14" fmla="*/ 576 w 576"/>
              <a:gd name="T15" fmla="*/ 528 h 528"/>
            </a:gdLst>
            <a:ahLst/>
            <a:cxnLst>
              <a:cxn ang="T8">
                <a:pos x="T0" y="T1"/>
              </a:cxn>
              <a:cxn ang="T9">
                <a:pos x="T2" y="T3"/>
              </a:cxn>
              <a:cxn ang="T10">
                <a:pos x="T4" y="T5"/>
              </a:cxn>
              <a:cxn ang="T11">
                <a:pos x="T6" y="T7"/>
              </a:cxn>
            </a:cxnLst>
            <a:rect l="T12" t="T13" r="T14" b="T15"/>
            <a:pathLst>
              <a:path w="576" h="528">
                <a:moveTo>
                  <a:pt x="0" y="528"/>
                </a:moveTo>
                <a:lnTo>
                  <a:pt x="288" y="0"/>
                </a:lnTo>
                <a:lnTo>
                  <a:pt x="576" y="528"/>
                </a:lnTo>
                <a:lnTo>
                  <a:pt x="0" y="528"/>
                </a:lnTo>
                <a:close/>
              </a:path>
            </a:pathLst>
          </a:cu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14" name="Line 15"/>
          <p:cNvSpPr>
            <a:spLocks noChangeShapeType="1"/>
          </p:cNvSpPr>
          <p:nvPr/>
        </p:nvSpPr>
        <p:spPr bwMode="auto">
          <a:xfrm>
            <a:off x="4292600" y="3124200"/>
            <a:ext cx="1143000" cy="0"/>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15" name="Line 16"/>
          <p:cNvSpPr>
            <a:spLocks noChangeShapeType="1"/>
          </p:cNvSpPr>
          <p:nvPr/>
        </p:nvSpPr>
        <p:spPr bwMode="auto">
          <a:xfrm>
            <a:off x="6492875" y="3146425"/>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16" name="Rectangle 17" descr="Horizontal brick"/>
          <p:cNvSpPr>
            <a:spLocks noChangeArrowheads="1"/>
          </p:cNvSpPr>
          <p:nvPr/>
        </p:nvSpPr>
        <p:spPr bwMode="auto">
          <a:xfrm>
            <a:off x="2709863" y="2516188"/>
            <a:ext cx="4491037" cy="98425"/>
          </a:xfrm>
          <a:prstGeom prst="rect">
            <a:avLst/>
          </a:prstGeom>
          <a:pattFill prst="horzBrick">
            <a:fgClr>
              <a:schemeClr val="tx2"/>
            </a:fgClr>
            <a:bgClr>
              <a:srgbClr val="FFFFFF"/>
            </a:bgClr>
          </a:pattFill>
          <a:ln w="9525">
            <a:solidFill>
              <a:srgbClr val="000000"/>
            </a:solidFill>
            <a:miter lim="800000"/>
            <a:headEnd/>
            <a:tailEnd/>
          </a:ln>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17" name="Line 18"/>
          <p:cNvSpPr>
            <a:spLocks noChangeShapeType="1"/>
          </p:cNvSpPr>
          <p:nvPr/>
        </p:nvSpPr>
        <p:spPr bwMode="auto">
          <a:xfrm flipH="1" flipV="1">
            <a:off x="2136774" y="1421427"/>
            <a:ext cx="731838" cy="51435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18" name="Line 19"/>
          <p:cNvSpPr>
            <a:spLocks noChangeShapeType="1"/>
          </p:cNvSpPr>
          <p:nvPr/>
        </p:nvSpPr>
        <p:spPr bwMode="auto">
          <a:xfrm flipH="1">
            <a:off x="2120899" y="3105149"/>
            <a:ext cx="747713" cy="62865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0" name="Rectangle 21"/>
          <p:cNvSpPr>
            <a:spLocks noChangeArrowheads="1"/>
          </p:cNvSpPr>
          <p:nvPr/>
        </p:nvSpPr>
        <p:spPr bwMode="auto">
          <a:xfrm>
            <a:off x="5544200" y="4368800"/>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1</a:t>
            </a:r>
          </a:p>
        </p:txBody>
      </p:sp>
      <p:sp>
        <p:nvSpPr>
          <p:cNvPr id="21" name="Rectangle 22"/>
          <p:cNvSpPr>
            <a:spLocks noChangeArrowheads="1"/>
          </p:cNvSpPr>
          <p:nvPr/>
        </p:nvSpPr>
        <p:spPr bwMode="auto">
          <a:xfrm>
            <a:off x="3593876" y="5149850"/>
            <a:ext cx="867225"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Queue</a:t>
            </a:r>
          </a:p>
        </p:txBody>
      </p:sp>
      <p:sp>
        <p:nvSpPr>
          <p:cNvPr id="22" name="Rectangle 23"/>
          <p:cNvSpPr>
            <a:spLocks noChangeArrowheads="1"/>
          </p:cNvSpPr>
          <p:nvPr/>
        </p:nvSpPr>
        <p:spPr bwMode="auto">
          <a:xfrm>
            <a:off x="5514975" y="4111625"/>
            <a:ext cx="1014413" cy="2068513"/>
          </a:xfrm>
          <a:prstGeom prst="rect">
            <a:avLst/>
          </a:prstGeom>
          <a:noFill/>
          <a:ln w="38100">
            <a:solidFill>
              <a:schemeClr val="accent1">
                <a:lumMod val="50000"/>
              </a:schemeClr>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23" name="Freeform 24"/>
          <p:cNvSpPr>
            <a:spLocks/>
          </p:cNvSpPr>
          <p:nvPr/>
        </p:nvSpPr>
        <p:spPr bwMode="auto">
          <a:xfrm>
            <a:off x="3551238" y="4675188"/>
            <a:ext cx="1009650" cy="838200"/>
          </a:xfrm>
          <a:custGeom>
            <a:avLst/>
            <a:gdLst>
              <a:gd name="T0" fmla="*/ 0 w 576"/>
              <a:gd name="T1" fmla="*/ 1330642282 h 528"/>
              <a:gd name="T2" fmla="*/ 884889707 w 576"/>
              <a:gd name="T3" fmla="*/ 0 h 528"/>
              <a:gd name="T4" fmla="*/ 1769779415 w 576"/>
              <a:gd name="T5" fmla="*/ 1330642282 h 528"/>
              <a:gd name="T6" fmla="*/ 0 w 576"/>
              <a:gd name="T7" fmla="*/ 1330642282 h 528"/>
              <a:gd name="T8" fmla="*/ 0 60000 65536"/>
              <a:gd name="T9" fmla="*/ 0 60000 65536"/>
              <a:gd name="T10" fmla="*/ 0 60000 65536"/>
              <a:gd name="T11" fmla="*/ 0 60000 65536"/>
              <a:gd name="T12" fmla="*/ 0 w 576"/>
              <a:gd name="T13" fmla="*/ 0 h 528"/>
              <a:gd name="T14" fmla="*/ 576 w 576"/>
              <a:gd name="T15" fmla="*/ 528 h 528"/>
            </a:gdLst>
            <a:ahLst/>
            <a:cxnLst>
              <a:cxn ang="T8">
                <a:pos x="T0" y="T1"/>
              </a:cxn>
              <a:cxn ang="T9">
                <a:pos x="T2" y="T3"/>
              </a:cxn>
              <a:cxn ang="T10">
                <a:pos x="T4" y="T5"/>
              </a:cxn>
              <a:cxn ang="T11">
                <a:pos x="T6" y="T7"/>
              </a:cxn>
            </a:cxnLst>
            <a:rect l="T12" t="T13" r="T14" b="T15"/>
            <a:pathLst>
              <a:path w="576" h="528">
                <a:moveTo>
                  <a:pt x="0" y="528"/>
                </a:moveTo>
                <a:lnTo>
                  <a:pt x="288" y="0"/>
                </a:lnTo>
                <a:lnTo>
                  <a:pt x="576" y="528"/>
                </a:lnTo>
                <a:lnTo>
                  <a:pt x="0" y="528"/>
                </a:lnTo>
                <a:close/>
              </a:path>
            </a:pathLst>
          </a:cu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24" name="Line 25"/>
          <p:cNvSpPr>
            <a:spLocks noChangeShapeType="1"/>
          </p:cNvSpPr>
          <p:nvPr/>
        </p:nvSpPr>
        <p:spPr bwMode="auto">
          <a:xfrm>
            <a:off x="4333875" y="5127625"/>
            <a:ext cx="1196975" cy="511175"/>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5" name="Line 26"/>
          <p:cNvSpPr>
            <a:spLocks noChangeShapeType="1"/>
          </p:cNvSpPr>
          <p:nvPr/>
        </p:nvSpPr>
        <p:spPr bwMode="auto">
          <a:xfrm>
            <a:off x="6534150" y="4562475"/>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6" name="Rectangle 27"/>
          <p:cNvSpPr>
            <a:spLocks noChangeArrowheads="1"/>
          </p:cNvSpPr>
          <p:nvPr/>
        </p:nvSpPr>
        <p:spPr bwMode="auto">
          <a:xfrm>
            <a:off x="5531500" y="5549900"/>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2</a:t>
            </a:r>
          </a:p>
        </p:txBody>
      </p:sp>
      <p:sp>
        <p:nvSpPr>
          <p:cNvPr id="27" name="Line 28"/>
          <p:cNvSpPr>
            <a:spLocks noChangeShapeType="1"/>
          </p:cNvSpPr>
          <p:nvPr/>
        </p:nvSpPr>
        <p:spPr bwMode="auto">
          <a:xfrm flipV="1">
            <a:off x="5514975" y="5127625"/>
            <a:ext cx="1022350" cy="0"/>
          </a:xfrm>
          <a:prstGeom prst="line">
            <a:avLst/>
          </a:prstGeom>
          <a:noFill/>
          <a:ln w="38100">
            <a:solidFill>
              <a:schemeClr val="accent1">
                <a:lumMod val="50000"/>
              </a:schemeClr>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8" name="Line 29"/>
          <p:cNvSpPr>
            <a:spLocks noChangeShapeType="1"/>
          </p:cNvSpPr>
          <p:nvPr/>
        </p:nvSpPr>
        <p:spPr bwMode="auto">
          <a:xfrm flipV="1">
            <a:off x="4327525" y="4592638"/>
            <a:ext cx="1196975" cy="511175"/>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9" name="Line 30"/>
          <p:cNvSpPr>
            <a:spLocks noChangeShapeType="1"/>
          </p:cNvSpPr>
          <p:nvPr/>
        </p:nvSpPr>
        <p:spPr bwMode="auto">
          <a:xfrm>
            <a:off x="6553200" y="5686425"/>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30" name="Line 32"/>
          <p:cNvSpPr>
            <a:spLocks noChangeShapeType="1"/>
          </p:cNvSpPr>
          <p:nvPr/>
        </p:nvSpPr>
        <p:spPr bwMode="auto">
          <a:xfrm>
            <a:off x="2269628" y="5146675"/>
            <a:ext cx="1489572" cy="3175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latin typeface="Book Antiqua" panose="02040602050305030304" pitchFamily="18" charset="0"/>
            </a:endParaRPr>
          </a:p>
        </p:txBody>
      </p:sp>
      <p:sp>
        <p:nvSpPr>
          <p:cNvPr id="32" name="Text Box 34"/>
          <p:cNvSpPr txBox="1">
            <a:spLocks noChangeArrowheads="1"/>
          </p:cNvSpPr>
          <p:nvPr/>
        </p:nvSpPr>
        <p:spPr bwMode="auto">
          <a:xfrm>
            <a:off x="1447800" y="4977884"/>
            <a:ext cx="7809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a:solidFill>
                  <a:srgbClr val="000000"/>
                </a:solidFill>
                <a:latin typeface="Book Antiqua" panose="02040602050305030304" pitchFamily="18" charset="0"/>
              </a:rPr>
              <a:t>2</a:t>
            </a:r>
            <a:r>
              <a:rPr lang="en-AU" altLang="en-US" sz="1800" dirty="0" smtClean="0">
                <a:solidFill>
                  <a:srgbClr val="000000"/>
                </a:solidFill>
                <a:latin typeface="Book Antiqua" panose="02040602050305030304" pitchFamily="18" charset="0"/>
              </a:rPr>
              <a:t>0/hr</a:t>
            </a:r>
            <a:endParaRPr lang="en-AU" altLang="en-US" sz="1800" dirty="0">
              <a:solidFill>
                <a:srgbClr val="000000"/>
              </a:solidFill>
              <a:latin typeface="Book Antiqua" panose="02040602050305030304" pitchFamily="18" charset="0"/>
            </a:endParaRPr>
          </a:p>
        </p:txBody>
      </p:sp>
      <p:sp>
        <p:nvSpPr>
          <p:cNvPr id="33" name="Text Box 35"/>
          <p:cNvSpPr txBox="1">
            <a:spLocks noChangeArrowheads="1"/>
          </p:cNvSpPr>
          <p:nvPr/>
        </p:nvSpPr>
        <p:spPr bwMode="auto">
          <a:xfrm>
            <a:off x="1371600" y="3549133"/>
            <a:ext cx="7809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smtClean="0">
                <a:solidFill>
                  <a:srgbClr val="000000"/>
                </a:solidFill>
                <a:latin typeface="Book Antiqua" panose="02040602050305030304" pitchFamily="18" charset="0"/>
              </a:rPr>
              <a:t>10/hr</a:t>
            </a:r>
            <a:endParaRPr lang="en-AU" altLang="en-US" sz="1800" dirty="0">
              <a:solidFill>
                <a:srgbClr val="000000"/>
              </a:solidFill>
              <a:latin typeface="Book Antiqua" panose="02040602050305030304" pitchFamily="18" charset="0"/>
            </a:endParaRPr>
          </a:p>
        </p:txBody>
      </p:sp>
      <p:sp>
        <p:nvSpPr>
          <p:cNvPr id="34" name="Text Box 36"/>
          <p:cNvSpPr txBox="1">
            <a:spLocks noChangeArrowheads="1"/>
          </p:cNvSpPr>
          <p:nvPr/>
        </p:nvSpPr>
        <p:spPr bwMode="auto">
          <a:xfrm>
            <a:off x="1317485" y="1149350"/>
            <a:ext cx="7809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smtClean="0">
                <a:solidFill>
                  <a:srgbClr val="000000"/>
                </a:solidFill>
                <a:latin typeface="Book Antiqua" panose="02040602050305030304" pitchFamily="18" charset="0"/>
              </a:rPr>
              <a:t>10/hr</a:t>
            </a:r>
            <a:endParaRPr lang="en-AU" altLang="en-US" sz="1800" dirty="0">
              <a:solidFill>
                <a:srgbClr val="000000"/>
              </a:solidFill>
              <a:latin typeface="Book Antiqua" panose="02040602050305030304" pitchFamily="18" charset="0"/>
            </a:endParaRPr>
          </a:p>
        </p:txBody>
      </p:sp>
      <p:sp>
        <p:nvSpPr>
          <p:cNvPr id="36" name="Rectangle 2"/>
          <p:cNvSpPr txBox="1">
            <a:spLocks noChangeArrowheads="1"/>
          </p:cNvSpPr>
          <p:nvPr/>
        </p:nvSpPr>
        <p:spPr>
          <a:xfrm>
            <a:off x="1" y="0"/>
            <a:ext cx="9144000" cy="1016000"/>
          </a:xfrm>
          <a:prstGeom prst="rect">
            <a:avLst/>
          </a:prstGeom>
        </p:spPr>
        <p:txBody>
          <a:bodyPr anchor="ct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a:defRPr/>
            </a:pPr>
            <a:r>
              <a:rPr lang="en-US" altLang="en-US" sz="3600" kern="0" dirty="0" smtClean="0"/>
              <a:t>Problem </a:t>
            </a:r>
            <a:r>
              <a:rPr lang="en-US" altLang="en-US" sz="3600" kern="0" dirty="0" smtClean="0"/>
              <a:t>8. </a:t>
            </a:r>
            <a:r>
              <a:rPr lang="en-US" altLang="en-US" sz="3600" kern="0" dirty="0" smtClean="0"/>
              <a:t>Effect </a:t>
            </a:r>
            <a:r>
              <a:rPr lang="en-US" altLang="en-US" sz="3600" kern="0" dirty="0"/>
              <a:t>of </a:t>
            </a:r>
            <a:r>
              <a:rPr lang="en-US" altLang="en-US" sz="3600" kern="0" dirty="0" smtClean="0"/>
              <a:t>Pooling- M/M/2 vs. 2M/M/1</a:t>
            </a:r>
            <a:endParaRPr lang="en-US" altLang="en-US" sz="3600" kern="0" dirty="0"/>
          </a:p>
        </p:txBody>
      </p:sp>
      <p:sp>
        <p:nvSpPr>
          <p:cNvPr id="35" name="TextBox 34"/>
          <p:cNvSpPr txBox="1"/>
          <p:nvPr/>
        </p:nvSpPr>
        <p:spPr>
          <a:xfrm>
            <a:off x="138591" y="2508805"/>
            <a:ext cx="1333499" cy="369332"/>
          </a:xfrm>
          <a:prstGeom prst="rect">
            <a:avLst/>
          </a:prstGeom>
          <a:noFill/>
        </p:spPr>
        <p:txBody>
          <a:bodyPr wrap="square" rtlCol="0">
            <a:spAutoFit/>
          </a:bodyPr>
          <a:lstStyle/>
          <a:p>
            <a:r>
              <a:rPr lang="en-US" dirty="0" smtClean="0">
                <a:latin typeface="Book Antiqua" panose="02040602050305030304" pitchFamily="18" charset="0"/>
              </a:rPr>
              <a:t>2M/M/1</a:t>
            </a:r>
            <a:endParaRPr lang="en-US" dirty="0">
              <a:latin typeface="Book Antiqua" panose="02040602050305030304" pitchFamily="18" charset="0"/>
            </a:endParaRPr>
          </a:p>
        </p:txBody>
      </p:sp>
      <p:sp>
        <p:nvSpPr>
          <p:cNvPr id="37" name="TextBox 36"/>
          <p:cNvSpPr txBox="1"/>
          <p:nvPr/>
        </p:nvSpPr>
        <p:spPr>
          <a:xfrm>
            <a:off x="204997" y="4993759"/>
            <a:ext cx="1333499" cy="369332"/>
          </a:xfrm>
          <a:prstGeom prst="rect">
            <a:avLst/>
          </a:prstGeom>
          <a:noFill/>
        </p:spPr>
        <p:txBody>
          <a:bodyPr wrap="square" rtlCol="0">
            <a:spAutoFit/>
          </a:bodyPr>
          <a:lstStyle/>
          <a:p>
            <a:r>
              <a:rPr lang="en-US" dirty="0" smtClean="0">
                <a:latin typeface="Book Antiqua" panose="02040602050305030304" pitchFamily="18" charset="0"/>
              </a:rPr>
              <a:t>M/M/2</a:t>
            </a:r>
            <a:endParaRPr lang="en-US" dirty="0">
              <a:latin typeface="Book Antiqua" panose="02040602050305030304" pitchFamily="18" charset="0"/>
            </a:endParaRPr>
          </a:p>
        </p:txBody>
      </p:sp>
      <p:sp>
        <p:nvSpPr>
          <p:cNvPr id="38" name="Text Box 36"/>
          <p:cNvSpPr txBox="1">
            <a:spLocks noChangeArrowheads="1"/>
          </p:cNvSpPr>
          <p:nvPr/>
        </p:nvSpPr>
        <p:spPr bwMode="auto">
          <a:xfrm>
            <a:off x="5622474" y="1160502"/>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smtClean="0">
                <a:solidFill>
                  <a:srgbClr val="000000"/>
                </a:solidFill>
                <a:latin typeface="Book Antiqua" panose="02040602050305030304" pitchFamily="18" charset="0"/>
              </a:rPr>
              <a:t>5 min</a:t>
            </a:r>
            <a:endParaRPr lang="en-AU" altLang="en-US" sz="1800" dirty="0">
              <a:solidFill>
                <a:srgbClr val="000000"/>
              </a:solidFill>
              <a:latin typeface="Book Antiqua" panose="02040602050305030304" pitchFamily="18" charset="0"/>
            </a:endParaRPr>
          </a:p>
        </p:txBody>
      </p:sp>
      <p:sp>
        <p:nvSpPr>
          <p:cNvPr id="39" name="Text Box 36"/>
          <p:cNvSpPr txBox="1">
            <a:spLocks noChangeArrowheads="1"/>
          </p:cNvSpPr>
          <p:nvPr/>
        </p:nvSpPr>
        <p:spPr bwMode="auto">
          <a:xfrm>
            <a:off x="5622474" y="3781187"/>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smtClean="0">
                <a:solidFill>
                  <a:srgbClr val="000000"/>
                </a:solidFill>
                <a:latin typeface="Book Antiqua" panose="02040602050305030304" pitchFamily="18" charset="0"/>
              </a:rPr>
              <a:t>5 min</a:t>
            </a:r>
            <a:endParaRPr lang="en-AU" altLang="en-US" sz="1800" dirty="0">
              <a:solidFill>
                <a:srgbClr val="000000"/>
              </a:solidFill>
              <a:latin typeface="Book Antiqua" panose="02040602050305030304" pitchFamily="18" charset="0"/>
            </a:endParaRPr>
          </a:p>
        </p:txBody>
      </p:sp>
      <p:sp>
        <p:nvSpPr>
          <p:cNvPr id="40" name="Rectangle 5"/>
          <p:cNvSpPr>
            <a:spLocks noChangeArrowheads="1"/>
          </p:cNvSpPr>
          <p:nvPr/>
        </p:nvSpPr>
        <p:spPr bwMode="auto">
          <a:xfrm>
            <a:off x="3524284" y="3206751"/>
            <a:ext cx="982640"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smtClean="0">
                <a:solidFill>
                  <a:srgbClr val="000000"/>
                </a:solidFill>
                <a:latin typeface="Book Antiqua" panose="02040602050305030304" pitchFamily="18" charset="0"/>
              </a:rPr>
              <a:t>Queue2</a:t>
            </a:r>
            <a:endParaRPr lang="en-US" altLang="en-US" sz="1800" dirty="0">
              <a:solidFill>
                <a:srgbClr val="000000"/>
              </a:solidFill>
              <a:latin typeface="Book Antiqua" panose="02040602050305030304" pitchFamily="18" charset="0"/>
            </a:endParaRPr>
          </a:p>
        </p:txBody>
      </p:sp>
    </p:spTree>
    <p:extLst>
      <p:ext uri="{BB962C8B-B14F-4D97-AF65-F5344CB8AC3E}">
        <p14:creationId xmlns:p14="http://schemas.microsoft.com/office/powerpoint/2010/main" val="23869394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2"/>
          <p:cNvSpPr txBox="1">
            <a:spLocks noChangeArrowheads="1"/>
          </p:cNvSpPr>
          <p:nvPr/>
        </p:nvSpPr>
        <p:spPr>
          <a:xfrm>
            <a:off x="1" y="0"/>
            <a:ext cx="9144000" cy="1016000"/>
          </a:xfrm>
          <a:prstGeom prst="rect">
            <a:avLst/>
          </a:prstGeom>
        </p:spPr>
        <p:txBody>
          <a:bodyPr anchor="ct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a:defRPr/>
            </a:pPr>
            <a:r>
              <a:rPr lang="en-US" altLang="en-US" sz="3600" kern="0" dirty="0" smtClean="0"/>
              <a:t>Problem </a:t>
            </a:r>
            <a:r>
              <a:rPr lang="en-US" altLang="en-US" sz="3600" kern="0" dirty="0" smtClean="0"/>
              <a:t>8. </a:t>
            </a:r>
            <a:r>
              <a:rPr lang="en-US" altLang="en-US" sz="3600" kern="0" dirty="0" smtClean="0"/>
              <a:t>Effect </a:t>
            </a:r>
            <a:r>
              <a:rPr lang="en-US" altLang="en-US" sz="3600" kern="0" dirty="0"/>
              <a:t>of </a:t>
            </a:r>
            <a:r>
              <a:rPr lang="en-US" altLang="en-US" sz="3600" kern="0" dirty="0" smtClean="0"/>
              <a:t>Pooling- M/M/2 vs. 2M/M/1</a:t>
            </a:r>
            <a:endParaRPr lang="en-US" altLang="en-US" sz="3600" kern="0" dirty="0"/>
          </a:p>
        </p:txBody>
      </p:sp>
      <p:grpSp>
        <p:nvGrpSpPr>
          <p:cNvPr id="11" name="Group 10"/>
          <p:cNvGrpSpPr/>
          <p:nvPr/>
        </p:nvGrpSpPr>
        <p:grpSpPr>
          <a:xfrm>
            <a:off x="1317485" y="1149350"/>
            <a:ext cx="5742128" cy="1247775"/>
            <a:chOff x="1317485" y="1149350"/>
            <a:chExt cx="5742128" cy="1247775"/>
          </a:xfrm>
        </p:grpSpPr>
        <p:sp>
          <p:nvSpPr>
            <p:cNvPr id="2" name="Line 3"/>
            <p:cNvSpPr>
              <a:spLocks noChangeShapeType="1"/>
            </p:cNvSpPr>
            <p:nvPr/>
          </p:nvSpPr>
          <p:spPr bwMode="auto">
            <a:xfrm flipV="1">
              <a:off x="2851149" y="1934343"/>
              <a:ext cx="817563" cy="821"/>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3" name="Rectangle 4"/>
            <p:cNvSpPr>
              <a:spLocks noChangeArrowheads="1"/>
            </p:cNvSpPr>
            <p:nvPr/>
          </p:nvSpPr>
          <p:spPr bwMode="auto">
            <a:xfrm>
              <a:off x="5499750" y="1762125"/>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1</a:t>
              </a:r>
            </a:p>
          </p:txBody>
        </p:sp>
        <p:sp>
          <p:nvSpPr>
            <p:cNvPr id="4" name="Rectangle 5"/>
            <p:cNvSpPr>
              <a:spLocks noChangeArrowheads="1"/>
            </p:cNvSpPr>
            <p:nvPr/>
          </p:nvSpPr>
          <p:spPr bwMode="auto">
            <a:xfrm>
              <a:off x="3527923" y="2020528"/>
              <a:ext cx="982640"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smtClean="0">
                  <a:solidFill>
                    <a:srgbClr val="000000"/>
                  </a:solidFill>
                  <a:latin typeface="Book Antiqua" panose="02040602050305030304" pitchFamily="18" charset="0"/>
                </a:rPr>
                <a:t>Queue1</a:t>
              </a:r>
              <a:endParaRPr lang="en-US" altLang="en-US" sz="1800" dirty="0">
                <a:solidFill>
                  <a:srgbClr val="000000"/>
                </a:solidFill>
                <a:latin typeface="Book Antiqua" panose="02040602050305030304" pitchFamily="18" charset="0"/>
              </a:endParaRPr>
            </a:p>
          </p:txBody>
        </p:sp>
        <p:sp>
          <p:nvSpPr>
            <p:cNvPr id="5" name="Rectangle 6"/>
            <p:cNvSpPr>
              <a:spLocks noChangeArrowheads="1"/>
            </p:cNvSpPr>
            <p:nvPr/>
          </p:nvSpPr>
          <p:spPr bwMode="auto">
            <a:xfrm>
              <a:off x="5483225" y="1517650"/>
              <a:ext cx="1014413" cy="879475"/>
            </a:xfrm>
            <a:prstGeom prst="rect">
              <a:avLst/>
            </a:prstGeom>
            <a:noFill/>
            <a:ln w="38100">
              <a:solidFill>
                <a:srgbClr val="00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6" name="Freeform 7"/>
            <p:cNvSpPr>
              <a:spLocks/>
            </p:cNvSpPr>
            <p:nvPr/>
          </p:nvSpPr>
          <p:spPr bwMode="auto">
            <a:xfrm>
              <a:off x="3492088" y="1430558"/>
              <a:ext cx="1033463" cy="903201"/>
            </a:xfrm>
            <a:custGeom>
              <a:avLst/>
              <a:gdLst>
                <a:gd name="T0" fmla="*/ 0 w 576"/>
                <a:gd name="T1" fmla="*/ 1330642282 h 528"/>
                <a:gd name="T2" fmla="*/ 835511262 w 576"/>
                <a:gd name="T3" fmla="*/ 0 h 528"/>
                <a:gd name="T4" fmla="*/ 1671020821 w 576"/>
                <a:gd name="T5" fmla="*/ 1330642282 h 528"/>
                <a:gd name="T6" fmla="*/ 0 w 576"/>
                <a:gd name="T7" fmla="*/ 1330642282 h 528"/>
                <a:gd name="T8" fmla="*/ 0 60000 65536"/>
                <a:gd name="T9" fmla="*/ 0 60000 65536"/>
                <a:gd name="T10" fmla="*/ 0 60000 65536"/>
                <a:gd name="T11" fmla="*/ 0 60000 65536"/>
                <a:gd name="T12" fmla="*/ 0 w 576"/>
                <a:gd name="T13" fmla="*/ 0 h 528"/>
                <a:gd name="T14" fmla="*/ 576 w 576"/>
                <a:gd name="T15" fmla="*/ 528 h 528"/>
              </a:gdLst>
              <a:ahLst/>
              <a:cxnLst>
                <a:cxn ang="T8">
                  <a:pos x="T0" y="T1"/>
                </a:cxn>
                <a:cxn ang="T9">
                  <a:pos x="T2" y="T3"/>
                </a:cxn>
                <a:cxn ang="T10">
                  <a:pos x="T4" y="T5"/>
                </a:cxn>
                <a:cxn ang="T11">
                  <a:pos x="T6" y="T7"/>
                </a:cxn>
              </a:cxnLst>
              <a:rect l="T12" t="T13" r="T14" b="T15"/>
              <a:pathLst>
                <a:path w="576" h="528">
                  <a:moveTo>
                    <a:pt x="0" y="528"/>
                  </a:moveTo>
                  <a:lnTo>
                    <a:pt x="288" y="0"/>
                  </a:lnTo>
                  <a:lnTo>
                    <a:pt x="576" y="528"/>
                  </a:lnTo>
                  <a:lnTo>
                    <a:pt x="0" y="528"/>
                  </a:lnTo>
                  <a:close/>
                </a:path>
              </a:pathLst>
            </a:custGeom>
            <a:noFill/>
            <a:ln w="38100">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7" name="Line 8"/>
            <p:cNvSpPr>
              <a:spLocks noChangeShapeType="1"/>
            </p:cNvSpPr>
            <p:nvPr/>
          </p:nvSpPr>
          <p:spPr bwMode="auto">
            <a:xfrm>
              <a:off x="4302125" y="1936750"/>
              <a:ext cx="1143000" cy="0"/>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8" name="Line 9"/>
            <p:cNvSpPr>
              <a:spLocks noChangeShapeType="1"/>
            </p:cNvSpPr>
            <p:nvPr/>
          </p:nvSpPr>
          <p:spPr bwMode="auto">
            <a:xfrm>
              <a:off x="6502400" y="1958975"/>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17" name="Line 18"/>
            <p:cNvSpPr>
              <a:spLocks noChangeShapeType="1"/>
            </p:cNvSpPr>
            <p:nvPr/>
          </p:nvSpPr>
          <p:spPr bwMode="auto">
            <a:xfrm flipH="1" flipV="1">
              <a:off x="2136774" y="1421427"/>
              <a:ext cx="731838" cy="51435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34" name="Text Box 36"/>
            <p:cNvSpPr txBox="1">
              <a:spLocks noChangeArrowheads="1"/>
            </p:cNvSpPr>
            <p:nvPr/>
          </p:nvSpPr>
          <p:spPr bwMode="auto">
            <a:xfrm>
              <a:off x="1317485" y="1149350"/>
              <a:ext cx="7809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smtClean="0">
                  <a:solidFill>
                    <a:srgbClr val="000000"/>
                  </a:solidFill>
                  <a:latin typeface="Book Antiqua" panose="02040602050305030304" pitchFamily="18" charset="0"/>
                </a:rPr>
                <a:t>10/hr</a:t>
              </a:r>
              <a:endParaRPr lang="en-AU" altLang="en-US" sz="1800" dirty="0">
                <a:solidFill>
                  <a:srgbClr val="000000"/>
                </a:solidFill>
                <a:latin typeface="Book Antiqua" panose="02040602050305030304" pitchFamily="18" charset="0"/>
              </a:endParaRPr>
            </a:p>
          </p:txBody>
        </p:sp>
        <p:sp>
          <p:nvSpPr>
            <p:cNvPr id="38" name="Text Box 36"/>
            <p:cNvSpPr txBox="1">
              <a:spLocks noChangeArrowheads="1"/>
            </p:cNvSpPr>
            <p:nvPr/>
          </p:nvSpPr>
          <p:spPr bwMode="auto">
            <a:xfrm>
              <a:off x="5369908" y="1162311"/>
              <a:ext cx="12410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err="1" smtClean="0">
                  <a:latin typeface="Book Antiqua" panose="02040602050305030304" pitchFamily="18" charset="0"/>
                </a:rPr>
                <a:t>Tp</a:t>
              </a:r>
              <a:r>
                <a:rPr lang="en-AU" altLang="en-US" sz="1800" dirty="0" smtClean="0">
                  <a:latin typeface="Book Antiqua" panose="02040602050305030304" pitchFamily="18" charset="0"/>
                </a:rPr>
                <a:t>= 5 min</a:t>
              </a:r>
              <a:endParaRPr lang="en-AU" altLang="en-US" sz="1800" dirty="0">
                <a:latin typeface="Book Antiqua" panose="02040602050305030304" pitchFamily="18" charset="0"/>
              </a:endParaRPr>
            </a:p>
          </p:txBody>
        </p:sp>
      </p:grpSp>
      <p:sp>
        <p:nvSpPr>
          <p:cNvPr id="41" name="Rectangle 3"/>
          <p:cNvSpPr txBox="1">
            <a:spLocks noChangeArrowheads="1"/>
          </p:cNvSpPr>
          <p:nvPr/>
        </p:nvSpPr>
        <p:spPr>
          <a:xfrm>
            <a:off x="-3175" y="4724400"/>
            <a:ext cx="8610600" cy="1677668"/>
          </a:xfrm>
          <a:prstGeom prst="rect">
            <a:avLst/>
          </a:prstGeom>
        </p:spPr>
        <p:txBody>
          <a:bodyPr/>
          <a:lst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buFont typeface="Wingdings" pitchFamily="2" charset="2"/>
              <a:buNone/>
            </a:pPr>
            <a:r>
              <a:rPr lang="en-US" altLang="en-US" kern="0" dirty="0" smtClean="0"/>
              <a:t>Design A: </a:t>
            </a:r>
            <a:r>
              <a:rPr lang="en-US" altLang="en-US" kern="0" dirty="0" smtClean="0">
                <a:cs typeface="Times New Roman" panose="02020603050405020304" pitchFamily="18" charset="0"/>
              </a:rPr>
              <a:t>R = 10, </a:t>
            </a:r>
            <a:r>
              <a:rPr lang="en-US" altLang="en-US" kern="0" dirty="0" err="1" smtClean="0"/>
              <a:t>Tp</a:t>
            </a:r>
            <a:r>
              <a:rPr lang="en-US" altLang="en-US" kern="0" dirty="0" smtClean="0"/>
              <a:t>= 5 min., c =1. </a:t>
            </a:r>
          </a:p>
          <a:p>
            <a:pPr marL="0" indent="0">
              <a:lnSpc>
                <a:spcPct val="90000"/>
              </a:lnSpc>
              <a:buFont typeface="Wingdings" pitchFamily="2" charset="2"/>
              <a:buNone/>
            </a:pPr>
            <a:r>
              <a:rPr lang="en-US" altLang="en-US" kern="0" dirty="0" err="1" smtClean="0"/>
              <a:t>Rp</a:t>
            </a:r>
            <a:r>
              <a:rPr lang="en-US" altLang="en-US" kern="0" dirty="0" smtClean="0"/>
              <a:t> = 1/5 per min. or 12 per hour</a:t>
            </a:r>
          </a:p>
          <a:p>
            <a:pPr marL="0" indent="0">
              <a:lnSpc>
                <a:spcPct val="90000"/>
              </a:lnSpc>
              <a:buFont typeface="Wingdings" pitchFamily="2" charset="2"/>
              <a:buNone/>
            </a:pPr>
            <a:r>
              <a:rPr lang="en-US" altLang="en-US" kern="0" dirty="0" smtClean="0"/>
              <a:t>U = R/</a:t>
            </a:r>
            <a:r>
              <a:rPr lang="en-US" altLang="en-US" kern="0" dirty="0" err="1" smtClean="0"/>
              <a:t>Rp</a:t>
            </a:r>
            <a:r>
              <a:rPr lang="en-US" altLang="en-US" kern="0" dirty="0" smtClean="0"/>
              <a:t> =10/12 = 5/6 </a:t>
            </a:r>
            <a:r>
              <a:rPr lang="en-US" altLang="en-US" kern="0" dirty="0" smtClean="0">
                <a:sym typeface="Wingdings" panose="05000000000000000000" pitchFamily="2" charset="2"/>
              </a:rPr>
              <a:t> </a:t>
            </a:r>
          </a:p>
          <a:p>
            <a:pPr marL="0" indent="0">
              <a:lnSpc>
                <a:spcPct val="90000"/>
              </a:lnSpc>
              <a:buFont typeface="Wingdings" pitchFamily="2" charset="2"/>
              <a:buNone/>
            </a:pPr>
            <a:r>
              <a:rPr lang="en-US" altLang="en-US" kern="0" dirty="0" smtClean="0">
                <a:sym typeface="Wingdings" panose="05000000000000000000" pitchFamily="2" charset="2"/>
              </a:rPr>
              <a:t>Ip = </a:t>
            </a:r>
            <a:r>
              <a:rPr lang="en-US" altLang="en-US" kern="0" dirty="0" err="1" smtClean="0">
                <a:sym typeface="Wingdings" panose="05000000000000000000" pitchFamily="2" charset="2"/>
              </a:rPr>
              <a:t>cU</a:t>
            </a:r>
            <a:r>
              <a:rPr lang="en-US" altLang="en-US" kern="0" dirty="0" smtClean="0">
                <a:sym typeface="Wingdings" panose="05000000000000000000" pitchFamily="2" charset="2"/>
              </a:rPr>
              <a:t> = U = 0.833   or </a:t>
            </a:r>
            <a:r>
              <a:rPr lang="en-US" altLang="en-US" kern="0" dirty="0" err="1" smtClean="0"/>
              <a:t>RTp</a:t>
            </a:r>
            <a:r>
              <a:rPr lang="en-US" altLang="en-US" kern="0" dirty="0" smtClean="0"/>
              <a:t> =Ip </a:t>
            </a:r>
            <a:r>
              <a:rPr lang="en-US" altLang="en-US" kern="0" dirty="0" smtClean="0">
                <a:sym typeface="Wingdings" panose="05000000000000000000" pitchFamily="2" charset="2"/>
              </a:rPr>
              <a:t> 10(5/60) = 0.833</a:t>
            </a:r>
            <a:endParaRPr lang="en-US" altLang="en-US" kern="0" dirty="0" smtClean="0"/>
          </a:p>
        </p:txBody>
      </p:sp>
      <p:sp>
        <p:nvSpPr>
          <p:cNvPr id="48" name="Text Box 36"/>
          <p:cNvSpPr txBox="1">
            <a:spLocks noChangeArrowheads="1"/>
          </p:cNvSpPr>
          <p:nvPr/>
        </p:nvSpPr>
        <p:spPr bwMode="auto">
          <a:xfrm>
            <a:off x="5358228" y="1168892"/>
            <a:ext cx="12410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err="1" smtClean="0">
                <a:solidFill>
                  <a:srgbClr val="00B050"/>
                </a:solidFill>
                <a:latin typeface="Book Antiqua" panose="02040602050305030304" pitchFamily="18" charset="0"/>
              </a:rPr>
              <a:t>Tp</a:t>
            </a:r>
            <a:r>
              <a:rPr lang="en-AU" altLang="en-US" sz="1800" dirty="0" smtClean="0">
                <a:solidFill>
                  <a:srgbClr val="00B050"/>
                </a:solidFill>
                <a:latin typeface="Book Antiqua" panose="02040602050305030304" pitchFamily="18" charset="0"/>
              </a:rPr>
              <a:t>= 5 min</a:t>
            </a:r>
            <a:endParaRPr lang="en-AU" altLang="en-US" sz="1800" dirty="0">
              <a:solidFill>
                <a:srgbClr val="00B050"/>
              </a:solidFill>
              <a:latin typeface="Book Antiqua" panose="02040602050305030304" pitchFamily="18" charset="0"/>
            </a:endParaRPr>
          </a:p>
        </p:txBody>
      </p:sp>
      <p:sp>
        <p:nvSpPr>
          <p:cNvPr id="49" name="Text Box 36"/>
          <p:cNvSpPr txBox="1">
            <a:spLocks noChangeArrowheads="1"/>
          </p:cNvSpPr>
          <p:nvPr/>
        </p:nvSpPr>
        <p:spPr bwMode="auto">
          <a:xfrm>
            <a:off x="5417836" y="2432900"/>
            <a:ext cx="111921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a:solidFill>
                  <a:srgbClr val="00B050"/>
                </a:solidFill>
                <a:latin typeface="Book Antiqua" panose="02040602050305030304" pitchFamily="18" charset="0"/>
              </a:rPr>
              <a:t>I</a:t>
            </a:r>
            <a:r>
              <a:rPr lang="en-AU" altLang="en-US" sz="1800" dirty="0" smtClean="0">
                <a:solidFill>
                  <a:srgbClr val="00B050"/>
                </a:solidFill>
                <a:latin typeface="Book Antiqua" panose="02040602050305030304" pitchFamily="18" charset="0"/>
              </a:rPr>
              <a:t>p= 0.833</a:t>
            </a:r>
            <a:endParaRPr lang="en-AU" altLang="en-US" sz="1800" dirty="0">
              <a:solidFill>
                <a:srgbClr val="00B050"/>
              </a:solidFill>
              <a:latin typeface="Book Antiqua" panose="02040602050305030304" pitchFamily="18" charset="0"/>
            </a:endParaRPr>
          </a:p>
        </p:txBody>
      </p:sp>
      <p:sp>
        <p:nvSpPr>
          <p:cNvPr id="56" name="Rectangle 17" descr="Horizontal brick"/>
          <p:cNvSpPr>
            <a:spLocks noChangeArrowheads="1"/>
          </p:cNvSpPr>
          <p:nvPr/>
        </p:nvSpPr>
        <p:spPr bwMode="auto">
          <a:xfrm>
            <a:off x="2628106" y="2841466"/>
            <a:ext cx="4491037" cy="98425"/>
          </a:xfrm>
          <a:prstGeom prst="rect">
            <a:avLst/>
          </a:prstGeom>
          <a:pattFill prst="horzBrick">
            <a:fgClr>
              <a:schemeClr val="tx2"/>
            </a:fgClr>
            <a:bgClr>
              <a:srgbClr val="FFFFFF"/>
            </a:bgClr>
          </a:pattFill>
          <a:ln w="9525">
            <a:solidFill>
              <a:srgbClr val="000000"/>
            </a:solidFill>
            <a:miter lim="800000"/>
            <a:headEnd/>
            <a:tailEnd/>
          </a:ln>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grpSp>
        <p:nvGrpSpPr>
          <p:cNvPr id="19" name="Group 18"/>
          <p:cNvGrpSpPr/>
          <p:nvPr/>
        </p:nvGrpSpPr>
        <p:grpSpPr>
          <a:xfrm>
            <a:off x="1371600" y="3063802"/>
            <a:ext cx="5678488" cy="1632024"/>
            <a:chOff x="1371600" y="3063802"/>
            <a:chExt cx="5678488" cy="1632024"/>
          </a:xfrm>
        </p:grpSpPr>
        <p:sp>
          <p:nvSpPr>
            <p:cNvPr id="50" name="Line 10"/>
            <p:cNvSpPr>
              <a:spLocks noChangeShapeType="1"/>
            </p:cNvSpPr>
            <p:nvPr/>
          </p:nvSpPr>
          <p:spPr bwMode="auto">
            <a:xfrm>
              <a:off x="2851150" y="3853935"/>
              <a:ext cx="958850" cy="0"/>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51" name="Rectangle 11"/>
            <p:cNvSpPr>
              <a:spLocks noChangeArrowheads="1"/>
            </p:cNvSpPr>
            <p:nvPr/>
          </p:nvSpPr>
          <p:spPr bwMode="auto">
            <a:xfrm>
              <a:off x="5490225" y="3679310"/>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2</a:t>
              </a:r>
            </a:p>
          </p:txBody>
        </p:sp>
        <p:sp>
          <p:nvSpPr>
            <p:cNvPr id="52" name="Rectangle 13"/>
            <p:cNvSpPr>
              <a:spLocks noChangeArrowheads="1"/>
            </p:cNvSpPr>
            <p:nvPr/>
          </p:nvSpPr>
          <p:spPr bwMode="auto">
            <a:xfrm>
              <a:off x="5473700" y="3434835"/>
              <a:ext cx="1014413" cy="879475"/>
            </a:xfrm>
            <a:prstGeom prst="rect">
              <a:avLst/>
            </a:prstGeom>
            <a:noFill/>
            <a:ln w="38100">
              <a:solidFill>
                <a:srgbClr val="00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53" name="Freeform 14"/>
            <p:cNvSpPr>
              <a:spLocks/>
            </p:cNvSpPr>
            <p:nvPr/>
          </p:nvSpPr>
          <p:spPr bwMode="auto">
            <a:xfrm>
              <a:off x="3522663" y="3434835"/>
              <a:ext cx="1038225" cy="838200"/>
            </a:xfrm>
            <a:custGeom>
              <a:avLst/>
              <a:gdLst>
                <a:gd name="T0" fmla="*/ 0 w 576"/>
                <a:gd name="T1" fmla="*/ 1330642282 h 528"/>
                <a:gd name="T2" fmla="*/ 935685690 w 576"/>
                <a:gd name="T3" fmla="*/ 0 h 528"/>
                <a:gd name="T4" fmla="*/ 1871373183 w 576"/>
                <a:gd name="T5" fmla="*/ 1330642282 h 528"/>
                <a:gd name="T6" fmla="*/ 0 w 576"/>
                <a:gd name="T7" fmla="*/ 1330642282 h 528"/>
                <a:gd name="T8" fmla="*/ 0 60000 65536"/>
                <a:gd name="T9" fmla="*/ 0 60000 65536"/>
                <a:gd name="T10" fmla="*/ 0 60000 65536"/>
                <a:gd name="T11" fmla="*/ 0 60000 65536"/>
                <a:gd name="T12" fmla="*/ 0 w 576"/>
                <a:gd name="T13" fmla="*/ 0 h 528"/>
                <a:gd name="T14" fmla="*/ 576 w 576"/>
                <a:gd name="T15" fmla="*/ 528 h 528"/>
              </a:gdLst>
              <a:ahLst/>
              <a:cxnLst>
                <a:cxn ang="T8">
                  <a:pos x="T0" y="T1"/>
                </a:cxn>
                <a:cxn ang="T9">
                  <a:pos x="T2" y="T3"/>
                </a:cxn>
                <a:cxn ang="T10">
                  <a:pos x="T4" y="T5"/>
                </a:cxn>
                <a:cxn ang="T11">
                  <a:pos x="T6" y="T7"/>
                </a:cxn>
              </a:cxnLst>
              <a:rect l="T12" t="T13" r="T14" b="T15"/>
              <a:pathLst>
                <a:path w="576" h="528">
                  <a:moveTo>
                    <a:pt x="0" y="528"/>
                  </a:moveTo>
                  <a:lnTo>
                    <a:pt x="288" y="0"/>
                  </a:lnTo>
                  <a:lnTo>
                    <a:pt x="576" y="528"/>
                  </a:lnTo>
                  <a:lnTo>
                    <a:pt x="0" y="528"/>
                  </a:lnTo>
                  <a:close/>
                </a:path>
              </a:pathLst>
            </a:custGeom>
            <a:noFill/>
            <a:ln w="38100">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54" name="Line 15"/>
            <p:cNvSpPr>
              <a:spLocks noChangeShapeType="1"/>
            </p:cNvSpPr>
            <p:nvPr/>
          </p:nvSpPr>
          <p:spPr bwMode="auto">
            <a:xfrm>
              <a:off x="4292600" y="3853935"/>
              <a:ext cx="1143000" cy="0"/>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55" name="Line 16"/>
            <p:cNvSpPr>
              <a:spLocks noChangeShapeType="1"/>
            </p:cNvSpPr>
            <p:nvPr/>
          </p:nvSpPr>
          <p:spPr bwMode="auto">
            <a:xfrm>
              <a:off x="6492875" y="3876160"/>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57" name="Line 19"/>
            <p:cNvSpPr>
              <a:spLocks noChangeShapeType="1"/>
            </p:cNvSpPr>
            <p:nvPr/>
          </p:nvSpPr>
          <p:spPr bwMode="auto">
            <a:xfrm flipH="1">
              <a:off x="2120899" y="3834884"/>
              <a:ext cx="747713" cy="62865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58" name="Text Box 35"/>
            <p:cNvSpPr txBox="1">
              <a:spLocks noChangeArrowheads="1"/>
            </p:cNvSpPr>
            <p:nvPr/>
          </p:nvSpPr>
          <p:spPr bwMode="auto">
            <a:xfrm>
              <a:off x="1371600" y="4278868"/>
              <a:ext cx="7809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smtClean="0">
                  <a:solidFill>
                    <a:srgbClr val="000000"/>
                  </a:solidFill>
                  <a:latin typeface="Book Antiqua" panose="02040602050305030304" pitchFamily="18" charset="0"/>
                </a:rPr>
                <a:t>10/hr</a:t>
              </a:r>
              <a:endParaRPr lang="en-AU" altLang="en-US" sz="1800" dirty="0">
                <a:solidFill>
                  <a:srgbClr val="000000"/>
                </a:solidFill>
                <a:latin typeface="Book Antiqua" panose="02040602050305030304" pitchFamily="18" charset="0"/>
              </a:endParaRPr>
            </a:p>
          </p:txBody>
        </p:sp>
        <p:sp>
          <p:nvSpPr>
            <p:cNvPr id="59" name="Rectangle 5"/>
            <p:cNvSpPr>
              <a:spLocks noChangeArrowheads="1"/>
            </p:cNvSpPr>
            <p:nvPr/>
          </p:nvSpPr>
          <p:spPr bwMode="auto">
            <a:xfrm>
              <a:off x="3524284" y="3936486"/>
              <a:ext cx="982640"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smtClean="0">
                  <a:solidFill>
                    <a:srgbClr val="000000"/>
                  </a:solidFill>
                  <a:latin typeface="Book Antiqua" panose="02040602050305030304" pitchFamily="18" charset="0"/>
                </a:rPr>
                <a:t>Queue2</a:t>
              </a:r>
              <a:endParaRPr lang="en-US" altLang="en-US" sz="1800" dirty="0">
                <a:solidFill>
                  <a:srgbClr val="000000"/>
                </a:solidFill>
                <a:latin typeface="Book Antiqua" panose="02040602050305030304" pitchFamily="18" charset="0"/>
              </a:endParaRPr>
            </a:p>
          </p:txBody>
        </p:sp>
        <p:sp>
          <p:nvSpPr>
            <p:cNvPr id="60" name="Text Box 36"/>
            <p:cNvSpPr txBox="1">
              <a:spLocks noChangeArrowheads="1"/>
            </p:cNvSpPr>
            <p:nvPr/>
          </p:nvSpPr>
          <p:spPr bwMode="auto">
            <a:xfrm>
              <a:off x="5358228" y="3063802"/>
              <a:ext cx="12410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err="1" smtClean="0">
                  <a:solidFill>
                    <a:srgbClr val="00B050"/>
                  </a:solidFill>
                  <a:latin typeface="Book Antiqua" panose="02040602050305030304" pitchFamily="18" charset="0"/>
                </a:rPr>
                <a:t>Tp</a:t>
              </a:r>
              <a:r>
                <a:rPr lang="en-AU" altLang="en-US" sz="1800" dirty="0" smtClean="0">
                  <a:solidFill>
                    <a:srgbClr val="00B050"/>
                  </a:solidFill>
                  <a:latin typeface="Book Antiqua" panose="02040602050305030304" pitchFamily="18" charset="0"/>
                </a:rPr>
                <a:t>= 5 min</a:t>
              </a:r>
              <a:endParaRPr lang="en-AU" altLang="en-US" sz="1800" dirty="0">
                <a:solidFill>
                  <a:srgbClr val="00B050"/>
                </a:solidFill>
                <a:latin typeface="Book Antiqua" panose="02040602050305030304" pitchFamily="18" charset="0"/>
              </a:endParaRPr>
            </a:p>
          </p:txBody>
        </p:sp>
        <p:sp>
          <p:nvSpPr>
            <p:cNvPr id="61" name="Text Box 36"/>
            <p:cNvSpPr txBox="1">
              <a:spLocks noChangeArrowheads="1"/>
            </p:cNvSpPr>
            <p:nvPr/>
          </p:nvSpPr>
          <p:spPr bwMode="auto">
            <a:xfrm>
              <a:off x="5377052" y="4326494"/>
              <a:ext cx="111921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a:solidFill>
                    <a:srgbClr val="00B050"/>
                  </a:solidFill>
                  <a:latin typeface="Book Antiqua" panose="02040602050305030304" pitchFamily="18" charset="0"/>
                </a:rPr>
                <a:t>I</a:t>
              </a:r>
              <a:r>
                <a:rPr lang="en-AU" altLang="en-US" sz="1800" dirty="0" smtClean="0">
                  <a:solidFill>
                    <a:srgbClr val="00B050"/>
                  </a:solidFill>
                  <a:latin typeface="Book Antiqua" panose="02040602050305030304" pitchFamily="18" charset="0"/>
                </a:rPr>
                <a:t>p= 0.833</a:t>
              </a:r>
              <a:endParaRPr lang="en-AU" altLang="en-US" sz="1800" dirty="0">
                <a:solidFill>
                  <a:srgbClr val="00B050"/>
                </a:solidFill>
                <a:latin typeface="Book Antiqua" panose="02040602050305030304" pitchFamily="18" charset="0"/>
              </a:endParaRPr>
            </a:p>
          </p:txBody>
        </p:sp>
      </p:grpSp>
      <p:sp>
        <p:nvSpPr>
          <p:cNvPr id="62" name="Text Box 36"/>
          <p:cNvSpPr txBox="1">
            <a:spLocks noChangeArrowheads="1"/>
          </p:cNvSpPr>
          <p:nvPr/>
        </p:nvSpPr>
        <p:spPr bwMode="auto">
          <a:xfrm>
            <a:off x="7566049" y="2344737"/>
            <a:ext cx="1107996"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AU" altLang="en-US" sz="2400" dirty="0">
                <a:solidFill>
                  <a:srgbClr val="00B050"/>
                </a:solidFill>
                <a:latin typeface="Book Antiqua" panose="02040602050305030304" pitchFamily="18" charset="0"/>
              </a:rPr>
              <a:t>+</a:t>
            </a:r>
            <a:r>
              <a:rPr lang="en-AU" altLang="en-US" sz="2400" dirty="0" smtClean="0">
                <a:solidFill>
                  <a:srgbClr val="00B050"/>
                </a:solidFill>
                <a:latin typeface="Book Antiqua" panose="02040602050305030304" pitchFamily="18" charset="0"/>
              </a:rPr>
              <a:t>0.833</a:t>
            </a:r>
          </a:p>
          <a:p>
            <a:pPr algn="ctr"/>
            <a:r>
              <a:rPr lang="en-AU" altLang="en-US" sz="2400" dirty="0" smtClean="0">
                <a:solidFill>
                  <a:srgbClr val="00B050"/>
                </a:solidFill>
                <a:latin typeface="Book Antiqua" panose="02040602050305030304" pitchFamily="18" charset="0"/>
              </a:rPr>
              <a:t>+0.833</a:t>
            </a:r>
          </a:p>
          <a:p>
            <a:pPr algn="ctr"/>
            <a:r>
              <a:rPr lang="en-AU" altLang="en-US" sz="2400" dirty="0" smtClean="0">
                <a:solidFill>
                  <a:srgbClr val="00B050"/>
                </a:solidFill>
                <a:latin typeface="Book Antiqua" panose="02040602050305030304" pitchFamily="18" charset="0"/>
              </a:rPr>
              <a:t>---------</a:t>
            </a:r>
          </a:p>
          <a:p>
            <a:pPr algn="ctr"/>
            <a:r>
              <a:rPr lang="en-AU" altLang="en-US" sz="2400" dirty="0" smtClean="0">
                <a:solidFill>
                  <a:srgbClr val="00B050"/>
                </a:solidFill>
                <a:latin typeface="Book Antiqua" panose="02040602050305030304" pitchFamily="18" charset="0"/>
              </a:rPr>
              <a:t>1.667</a:t>
            </a:r>
            <a:endParaRPr lang="en-AU" altLang="en-US" sz="2400" dirty="0">
              <a:solidFill>
                <a:srgbClr val="00B050"/>
              </a:solidFill>
              <a:latin typeface="Book Antiqua" panose="02040602050305030304" pitchFamily="18" charset="0"/>
            </a:endParaRPr>
          </a:p>
        </p:txBody>
      </p:sp>
      <p:sp>
        <p:nvSpPr>
          <p:cNvPr id="31" name="Oval 30"/>
          <p:cNvSpPr/>
          <p:nvPr/>
        </p:nvSpPr>
        <p:spPr bwMode="auto">
          <a:xfrm>
            <a:off x="3259930" y="1149350"/>
            <a:ext cx="1604170" cy="3575050"/>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extLst>
      <p:ext uri="{BB962C8B-B14F-4D97-AF65-F5344CB8AC3E}">
        <p14:creationId xmlns:p14="http://schemas.microsoft.com/office/powerpoint/2010/main" val="32309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dissolve">
                                      <p:cBhvr>
                                        <p:cTn id="12" dur="500"/>
                                        <p:tgtEl>
                                          <p:spTgt spid="4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1">
                                            <p:txEl>
                                              <p:pRg st="0" end="0"/>
                                            </p:txEl>
                                          </p:spTgt>
                                        </p:tgtEl>
                                        <p:attrNameLst>
                                          <p:attrName>style.visibility</p:attrName>
                                        </p:attrNameLst>
                                      </p:cBhvr>
                                      <p:to>
                                        <p:strVal val="visible"/>
                                      </p:to>
                                    </p:set>
                                    <p:animEffect transition="in" filter="dissolve">
                                      <p:cBhvr>
                                        <p:cTn id="17" dur="500"/>
                                        <p:tgtEl>
                                          <p:spTgt spid="4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1">
                                            <p:txEl>
                                              <p:pRg st="1" end="1"/>
                                            </p:txEl>
                                          </p:spTgt>
                                        </p:tgtEl>
                                        <p:attrNameLst>
                                          <p:attrName>style.visibility</p:attrName>
                                        </p:attrNameLst>
                                      </p:cBhvr>
                                      <p:to>
                                        <p:strVal val="visible"/>
                                      </p:to>
                                    </p:set>
                                    <p:animEffect transition="in" filter="dissolve">
                                      <p:cBhvr>
                                        <p:cTn id="22" dur="500"/>
                                        <p:tgtEl>
                                          <p:spTgt spid="41">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1">
                                            <p:txEl>
                                              <p:pRg st="2" end="2"/>
                                            </p:txEl>
                                          </p:spTgt>
                                        </p:tgtEl>
                                        <p:attrNameLst>
                                          <p:attrName>style.visibility</p:attrName>
                                        </p:attrNameLst>
                                      </p:cBhvr>
                                      <p:to>
                                        <p:strVal val="visible"/>
                                      </p:to>
                                    </p:set>
                                    <p:animEffect transition="in" filter="dissolve">
                                      <p:cBhvr>
                                        <p:cTn id="27" dur="500"/>
                                        <p:tgtEl>
                                          <p:spTgt spid="41">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1">
                                            <p:txEl>
                                              <p:pRg st="3" end="3"/>
                                            </p:txEl>
                                          </p:spTgt>
                                        </p:tgtEl>
                                        <p:attrNameLst>
                                          <p:attrName>style.visibility</p:attrName>
                                        </p:attrNameLst>
                                      </p:cBhvr>
                                      <p:to>
                                        <p:strVal val="visible"/>
                                      </p:to>
                                    </p:set>
                                    <p:animEffect transition="in" filter="dissolve">
                                      <p:cBhvr>
                                        <p:cTn id="32" dur="500"/>
                                        <p:tgtEl>
                                          <p:spTgt spid="41">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9"/>
                                        </p:tgtEl>
                                        <p:attrNameLst>
                                          <p:attrName>style.visibility</p:attrName>
                                        </p:attrNameLst>
                                      </p:cBhvr>
                                      <p:to>
                                        <p:strVal val="visible"/>
                                      </p:to>
                                    </p:set>
                                    <p:animEffect transition="in" filter="dissolve">
                                      <p:cBhvr>
                                        <p:cTn id="37" dur="500"/>
                                        <p:tgtEl>
                                          <p:spTgt spid="49"/>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6"/>
                                        </p:tgtEl>
                                        <p:attrNameLst>
                                          <p:attrName>style.visibility</p:attrName>
                                        </p:attrNameLst>
                                      </p:cBhvr>
                                      <p:to>
                                        <p:strVal val="visible"/>
                                      </p:to>
                                    </p:set>
                                    <p:animEffect transition="in" filter="dissolve">
                                      <p:cBhvr>
                                        <p:cTn id="42" dur="500"/>
                                        <p:tgtEl>
                                          <p:spTgt spid="56"/>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dissolve">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2"/>
                                        </p:tgtEl>
                                        <p:attrNameLst>
                                          <p:attrName>style.visibility</p:attrName>
                                        </p:attrNameLst>
                                      </p:cBhvr>
                                      <p:to>
                                        <p:strVal val="visible"/>
                                      </p:to>
                                    </p:set>
                                    <p:animEffect transition="in" filter="dissolve">
                                      <p:cBhvr>
                                        <p:cTn id="52" dur="500"/>
                                        <p:tgtEl>
                                          <p:spTgt spid="62"/>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dissolve">
                                      <p:cBhvr>
                                        <p:cTn id="5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uild="p"/>
      <p:bldP spid="48" grpId="0"/>
      <p:bldP spid="49" grpId="0"/>
      <p:bldP spid="56" grpId="0" animBg="1"/>
      <p:bldP spid="62" grpId="0"/>
      <p:bldP spid="3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2"/>
          <p:cNvSpPr txBox="1">
            <a:spLocks noChangeArrowheads="1"/>
          </p:cNvSpPr>
          <p:nvPr/>
        </p:nvSpPr>
        <p:spPr>
          <a:xfrm>
            <a:off x="1" y="0"/>
            <a:ext cx="9144000" cy="1016000"/>
          </a:xfrm>
          <a:prstGeom prst="rect">
            <a:avLst/>
          </a:prstGeom>
        </p:spPr>
        <p:txBody>
          <a:bodyPr anchor="ct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a:defRPr/>
            </a:pPr>
            <a:r>
              <a:rPr lang="en-US" altLang="en-US" sz="3600" kern="0" dirty="0" smtClean="0"/>
              <a:t>Problem </a:t>
            </a:r>
            <a:r>
              <a:rPr lang="en-US" altLang="en-US" sz="3600" kern="0" dirty="0" smtClean="0"/>
              <a:t>8. </a:t>
            </a:r>
            <a:r>
              <a:rPr lang="en-US" altLang="en-US" sz="3600" kern="0" dirty="0" smtClean="0"/>
              <a:t>Effect </a:t>
            </a:r>
            <a:r>
              <a:rPr lang="en-US" altLang="en-US" sz="3600" kern="0" dirty="0"/>
              <a:t>of </a:t>
            </a:r>
            <a:r>
              <a:rPr lang="en-US" altLang="en-US" sz="3600" kern="0" dirty="0" smtClean="0"/>
              <a:t>Pooling- M/M/2 vs. 2M/M/1</a:t>
            </a:r>
            <a:endParaRPr lang="en-US" altLang="en-US" sz="3600" kern="0" dirty="0"/>
          </a:p>
        </p:txBody>
      </p:sp>
      <p:graphicFrame>
        <p:nvGraphicFramePr>
          <p:cNvPr id="42" name="Object 41"/>
          <p:cNvGraphicFramePr>
            <a:graphicFrameLocks noChangeAspect="1"/>
          </p:cNvGraphicFramePr>
          <p:nvPr>
            <p:extLst/>
          </p:nvPr>
        </p:nvGraphicFramePr>
        <p:xfrm>
          <a:off x="96519" y="1271051"/>
          <a:ext cx="3076575" cy="990600"/>
        </p:xfrm>
        <a:graphic>
          <a:graphicData uri="http://schemas.openxmlformats.org/presentationml/2006/ole">
            <mc:AlternateContent xmlns:mc="http://schemas.openxmlformats.org/markup-compatibility/2006">
              <mc:Choice xmlns:v="urn:schemas-microsoft-com:vml" Requires="v">
                <p:oleObj spid="_x0000_s312343" name="Equation" r:id="rId3" imgW="1422360" imgH="444240" progId="Equation.3">
                  <p:embed/>
                </p:oleObj>
              </mc:Choice>
              <mc:Fallback>
                <p:oleObj name="Equation" r:id="rId3" imgW="1422360" imgH="444240" progId="Equation.3">
                  <p:embed/>
                  <p:pic>
                    <p:nvPicPr>
                      <p:cNvPr id="0" name=""/>
                      <p:cNvPicPr>
                        <a:picLocks noChangeAspect="1" noChangeArrowheads="1"/>
                      </p:cNvPicPr>
                      <p:nvPr/>
                    </p:nvPicPr>
                    <p:blipFill>
                      <a:blip r:embed="rId4"/>
                      <a:srcRect/>
                      <a:stretch>
                        <a:fillRect/>
                      </a:stretch>
                    </p:blipFill>
                    <p:spPr bwMode="auto">
                      <a:xfrm>
                        <a:off x="96519" y="1271051"/>
                        <a:ext cx="3076575" cy="990600"/>
                      </a:xfrm>
                      <a:prstGeom prst="rect">
                        <a:avLst/>
                      </a:prstGeom>
                      <a:noFill/>
                      <a:ln>
                        <a:noFill/>
                      </a:ln>
                    </p:spPr>
                  </p:pic>
                </p:oleObj>
              </mc:Fallback>
            </mc:AlternateContent>
          </a:graphicData>
        </a:graphic>
      </p:graphicFrame>
      <p:graphicFrame>
        <p:nvGraphicFramePr>
          <p:cNvPr id="43" name="Object 42"/>
          <p:cNvGraphicFramePr>
            <a:graphicFrameLocks noChangeAspect="1"/>
          </p:cNvGraphicFramePr>
          <p:nvPr>
            <p:extLst/>
          </p:nvPr>
        </p:nvGraphicFramePr>
        <p:xfrm>
          <a:off x="56809" y="2376416"/>
          <a:ext cx="2389187" cy="960437"/>
        </p:xfrm>
        <a:graphic>
          <a:graphicData uri="http://schemas.openxmlformats.org/presentationml/2006/ole">
            <mc:AlternateContent xmlns:mc="http://schemas.openxmlformats.org/markup-compatibility/2006">
              <mc:Choice xmlns:v="urn:schemas-microsoft-com:vml" Requires="v">
                <p:oleObj spid="_x0000_s312344" name="Equation" r:id="rId5" imgW="1104840" imgH="444240" progId="Equation.3">
                  <p:embed/>
                </p:oleObj>
              </mc:Choice>
              <mc:Fallback>
                <p:oleObj name="Equation" r:id="rId5" imgW="1104840" imgH="444240" progId="Equation.3">
                  <p:embed/>
                  <p:pic>
                    <p:nvPicPr>
                      <p:cNvPr id="0" name=""/>
                      <p:cNvPicPr>
                        <a:picLocks noChangeAspect="1" noChangeArrowheads="1"/>
                      </p:cNvPicPr>
                      <p:nvPr/>
                    </p:nvPicPr>
                    <p:blipFill>
                      <a:blip r:embed="rId6"/>
                      <a:srcRect/>
                      <a:stretch>
                        <a:fillRect/>
                      </a:stretch>
                    </p:blipFill>
                    <p:spPr bwMode="auto">
                      <a:xfrm>
                        <a:off x="56809" y="2376416"/>
                        <a:ext cx="2389187" cy="9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 name="Object 43"/>
          <p:cNvGraphicFramePr>
            <a:graphicFrameLocks noChangeAspect="1"/>
          </p:cNvGraphicFramePr>
          <p:nvPr>
            <p:extLst/>
          </p:nvPr>
        </p:nvGraphicFramePr>
        <p:xfrm>
          <a:off x="-4463" y="3458058"/>
          <a:ext cx="1538288" cy="904875"/>
        </p:xfrm>
        <a:graphic>
          <a:graphicData uri="http://schemas.openxmlformats.org/presentationml/2006/ole">
            <mc:AlternateContent xmlns:mc="http://schemas.openxmlformats.org/markup-compatibility/2006">
              <mc:Choice xmlns:v="urn:schemas-microsoft-com:vml" Requires="v">
                <p:oleObj spid="_x0000_s312345" name="Equation" r:id="rId7" imgW="711000" imgH="419040" progId="Equation.3">
                  <p:embed/>
                </p:oleObj>
              </mc:Choice>
              <mc:Fallback>
                <p:oleObj name="Equation" r:id="rId7" imgW="711000" imgH="419040" progId="Equation.3">
                  <p:embed/>
                  <p:pic>
                    <p:nvPicPr>
                      <p:cNvPr id="0" name=""/>
                      <p:cNvPicPr>
                        <a:picLocks noChangeAspect="1" noChangeArrowheads="1"/>
                      </p:cNvPicPr>
                      <p:nvPr/>
                    </p:nvPicPr>
                    <p:blipFill>
                      <a:blip r:embed="rId8"/>
                      <a:srcRect/>
                      <a:stretch>
                        <a:fillRect/>
                      </a:stretch>
                    </p:blipFill>
                    <p:spPr bwMode="auto">
                      <a:xfrm>
                        <a:off x="-4463" y="3458058"/>
                        <a:ext cx="1538288"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 name="Rectangle 3"/>
          <p:cNvSpPr txBox="1">
            <a:spLocks noChangeArrowheads="1"/>
          </p:cNvSpPr>
          <p:nvPr/>
        </p:nvSpPr>
        <p:spPr>
          <a:xfrm>
            <a:off x="1631157" y="3743180"/>
            <a:ext cx="1492250" cy="406029"/>
          </a:xfrm>
          <a:prstGeom prst="rect">
            <a:avLst/>
          </a:prstGeom>
        </p:spPr>
        <p:txBody>
          <a:bodyPr/>
          <a:lst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buFont typeface="Wingdings" pitchFamily="2" charset="2"/>
              <a:buNone/>
            </a:pPr>
            <a:r>
              <a:rPr lang="en-US" altLang="en-US" kern="0" dirty="0" smtClean="0"/>
              <a:t>Ii = 4.167</a:t>
            </a:r>
          </a:p>
        </p:txBody>
      </p:sp>
      <p:grpSp>
        <p:nvGrpSpPr>
          <p:cNvPr id="9" name="Group 8"/>
          <p:cNvGrpSpPr/>
          <p:nvPr/>
        </p:nvGrpSpPr>
        <p:grpSpPr>
          <a:xfrm>
            <a:off x="3244057" y="1073424"/>
            <a:ext cx="5742128" cy="1669145"/>
            <a:chOff x="1317485" y="1149350"/>
            <a:chExt cx="5742128" cy="1669145"/>
          </a:xfrm>
        </p:grpSpPr>
        <p:grpSp>
          <p:nvGrpSpPr>
            <p:cNvPr id="11" name="Group 10"/>
            <p:cNvGrpSpPr/>
            <p:nvPr/>
          </p:nvGrpSpPr>
          <p:grpSpPr>
            <a:xfrm>
              <a:off x="1317485" y="1149350"/>
              <a:ext cx="5742128" cy="1247775"/>
              <a:chOff x="1317485" y="1149350"/>
              <a:chExt cx="5742128" cy="1247775"/>
            </a:xfrm>
          </p:grpSpPr>
          <p:sp>
            <p:nvSpPr>
              <p:cNvPr id="2" name="Line 3"/>
              <p:cNvSpPr>
                <a:spLocks noChangeShapeType="1"/>
              </p:cNvSpPr>
              <p:nvPr/>
            </p:nvSpPr>
            <p:spPr bwMode="auto">
              <a:xfrm flipV="1">
                <a:off x="2851149" y="1934343"/>
                <a:ext cx="817563" cy="821"/>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3" name="Rectangle 4"/>
              <p:cNvSpPr>
                <a:spLocks noChangeArrowheads="1"/>
              </p:cNvSpPr>
              <p:nvPr/>
            </p:nvSpPr>
            <p:spPr bwMode="auto">
              <a:xfrm>
                <a:off x="5499750" y="1762125"/>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1</a:t>
                </a:r>
              </a:p>
            </p:txBody>
          </p:sp>
          <p:sp>
            <p:nvSpPr>
              <p:cNvPr id="4" name="Rectangle 5"/>
              <p:cNvSpPr>
                <a:spLocks noChangeArrowheads="1"/>
              </p:cNvSpPr>
              <p:nvPr/>
            </p:nvSpPr>
            <p:spPr bwMode="auto">
              <a:xfrm>
                <a:off x="3527923" y="2020528"/>
                <a:ext cx="982640"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smtClean="0">
                    <a:solidFill>
                      <a:srgbClr val="000000"/>
                    </a:solidFill>
                    <a:latin typeface="Book Antiqua" panose="02040602050305030304" pitchFamily="18" charset="0"/>
                  </a:rPr>
                  <a:t>Queue1</a:t>
                </a:r>
                <a:endParaRPr lang="en-US" altLang="en-US" sz="1800" dirty="0">
                  <a:solidFill>
                    <a:srgbClr val="000000"/>
                  </a:solidFill>
                  <a:latin typeface="Book Antiqua" panose="02040602050305030304" pitchFamily="18" charset="0"/>
                </a:endParaRPr>
              </a:p>
            </p:txBody>
          </p:sp>
          <p:sp>
            <p:nvSpPr>
              <p:cNvPr id="5" name="Rectangle 6"/>
              <p:cNvSpPr>
                <a:spLocks noChangeArrowheads="1"/>
              </p:cNvSpPr>
              <p:nvPr/>
            </p:nvSpPr>
            <p:spPr bwMode="auto">
              <a:xfrm>
                <a:off x="5483225" y="1517650"/>
                <a:ext cx="1014413" cy="879475"/>
              </a:xfrm>
              <a:prstGeom prst="rect">
                <a:avLst/>
              </a:prstGeom>
              <a:noFill/>
              <a:ln w="38100">
                <a:solidFill>
                  <a:srgbClr val="00B05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6" name="Freeform 7"/>
              <p:cNvSpPr>
                <a:spLocks/>
              </p:cNvSpPr>
              <p:nvPr/>
            </p:nvSpPr>
            <p:spPr bwMode="auto">
              <a:xfrm>
                <a:off x="3492088" y="1430558"/>
                <a:ext cx="1033463" cy="903201"/>
              </a:xfrm>
              <a:custGeom>
                <a:avLst/>
                <a:gdLst>
                  <a:gd name="T0" fmla="*/ 0 w 576"/>
                  <a:gd name="T1" fmla="*/ 1330642282 h 528"/>
                  <a:gd name="T2" fmla="*/ 835511262 w 576"/>
                  <a:gd name="T3" fmla="*/ 0 h 528"/>
                  <a:gd name="T4" fmla="*/ 1671020821 w 576"/>
                  <a:gd name="T5" fmla="*/ 1330642282 h 528"/>
                  <a:gd name="T6" fmla="*/ 0 w 576"/>
                  <a:gd name="T7" fmla="*/ 1330642282 h 528"/>
                  <a:gd name="T8" fmla="*/ 0 60000 65536"/>
                  <a:gd name="T9" fmla="*/ 0 60000 65536"/>
                  <a:gd name="T10" fmla="*/ 0 60000 65536"/>
                  <a:gd name="T11" fmla="*/ 0 60000 65536"/>
                  <a:gd name="T12" fmla="*/ 0 w 576"/>
                  <a:gd name="T13" fmla="*/ 0 h 528"/>
                  <a:gd name="T14" fmla="*/ 576 w 576"/>
                  <a:gd name="T15" fmla="*/ 528 h 528"/>
                </a:gdLst>
                <a:ahLst/>
                <a:cxnLst>
                  <a:cxn ang="T8">
                    <a:pos x="T0" y="T1"/>
                  </a:cxn>
                  <a:cxn ang="T9">
                    <a:pos x="T2" y="T3"/>
                  </a:cxn>
                  <a:cxn ang="T10">
                    <a:pos x="T4" y="T5"/>
                  </a:cxn>
                  <a:cxn ang="T11">
                    <a:pos x="T6" y="T7"/>
                  </a:cxn>
                </a:cxnLst>
                <a:rect l="T12" t="T13" r="T14" b="T15"/>
                <a:pathLst>
                  <a:path w="576" h="528">
                    <a:moveTo>
                      <a:pt x="0" y="528"/>
                    </a:moveTo>
                    <a:lnTo>
                      <a:pt x="288" y="0"/>
                    </a:lnTo>
                    <a:lnTo>
                      <a:pt x="576" y="528"/>
                    </a:lnTo>
                    <a:lnTo>
                      <a:pt x="0" y="528"/>
                    </a:lnTo>
                    <a:close/>
                  </a:path>
                </a:pathLst>
              </a:cu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7" name="Line 8"/>
              <p:cNvSpPr>
                <a:spLocks noChangeShapeType="1"/>
              </p:cNvSpPr>
              <p:nvPr/>
            </p:nvSpPr>
            <p:spPr bwMode="auto">
              <a:xfrm>
                <a:off x="4302125" y="1936750"/>
                <a:ext cx="1143000" cy="0"/>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8" name="Line 9"/>
              <p:cNvSpPr>
                <a:spLocks noChangeShapeType="1"/>
              </p:cNvSpPr>
              <p:nvPr/>
            </p:nvSpPr>
            <p:spPr bwMode="auto">
              <a:xfrm>
                <a:off x="6502400" y="1958975"/>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17" name="Line 18"/>
              <p:cNvSpPr>
                <a:spLocks noChangeShapeType="1"/>
              </p:cNvSpPr>
              <p:nvPr/>
            </p:nvSpPr>
            <p:spPr bwMode="auto">
              <a:xfrm flipH="1" flipV="1">
                <a:off x="2136774" y="1421427"/>
                <a:ext cx="731838" cy="51435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34" name="Text Box 36"/>
              <p:cNvSpPr txBox="1">
                <a:spLocks noChangeArrowheads="1"/>
              </p:cNvSpPr>
              <p:nvPr/>
            </p:nvSpPr>
            <p:spPr bwMode="auto">
              <a:xfrm>
                <a:off x="1317485" y="1149350"/>
                <a:ext cx="7809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smtClean="0">
                    <a:solidFill>
                      <a:srgbClr val="000000"/>
                    </a:solidFill>
                    <a:latin typeface="Book Antiqua" panose="02040602050305030304" pitchFamily="18" charset="0"/>
                  </a:rPr>
                  <a:t>10/hr</a:t>
                </a:r>
                <a:endParaRPr lang="en-AU" altLang="en-US" sz="1800" dirty="0">
                  <a:solidFill>
                    <a:srgbClr val="000000"/>
                  </a:solidFill>
                  <a:latin typeface="Book Antiqua" panose="02040602050305030304" pitchFamily="18" charset="0"/>
                </a:endParaRPr>
              </a:p>
            </p:txBody>
          </p:sp>
          <p:sp>
            <p:nvSpPr>
              <p:cNvPr id="38" name="Text Box 36"/>
              <p:cNvSpPr txBox="1">
                <a:spLocks noChangeArrowheads="1"/>
              </p:cNvSpPr>
              <p:nvPr/>
            </p:nvSpPr>
            <p:spPr bwMode="auto">
              <a:xfrm>
                <a:off x="5369908" y="1162311"/>
                <a:ext cx="12410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err="1" smtClean="0">
                    <a:solidFill>
                      <a:srgbClr val="00B050"/>
                    </a:solidFill>
                    <a:latin typeface="Book Antiqua" panose="02040602050305030304" pitchFamily="18" charset="0"/>
                  </a:rPr>
                  <a:t>Tp</a:t>
                </a:r>
                <a:r>
                  <a:rPr lang="en-AU" altLang="en-US" sz="1800" dirty="0" smtClean="0">
                    <a:solidFill>
                      <a:srgbClr val="00B050"/>
                    </a:solidFill>
                    <a:latin typeface="Book Antiqua" panose="02040602050305030304" pitchFamily="18" charset="0"/>
                  </a:rPr>
                  <a:t>= 5 min</a:t>
                </a:r>
                <a:endParaRPr lang="en-AU" altLang="en-US" sz="1800" dirty="0">
                  <a:solidFill>
                    <a:srgbClr val="00B050"/>
                  </a:solidFill>
                  <a:latin typeface="Book Antiqua" panose="02040602050305030304" pitchFamily="18" charset="0"/>
                </a:endParaRPr>
              </a:p>
            </p:txBody>
          </p:sp>
        </p:grpSp>
        <p:sp>
          <p:nvSpPr>
            <p:cNvPr id="47" name="Text Box 36"/>
            <p:cNvSpPr txBox="1">
              <a:spLocks noChangeArrowheads="1"/>
            </p:cNvSpPr>
            <p:nvPr/>
          </p:nvSpPr>
          <p:spPr bwMode="auto">
            <a:xfrm>
              <a:off x="5433983" y="2449163"/>
              <a:ext cx="111921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a:solidFill>
                    <a:srgbClr val="00B050"/>
                  </a:solidFill>
                  <a:latin typeface="Book Antiqua" panose="02040602050305030304" pitchFamily="18" charset="0"/>
                </a:rPr>
                <a:t>I</a:t>
              </a:r>
              <a:r>
                <a:rPr lang="en-AU" altLang="en-US" sz="1800" dirty="0" smtClean="0">
                  <a:solidFill>
                    <a:srgbClr val="00B050"/>
                  </a:solidFill>
                  <a:latin typeface="Book Antiqua" panose="02040602050305030304" pitchFamily="18" charset="0"/>
                </a:rPr>
                <a:t>p= 0.833</a:t>
              </a:r>
              <a:endParaRPr lang="en-AU" altLang="en-US" sz="1800" dirty="0">
                <a:solidFill>
                  <a:srgbClr val="00B050"/>
                </a:solidFill>
                <a:latin typeface="Book Antiqua" panose="02040602050305030304" pitchFamily="18" charset="0"/>
              </a:endParaRPr>
            </a:p>
          </p:txBody>
        </p:sp>
      </p:grpSp>
      <p:sp>
        <p:nvSpPr>
          <p:cNvPr id="21" name="Rectangle 3"/>
          <p:cNvSpPr txBox="1">
            <a:spLocks noChangeArrowheads="1"/>
          </p:cNvSpPr>
          <p:nvPr/>
        </p:nvSpPr>
        <p:spPr>
          <a:xfrm>
            <a:off x="77514" y="4811092"/>
            <a:ext cx="6018486" cy="1436976"/>
          </a:xfrm>
          <a:prstGeom prst="rect">
            <a:avLst/>
          </a:prstGeom>
        </p:spPr>
        <p:txBody>
          <a:bodyPr/>
          <a:lst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buFont typeface="Wingdings" pitchFamily="2" charset="2"/>
              <a:buNone/>
            </a:pPr>
            <a:r>
              <a:rPr lang="en-US" altLang="en-US" kern="0" dirty="0" err="1" smtClean="0"/>
              <a:t>RTi</a:t>
            </a:r>
            <a:r>
              <a:rPr lang="en-US" altLang="en-US" kern="0" dirty="0" smtClean="0"/>
              <a:t> =Ii </a:t>
            </a:r>
          </a:p>
          <a:p>
            <a:pPr marL="0" indent="0">
              <a:lnSpc>
                <a:spcPct val="90000"/>
              </a:lnSpc>
              <a:buFont typeface="Wingdings" pitchFamily="2" charset="2"/>
              <a:buNone/>
            </a:pPr>
            <a:r>
              <a:rPr lang="en-US" altLang="en-US" kern="0" dirty="0" smtClean="0"/>
              <a:t>10Ti=4.167 </a:t>
            </a:r>
            <a:r>
              <a:rPr lang="en-US" altLang="en-US" kern="0" dirty="0" smtClean="0">
                <a:sym typeface="Wingdings" panose="05000000000000000000" pitchFamily="2" charset="2"/>
              </a:rPr>
              <a:t> </a:t>
            </a:r>
          </a:p>
          <a:p>
            <a:pPr marL="0" indent="0">
              <a:lnSpc>
                <a:spcPct val="90000"/>
              </a:lnSpc>
              <a:buFont typeface="Wingdings" pitchFamily="2" charset="2"/>
              <a:buNone/>
            </a:pPr>
            <a:r>
              <a:rPr lang="en-US" altLang="en-US" kern="0" dirty="0" err="1" smtClean="0">
                <a:sym typeface="Wingdings" panose="05000000000000000000" pitchFamily="2" charset="2"/>
              </a:rPr>
              <a:t>Ti</a:t>
            </a:r>
            <a:r>
              <a:rPr lang="en-US" altLang="en-US" kern="0" dirty="0" smtClean="0">
                <a:sym typeface="Wingdings" panose="05000000000000000000" pitchFamily="2" charset="2"/>
              </a:rPr>
              <a:t> = .4167 </a:t>
            </a:r>
            <a:r>
              <a:rPr lang="en-US" altLang="en-US" kern="0" dirty="0" err="1" smtClean="0">
                <a:sym typeface="Wingdings" panose="05000000000000000000" pitchFamily="2" charset="2"/>
              </a:rPr>
              <a:t>hr</a:t>
            </a:r>
            <a:r>
              <a:rPr lang="en-US" altLang="en-US" kern="0" dirty="0" smtClean="0">
                <a:sym typeface="Wingdings" panose="05000000000000000000" pitchFamily="2" charset="2"/>
              </a:rPr>
              <a:t> or 25 min.</a:t>
            </a:r>
          </a:p>
          <a:p>
            <a:pPr marL="0" indent="0">
              <a:lnSpc>
                <a:spcPct val="90000"/>
              </a:lnSpc>
              <a:buFont typeface="Wingdings" pitchFamily="2" charset="2"/>
              <a:buNone/>
            </a:pPr>
            <a:endParaRPr lang="en-US" altLang="en-US" kern="0" dirty="0" smtClean="0"/>
          </a:p>
          <a:p>
            <a:pPr marL="0" indent="0">
              <a:lnSpc>
                <a:spcPct val="90000"/>
              </a:lnSpc>
              <a:buFont typeface="Wingdings" pitchFamily="2" charset="2"/>
              <a:buNone/>
            </a:pPr>
            <a:endParaRPr lang="en-US" altLang="en-US" kern="0" dirty="0" smtClean="0"/>
          </a:p>
        </p:txBody>
      </p:sp>
      <p:sp>
        <p:nvSpPr>
          <p:cNvPr id="22" name="Rectangle 3"/>
          <p:cNvSpPr txBox="1">
            <a:spLocks noChangeArrowheads="1"/>
          </p:cNvSpPr>
          <p:nvPr/>
        </p:nvSpPr>
        <p:spPr>
          <a:xfrm>
            <a:off x="5145575" y="2450606"/>
            <a:ext cx="1492250" cy="406029"/>
          </a:xfrm>
          <a:prstGeom prst="rect">
            <a:avLst/>
          </a:prstGeom>
        </p:spPr>
        <p:txBody>
          <a:bodyPr/>
          <a:lst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buFont typeface="Wingdings" pitchFamily="2" charset="2"/>
              <a:buNone/>
            </a:pPr>
            <a:r>
              <a:rPr lang="en-US" altLang="en-US" kern="0" dirty="0" smtClean="0">
                <a:solidFill>
                  <a:srgbClr val="FF0000"/>
                </a:solidFill>
              </a:rPr>
              <a:t>Ii = 4.167</a:t>
            </a:r>
          </a:p>
        </p:txBody>
      </p:sp>
      <p:sp>
        <p:nvSpPr>
          <p:cNvPr id="23" name="Rectangle 3"/>
          <p:cNvSpPr txBox="1">
            <a:spLocks noChangeArrowheads="1"/>
          </p:cNvSpPr>
          <p:nvPr/>
        </p:nvSpPr>
        <p:spPr>
          <a:xfrm>
            <a:off x="4943587" y="1071444"/>
            <a:ext cx="2044341" cy="553001"/>
          </a:xfrm>
          <a:prstGeom prst="rect">
            <a:avLst/>
          </a:prstGeom>
        </p:spPr>
        <p:txBody>
          <a:bodyPr/>
          <a:lst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buFont typeface="Wingdings" pitchFamily="2" charset="2"/>
              <a:buNone/>
            </a:pPr>
            <a:r>
              <a:rPr lang="en-US" altLang="en-US" kern="0" dirty="0" err="1" smtClean="0">
                <a:solidFill>
                  <a:srgbClr val="FF0000"/>
                </a:solidFill>
                <a:sym typeface="Wingdings" panose="05000000000000000000" pitchFamily="2" charset="2"/>
              </a:rPr>
              <a:t>Ti</a:t>
            </a:r>
            <a:r>
              <a:rPr lang="en-US" altLang="en-US" kern="0" dirty="0" smtClean="0">
                <a:solidFill>
                  <a:srgbClr val="FF0000"/>
                </a:solidFill>
                <a:sym typeface="Wingdings" panose="05000000000000000000" pitchFamily="2" charset="2"/>
              </a:rPr>
              <a:t> = 25 min.</a:t>
            </a:r>
          </a:p>
          <a:p>
            <a:pPr marL="0" indent="0">
              <a:lnSpc>
                <a:spcPct val="90000"/>
              </a:lnSpc>
              <a:buFont typeface="Wingdings" pitchFamily="2" charset="2"/>
              <a:buNone/>
            </a:pPr>
            <a:endParaRPr lang="en-US" altLang="en-US" kern="0" dirty="0" smtClean="0">
              <a:solidFill>
                <a:srgbClr val="FF0000"/>
              </a:solidFill>
            </a:endParaRPr>
          </a:p>
          <a:p>
            <a:pPr marL="0" indent="0">
              <a:lnSpc>
                <a:spcPct val="90000"/>
              </a:lnSpc>
              <a:buFont typeface="Wingdings" pitchFamily="2" charset="2"/>
              <a:buNone/>
            </a:pPr>
            <a:endParaRPr lang="en-US" altLang="en-US" kern="0" dirty="0" smtClean="0">
              <a:solidFill>
                <a:srgbClr val="FF0000"/>
              </a:solidFill>
            </a:endParaRPr>
          </a:p>
        </p:txBody>
      </p:sp>
      <p:sp>
        <p:nvSpPr>
          <p:cNvPr id="24" name="Rectangle 17" descr="Horizontal brick"/>
          <p:cNvSpPr>
            <a:spLocks noChangeArrowheads="1"/>
          </p:cNvSpPr>
          <p:nvPr/>
        </p:nvSpPr>
        <p:spPr bwMode="auto">
          <a:xfrm>
            <a:off x="4500563" y="2841466"/>
            <a:ext cx="4491037" cy="98425"/>
          </a:xfrm>
          <a:prstGeom prst="rect">
            <a:avLst/>
          </a:prstGeom>
          <a:pattFill prst="horzBrick">
            <a:fgClr>
              <a:schemeClr val="tx2"/>
            </a:fgClr>
            <a:bgClr>
              <a:srgbClr val="FFFFFF"/>
            </a:bgClr>
          </a:pattFill>
          <a:ln w="9525">
            <a:solidFill>
              <a:srgbClr val="000000"/>
            </a:solidFill>
            <a:miter lim="800000"/>
            <a:headEnd/>
            <a:tailEnd/>
          </a:ln>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grpSp>
        <p:nvGrpSpPr>
          <p:cNvPr id="25" name="Group 24"/>
          <p:cNvGrpSpPr/>
          <p:nvPr/>
        </p:nvGrpSpPr>
        <p:grpSpPr>
          <a:xfrm>
            <a:off x="3244057" y="3063802"/>
            <a:ext cx="5678488" cy="1632024"/>
            <a:chOff x="1371600" y="3063802"/>
            <a:chExt cx="5678488" cy="1632024"/>
          </a:xfrm>
        </p:grpSpPr>
        <p:sp>
          <p:nvSpPr>
            <p:cNvPr id="26" name="Line 10"/>
            <p:cNvSpPr>
              <a:spLocks noChangeShapeType="1"/>
            </p:cNvSpPr>
            <p:nvPr/>
          </p:nvSpPr>
          <p:spPr bwMode="auto">
            <a:xfrm>
              <a:off x="2851150" y="3853935"/>
              <a:ext cx="958850" cy="0"/>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7" name="Rectangle 11"/>
            <p:cNvSpPr>
              <a:spLocks noChangeArrowheads="1"/>
            </p:cNvSpPr>
            <p:nvPr/>
          </p:nvSpPr>
          <p:spPr bwMode="auto">
            <a:xfrm>
              <a:off x="5490225" y="3679310"/>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2</a:t>
              </a:r>
            </a:p>
          </p:txBody>
        </p:sp>
        <p:sp>
          <p:nvSpPr>
            <p:cNvPr id="28" name="Rectangle 13"/>
            <p:cNvSpPr>
              <a:spLocks noChangeArrowheads="1"/>
            </p:cNvSpPr>
            <p:nvPr/>
          </p:nvSpPr>
          <p:spPr bwMode="auto">
            <a:xfrm>
              <a:off x="5473700" y="3434835"/>
              <a:ext cx="1014413" cy="879475"/>
            </a:xfrm>
            <a:prstGeom prst="rect">
              <a:avLst/>
            </a:prstGeom>
            <a:noFill/>
            <a:ln w="38100">
              <a:solidFill>
                <a:srgbClr val="00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29" name="Freeform 14"/>
            <p:cNvSpPr>
              <a:spLocks/>
            </p:cNvSpPr>
            <p:nvPr/>
          </p:nvSpPr>
          <p:spPr bwMode="auto">
            <a:xfrm>
              <a:off x="3522663" y="3434835"/>
              <a:ext cx="1038225" cy="838200"/>
            </a:xfrm>
            <a:custGeom>
              <a:avLst/>
              <a:gdLst>
                <a:gd name="T0" fmla="*/ 0 w 576"/>
                <a:gd name="T1" fmla="*/ 1330642282 h 528"/>
                <a:gd name="T2" fmla="*/ 935685690 w 576"/>
                <a:gd name="T3" fmla="*/ 0 h 528"/>
                <a:gd name="T4" fmla="*/ 1871373183 w 576"/>
                <a:gd name="T5" fmla="*/ 1330642282 h 528"/>
                <a:gd name="T6" fmla="*/ 0 w 576"/>
                <a:gd name="T7" fmla="*/ 1330642282 h 528"/>
                <a:gd name="T8" fmla="*/ 0 60000 65536"/>
                <a:gd name="T9" fmla="*/ 0 60000 65536"/>
                <a:gd name="T10" fmla="*/ 0 60000 65536"/>
                <a:gd name="T11" fmla="*/ 0 60000 65536"/>
                <a:gd name="T12" fmla="*/ 0 w 576"/>
                <a:gd name="T13" fmla="*/ 0 h 528"/>
                <a:gd name="T14" fmla="*/ 576 w 576"/>
                <a:gd name="T15" fmla="*/ 528 h 528"/>
              </a:gdLst>
              <a:ahLst/>
              <a:cxnLst>
                <a:cxn ang="T8">
                  <a:pos x="T0" y="T1"/>
                </a:cxn>
                <a:cxn ang="T9">
                  <a:pos x="T2" y="T3"/>
                </a:cxn>
                <a:cxn ang="T10">
                  <a:pos x="T4" y="T5"/>
                </a:cxn>
                <a:cxn ang="T11">
                  <a:pos x="T6" y="T7"/>
                </a:cxn>
              </a:cxnLst>
              <a:rect l="T12" t="T13" r="T14" b="T15"/>
              <a:pathLst>
                <a:path w="576" h="528">
                  <a:moveTo>
                    <a:pt x="0" y="528"/>
                  </a:moveTo>
                  <a:lnTo>
                    <a:pt x="288" y="0"/>
                  </a:lnTo>
                  <a:lnTo>
                    <a:pt x="576" y="528"/>
                  </a:lnTo>
                  <a:lnTo>
                    <a:pt x="0" y="528"/>
                  </a:lnTo>
                  <a:close/>
                </a:path>
              </a:pathLst>
            </a:custGeom>
            <a:noFill/>
            <a:ln w="38100">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30" name="Line 15"/>
            <p:cNvSpPr>
              <a:spLocks noChangeShapeType="1"/>
            </p:cNvSpPr>
            <p:nvPr/>
          </p:nvSpPr>
          <p:spPr bwMode="auto">
            <a:xfrm>
              <a:off x="4292600" y="3853935"/>
              <a:ext cx="1143000" cy="0"/>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31" name="Line 16"/>
            <p:cNvSpPr>
              <a:spLocks noChangeShapeType="1"/>
            </p:cNvSpPr>
            <p:nvPr/>
          </p:nvSpPr>
          <p:spPr bwMode="auto">
            <a:xfrm>
              <a:off x="6492875" y="3876160"/>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32" name="Line 19"/>
            <p:cNvSpPr>
              <a:spLocks noChangeShapeType="1"/>
            </p:cNvSpPr>
            <p:nvPr/>
          </p:nvSpPr>
          <p:spPr bwMode="auto">
            <a:xfrm flipH="1">
              <a:off x="2120899" y="3834884"/>
              <a:ext cx="747713" cy="62865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33" name="Text Box 35"/>
            <p:cNvSpPr txBox="1">
              <a:spLocks noChangeArrowheads="1"/>
            </p:cNvSpPr>
            <p:nvPr/>
          </p:nvSpPr>
          <p:spPr bwMode="auto">
            <a:xfrm>
              <a:off x="1371600" y="4278868"/>
              <a:ext cx="7809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smtClean="0">
                  <a:solidFill>
                    <a:srgbClr val="000000"/>
                  </a:solidFill>
                  <a:latin typeface="Book Antiqua" panose="02040602050305030304" pitchFamily="18" charset="0"/>
                </a:rPr>
                <a:t>10/hr</a:t>
              </a:r>
              <a:endParaRPr lang="en-AU" altLang="en-US" sz="1800" dirty="0">
                <a:solidFill>
                  <a:srgbClr val="000000"/>
                </a:solidFill>
                <a:latin typeface="Book Antiqua" panose="02040602050305030304" pitchFamily="18" charset="0"/>
              </a:endParaRPr>
            </a:p>
          </p:txBody>
        </p:sp>
        <p:sp>
          <p:nvSpPr>
            <p:cNvPr id="35" name="Rectangle 5"/>
            <p:cNvSpPr>
              <a:spLocks noChangeArrowheads="1"/>
            </p:cNvSpPr>
            <p:nvPr/>
          </p:nvSpPr>
          <p:spPr bwMode="auto">
            <a:xfrm>
              <a:off x="3524284" y="3936486"/>
              <a:ext cx="982640"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smtClean="0">
                  <a:solidFill>
                    <a:srgbClr val="000000"/>
                  </a:solidFill>
                  <a:latin typeface="Book Antiqua" panose="02040602050305030304" pitchFamily="18" charset="0"/>
                </a:rPr>
                <a:t>Queue2</a:t>
              </a:r>
              <a:endParaRPr lang="en-US" altLang="en-US" sz="1800" dirty="0">
                <a:solidFill>
                  <a:srgbClr val="000000"/>
                </a:solidFill>
                <a:latin typeface="Book Antiqua" panose="02040602050305030304" pitchFamily="18" charset="0"/>
              </a:endParaRPr>
            </a:p>
          </p:txBody>
        </p:sp>
        <p:sp>
          <p:nvSpPr>
            <p:cNvPr id="37" name="Text Box 36"/>
            <p:cNvSpPr txBox="1">
              <a:spLocks noChangeArrowheads="1"/>
            </p:cNvSpPr>
            <p:nvPr/>
          </p:nvSpPr>
          <p:spPr bwMode="auto">
            <a:xfrm>
              <a:off x="5358228" y="3063802"/>
              <a:ext cx="12410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err="1" smtClean="0">
                  <a:solidFill>
                    <a:srgbClr val="00B050"/>
                  </a:solidFill>
                  <a:latin typeface="Book Antiqua" panose="02040602050305030304" pitchFamily="18" charset="0"/>
                </a:rPr>
                <a:t>Tp</a:t>
              </a:r>
              <a:r>
                <a:rPr lang="en-AU" altLang="en-US" sz="1800" dirty="0" smtClean="0">
                  <a:solidFill>
                    <a:srgbClr val="00B050"/>
                  </a:solidFill>
                  <a:latin typeface="Book Antiqua" panose="02040602050305030304" pitchFamily="18" charset="0"/>
                </a:rPr>
                <a:t>= 5 min</a:t>
              </a:r>
              <a:endParaRPr lang="en-AU" altLang="en-US" sz="1800" dirty="0">
                <a:solidFill>
                  <a:srgbClr val="00B050"/>
                </a:solidFill>
                <a:latin typeface="Book Antiqua" panose="02040602050305030304" pitchFamily="18" charset="0"/>
              </a:endParaRPr>
            </a:p>
          </p:txBody>
        </p:sp>
        <p:sp>
          <p:nvSpPr>
            <p:cNvPr id="39" name="Text Box 36"/>
            <p:cNvSpPr txBox="1">
              <a:spLocks noChangeArrowheads="1"/>
            </p:cNvSpPr>
            <p:nvPr/>
          </p:nvSpPr>
          <p:spPr bwMode="auto">
            <a:xfrm>
              <a:off x="5377052" y="4326494"/>
              <a:ext cx="111921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a:solidFill>
                    <a:srgbClr val="00B050"/>
                  </a:solidFill>
                  <a:latin typeface="Book Antiqua" panose="02040602050305030304" pitchFamily="18" charset="0"/>
                </a:rPr>
                <a:t>I</a:t>
              </a:r>
              <a:r>
                <a:rPr lang="en-AU" altLang="en-US" sz="1800" dirty="0" smtClean="0">
                  <a:solidFill>
                    <a:srgbClr val="00B050"/>
                  </a:solidFill>
                  <a:latin typeface="Book Antiqua" panose="02040602050305030304" pitchFamily="18" charset="0"/>
                </a:rPr>
                <a:t>p= 0.833</a:t>
              </a:r>
              <a:endParaRPr lang="en-AU" altLang="en-US" sz="1800" dirty="0">
                <a:solidFill>
                  <a:srgbClr val="00B050"/>
                </a:solidFill>
                <a:latin typeface="Book Antiqua" panose="02040602050305030304" pitchFamily="18" charset="0"/>
              </a:endParaRPr>
            </a:p>
          </p:txBody>
        </p:sp>
      </p:grpSp>
      <p:grpSp>
        <p:nvGrpSpPr>
          <p:cNvPr id="10" name="Group 9"/>
          <p:cNvGrpSpPr/>
          <p:nvPr/>
        </p:nvGrpSpPr>
        <p:grpSpPr>
          <a:xfrm>
            <a:off x="5019102" y="3039885"/>
            <a:ext cx="2044341" cy="1785191"/>
            <a:chOff x="5019102" y="3039885"/>
            <a:chExt cx="2044341" cy="1785191"/>
          </a:xfrm>
        </p:grpSpPr>
        <p:sp>
          <p:nvSpPr>
            <p:cNvPr id="40" name="Rectangle 3"/>
            <p:cNvSpPr txBox="1">
              <a:spLocks noChangeArrowheads="1"/>
            </p:cNvSpPr>
            <p:nvPr/>
          </p:nvSpPr>
          <p:spPr>
            <a:xfrm>
              <a:off x="5221090" y="4419047"/>
              <a:ext cx="1492250" cy="406029"/>
            </a:xfrm>
            <a:prstGeom prst="rect">
              <a:avLst/>
            </a:prstGeom>
          </p:spPr>
          <p:txBody>
            <a:bodyPr/>
            <a:lst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buFont typeface="Wingdings" pitchFamily="2" charset="2"/>
                <a:buNone/>
              </a:pPr>
              <a:r>
                <a:rPr lang="en-US" altLang="en-US" kern="0" dirty="0" smtClean="0">
                  <a:solidFill>
                    <a:srgbClr val="FF0000"/>
                  </a:solidFill>
                </a:rPr>
                <a:t>Ii = 4.167</a:t>
              </a:r>
            </a:p>
          </p:txBody>
        </p:sp>
        <p:sp>
          <p:nvSpPr>
            <p:cNvPr id="45" name="Rectangle 3"/>
            <p:cNvSpPr txBox="1">
              <a:spLocks noChangeArrowheads="1"/>
            </p:cNvSpPr>
            <p:nvPr/>
          </p:nvSpPr>
          <p:spPr>
            <a:xfrm>
              <a:off x="5019102" y="3039885"/>
              <a:ext cx="2044341" cy="553001"/>
            </a:xfrm>
            <a:prstGeom prst="rect">
              <a:avLst/>
            </a:prstGeom>
          </p:spPr>
          <p:txBody>
            <a:bodyPr/>
            <a:lst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buFont typeface="Wingdings" pitchFamily="2" charset="2"/>
                <a:buNone/>
              </a:pPr>
              <a:r>
                <a:rPr lang="en-US" altLang="en-US" kern="0" dirty="0" err="1" smtClean="0">
                  <a:solidFill>
                    <a:srgbClr val="FF0000"/>
                  </a:solidFill>
                  <a:sym typeface="Wingdings" panose="05000000000000000000" pitchFamily="2" charset="2"/>
                </a:rPr>
                <a:t>Ti</a:t>
              </a:r>
              <a:r>
                <a:rPr lang="en-US" altLang="en-US" kern="0" dirty="0" smtClean="0">
                  <a:solidFill>
                    <a:srgbClr val="FF0000"/>
                  </a:solidFill>
                  <a:sym typeface="Wingdings" panose="05000000000000000000" pitchFamily="2" charset="2"/>
                </a:rPr>
                <a:t> = 25 min.</a:t>
              </a:r>
            </a:p>
            <a:p>
              <a:pPr marL="0" indent="0">
                <a:lnSpc>
                  <a:spcPct val="90000"/>
                </a:lnSpc>
                <a:buFont typeface="Wingdings" pitchFamily="2" charset="2"/>
                <a:buNone/>
              </a:pPr>
              <a:endParaRPr lang="en-US" altLang="en-US" kern="0" dirty="0" smtClean="0">
                <a:solidFill>
                  <a:srgbClr val="FF0000"/>
                </a:solidFill>
              </a:endParaRPr>
            </a:p>
            <a:p>
              <a:pPr marL="0" indent="0">
                <a:lnSpc>
                  <a:spcPct val="90000"/>
                </a:lnSpc>
                <a:buFont typeface="Wingdings" pitchFamily="2" charset="2"/>
                <a:buNone/>
              </a:pPr>
              <a:endParaRPr lang="en-US" altLang="en-US" kern="0" dirty="0" smtClean="0">
                <a:solidFill>
                  <a:srgbClr val="FF0000"/>
                </a:solidFill>
              </a:endParaRPr>
            </a:p>
          </p:txBody>
        </p:sp>
      </p:grpSp>
    </p:spTree>
    <p:extLst>
      <p:ext uri="{BB962C8B-B14F-4D97-AF65-F5344CB8AC3E}">
        <p14:creationId xmlns:p14="http://schemas.microsoft.com/office/powerpoint/2010/main" val="1415110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dissolv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dissolve">
                                      <p:cBhvr>
                                        <p:cTn id="12" dur="500"/>
                                        <p:tgtEl>
                                          <p:spTgt spid="4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dissolve">
                                      <p:cBhvr>
                                        <p:cTn id="17" dur="500"/>
                                        <p:tgtEl>
                                          <p:spTgt spid="4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6">
                                            <p:txEl>
                                              <p:pRg st="0" end="0"/>
                                            </p:txEl>
                                          </p:spTgt>
                                        </p:tgtEl>
                                        <p:attrNameLst>
                                          <p:attrName>style.visibility</p:attrName>
                                        </p:attrNameLst>
                                      </p:cBhvr>
                                      <p:to>
                                        <p:strVal val="visible"/>
                                      </p:to>
                                    </p:set>
                                    <p:animEffect transition="in" filter="dissolve">
                                      <p:cBhvr>
                                        <p:cTn id="22" dur="500"/>
                                        <p:tgtEl>
                                          <p:spTgt spid="4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2">
                                            <p:txEl>
                                              <p:pRg st="0" end="0"/>
                                            </p:txEl>
                                          </p:spTgt>
                                        </p:tgtEl>
                                        <p:attrNameLst>
                                          <p:attrName>style.visibility</p:attrName>
                                        </p:attrNameLst>
                                      </p:cBhvr>
                                      <p:to>
                                        <p:strVal val="visible"/>
                                      </p:to>
                                    </p:set>
                                    <p:animEffect transition="in" filter="dissolve">
                                      <p:cBhvr>
                                        <p:cTn id="27" dur="500"/>
                                        <p:tgtEl>
                                          <p:spTgt spid="2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1">
                                            <p:txEl>
                                              <p:pRg st="0" end="0"/>
                                            </p:txEl>
                                          </p:spTgt>
                                        </p:tgtEl>
                                        <p:attrNameLst>
                                          <p:attrName>style.visibility</p:attrName>
                                        </p:attrNameLst>
                                      </p:cBhvr>
                                      <p:to>
                                        <p:strVal val="visible"/>
                                      </p:to>
                                    </p:set>
                                    <p:animEffect transition="in" filter="dissolve">
                                      <p:cBhvr>
                                        <p:cTn id="32" dur="500"/>
                                        <p:tgtEl>
                                          <p:spTgt spid="2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1">
                                            <p:txEl>
                                              <p:pRg st="1" end="1"/>
                                            </p:txEl>
                                          </p:spTgt>
                                        </p:tgtEl>
                                        <p:attrNameLst>
                                          <p:attrName>style.visibility</p:attrName>
                                        </p:attrNameLst>
                                      </p:cBhvr>
                                      <p:to>
                                        <p:strVal val="visible"/>
                                      </p:to>
                                    </p:set>
                                    <p:animEffect transition="in" filter="dissolve">
                                      <p:cBhvr>
                                        <p:cTn id="37" dur="500"/>
                                        <p:tgtEl>
                                          <p:spTgt spid="21">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1">
                                            <p:txEl>
                                              <p:pRg st="2" end="2"/>
                                            </p:txEl>
                                          </p:spTgt>
                                        </p:tgtEl>
                                        <p:attrNameLst>
                                          <p:attrName>style.visibility</p:attrName>
                                        </p:attrNameLst>
                                      </p:cBhvr>
                                      <p:to>
                                        <p:strVal val="visible"/>
                                      </p:to>
                                    </p:set>
                                    <p:animEffect transition="in" filter="dissolve">
                                      <p:cBhvr>
                                        <p:cTn id="42" dur="500"/>
                                        <p:tgtEl>
                                          <p:spTgt spid="21">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3">
                                            <p:txEl>
                                              <p:pRg st="0" end="0"/>
                                            </p:txEl>
                                          </p:spTgt>
                                        </p:tgtEl>
                                        <p:attrNameLst>
                                          <p:attrName>style.visibility</p:attrName>
                                        </p:attrNameLst>
                                      </p:cBhvr>
                                      <p:to>
                                        <p:strVal val="visible"/>
                                      </p:to>
                                    </p:set>
                                    <p:animEffect transition="in" filter="dissolve">
                                      <p:cBhvr>
                                        <p:cTn id="47" dur="500"/>
                                        <p:tgtEl>
                                          <p:spTgt spid="23">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dissolve">
                                      <p:cBhvr>
                                        <p:cTn id="52" dur="5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dissolve">
                                      <p:cBhvr>
                                        <p:cTn id="57" dur="500"/>
                                        <p:tgtEl>
                                          <p:spTgt spid="25"/>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10"/>
                                        </p:tgtEl>
                                        <p:attrNameLst>
                                          <p:attrName>style.visibility</p:attrName>
                                        </p:attrNameLst>
                                      </p:cBhvr>
                                      <p:to>
                                        <p:strVal val="visible"/>
                                      </p:to>
                                    </p:set>
                                    <p:animEffect transition="in" filter="dissolve">
                                      <p:cBhvr>
                                        <p:cTn id="6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build="p"/>
      <p:bldP spid="21" grpId="0" build="p"/>
      <p:bldP spid="22" grpId="0" build="p"/>
      <p:bldP spid="23" grpId="0" build="p"/>
      <p:bldP spid="2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3"/>
          <p:cNvSpPr>
            <a:spLocks noChangeShapeType="1"/>
          </p:cNvSpPr>
          <p:nvPr/>
        </p:nvSpPr>
        <p:spPr bwMode="auto">
          <a:xfrm flipV="1">
            <a:off x="2851149" y="1934343"/>
            <a:ext cx="817563" cy="821"/>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3" name="Rectangle 4"/>
          <p:cNvSpPr>
            <a:spLocks noChangeArrowheads="1"/>
          </p:cNvSpPr>
          <p:nvPr/>
        </p:nvSpPr>
        <p:spPr bwMode="auto">
          <a:xfrm>
            <a:off x="5499750" y="1762125"/>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1</a:t>
            </a:r>
          </a:p>
        </p:txBody>
      </p:sp>
      <p:sp>
        <p:nvSpPr>
          <p:cNvPr id="4" name="Rectangle 5"/>
          <p:cNvSpPr>
            <a:spLocks noChangeArrowheads="1"/>
          </p:cNvSpPr>
          <p:nvPr/>
        </p:nvSpPr>
        <p:spPr bwMode="auto">
          <a:xfrm>
            <a:off x="3527923" y="2020528"/>
            <a:ext cx="982640"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smtClean="0">
                <a:solidFill>
                  <a:srgbClr val="000000"/>
                </a:solidFill>
                <a:latin typeface="Book Antiqua" panose="02040602050305030304" pitchFamily="18" charset="0"/>
              </a:rPr>
              <a:t>Queue1</a:t>
            </a:r>
            <a:endParaRPr lang="en-US" altLang="en-US" sz="1800" dirty="0">
              <a:solidFill>
                <a:srgbClr val="000000"/>
              </a:solidFill>
              <a:latin typeface="Book Antiqua" panose="02040602050305030304" pitchFamily="18" charset="0"/>
            </a:endParaRPr>
          </a:p>
        </p:txBody>
      </p:sp>
      <p:sp>
        <p:nvSpPr>
          <p:cNvPr id="5" name="Rectangle 6"/>
          <p:cNvSpPr>
            <a:spLocks noChangeArrowheads="1"/>
          </p:cNvSpPr>
          <p:nvPr/>
        </p:nvSpPr>
        <p:spPr bwMode="auto">
          <a:xfrm>
            <a:off x="5483225" y="1517650"/>
            <a:ext cx="1014413" cy="879475"/>
          </a:xfrm>
          <a:prstGeom prst="rect">
            <a:avLst/>
          </a:prstGeom>
          <a:noFill/>
          <a:ln w="38100">
            <a:solidFill>
              <a:schemeClr val="accent1">
                <a:lumMod val="75000"/>
              </a:schemeClr>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6" name="Freeform 7"/>
          <p:cNvSpPr>
            <a:spLocks/>
          </p:cNvSpPr>
          <p:nvPr/>
        </p:nvSpPr>
        <p:spPr bwMode="auto">
          <a:xfrm>
            <a:off x="3492088" y="1430558"/>
            <a:ext cx="1033463" cy="903201"/>
          </a:xfrm>
          <a:custGeom>
            <a:avLst/>
            <a:gdLst>
              <a:gd name="T0" fmla="*/ 0 w 576"/>
              <a:gd name="T1" fmla="*/ 1330642282 h 528"/>
              <a:gd name="T2" fmla="*/ 835511262 w 576"/>
              <a:gd name="T3" fmla="*/ 0 h 528"/>
              <a:gd name="T4" fmla="*/ 1671020821 w 576"/>
              <a:gd name="T5" fmla="*/ 1330642282 h 528"/>
              <a:gd name="T6" fmla="*/ 0 w 576"/>
              <a:gd name="T7" fmla="*/ 1330642282 h 528"/>
              <a:gd name="T8" fmla="*/ 0 60000 65536"/>
              <a:gd name="T9" fmla="*/ 0 60000 65536"/>
              <a:gd name="T10" fmla="*/ 0 60000 65536"/>
              <a:gd name="T11" fmla="*/ 0 60000 65536"/>
              <a:gd name="T12" fmla="*/ 0 w 576"/>
              <a:gd name="T13" fmla="*/ 0 h 528"/>
              <a:gd name="T14" fmla="*/ 576 w 576"/>
              <a:gd name="T15" fmla="*/ 528 h 528"/>
            </a:gdLst>
            <a:ahLst/>
            <a:cxnLst>
              <a:cxn ang="T8">
                <a:pos x="T0" y="T1"/>
              </a:cxn>
              <a:cxn ang="T9">
                <a:pos x="T2" y="T3"/>
              </a:cxn>
              <a:cxn ang="T10">
                <a:pos x="T4" y="T5"/>
              </a:cxn>
              <a:cxn ang="T11">
                <a:pos x="T6" y="T7"/>
              </a:cxn>
            </a:cxnLst>
            <a:rect l="T12" t="T13" r="T14" b="T15"/>
            <a:pathLst>
              <a:path w="576" h="528">
                <a:moveTo>
                  <a:pt x="0" y="528"/>
                </a:moveTo>
                <a:lnTo>
                  <a:pt x="288" y="0"/>
                </a:lnTo>
                <a:lnTo>
                  <a:pt x="576" y="528"/>
                </a:lnTo>
                <a:lnTo>
                  <a:pt x="0" y="528"/>
                </a:lnTo>
                <a:close/>
              </a:path>
            </a:pathLst>
          </a:cu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7" name="Line 8"/>
          <p:cNvSpPr>
            <a:spLocks noChangeShapeType="1"/>
          </p:cNvSpPr>
          <p:nvPr/>
        </p:nvSpPr>
        <p:spPr bwMode="auto">
          <a:xfrm>
            <a:off x="4302125" y="1936750"/>
            <a:ext cx="1143000" cy="0"/>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8" name="Line 9"/>
          <p:cNvSpPr>
            <a:spLocks noChangeShapeType="1"/>
          </p:cNvSpPr>
          <p:nvPr/>
        </p:nvSpPr>
        <p:spPr bwMode="auto">
          <a:xfrm>
            <a:off x="6502400" y="1958975"/>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9" name="Line 10"/>
          <p:cNvSpPr>
            <a:spLocks noChangeShapeType="1"/>
          </p:cNvSpPr>
          <p:nvPr/>
        </p:nvSpPr>
        <p:spPr bwMode="auto">
          <a:xfrm>
            <a:off x="2851150" y="3124200"/>
            <a:ext cx="958850" cy="0"/>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10" name="Rectangle 11"/>
          <p:cNvSpPr>
            <a:spLocks noChangeArrowheads="1"/>
          </p:cNvSpPr>
          <p:nvPr/>
        </p:nvSpPr>
        <p:spPr bwMode="auto">
          <a:xfrm>
            <a:off x="5490225" y="2949575"/>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2</a:t>
            </a:r>
          </a:p>
        </p:txBody>
      </p:sp>
      <p:sp>
        <p:nvSpPr>
          <p:cNvPr id="12" name="Rectangle 13"/>
          <p:cNvSpPr>
            <a:spLocks noChangeArrowheads="1"/>
          </p:cNvSpPr>
          <p:nvPr/>
        </p:nvSpPr>
        <p:spPr bwMode="auto">
          <a:xfrm>
            <a:off x="5473700" y="2705100"/>
            <a:ext cx="1014413" cy="879475"/>
          </a:xfrm>
          <a:prstGeom prst="rect">
            <a:avLst/>
          </a:prstGeom>
          <a:noFill/>
          <a:ln w="38100">
            <a:solidFill>
              <a:schemeClr val="accent1">
                <a:lumMod val="75000"/>
              </a:schemeClr>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sz="800" dirty="0">
              <a:latin typeface="Book Antiqua" panose="02040602050305030304" pitchFamily="18" charset="0"/>
            </a:endParaRPr>
          </a:p>
        </p:txBody>
      </p:sp>
      <p:sp>
        <p:nvSpPr>
          <p:cNvPr id="13" name="Freeform 14"/>
          <p:cNvSpPr>
            <a:spLocks/>
          </p:cNvSpPr>
          <p:nvPr/>
        </p:nvSpPr>
        <p:spPr bwMode="auto">
          <a:xfrm>
            <a:off x="3522663" y="2705100"/>
            <a:ext cx="1038225" cy="838200"/>
          </a:xfrm>
          <a:custGeom>
            <a:avLst/>
            <a:gdLst>
              <a:gd name="T0" fmla="*/ 0 w 576"/>
              <a:gd name="T1" fmla="*/ 1330642282 h 528"/>
              <a:gd name="T2" fmla="*/ 935685690 w 576"/>
              <a:gd name="T3" fmla="*/ 0 h 528"/>
              <a:gd name="T4" fmla="*/ 1871373183 w 576"/>
              <a:gd name="T5" fmla="*/ 1330642282 h 528"/>
              <a:gd name="T6" fmla="*/ 0 w 576"/>
              <a:gd name="T7" fmla="*/ 1330642282 h 528"/>
              <a:gd name="T8" fmla="*/ 0 60000 65536"/>
              <a:gd name="T9" fmla="*/ 0 60000 65536"/>
              <a:gd name="T10" fmla="*/ 0 60000 65536"/>
              <a:gd name="T11" fmla="*/ 0 60000 65536"/>
              <a:gd name="T12" fmla="*/ 0 w 576"/>
              <a:gd name="T13" fmla="*/ 0 h 528"/>
              <a:gd name="T14" fmla="*/ 576 w 576"/>
              <a:gd name="T15" fmla="*/ 528 h 528"/>
            </a:gdLst>
            <a:ahLst/>
            <a:cxnLst>
              <a:cxn ang="T8">
                <a:pos x="T0" y="T1"/>
              </a:cxn>
              <a:cxn ang="T9">
                <a:pos x="T2" y="T3"/>
              </a:cxn>
              <a:cxn ang="T10">
                <a:pos x="T4" y="T5"/>
              </a:cxn>
              <a:cxn ang="T11">
                <a:pos x="T6" y="T7"/>
              </a:cxn>
            </a:cxnLst>
            <a:rect l="T12" t="T13" r="T14" b="T15"/>
            <a:pathLst>
              <a:path w="576" h="528">
                <a:moveTo>
                  <a:pt x="0" y="528"/>
                </a:moveTo>
                <a:lnTo>
                  <a:pt x="288" y="0"/>
                </a:lnTo>
                <a:lnTo>
                  <a:pt x="576" y="528"/>
                </a:lnTo>
                <a:lnTo>
                  <a:pt x="0" y="528"/>
                </a:lnTo>
                <a:close/>
              </a:path>
            </a:pathLst>
          </a:cu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14" name="Line 15"/>
          <p:cNvSpPr>
            <a:spLocks noChangeShapeType="1"/>
          </p:cNvSpPr>
          <p:nvPr/>
        </p:nvSpPr>
        <p:spPr bwMode="auto">
          <a:xfrm>
            <a:off x="4292600" y="3124200"/>
            <a:ext cx="1143000" cy="0"/>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15" name="Line 16"/>
          <p:cNvSpPr>
            <a:spLocks noChangeShapeType="1"/>
          </p:cNvSpPr>
          <p:nvPr/>
        </p:nvSpPr>
        <p:spPr bwMode="auto">
          <a:xfrm>
            <a:off x="6492875" y="3146425"/>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16" name="Rectangle 17" descr="Horizontal brick"/>
          <p:cNvSpPr>
            <a:spLocks noChangeArrowheads="1"/>
          </p:cNvSpPr>
          <p:nvPr/>
        </p:nvSpPr>
        <p:spPr bwMode="auto">
          <a:xfrm>
            <a:off x="2709863" y="2516188"/>
            <a:ext cx="4491037" cy="98425"/>
          </a:xfrm>
          <a:prstGeom prst="rect">
            <a:avLst/>
          </a:prstGeom>
          <a:pattFill prst="horzBrick">
            <a:fgClr>
              <a:schemeClr val="tx2"/>
            </a:fgClr>
            <a:bgClr>
              <a:srgbClr val="FFFFFF"/>
            </a:bgClr>
          </a:pattFill>
          <a:ln w="9525">
            <a:solidFill>
              <a:srgbClr val="000000"/>
            </a:solidFill>
            <a:miter lim="800000"/>
            <a:headEnd/>
            <a:tailEnd/>
          </a:ln>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17" name="Line 18"/>
          <p:cNvSpPr>
            <a:spLocks noChangeShapeType="1"/>
          </p:cNvSpPr>
          <p:nvPr/>
        </p:nvSpPr>
        <p:spPr bwMode="auto">
          <a:xfrm flipH="1" flipV="1">
            <a:off x="2136774" y="1421427"/>
            <a:ext cx="731838" cy="51435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18" name="Line 19"/>
          <p:cNvSpPr>
            <a:spLocks noChangeShapeType="1"/>
          </p:cNvSpPr>
          <p:nvPr/>
        </p:nvSpPr>
        <p:spPr bwMode="auto">
          <a:xfrm flipH="1">
            <a:off x="2120899" y="3105149"/>
            <a:ext cx="747713" cy="62865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0" name="Rectangle 21"/>
          <p:cNvSpPr>
            <a:spLocks noChangeArrowheads="1"/>
          </p:cNvSpPr>
          <p:nvPr/>
        </p:nvSpPr>
        <p:spPr bwMode="auto">
          <a:xfrm>
            <a:off x="5544200" y="4368800"/>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1</a:t>
            </a:r>
          </a:p>
        </p:txBody>
      </p:sp>
      <p:sp>
        <p:nvSpPr>
          <p:cNvPr id="21" name="Rectangle 22"/>
          <p:cNvSpPr>
            <a:spLocks noChangeArrowheads="1"/>
          </p:cNvSpPr>
          <p:nvPr/>
        </p:nvSpPr>
        <p:spPr bwMode="auto">
          <a:xfrm>
            <a:off x="3593876" y="5149850"/>
            <a:ext cx="867225"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Queue</a:t>
            </a:r>
          </a:p>
        </p:txBody>
      </p:sp>
      <p:sp>
        <p:nvSpPr>
          <p:cNvPr id="22" name="Rectangle 23"/>
          <p:cNvSpPr>
            <a:spLocks noChangeArrowheads="1"/>
          </p:cNvSpPr>
          <p:nvPr/>
        </p:nvSpPr>
        <p:spPr bwMode="auto">
          <a:xfrm>
            <a:off x="5514975" y="4111625"/>
            <a:ext cx="1014413" cy="2068513"/>
          </a:xfrm>
          <a:prstGeom prst="rect">
            <a:avLst/>
          </a:prstGeom>
          <a:noFill/>
          <a:ln w="38100">
            <a:solidFill>
              <a:schemeClr val="accent1">
                <a:lumMod val="75000"/>
              </a:schemeClr>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sz="800" dirty="0">
              <a:latin typeface="Book Antiqua" panose="02040602050305030304" pitchFamily="18" charset="0"/>
            </a:endParaRPr>
          </a:p>
        </p:txBody>
      </p:sp>
      <p:sp>
        <p:nvSpPr>
          <p:cNvPr id="23" name="Freeform 24"/>
          <p:cNvSpPr>
            <a:spLocks/>
          </p:cNvSpPr>
          <p:nvPr/>
        </p:nvSpPr>
        <p:spPr bwMode="auto">
          <a:xfrm>
            <a:off x="3551238" y="4675188"/>
            <a:ext cx="1009650" cy="838200"/>
          </a:xfrm>
          <a:custGeom>
            <a:avLst/>
            <a:gdLst>
              <a:gd name="T0" fmla="*/ 0 w 576"/>
              <a:gd name="T1" fmla="*/ 1330642282 h 528"/>
              <a:gd name="T2" fmla="*/ 884889707 w 576"/>
              <a:gd name="T3" fmla="*/ 0 h 528"/>
              <a:gd name="T4" fmla="*/ 1769779415 w 576"/>
              <a:gd name="T5" fmla="*/ 1330642282 h 528"/>
              <a:gd name="T6" fmla="*/ 0 w 576"/>
              <a:gd name="T7" fmla="*/ 1330642282 h 528"/>
              <a:gd name="T8" fmla="*/ 0 60000 65536"/>
              <a:gd name="T9" fmla="*/ 0 60000 65536"/>
              <a:gd name="T10" fmla="*/ 0 60000 65536"/>
              <a:gd name="T11" fmla="*/ 0 60000 65536"/>
              <a:gd name="T12" fmla="*/ 0 w 576"/>
              <a:gd name="T13" fmla="*/ 0 h 528"/>
              <a:gd name="T14" fmla="*/ 576 w 576"/>
              <a:gd name="T15" fmla="*/ 528 h 528"/>
            </a:gdLst>
            <a:ahLst/>
            <a:cxnLst>
              <a:cxn ang="T8">
                <a:pos x="T0" y="T1"/>
              </a:cxn>
              <a:cxn ang="T9">
                <a:pos x="T2" y="T3"/>
              </a:cxn>
              <a:cxn ang="T10">
                <a:pos x="T4" y="T5"/>
              </a:cxn>
              <a:cxn ang="T11">
                <a:pos x="T6" y="T7"/>
              </a:cxn>
            </a:cxnLst>
            <a:rect l="T12" t="T13" r="T14" b="T15"/>
            <a:pathLst>
              <a:path w="576" h="528">
                <a:moveTo>
                  <a:pt x="0" y="528"/>
                </a:moveTo>
                <a:lnTo>
                  <a:pt x="288" y="0"/>
                </a:lnTo>
                <a:lnTo>
                  <a:pt x="576" y="528"/>
                </a:lnTo>
                <a:lnTo>
                  <a:pt x="0" y="528"/>
                </a:lnTo>
                <a:close/>
              </a:path>
            </a:pathLst>
          </a:cu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24" name="Line 25"/>
          <p:cNvSpPr>
            <a:spLocks noChangeShapeType="1"/>
          </p:cNvSpPr>
          <p:nvPr/>
        </p:nvSpPr>
        <p:spPr bwMode="auto">
          <a:xfrm>
            <a:off x="4333875" y="5127625"/>
            <a:ext cx="1196975" cy="511175"/>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5" name="Line 26"/>
          <p:cNvSpPr>
            <a:spLocks noChangeShapeType="1"/>
          </p:cNvSpPr>
          <p:nvPr/>
        </p:nvSpPr>
        <p:spPr bwMode="auto">
          <a:xfrm>
            <a:off x="6534150" y="4562475"/>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6" name="Rectangle 27"/>
          <p:cNvSpPr>
            <a:spLocks noChangeArrowheads="1"/>
          </p:cNvSpPr>
          <p:nvPr/>
        </p:nvSpPr>
        <p:spPr bwMode="auto">
          <a:xfrm>
            <a:off x="5531500" y="5549900"/>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2</a:t>
            </a:r>
          </a:p>
        </p:txBody>
      </p:sp>
      <p:sp>
        <p:nvSpPr>
          <p:cNvPr id="27" name="Line 28"/>
          <p:cNvSpPr>
            <a:spLocks noChangeShapeType="1"/>
          </p:cNvSpPr>
          <p:nvPr/>
        </p:nvSpPr>
        <p:spPr bwMode="auto">
          <a:xfrm flipV="1">
            <a:off x="5514975" y="5127625"/>
            <a:ext cx="1022350" cy="0"/>
          </a:xfrm>
          <a:prstGeom prst="line">
            <a:avLst/>
          </a:prstGeom>
          <a:noFill/>
          <a:ln w="38100">
            <a:solidFill>
              <a:schemeClr val="accent1">
                <a:lumMod val="75000"/>
              </a:schemeClr>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sz="800" dirty="0">
              <a:latin typeface="Book Antiqua" panose="02040602050305030304" pitchFamily="18" charset="0"/>
            </a:endParaRPr>
          </a:p>
        </p:txBody>
      </p:sp>
      <p:sp>
        <p:nvSpPr>
          <p:cNvPr id="28" name="Line 29"/>
          <p:cNvSpPr>
            <a:spLocks noChangeShapeType="1"/>
          </p:cNvSpPr>
          <p:nvPr/>
        </p:nvSpPr>
        <p:spPr bwMode="auto">
          <a:xfrm flipV="1">
            <a:off x="4327525" y="4592638"/>
            <a:ext cx="1196975" cy="511175"/>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9" name="Line 30"/>
          <p:cNvSpPr>
            <a:spLocks noChangeShapeType="1"/>
          </p:cNvSpPr>
          <p:nvPr/>
        </p:nvSpPr>
        <p:spPr bwMode="auto">
          <a:xfrm>
            <a:off x="6553200" y="5686425"/>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30" name="Line 32"/>
          <p:cNvSpPr>
            <a:spLocks noChangeShapeType="1"/>
          </p:cNvSpPr>
          <p:nvPr/>
        </p:nvSpPr>
        <p:spPr bwMode="auto">
          <a:xfrm>
            <a:off x="2269628" y="5146675"/>
            <a:ext cx="1489572" cy="3175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latin typeface="Book Antiqua" panose="02040602050305030304" pitchFamily="18" charset="0"/>
            </a:endParaRPr>
          </a:p>
        </p:txBody>
      </p:sp>
      <p:sp>
        <p:nvSpPr>
          <p:cNvPr id="32" name="Text Box 34"/>
          <p:cNvSpPr txBox="1">
            <a:spLocks noChangeArrowheads="1"/>
          </p:cNvSpPr>
          <p:nvPr/>
        </p:nvSpPr>
        <p:spPr bwMode="auto">
          <a:xfrm>
            <a:off x="1447800" y="4977884"/>
            <a:ext cx="7809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smtClean="0">
                <a:solidFill>
                  <a:srgbClr val="000000"/>
                </a:solidFill>
                <a:latin typeface="Book Antiqua" panose="02040602050305030304" pitchFamily="18" charset="0"/>
              </a:rPr>
              <a:t>20/hr</a:t>
            </a:r>
            <a:endParaRPr lang="en-AU" altLang="en-US" sz="1800" dirty="0">
              <a:solidFill>
                <a:srgbClr val="000000"/>
              </a:solidFill>
              <a:latin typeface="Book Antiqua" panose="02040602050305030304" pitchFamily="18" charset="0"/>
            </a:endParaRPr>
          </a:p>
        </p:txBody>
      </p:sp>
      <p:sp>
        <p:nvSpPr>
          <p:cNvPr id="33" name="Text Box 35"/>
          <p:cNvSpPr txBox="1">
            <a:spLocks noChangeArrowheads="1"/>
          </p:cNvSpPr>
          <p:nvPr/>
        </p:nvSpPr>
        <p:spPr bwMode="auto">
          <a:xfrm>
            <a:off x="1782345" y="3558679"/>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smtClean="0">
                <a:solidFill>
                  <a:srgbClr val="000000"/>
                </a:solidFill>
                <a:latin typeface="Book Antiqua" panose="02040602050305030304" pitchFamily="18" charset="0"/>
              </a:rPr>
              <a:t>10</a:t>
            </a:r>
            <a:endParaRPr lang="en-AU" altLang="en-US" sz="1800" dirty="0">
              <a:solidFill>
                <a:srgbClr val="000000"/>
              </a:solidFill>
              <a:latin typeface="Book Antiqua" panose="02040602050305030304" pitchFamily="18" charset="0"/>
            </a:endParaRPr>
          </a:p>
        </p:txBody>
      </p:sp>
      <p:sp>
        <p:nvSpPr>
          <p:cNvPr id="34" name="Text Box 36"/>
          <p:cNvSpPr txBox="1">
            <a:spLocks noChangeArrowheads="1"/>
          </p:cNvSpPr>
          <p:nvPr/>
        </p:nvSpPr>
        <p:spPr bwMode="auto">
          <a:xfrm>
            <a:off x="1788289" y="1191587"/>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smtClean="0">
                <a:solidFill>
                  <a:srgbClr val="000000"/>
                </a:solidFill>
                <a:latin typeface="Book Antiqua" panose="02040602050305030304" pitchFamily="18" charset="0"/>
              </a:rPr>
              <a:t>10</a:t>
            </a:r>
            <a:endParaRPr lang="en-AU" altLang="en-US" sz="1800" dirty="0">
              <a:solidFill>
                <a:srgbClr val="000000"/>
              </a:solidFill>
              <a:latin typeface="Book Antiqua" panose="02040602050305030304" pitchFamily="18" charset="0"/>
            </a:endParaRPr>
          </a:p>
        </p:txBody>
      </p:sp>
      <p:sp>
        <p:nvSpPr>
          <p:cNvPr id="36" name="Rectangle 2"/>
          <p:cNvSpPr txBox="1">
            <a:spLocks noChangeArrowheads="1"/>
          </p:cNvSpPr>
          <p:nvPr/>
        </p:nvSpPr>
        <p:spPr>
          <a:xfrm>
            <a:off x="1" y="0"/>
            <a:ext cx="9144000" cy="1016000"/>
          </a:xfrm>
          <a:prstGeom prst="rect">
            <a:avLst/>
          </a:prstGeom>
        </p:spPr>
        <p:txBody>
          <a:bodyPr anchor="ct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a:defRPr/>
            </a:pPr>
            <a:r>
              <a:rPr lang="en-US" altLang="en-US" sz="3600" kern="0" dirty="0" smtClean="0"/>
              <a:t>Problem </a:t>
            </a:r>
            <a:r>
              <a:rPr lang="en-US" altLang="en-US" sz="3600" kern="0" dirty="0" smtClean="0"/>
              <a:t>8. </a:t>
            </a:r>
            <a:r>
              <a:rPr lang="en-US" altLang="en-US" sz="3600" kern="0" dirty="0" smtClean="0"/>
              <a:t>Effect </a:t>
            </a:r>
            <a:r>
              <a:rPr lang="en-US" altLang="en-US" sz="3600" kern="0" dirty="0"/>
              <a:t>of </a:t>
            </a:r>
            <a:r>
              <a:rPr lang="en-US" altLang="en-US" sz="3600" kern="0" dirty="0" smtClean="0"/>
              <a:t>Pooling- M/M/2 vs. 2M/M/1</a:t>
            </a:r>
            <a:endParaRPr lang="en-US" altLang="en-US" sz="3600" kern="0" dirty="0"/>
          </a:p>
        </p:txBody>
      </p:sp>
      <p:sp>
        <p:nvSpPr>
          <p:cNvPr id="35" name="TextBox 34"/>
          <p:cNvSpPr txBox="1"/>
          <p:nvPr/>
        </p:nvSpPr>
        <p:spPr>
          <a:xfrm>
            <a:off x="138591" y="2508805"/>
            <a:ext cx="1333499" cy="369332"/>
          </a:xfrm>
          <a:prstGeom prst="rect">
            <a:avLst/>
          </a:prstGeom>
          <a:noFill/>
        </p:spPr>
        <p:txBody>
          <a:bodyPr wrap="square" rtlCol="0">
            <a:spAutoFit/>
          </a:bodyPr>
          <a:lstStyle/>
          <a:p>
            <a:r>
              <a:rPr lang="en-US" dirty="0" smtClean="0">
                <a:latin typeface="Book Antiqua" panose="02040602050305030304" pitchFamily="18" charset="0"/>
              </a:rPr>
              <a:t>2M/M/1</a:t>
            </a:r>
            <a:endParaRPr lang="en-US" dirty="0">
              <a:latin typeface="Book Antiqua" panose="02040602050305030304" pitchFamily="18" charset="0"/>
            </a:endParaRPr>
          </a:p>
        </p:txBody>
      </p:sp>
      <p:sp>
        <p:nvSpPr>
          <p:cNvPr id="37" name="TextBox 36"/>
          <p:cNvSpPr txBox="1"/>
          <p:nvPr/>
        </p:nvSpPr>
        <p:spPr>
          <a:xfrm>
            <a:off x="204997" y="4993759"/>
            <a:ext cx="1333499" cy="369332"/>
          </a:xfrm>
          <a:prstGeom prst="rect">
            <a:avLst/>
          </a:prstGeom>
          <a:noFill/>
        </p:spPr>
        <p:txBody>
          <a:bodyPr wrap="square" rtlCol="0">
            <a:spAutoFit/>
          </a:bodyPr>
          <a:lstStyle/>
          <a:p>
            <a:r>
              <a:rPr lang="en-US" dirty="0" smtClean="0">
                <a:latin typeface="Book Antiqua" panose="02040602050305030304" pitchFamily="18" charset="0"/>
              </a:rPr>
              <a:t>M/M/2</a:t>
            </a:r>
            <a:endParaRPr lang="en-US" dirty="0">
              <a:latin typeface="Book Antiqua" panose="02040602050305030304" pitchFamily="18" charset="0"/>
            </a:endParaRPr>
          </a:p>
        </p:txBody>
      </p:sp>
      <p:sp>
        <p:nvSpPr>
          <p:cNvPr id="38" name="Text Box 36"/>
          <p:cNvSpPr txBox="1">
            <a:spLocks noChangeArrowheads="1"/>
          </p:cNvSpPr>
          <p:nvPr/>
        </p:nvSpPr>
        <p:spPr bwMode="auto">
          <a:xfrm>
            <a:off x="5585175" y="1128385"/>
            <a:ext cx="7200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err="1" smtClean="0">
                <a:solidFill>
                  <a:srgbClr val="00B050"/>
                </a:solidFill>
                <a:latin typeface="Book Antiqua" panose="02040602050305030304" pitchFamily="18" charset="0"/>
              </a:rPr>
              <a:t>Tp</a:t>
            </a:r>
            <a:r>
              <a:rPr lang="en-AU" altLang="en-US" sz="1800" dirty="0" smtClean="0">
                <a:solidFill>
                  <a:srgbClr val="00B050"/>
                </a:solidFill>
                <a:latin typeface="Book Antiqua" panose="02040602050305030304" pitchFamily="18" charset="0"/>
              </a:rPr>
              <a:t>=5</a:t>
            </a:r>
            <a:endParaRPr lang="en-AU" altLang="en-US" sz="1800" dirty="0">
              <a:solidFill>
                <a:srgbClr val="00B050"/>
              </a:solidFill>
              <a:latin typeface="Book Antiqua" panose="02040602050305030304" pitchFamily="18" charset="0"/>
            </a:endParaRPr>
          </a:p>
        </p:txBody>
      </p:sp>
      <p:sp>
        <p:nvSpPr>
          <p:cNvPr id="40" name="Rectangle 5"/>
          <p:cNvSpPr>
            <a:spLocks noChangeArrowheads="1"/>
          </p:cNvSpPr>
          <p:nvPr/>
        </p:nvSpPr>
        <p:spPr bwMode="auto">
          <a:xfrm>
            <a:off x="3524284" y="3206751"/>
            <a:ext cx="982640"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smtClean="0">
                <a:solidFill>
                  <a:srgbClr val="000000"/>
                </a:solidFill>
                <a:latin typeface="Book Antiqua" panose="02040602050305030304" pitchFamily="18" charset="0"/>
              </a:rPr>
              <a:t>Queue2</a:t>
            </a:r>
            <a:endParaRPr lang="en-US" altLang="en-US" sz="1800" dirty="0">
              <a:solidFill>
                <a:srgbClr val="000000"/>
              </a:solidFill>
              <a:latin typeface="Book Antiqua" panose="02040602050305030304" pitchFamily="18" charset="0"/>
            </a:endParaRPr>
          </a:p>
        </p:txBody>
      </p:sp>
      <p:sp>
        <p:nvSpPr>
          <p:cNvPr id="42" name="Text Box 36"/>
          <p:cNvSpPr txBox="1">
            <a:spLocks noChangeArrowheads="1"/>
          </p:cNvSpPr>
          <p:nvPr/>
        </p:nvSpPr>
        <p:spPr bwMode="auto">
          <a:xfrm>
            <a:off x="5748310" y="3712647"/>
            <a:ext cx="4651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err="1" smtClean="0">
                <a:solidFill>
                  <a:srgbClr val="000000"/>
                </a:solidFill>
                <a:latin typeface="Book Antiqua" panose="02040602050305030304" pitchFamily="18" charset="0"/>
              </a:rPr>
              <a:t>Tp</a:t>
            </a:r>
            <a:endParaRPr lang="en-AU" altLang="en-US" sz="1800" dirty="0">
              <a:solidFill>
                <a:srgbClr val="000000"/>
              </a:solidFill>
              <a:latin typeface="Book Antiqua" panose="02040602050305030304" pitchFamily="18" charset="0"/>
            </a:endParaRPr>
          </a:p>
        </p:txBody>
      </p:sp>
      <p:sp>
        <p:nvSpPr>
          <p:cNvPr id="39" name="Rectangle 3"/>
          <p:cNvSpPr txBox="1">
            <a:spLocks noChangeArrowheads="1"/>
          </p:cNvSpPr>
          <p:nvPr/>
        </p:nvSpPr>
        <p:spPr>
          <a:xfrm>
            <a:off x="3259930" y="1059598"/>
            <a:ext cx="2044341" cy="553001"/>
          </a:xfrm>
          <a:prstGeom prst="rect">
            <a:avLst/>
          </a:prstGeom>
        </p:spPr>
        <p:txBody>
          <a:bodyPr/>
          <a:lst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buFont typeface="Wingdings" pitchFamily="2" charset="2"/>
              <a:buNone/>
            </a:pPr>
            <a:r>
              <a:rPr lang="en-US" altLang="en-US" kern="0" dirty="0" err="1" smtClean="0">
                <a:solidFill>
                  <a:srgbClr val="FF0000"/>
                </a:solidFill>
                <a:sym typeface="Wingdings" panose="05000000000000000000" pitchFamily="2" charset="2"/>
              </a:rPr>
              <a:t>Ti</a:t>
            </a:r>
            <a:r>
              <a:rPr lang="en-US" altLang="en-US" kern="0" dirty="0" smtClean="0">
                <a:solidFill>
                  <a:srgbClr val="FF0000"/>
                </a:solidFill>
                <a:sym typeface="Wingdings" panose="05000000000000000000" pitchFamily="2" charset="2"/>
              </a:rPr>
              <a:t> = 25 min.</a:t>
            </a:r>
          </a:p>
          <a:p>
            <a:pPr marL="0" indent="0">
              <a:lnSpc>
                <a:spcPct val="90000"/>
              </a:lnSpc>
              <a:buFont typeface="Wingdings" pitchFamily="2" charset="2"/>
              <a:buNone/>
            </a:pPr>
            <a:endParaRPr lang="en-US" altLang="en-US" kern="0" dirty="0" smtClean="0">
              <a:solidFill>
                <a:srgbClr val="FF0000"/>
              </a:solidFill>
            </a:endParaRPr>
          </a:p>
          <a:p>
            <a:pPr marL="0" indent="0">
              <a:lnSpc>
                <a:spcPct val="90000"/>
              </a:lnSpc>
              <a:buFont typeface="Wingdings" pitchFamily="2" charset="2"/>
              <a:buNone/>
            </a:pPr>
            <a:endParaRPr lang="en-US" altLang="en-US" kern="0" dirty="0" smtClean="0">
              <a:solidFill>
                <a:srgbClr val="FF0000"/>
              </a:solidFill>
            </a:endParaRPr>
          </a:p>
        </p:txBody>
      </p:sp>
      <p:sp>
        <p:nvSpPr>
          <p:cNvPr id="41" name="Rectangle 3"/>
          <p:cNvSpPr txBox="1">
            <a:spLocks noChangeArrowheads="1"/>
          </p:cNvSpPr>
          <p:nvPr/>
        </p:nvSpPr>
        <p:spPr>
          <a:xfrm>
            <a:off x="2642205" y="3668475"/>
            <a:ext cx="3279790" cy="406029"/>
          </a:xfrm>
          <a:prstGeom prst="rect">
            <a:avLst/>
          </a:prstGeom>
        </p:spPr>
        <p:txBody>
          <a:bodyPr/>
          <a:lst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buFont typeface="Wingdings" pitchFamily="2" charset="2"/>
              <a:buNone/>
            </a:pPr>
            <a:r>
              <a:rPr lang="en-US" altLang="en-US" kern="0" dirty="0" smtClean="0">
                <a:solidFill>
                  <a:srgbClr val="FF0000"/>
                </a:solidFill>
              </a:rPr>
              <a:t>Ii = 2*4.167 = 8. 334</a:t>
            </a:r>
          </a:p>
        </p:txBody>
      </p:sp>
    </p:spTree>
    <p:extLst>
      <p:ext uri="{BB962C8B-B14F-4D97-AF65-F5344CB8AC3E}">
        <p14:creationId xmlns:p14="http://schemas.microsoft.com/office/powerpoint/2010/main" val="1076575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
                                            <p:txEl>
                                              <p:pRg st="0" end="0"/>
                                            </p:txEl>
                                          </p:spTgt>
                                        </p:tgtEl>
                                        <p:attrNameLst>
                                          <p:attrName>style.visibility</p:attrName>
                                        </p:attrNameLst>
                                      </p:cBhvr>
                                      <p:to>
                                        <p:strVal val="visible"/>
                                      </p:to>
                                    </p:set>
                                    <p:animEffect transition="in" filter="dissolve">
                                      <p:cBhvr>
                                        <p:cTn id="7" dur="500"/>
                                        <p:tgtEl>
                                          <p:spTgt spid="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1">
                                            <p:txEl>
                                              <p:pRg st="0" end="0"/>
                                            </p:txEl>
                                          </p:spTgt>
                                        </p:tgtEl>
                                        <p:attrNameLst>
                                          <p:attrName>style.visibility</p:attrName>
                                        </p:attrNameLst>
                                      </p:cBhvr>
                                      <p:to>
                                        <p:strVal val="visible"/>
                                      </p:to>
                                    </p:set>
                                    <p:animEffect transition="in" filter="dissolve">
                                      <p:cBhvr>
                                        <p:cTn id="12" dur="500"/>
                                        <p:tgtEl>
                                          <p:spTgt spid="4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build="p"/>
      <p:bldP spid="4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21"/>
          <p:cNvSpPr>
            <a:spLocks noChangeArrowheads="1"/>
          </p:cNvSpPr>
          <p:nvPr/>
        </p:nvSpPr>
        <p:spPr bwMode="auto">
          <a:xfrm>
            <a:off x="5544200" y="1476375"/>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1</a:t>
            </a:r>
          </a:p>
        </p:txBody>
      </p:sp>
      <p:sp>
        <p:nvSpPr>
          <p:cNvPr id="21" name="Rectangle 22"/>
          <p:cNvSpPr>
            <a:spLocks noChangeArrowheads="1"/>
          </p:cNvSpPr>
          <p:nvPr/>
        </p:nvSpPr>
        <p:spPr bwMode="auto">
          <a:xfrm>
            <a:off x="3593876" y="2257425"/>
            <a:ext cx="867225"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Queue</a:t>
            </a:r>
          </a:p>
        </p:txBody>
      </p:sp>
      <p:sp>
        <p:nvSpPr>
          <p:cNvPr id="22" name="Rectangle 23"/>
          <p:cNvSpPr>
            <a:spLocks noChangeArrowheads="1"/>
          </p:cNvSpPr>
          <p:nvPr/>
        </p:nvSpPr>
        <p:spPr bwMode="auto">
          <a:xfrm>
            <a:off x="5514975" y="1219200"/>
            <a:ext cx="1014413" cy="2068513"/>
          </a:xfrm>
          <a:prstGeom prst="rect">
            <a:avLst/>
          </a:prstGeom>
          <a:noFill/>
          <a:ln w="38100">
            <a:solidFill>
              <a:schemeClr val="accent1">
                <a:lumMod val="75000"/>
              </a:schemeClr>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sz="800" dirty="0">
              <a:latin typeface="Book Antiqua" panose="02040602050305030304" pitchFamily="18" charset="0"/>
            </a:endParaRPr>
          </a:p>
        </p:txBody>
      </p:sp>
      <p:sp>
        <p:nvSpPr>
          <p:cNvPr id="23" name="Freeform 24"/>
          <p:cNvSpPr>
            <a:spLocks/>
          </p:cNvSpPr>
          <p:nvPr/>
        </p:nvSpPr>
        <p:spPr bwMode="auto">
          <a:xfrm>
            <a:off x="3551238" y="1782763"/>
            <a:ext cx="1009650" cy="838200"/>
          </a:xfrm>
          <a:custGeom>
            <a:avLst/>
            <a:gdLst>
              <a:gd name="T0" fmla="*/ 0 w 576"/>
              <a:gd name="T1" fmla="*/ 1330642282 h 528"/>
              <a:gd name="T2" fmla="*/ 884889707 w 576"/>
              <a:gd name="T3" fmla="*/ 0 h 528"/>
              <a:gd name="T4" fmla="*/ 1769779415 w 576"/>
              <a:gd name="T5" fmla="*/ 1330642282 h 528"/>
              <a:gd name="T6" fmla="*/ 0 w 576"/>
              <a:gd name="T7" fmla="*/ 1330642282 h 528"/>
              <a:gd name="T8" fmla="*/ 0 60000 65536"/>
              <a:gd name="T9" fmla="*/ 0 60000 65536"/>
              <a:gd name="T10" fmla="*/ 0 60000 65536"/>
              <a:gd name="T11" fmla="*/ 0 60000 65536"/>
              <a:gd name="T12" fmla="*/ 0 w 576"/>
              <a:gd name="T13" fmla="*/ 0 h 528"/>
              <a:gd name="T14" fmla="*/ 576 w 576"/>
              <a:gd name="T15" fmla="*/ 528 h 528"/>
            </a:gdLst>
            <a:ahLst/>
            <a:cxnLst>
              <a:cxn ang="T8">
                <a:pos x="T0" y="T1"/>
              </a:cxn>
              <a:cxn ang="T9">
                <a:pos x="T2" y="T3"/>
              </a:cxn>
              <a:cxn ang="T10">
                <a:pos x="T4" y="T5"/>
              </a:cxn>
              <a:cxn ang="T11">
                <a:pos x="T6" y="T7"/>
              </a:cxn>
            </a:cxnLst>
            <a:rect l="T12" t="T13" r="T14" b="T15"/>
            <a:pathLst>
              <a:path w="576" h="528">
                <a:moveTo>
                  <a:pt x="0" y="528"/>
                </a:moveTo>
                <a:lnTo>
                  <a:pt x="288" y="0"/>
                </a:lnTo>
                <a:lnTo>
                  <a:pt x="576" y="528"/>
                </a:lnTo>
                <a:lnTo>
                  <a:pt x="0" y="528"/>
                </a:lnTo>
                <a:close/>
              </a:path>
            </a:pathLst>
          </a:cu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24" name="Line 25"/>
          <p:cNvSpPr>
            <a:spLocks noChangeShapeType="1"/>
          </p:cNvSpPr>
          <p:nvPr/>
        </p:nvSpPr>
        <p:spPr bwMode="auto">
          <a:xfrm>
            <a:off x="4333875" y="2235200"/>
            <a:ext cx="1196975" cy="511175"/>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5" name="Line 26"/>
          <p:cNvSpPr>
            <a:spLocks noChangeShapeType="1"/>
          </p:cNvSpPr>
          <p:nvPr/>
        </p:nvSpPr>
        <p:spPr bwMode="auto">
          <a:xfrm>
            <a:off x="6534150" y="1670050"/>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6" name="Rectangle 27"/>
          <p:cNvSpPr>
            <a:spLocks noChangeArrowheads="1"/>
          </p:cNvSpPr>
          <p:nvPr/>
        </p:nvSpPr>
        <p:spPr bwMode="auto">
          <a:xfrm>
            <a:off x="5531500" y="2657475"/>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2</a:t>
            </a:r>
          </a:p>
        </p:txBody>
      </p:sp>
      <p:sp>
        <p:nvSpPr>
          <p:cNvPr id="27" name="Line 28"/>
          <p:cNvSpPr>
            <a:spLocks noChangeShapeType="1"/>
          </p:cNvSpPr>
          <p:nvPr/>
        </p:nvSpPr>
        <p:spPr bwMode="auto">
          <a:xfrm flipV="1">
            <a:off x="5514975" y="2235200"/>
            <a:ext cx="1022350" cy="0"/>
          </a:xfrm>
          <a:prstGeom prst="line">
            <a:avLst/>
          </a:prstGeom>
          <a:noFill/>
          <a:ln w="38100">
            <a:solidFill>
              <a:schemeClr val="accent1">
                <a:lumMod val="75000"/>
              </a:schemeClr>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sz="800" dirty="0">
              <a:latin typeface="Book Antiqua" panose="02040602050305030304" pitchFamily="18" charset="0"/>
            </a:endParaRPr>
          </a:p>
        </p:txBody>
      </p:sp>
      <p:sp>
        <p:nvSpPr>
          <p:cNvPr id="28" name="Line 29"/>
          <p:cNvSpPr>
            <a:spLocks noChangeShapeType="1"/>
          </p:cNvSpPr>
          <p:nvPr/>
        </p:nvSpPr>
        <p:spPr bwMode="auto">
          <a:xfrm flipV="1">
            <a:off x="4327525" y="1700213"/>
            <a:ext cx="1196975" cy="511175"/>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9" name="Line 30"/>
          <p:cNvSpPr>
            <a:spLocks noChangeShapeType="1"/>
          </p:cNvSpPr>
          <p:nvPr/>
        </p:nvSpPr>
        <p:spPr bwMode="auto">
          <a:xfrm>
            <a:off x="6553200" y="2794000"/>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30" name="Line 32"/>
          <p:cNvSpPr>
            <a:spLocks noChangeShapeType="1"/>
          </p:cNvSpPr>
          <p:nvPr/>
        </p:nvSpPr>
        <p:spPr bwMode="auto">
          <a:xfrm>
            <a:off x="2269628" y="2254250"/>
            <a:ext cx="1489572" cy="3175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latin typeface="Book Antiqua" panose="02040602050305030304" pitchFamily="18" charset="0"/>
            </a:endParaRPr>
          </a:p>
        </p:txBody>
      </p:sp>
      <p:sp>
        <p:nvSpPr>
          <p:cNvPr id="32" name="Text Box 34"/>
          <p:cNvSpPr txBox="1">
            <a:spLocks noChangeArrowheads="1"/>
          </p:cNvSpPr>
          <p:nvPr/>
        </p:nvSpPr>
        <p:spPr bwMode="auto">
          <a:xfrm>
            <a:off x="1447800" y="2085459"/>
            <a:ext cx="7809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smtClean="0">
                <a:solidFill>
                  <a:srgbClr val="000000"/>
                </a:solidFill>
                <a:latin typeface="Book Antiqua" panose="02040602050305030304" pitchFamily="18" charset="0"/>
              </a:rPr>
              <a:t>20/hr</a:t>
            </a:r>
            <a:endParaRPr lang="en-AU" altLang="en-US" sz="1800" dirty="0">
              <a:solidFill>
                <a:srgbClr val="000000"/>
              </a:solidFill>
              <a:latin typeface="Book Antiqua" panose="02040602050305030304" pitchFamily="18" charset="0"/>
            </a:endParaRPr>
          </a:p>
        </p:txBody>
      </p:sp>
      <p:sp>
        <p:nvSpPr>
          <p:cNvPr id="36" name="Rectangle 2"/>
          <p:cNvSpPr txBox="1">
            <a:spLocks noChangeArrowheads="1"/>
          </p:cNvSpPr>
          <p:nvPr/>
        </p:nvSpPr>
        <p:spPr>
          <a:xfrm>
            <a:off x="1" y="0"/>
            <a:ext cx="9144000" cy="1016000"/>
          </a:xfrm>
          <a:prstGeom prst="rect">
            <a:avLst/>
          </a:prstGeom>
        </p:spPr>
        <p:txBody>
          <a:bodyPr anchor="ct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a:defRPr/>
            </a:pPr>
            <a:r>
              <a:rPr lang="en-US" altLang="en-US" sz="3600" kern="0" dirty="0" smtClean="0"/>
              <a:t>Problem </a:t>
            </a:r>
            <a:r>
              <a:rPr lang="en-US" altLang="en-US" sz="3600" kern="0" dirty="0" smtClean="0"/>
              <a:t>8. </a:t>
            </a:r>
            <a:r>
              <a:rPr lang="en-US" altLang="en-US" sz="3600" kern="0" dirty="0" smtClean="0"/>
              <a:t>Effect </a:t>
            </a:r>
            <a:r>
              <a:rPr lang="en-US" altLang="en-US" sz="3600" kern="0" dirty="0"/>
              <a:t>of </a:t>
            </a:r>
            <a:r>
              <a:rPr lang="en-US" altLang="en-US" sz="3600" kern="0" dirty="0" smtClean="0"/>
              <a:t>Pooling- M/M/2 vs. 2M/M/1</a:t>
            </a:r>
            <a:endParaRPr lang="en-US" altLang="en-US" sz="3600" kern="0" dirty="0"/>
          </a:p>
        </p:txBody>
      </p:sp>
      <p:sp>
        <p:nvSpPr>
          <p:cNvPr id="37" name="TextBox 36"/>
          <p:cNvSpPr txBox="1"/>
          <p:nvPr/>
        </p:nvSpPr>
        <p:spPr>
          <a:xfrm>
            <a:off x="204997" y="2101334"/>
            <a:ext cx="1333499" cy="369332"/>
          </a:xfrm>
          <a:prstGeom prst="rect">
            <a:avLst/>
          </a:prstGeom>
          <a:noFill/>
        </p:spPr>
        <p:txBody>
          <a:bodyPr wrap="square" rtlCol="0">
            <a:spAutoFit/>
          </a:bodyPr>
          <a:lstStyle/>
          <a:p>
            <a:r>
              <a:rPr lang="en-US" dirty="0" smtClean="0">
                <a:latin typeface="Book Antiqua" panose="02040602050305030304" pitchFamily="18" charset="0"/>
              </a:rPr>
              <a:t>M/M/2</a:t>
            </a:r>
            <a:endParaRPr lang="en-US" dirty="0">
              <a:latin typeface="Book Antiqua" panose="02040602050305030304" pitchFamily="18" charset="0"/>
            </a:endParaRPr>
          </a:p>
        </p:txBody>
      </p:sp>
      <p:graphicFrame>
        <p:nvGraphicFramePr>
          <p:cNvPr id="43" name="Object 42"/>
          <p:cNvGraphicFramePr>
            <a:graphicFrameLocks noChangeAspect="1"/>
          </p:cNvGraphicFramePr>
          <p:nvPr>
            <p:extLst/>
          </p:nvPr>
        </p:nvGraphicFramePr>
        <p:xfrm>
          <a:off x="79212" y="3432089"/>
          <a:ext cx="3076575" cy="990600"/>
        </p:xfrm>
        <a:graphic>
          <a:graphicData uri="http://schemas.openxmlformats.org/presentationml/2006/ole">
            <mc:AlternateContent xmlns:mc="http://schemas.openxmlformats.org/markup-compatibility/2006">
              <mc:Choice xmlns:v="urn:schemas-microsoft-com:vml" Requires="v">
                <p:oleObj spid="_x0000_s313360" name="Equation" r:id="rId3" imgW="1422360" imgH="444240" progId="Equation.3">
                  <p:embed/>
                </p:oleObj>
              </mc:Choice>
              <mc:Fallback>
                <p:oleObj name="Equation" r:id="rId3" imgW="1422360" imgH="444240" progId="Equation.3">
                  <p:embed/>
                  <p:pic>
                    <p:nvPicPr>
                      <p:cNvPr id="0" name=""/>
                      <p:cNvPicPr>
                        <a:picLocks noChangeAspect="1" noChangeArrowheads="1"/>
                      </p:cNvPicPr>
                      <p:nvPr/>
                    </p:nvPicPr>
                    <p:blipFill>
                      <a:blip r:embed="rId4"/>
                      <a:srcRect/>
                      <a:stretch>
                        <a:fillRect/>
                      </a:stretch>
                    </p:blipFill>
                    <p:spPr bwMode="auto">
                      <a:xfrm>
                        <a:off x="79212" y="3432089"/>
                        <a:ext cx="3076575" cy="990600"/>
                      </a:xfrm>
                      <a:prstGeom prst="rect">
                        <a:avLst/>
                      </a:prstGeom>
                      <a:noFill/>
                      <a:ln>
                        <a:noFill/>
                      </a:ln>
                    </p:spPr>
                  </p:pic>
                </p:oleObj>
              </mc:Fallback>
            </mc:AlternateContent>
          </a:graphicData>
        </a:graphic>
      </p:graphicFrame>
      <p:graphicFrame>
        <p:nvGraphicFramePr>
          <p:cNvPr id="44" name="Object 43"/>
          <p:cNvGraphicFramePr>
            <a:graphicFrameLocks noChangeAspect="1"/>
          </p:cNvGraphicFramePr>
          <p:nvPr>
            <p:extLst/>
          </p:nvPr>
        </p:nvGraphicFramePr>
        <p:xfrm>
          <a:off x="3254375" y="3370263"/>
          <a:ext cx="2416175" cy="960437"/>
        </p:xfrm>
        <a:graphic>
          <a:graphicData uri="http://schemas.openxmlformats.org/presentationml/2006/ole">
            <mc:AlternateContent xmlns:mc="http://schemas.openxmlformats.org/markup-compatibility/2006">
              <mc:Choice xmlns:v="urn:schemas-microsoft-com:vml" Requires="v">
                <p:oleObj spid="_x0000_s313361" name="Equation" r:id="rId5" imgW="1117440" imgH="444240" progId="Equation.3">
                  <p:embed/>
                </p:oleObj>
              </mc:Choice>
              <mc:Fallback>
                <p:oleObj name="Equation" r:id="rId5" imgW="1117440" imgH="444240" progId="Equation.3">
                  <p:embed/>
                  <p:pic>
                    <p:nvPicPr>
                      <p:cNvPr id="0" name=""/>
                      <p:cNvPicPr>
                        <a:picLocks noChangeAspect="1" noChangeArrowheads="1"/>
                      </p:cNvPicPr>
                      <p:nvPr/>
                    </p:nvPicPr>
                    <p:blipFill>
                      <a:blip r:embed="rId6"/>
                      <a:srcRect/>
                      <a:stretch>
                        <a:fillRect/>
                      </a:stretch>
                    </p:blipFill>
                    <p:spPr bwMode="auto">
                      <a:xfrm>
                        <a:off x="3254375" y="3370263"/>
                        <a:ext cx="2416175" cy="9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 name="Rectangle 3"/>
          <p:cNvSpPr txBox="1">
            <a:spLocks noChangeArrowheads="1"/>
          </p:cNvSpPr>
          <p:nvPr/>
        </p:nvSpPr>
        <p:spPr>
          <a:xfrm>
            <a:off x="5943600" y="3692810"/>
            <a:ext cx="1492250" cy="406029"/>
          </a:xfrm>
          <a:prstGeom prst="rect">
            <a:avLst/>
          </a:prstGeom>
        </p:spPr>
        <p:txBody>
          <a:bodyPr/>
          <a:lst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buFont typeface="Wingdings" pitchFamily="2" charset="2"/>
              <a:buNone/>
            </a:pPr>
            <a:r>
              <a:rPr lang="en-US" altLang="en-US" kern="0" dirty="0" smtClean="0"/>
              <a:t>Ii = 3.839</a:t>
            </a:r>
          </a:p>
        </p:txBody>
      </p:sp>
      <p:sp>
        <p:nvSpPr>
          <p:cNvPr id="47" name="Rectangle 3"/>
          <p:cNvSpPr txBox="1">
            <a:spLocks noChangeArrowheads="1"/>
          </p:cNvSpPr>
          <p:nvPr/>
        </p:nvSpPr>
        <p:spPr>
          <a:xfrm>
            <a:off x="36352" y="4627477"/>
            <a:ext cx="6018486" cy="1436976"/>
          </a:xfrm>
          <a:prstGeom prst="rect">
            <a:avLst/>
          </a:prstGeom>
        </p:spPr>
        <p:txBody>
          <a:bodyPr/>
          <a:lst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buFont typeface="Wingdings" pitchFamily="2" charset="2"/>
              <a:buNone/>
            </a:pPr>
            <a:r>
              <a:rPr lang="en-US" altLang="en-US" kern="0" dirty="0" err="1" smtClean="0"/>
              <a:t>RTi</a:t>
            </a:r>
            <a:r>
              <a:rPr lang="en-US" altLang="en-US" kern="0" dirty="0" smtClean="0"/>
              <a:t> =Ii </a:t>
            </a:r>
          </a:p>
          <a:p>
            <a:pPr marL="0" indent="0">
              <a:lnSpc>
                <a:spcPct val="90000"/>
              </a:lnSpc>
              <a:buFont typeface="Wingdings" pitchFamily="2" charset="2"/>
              <a:buNone/>
            </a:pPr>
            <a:r>
              <a:rPr lang="en-US" altLang="en-US" kern="0" dirty="0" smtClean="0"/>
              <a:t>20Ti=3.839 </a:t>
            </a:r>
            <a:r>
              <a:rPr lang="en-US" altLang="en-US" kern="0" dirty="0" smtClean="0">
                <a:sym typeface="Wingdings" panose="05000000000000000000" pitchFamily="2" charset="2"/>
              </a:rPr>
              <a:t> </a:t>
            </a:r>
          </a:p>
          <a:p>
            <a:pPr marL="0" indent="0">
              <a:lnSpc>
                <a:spcPct val="90000"/>
              </a:lnSpc>
              <a:buFont typeface="Wingdings" pitchFamily="2" charset="2"/>
              <a:buNone/>
            </a:pPr>
            <a:r>
              <a:rPr lang="en-US" altLang="en-US" kern="0" dirty="0" err="1" smtClean="0">
                <a:sym typeface="Wingdings" panose="05000000000000000000" pitchFamily="2" charset="2"/>
              </a:rPr>
              <a:t>Ti</a:t>
            </a:r>
            <a:r>
              <a:rPr lang="en-US" altLang="en-US" kern="0" dirty="0" smtClean="0">
                <a:sym typeface="Wingdings" panose="05000000000000000000" pitchFamily="2" charset="2"/>
              </a:rPr>
              <a:t> = 0.1919 </a:t>
            </a:r>
            <a:r>
              <a:rPr lang="en-US" altLang="en-US" kern="0" dirty="0" err="1" smtClean="0">
                <a:sym typeface="Wingdings" panose="05000000000000000000" pitchFamily="2" charset="2"/>
              </a:rPr>
              <a:t>hr</a:t>
            </a:r>
            <a:r>
              <a:rPr lang="en-US" altLang="en-US" kern="0" dirty="0" smtClean="0">
                <a:sym typeface="Wingdings" panose="05000000000000000000" pitchFamily="2" charset="2"/>
              </a:rPr>
              <a:t> or 11.52.</a:t>
            </a:r>
          </a:p>
          <a:p>
            <a:pPr marL="0" indent="0">
              <a:lnSpc>
                <a:spcPct val="90000"/>
              </a:lnSpc>
              <a:buFont typeface="Wingdings" pitchFamily="2" charset="2"/>
              <a:buNone/>
            </a:pPr>
            <a:endParaRPr lang="en-US" altLang="en-US" kern="0" dirty="0" smtClean="0"/>
          </a:p>
          <a:p>
            <a:pPr marL="0" indent="0">
              <a:lnSpc>
                <a:spcPct val="90000"/>
              </a:lnSpc>
              <a:buFont typeface="Wingdings" pitchFamily="2" charset="2"/>
              <a:buNone/>
            </a:pPr>
            <a:endParaRPr lang="en-US" altLang="en-US" kern="0" dirty="0" smtClean="0"/>
          </a:p>
        </p:txBody>
      </p:sp>
    </p:spTree>
    <p:extLst>
      <p:ext uri="{BB962C8B-B14F-4D97-AF65-F5344CB8AC3E}">
        <p14:creationId xmlns:p14="http://schemas.microsoft.com/office/powerpoint/2010/main" val="1911344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dissolve">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dissolve">
                                      <p:cBhvr>
                                        <p:cTn id="12" dur="500"/>
                                        <p:tgtEl>
                                          <p:spTgt spid="4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6">
                                            <p:txEl>
                                              <p:pRg st="0" end="0"/>
                                            </p:txEl>
                                          </p:spTgt>
                                        </p:tgtEl>
                                        <p:attrNameLst>
                                          <p:attrName>style.visibility</p:attrName>
                                        </p:attrNameLst>
                                      </p:cBhvr>
                                      <p:to>
                                        <p:strVal val="visible"/>
                                      </p:to>
                                    </p:set>
                                    <p:animEffect transition="in" filter="dissolve">
                                      <p:cBhvr>
                                        <p:cTn id="17" dur="500"/>
                                        <p:tgtEl>
                                          <p:spTgt spid="4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7">
                                            <p:txEl>
                                              <p:pRg st="0" end="0"/>
                                            </p:txEl>
                                          </p:spTgt>
                                        </p:tgtEl>
                                        <p:attrNameLst>
                                          <p:attrName>style.visibility</p:attrName>
                                        </p:attrNameLst>
                                      </p:cBhvr>
                                      <p:to>
                                        <p:strVal val="visible"/>
                                      </p:to>
                                    </p:set>
                                    <p:animEffect transition="in" filter="dissolve">
                                      <p:cBhvr>
                                        <p:cTn id="22" dur="500"/>
                                        <p:tgtEl>
                                          <p:spTgt spid="4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7">
                                            <p:txEl>
                                              <p:pRg st="1" end="1"/>
                                            </p:txEl>
                                          </p:spTgt>
                                        </p:tgtEl>
                                        <p:attrNameLst>
                                          <p:attrName>style.visibility</p:attrName>
                                        </p:attrNameLst>
                                      </p:cBhvr>
                                      <p:to>
                                        <p:strVal val="visible"/>
                                      </p:to>
                                    </p:set>
                                    <p:animEffect transition="in" filter="dissolve">
                                      <p:cBhvr>
                                        <p:cTn id="27" dur="500"/>
                                        <p:tgtEl>
                                          <p:spTgt spid="4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7">
                                            <p:txEl>
                                              <p:pRg st="2" end="2"/>
                                            </p:txEl>
                                          </p:spTgt>
                                        </p:tgtEl>
                                        <p:attrNameLst>
                                          <p:attrName>style.visibility</p:attrName>
                                        </p:attrNameLst>
                                      </p:cBhvr>
                                      <p:to>
                                        <p:strVal val="visible"/>
                                      </p:to>
                                    </p:set>
                                    <p:animEffect transition="in" filter="dissolve">
                                      <p:cBhvr>
                                        <p:cTn id="32" dur="500"/>
                                        <p:tgtEl>
                                          <p:spTgt spid="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build="p"/>
      <p:bldP spid="4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21"/>
          <p:cNvSpPr>
            <a:spLocks noChangeArrowheads="1"/>
          </p:cNvSpPr>
          <p:nvPr/>
        </p:nvSpPr>
        <p:spPr bwMode="auto">
          <a:xfrm>
            <a:off x="5544200" y="1476375"/>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1</a:t>
            </a:r>
          </a:p>
        </p:txBody>
      </p:sp>
      <p:sp>
        <p:nvSpPr>
          <p:cNvPr id="21" name="Rectangle 22"/>
          <p:cNvSpPr>
            <a:spLocks noChangeArrowheads="1"/>
          </p:cNvSpPr>
          <p:nvPr/>
        </p:nvSpPr>
        <p:spPr bwMode="auto">
          <a:xfrm>
            <a:off x="3593876" y="2257425"/>
            <a:ext cx="867225"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Queue</a:t>
            </a:r>
          </a:p>
        </p:txBody>
      </p:sp>
      <p:sp>
        <p:nvSpPr>
          <p:cNvPr id="22" name="Rectangle 23"/>
          <p:cNvSpPr>
            <a:spLocks noChangeArrowheads="1"/>
          </p:cNvSpPr>
          <p:nvPr/>
        </p:nvSpPr>
        <p:spPr bwMode="auto">
          <a:xfrm>
            <a:off x="5514975" y="1219200"/>
            <a:ext cx="1014413" cy="2068513"/>
          </a:xfrm>
          <a:prstGeom prst="rect">
            <a:avLst/>
          </a:prstGeom>
          <a:noFill/>
          <a:ln w="38100">
            <a:solidFill>
              <a:schemeClr val="accent1">
                <a:lumMod val="75000"/>
              </a:schemeClr>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sz="800" dirty="0">
              <a:latin typeface="Book Antiqua" panose="02040602050305030304" pitchFamily="18" charset="0"/>
            </a:endParaRPr>
          </a:p>
        </p:txBody>
      </p:sp>
      <p:sp>
        <p:nvSpPr>
          <p:cNvPr id="23" name="Freeform 24"/>
          <p:cNvSpPr>
            <a:spLocks/>
          </p:cNvSpPr>
          <p:nvPr/>
        </p:nvSpPr>
        <p:spPr bwMode="auto">
          <a:xfrm>
            <a:off x="3551238" y="1782763"/>
            <a:ext cx="1009650" cy="838200"/>
          </a:xfrm>
          <a:custGeom>
            <a:avLst/>
            <a:gdLst>
              <a:gd name="T0" fmla="*/ 0 w 576"/>
              <a:gd name="T1" fmla="*/ 1330642282 h 528"/>
              <a:gd name="T2" fmla="*/ 884889707 w 576"/>
              <a:gd name="T3" fmla="*/ 0 h 528"/>
              <a:gd name="T4" fmla="*/ 1769779415 w 576"/>
              <a:gd name="T5" fmla="*/ 1330642282 h 528"/>
              <a:gd name="T6" fmla="*/ 0 w 576"/>
              <a:gd name="T7" fmla="*/ 1330642282 h 528"/>
              <a:gd name="T8" fmla="*/ 0 60000 65536"/>
              <a:gd name="T9" fmla="*/ 0 60000 65536"/>
              <a:gd name="T10" fmla="*/ 0 60000 65536"/>
              <a:gd name="T11" fmla="*/ 0 60000 65536"/>
              <a:gd name="T12" fmla="*/ 0 w 576"/>
              <a:gd name="T13" fmla="*/ 0 h 528"/>
              <a:gd name="T14" fmla="*/ 576 w 576"/>
              <a:gd name="T15" fmla="*/ 528 h 528"/>
            </a:gdLst>
            <a:ahLst/>
            <a:cxnLst>
              <a:cxn ang="T8">
                <a:pos x="T0" y="T1"/>
              </a:cxn>
              <a:cxn ang="T9">
                <a:pos x="T2" y="T3"/>
              </a:cxn>
              <a:cxn ang="T10">
                <a:pos x="T4" y="T5"/>
              </a:cxn>
              <a:cxn ang="T11">
                <a:pos x="T6" y="T7"/>
              </a:cxn>
            </a:cxnLst>
            <a:rect l="T12" t="T13" r="T14" b="T15"/>
            <a:pathLst>
              <a:path w="576" h="528">
                <a:moveTo>
                  <a:pt x="0" y="528"/>
                </a:moveTo>
                <a:lnTo>
                  <a:pt x="288" y="0"/>
                </a:lnTo>
                <a:lnTo>
                  <a:pt x="576" y="528"/>
                </a:lnTo>
                <a:lnTo>
                  <a:pt x="0" y="528"/>
                </a:lnTo>
                <a:close/>
              </a:path>
            </a:pathLst>
          </a:custGeom>
          <a:noFill/>
          <a:ln w="381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eaLnBrk="1" hangingPunct="1"/>
            <a:endParaRPr lang="en-US" altLang="en-US" dirty="0">
              <a:latin typeface="Book Antiqua" panose="02040602050305030304" pitchFamily="18" charset="0"/>
            </a:endParaRPr>
          </a:p>
        </p:txBody>
      </p:sp>
      <p:sp>
        <p:nvSpPr>
          <p:cNvPr id="24" name="Line 25"/>
          <p:cNvSpPr>
            <a:spLocks noChangeShapeType="1"/>
          </p:cNvSpPr>
          <p:nvPr/>
        </p:nvSpPr>
        <p:spPr bwMode="auto">
          <a:xfrm>
            <a:off x="4333875" y="2235200"/>
            <a:ext cx="1196975" cy="511175"/>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5" name="Line 26"/>
          <p:cNvSpPr>
            <a:spLocks noChangeShapeType="1"/>
          </p:cNvSpPr>
          <p:nvPr/>
        </p:nvSpPr>
        <p:spPr bwMode="auto">
          <a:xfrm>
            <a:off x="6534150" y="1670050"/>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6" name="Rectangle 27"/>
          <p:cNvSpPr>
            <a:spLocks noChangeArrowheads="1"/>
          </p:cNvSpPr>
          <p:nvPr/>
        </p:nvSpPr>
        <p:spPr bwMode="auto">
          <a:xfrm>
            <a:off x="5531500" y="2657475"/>
            <a:ext cx="10147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pPr algn="ctr"/>
            <a:r>
              <a:rPr lang="en-US" altLang="en-US" sz="1800" dirty="0">
                <a:solidFill>
                  <a:srgbClr val="000000"/>
                </a:solidFill>
                <a:latin typeface="Book Antiqua" panose="02040602050305030304" pitchFamily="18" charset="0"/>
              </a:rPr>
              <a:t>Server 2</a:t>
            </a:r>
          </a:p>
        </p:txBody>
      </p:sp>
      <p:sp>
        <p:nvSpPr>
          <p:cNvPr id="27" name="Line 28"/>
          <p:cNvSpPr>
            <a:spLocks noChangeShapeType="1"/>
          </p:cNvSpPr>
          <p:nvPr/>
        </p:nvSpPr>
        <p:spPr bwMode="auto">
          <a:xfrm flipV="1">
            <a:off x="5514975" y="2235200"/>
            <a:ext cx="1022350" cy="0"/>
          </a:xfrm>
          <a:prstGeom prst="line">
            <a:avLst/>
          </a:prstGeom>
          <a:noFill/>
          <a:ln w="38100">
            <a:solidFill>
              <a:schemeClr val="accent1">
                <a:lumMod val="75000"/>
              </a:schemeClr>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sz="800" dirty="0">
              <a:latin typeface="Book Antiqua" panose="02040602050305030304" pitchFamily="18" charset="0"/>
            </a:endParaRPr>
          </a:p>
        </p:txBody>
      </p:sp>
      <p:sp>
        <p:nvSpPr>
          <p:cNvPr id="28" name="Line 29"/>
          <p:cNvSpPr>
            <a:spLocks noChangeShapeType="1"/>
          </p:cNvSpPr>
          <p:nvPr/>
        </p:nvSpPr>
        <p:spPr bwMode="auto">
          <a:xfrm flipV="1">
            <a:off x="4327525" y="1700213"/>
            <a:ext cx="1196975" cy="511175"/>
          </a:xfrm>
          <a:prstGeom prst="line">
            <a:avLst/>
          </a:prstGeom>
          <a:noFill/>
          <a:ln w="38100">
            <a:solidFill>
              <a:srgbClr val="0000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29" name="Line 30"/>
          <p:cNvSpPr>
            <a:spLocks noChangeShapeType="1"/>
          </p:cNvSpPr>
          <p:nvPr/>
        </p:nvSpPr>
        <p:spPr bwMode="auto">
          <a:xfrm>
            <a:off x="6553200" y="2794000"/>
            <a:ext cx="55721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latin typeface="Book Antiqua" panose="02040602050305030304" pitchFamily="18" charset="0"/>
            </a:endParaRPr>
          </a:p>
        </p:txBody>
      </p:sp>
      <p:sp>
        <p:nvSpPr>
          <p:cNvPr id="30" name="Line 32"/>
          <p:cNvSpPr>
            <a:spLocks noChangeShapeType="1"/>
          </p:cNvSpPr>
          <p:nvPr/>
        </p:nvSpPr>
        <p:spPr bwMode="auto">
          <a:xfrm>
            <a:off x="2269628" y="2254250"/>
            <a:ext cx="1489572" cy="3175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latin typeface="Book Antiqua" panose="02040602050305030304" pitchFamily="18" charset="0"/>
            </a:endParaRPr>
          </a:p>
        </p:txBody>
      </p:sp>
      <p:sp>
        <p:nvSpPr>
          <p:cNvPr id="32" name="Text Box 34"/>
          <p:cNvSpPr txBox="1">
            <a:spLocks noChangeArrowheads="1"/>
          </p:cNvSpPr>
          <p:nvPr/>
        </p:nvSpPr>
        <p:spPr bwMode="auto">
          <a:xfrm>
            <a:off x="1447800" y="2085459"/>
            <a:ext cx="7809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800">
                <a:solidFill>
                  <a:schemeClr val="tx1"/>
                </a:solidFill>
                <a:latin typeface="Arial" panose="020B0604020202020204" pitchFamily="34" charset="0"/>
              </a:defRPr>
            </a:lvl1pPr>
            <a:lvl2pPr marL="742950" indent="-285750" eaLnBrk="0" hangingPunct="0">
              <a:defRPr sz="800">
                <a:solidFill>
                  <a:schemeClr val="tx1"/>
                </a:solidFill>
                <a:latin typeface="Arial" panose="020B0604020202020204" pitchFamily="34" charset="0"/>
              </a:defRPr>
            </a:lvl2pPr>
            <a:lvl3pPr marL="1143000" indent="-228600" eaLnBrk="0" hangingPunct="0">
              <a:defRPr sz="800">
                <a:solidFill>
                  <a:schemeClr val="tx1"/>
                </a:solidFill>
                <a:latin typeface="Arial" panose="020B0604020202020204" pitchFamily="34" charset="0"/>
              </a:defRPr>
            </a:lvl3pPr>
            <a:lvl4pPr marL="1600200" indent="-228600" eaLnBrk="0" hangingPunct="0">
              <a:defRPr sz="800">
                <a:solidFill>
                  <a:schemeClr val="tx1"/>
                </a:solidFill>
                <a:latin typeface="Arial" panose="020B0604020202020204" pitchFamily="34" charset="0"/>
              </a:defRPr>
            </a:lvl4pPr>
            <a:lvl5pPr marL="2057400" indent="-228600" eaLnBrk="0" hangingPunct="0">
              <a:defRPr sz="800">
                <a:solidFill>
                  <a:schemeClr val="tx1"/>
                </a:solidFill>
                <a:latin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defRPr>
            </a:lvl9pPr>
          </a:lstStyle>
          <a:p>
            <a:r>
              <a:rPr lang="en-AU" altLang="en-US" sz="1800" dirty="0" smtClean="0">
                <a:solidFill>
                  <a:srgbClr val="000000"/>
                </a:solidFill>
                <a:latin typeface="Book Antiqua" panose="02040602050305030304" pitchFamily="18" charset="0"/>
              </a:rPr>
              <a:t>20/hr</a:t>
            </a:r>
            <a:endParaRPr lang="en-AU" altLang="en-US" sz="1800" dirty="0">
              <a:solidFill>
                <a:srgbClr val="000000"/>
              </a:solidFill>
              <a:latin typeface="Book Antiqua" panose="02040602050305030304" pitchFamily="18" charset="0"/>
            </a:endParaRPr>
          </a:p>
        </p:txBody>
      </p:sp>
      <p:sp>
        <p:nvSpPr>
          <p:cNvPr id="36" name="Rectangle 2"/>
          <p:cNvSpPr txBox="1">
            <a:spLocks noChangeArrowheads="1"/>
          </p:cNvSpPr>
          <p:nvPr/>
        </p:nvSpPr>
        <p:spPr>
          <a:xfrm>
            <a:off x="1" y="0"/>
            <a:ext cx="9144000" cy="1016000"/>
          </a:xfrm>
          <a:prstGeom prst="rect">
            <a:avLst/>
          </a:prstGeom>
        </p:spPr>
        <p:txBody>
          <a:bodyPr anchor="ctr"/>
          <a:lst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pPr>
              <a:defRPr/>
            </a:pPr>
            <a:r>
              <a:rPr lang="en-US" altLang="en-US" sz="3600" kern="0" dirty="0" smtClean="0"/>
              <a:t>Problem </a:t>
            </a:r>
            <a:r>
              <a:rPr lang="en-US" altLang="en-US" sz="3600" kern="0" dirty="0" smtClean="0"/>
              <a:t>8. </a:t>
            </a:r>
            <a:r>
              <a:rPr lang="en-US" altLang="en-US" sz="3600" kern="0" dirty="0" smtClean="0"/>
              <a:t>Effect </a:t>
            </a:r>
            <a:r>
              <a:rPr lang="en-US" altLang="en-US" sz="3600" kern="0" dirty="0"/>
              <a:t>of </a:t>
            </a:r>
            <a:r>
              <a:rPr lang="en-US" altLang="en-US" sz="3600" kern="0" dirty="0" smtClean="0"/>
              <a:t>Pooling- M/M/2 vs. 2M/M/1</a:t>
            </a:r>
            <a:endParaRPr lang="en-US" altLang="en-US" sz="3600" kern="0" dirty="0"/>
          </a:p>
        </p:txBody>
      </p:sp>
      <p:sp>
        <p:nvSpPr>
          <p:cNvPr id="37" name="TextBox 36"/>
          <p:cNvSpPr txBox="1"/>
          <p:nvPr/>
        </p:nvSpPr>
        <p:spPr>
          <a:xfrm>
            <a:off x="204997" y="2101334"/>
            <a:ext cx="1333499" cy="369332"/>
          </a:xfrm>
          <a:prstGeom prst="rect">
            <a:avLst/>
          </a:prstGeom>
          <a:noFill/>
        </p:spPr>
        <p:txBody>
          <a:bodyPr wrap="square" rtlCol="0">
            <a:spAutoFit/>
          </a:bodyPr>
          <a:lstStyle/>
          <a:p>
            <a:r>
              <a:rPr lang="en-US" dirty="0" smtClean="0">
                <a:latin typeface="Book Antiqua" panose="02040602050305030304" pitchFamily="18" charset="0"/>
              </a:rPr>
              <a:t>M/M/2</a:t>
            </a:r>
            <a:endParaRPr lang="en-US" dirty="0">
              <a:latin typeface="Book Antiqua" panose="02040602050305030304" pitchFamily="18" charset="0"/>
            </a:endParaRPr>
          </a:p>
        </p:txBody>
      </p:sp>
      <p:graphicFrame>
        <p:nvGraphicFramePr>
          <p:cNvPr id="43" name="Object 42"/>
          <p:cNvGraphicFramePr>
            <a:graphicFrameLocks noChangeAspect="1"/>
          </p:cNvGraphicFramePr>
          <p:nvPr>
            <p:extLst/>
          </p:nvPr>
        </p:nvGraphicFramePr>
        <p:xfrm>
          <a:off x="79212" y="3432089"/>
          <a:ext cx="3076575" cy="990600"/>
        </p:xfrm>
        <a:graphic>
          <a:graphicData uri="http://schemas.openxmlformats.org/presentationml/2006/ole">
            <mc:AlternateContent xmlns:mc="http://schemas.openxmlformats.org/markup-compatibility/2006">
              <mc:Choice xmlns:v="urn:schemas-microsoft-com:vml" Requires="v">
                <p:oleObj spid="_x0000_s315406" name="Equation" r:id="rId3" imgW="1422360" imgH="444240" progId="Equation.3">
                  <p:embed/>
                </p:oleObj>
              </mc:Choice>
              <mc:Fallback>
                <p:oleObj name="Equation" r:id="rId3" imgW="1422360" imgH="444240" progId="Equation.3">
                  <p:embed/>
                  <p:pic>
                    <p:nvPicPr>
                      <p:cNvPr id="0" name=""/>
                      <p:cNvPicPr>
                        <a:picLocks noChangeAspect="1" noChangeArrowheads="1"/>
                      </p:cNvPicPr>
                      <p:nvPr/>
                    </p:nvPicPr>
                    <p:blipFill>
                      <a:blip r:embed="rId4"/>
                      <a:srcRect/>
                      <a:stretch>
                        <a:fillRect/>
                      </a:stretch>
                    </p:blipFill>
                    <p:spPr bwMode="auto">
                      <a:xfrm>
                        <a:off x="79212" y="3432089"/>
                        <a:ext cx="3076575" cy="990600"/>
                      </a:xfrm>
                      <a:prstGeom prst="rect">
                        <a:avLst/>
                      </a:prstGeom>
                      <a:noFill/>
                      <a:ln>
                        <a:noFill/>
                      </a:ln>
                    </p:spPr>
                  </p:pic>
                </p:oleObj>
              </mc:Fallback>
            </mc:AlternateContent>
          </a:graphicData>
        </a:graphic>
      </p:graphicFrame>
      <p:graphicFrame>
        <p:nvGraphicFramePr>
          <p:cNvPr id="44" name="Object 43"/>
          <p:cNvGraphicFramePr>
            <a:graphicFrameLocks noChangeAspect="1"/>
          </p:cNvGraphicFramePr>
          <p:nvPr>
            <p:extLst/>
          </p:nvPr>
        </p:nvGraphicFramePr>
        <p:xfrm>
          <a:off x="3254375" y="3370263"/>
          <a:ext cx="2416175" cy="960437"/>
        </p:xfrm>
        <a:graphic>
          <a:graphicData uri="http://schemas.openxmlformats.org/presentationml/2006/ole">
            <mc:AlternateContent xmlns:mc="http://schemas.openxmlformats.org/markup-compatibility/2006">
              <mc:Choice xmlns:v="urn:schemas-microsoft-com:vml" Requires="v">
                <p:oleObj spid="_x0000_s315407" name="Equation" r:id="rId5" imgW="1117440" imgH="444240" progId="Equation.3">
                  <p:embed/>
                </p:oleObj>
              </mc:Choice>
              <mc:Fallback>
                <p:oleObj name="Equation" r:id="rId5" imgW="1117440" imgH="444240" progId="Equation.3">
                  <p:embed/>
                  <p:pic>
                    <p:nvPicPr>
                      <p:cNvPr id="0" name=""/>
                      <p:cNvPicPr>
                        <a:picLocks noChangeAspect="1" noChangeArrowheads="1"/>
                      </p:cNvPicPr>
                      <p:nvPr/>
                    </p:nvPicPr>
                    <p:blipFill>
                      <a:blip r:embed="rId6"/>
                      <a:srcRect/>
                      <a:stretch>
                        <a:fillRect/>
                      </a:stretch>
                    </p:blipFill>
                    <p:spPr bwMode="auto">
                      <a:xfrm>
                        <a:off x="3254375" y="3370263"/>
                        <a:ext cx="2416175" cy="9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 name="Rectangle 3"/>
          <p:cNvSpPr txBox="1">
            <a:spLocks noChangeArrowheads="1"/>
          </p:cNvSpPr>
          <p:nvPr/>
        </p:nvSpPr>
        <p:spPr>
          <a:xfrm>
            <a:off x="5943600" y="3692810"/>
            <a:ext cx="1492250" cy="406029"/>
          </a:xfrm>
          <a:prstGeom prst="rect">
            <a:avLst/>
          </a:prstGeom>
        </p:spPr>
        <p:txBody>
          <a:bodyPr/>
          <a:lst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buFont typeface="Wingdings" pitchFamily="2" charset="2"/>
              <a:buNone/>
            </a:pPr>
            <a:r>
              <a:rPr lang="en-US" altLang="en-US" kern="0" dirty="0" smtClean="0"/>
              <a:t>Ii = 3.839</a:t>
            </a:r>
          </a:p>
        </p:txBody>
      </p:sp>
      <p:sp>
        <p:nvSpPr>
          <p:cNvPr id="47" name="Rectangle 3"/>
          <p:cNvSpPr txBox="1">
            <a:spLocks noChangeArrowheads="1"/>
          </p:cNvSpPr>
          <p:nvPr/>
        </p:nvSpPr>
        <p:spPr>
          <a:xfrm>
            <a:off x="36352" y="4627477"/>
            <a:ext cx="6018486" cy="1436976"/>
          </a:xfrm>
          <a:prstGeom prst="rect">
            <a:avLst/>
          </a:prstGeom>
        </p:spPr>
        <p:txBody>
          <a:bodyPr/>
          <a:lst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buFont typeface="Wingdings" pitchFamily="2" charset="2"/>
              <a:buNone/>
            </a:pPr>
            <a:r>
              <a:rPr lang="en-US" altLang="en-US" kern="0" dirty="0" err="1" smtClean="0"/>
              <a:t>RTi</a:t>
            </a:r>
            <a:r>
              <a:rPr lang="en-US" altLang="en-US" kern="0" dirty="0" smtClean="0"/>
              <a:t> =Ii </a:t>
            </a:r>
          </a:p>
          <a:p>
            <a:pPr marL="0" indent="0">
              <a:lnSpc>
                <a:spcPct val="90000"/>
              </a:lnSpc>
              <a:buFont typeface="Wingdings" pitchFamily="2" charset="2"/>
              <a:buNone/>
            </a:pPr>
            <a:r>
              <a:rPr lang="en-US" altLang="en-US" kern="0" dirty="0" smtClean="0"/>
              <a:t>20Ti=3.839 </a:t>
            </a:r>
            <a:r>
              <a:rPr lang="en-US" altLang="en-US" kern="0" dirty="0" smtClean="0">
                <a:sym typeface="Wingdings" panose="05000000000000000000" pitchFamily="2" charset="2"/>
              </a:rPr>
              <a:t> </a:t>
            </a:r>
          </a:p>
          <a:p>
            <a:pPr marL="0" indent="0">
              <a:lnSpc>
                <a:spcPct val="90000"/>
              </a:lnSpc>
              <a:buFont typeface="Wingdings" pitchFamily="2" charset="2"/>
              <a:buNone/>
            </a:pPr>
            <a:r>
              <a:rPr lang="en-US" altLang="en-US" kern="0" dirty="0" err="1" smtClean="0">
                <a:sym typeface="Wingdings" panose="05000000000000000000" pitchFamily="2" charset="2"/>
              </a:rPr>
              <a:t>Ti</a:t>
            </a:r>
            <a:r>
              <a:rPr lang="en-US" altLang="en-US" kern="0" dirty="0" smtClean="0">
                <a:sym typeface="Wingdings" panose="05000000000000000000" pitchFamily="2" charset="2"/>
              </a:rPr>
              <a:t> = 0.1919 </a:t>
            </a:r>
            <a:r>
              <a:rPr lang="en-US" altLang="en-US" kern="0" dirty="0" err="1" smtClean="0">
                <a:sym typeface="Wingdings" panose="05000000000000000000" pitchFamily="2" charset="2"/>
              </a:rPr>
              <a:t>hr</a:t>
            </a:r>
            <a:r>
              <a:rPr lang="en-US" altLang="en-US" kern="0" dirty="0" smtClean="0">
                <a:sym typeface="Wingdings" panose="05000000000000000000" pitchFamily="2" charset="2"/>
              </a:rPr>
              <a:t> or 11.52.</a:t>
            </a:r>
          </a:p>
          <a:p>
            <a:pPr marL="0" indent="0">
              <a:lnSpc>
                <a:spcPct val="90000"/>
              </a:lnSpc>
              <a:buFont typeface="Wingdings" pitchFamily="2" charset="2"/>
              <a:buNone/>
            </a:pPr>
            <a:endParaRPr lang="en-US" altLang="en-US" kern="0" dirty="0" smtClean="0"/>
          </a:p>
          <a:p>
            <a:pPr marL="0" indent="0">
              <a:lnSpc>
                <a:spcPct val="90000"/>
              </a:lnSpc>
              <a:buFont typeface="Wingdings" pitchFamily="2" charset="2"/>
              <a:buNone/>
            </a:pPr>
            <a:endParaRPr lang="en-US" altLang="en-US" kern="0" dirty="0" smtClean="0"/>
          </a:p>
        </p:txBody>
      </p:sp>
    </p:spTree>
    <p:extLst>
      <p:ext uri="{BB962C8B-B14F-4D97-AF65-F5344CB8AC3E}">
        <p14:creationId xmlns:p14="http://schemas.microsoft.com/office/powerpoint/2010/main" val="337080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dissolve">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dissolve">
                                      <p:cBhvr>
                                        <p:cTn id="12" dur="500"/>
                                        <p:tgtEl>
                                          <p:spTgt spid="4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6">
                                            <p:txEl>
                                              <p:pRg st="0" end="0"/>
                                            </p:txEl>
                                          </p:spTgt>
                                        </p:tgtEl>
                                        <p:attrNameLst>
                                          <p:attrName>style.visibility</p:attrName>
                                        </p:attrNameLst>
                                      </p:cBhvr>
                                      <p:to>
                                        <p:strVal val="visible"/>
                                      </p:to>
                                    </p:set>
                                    <p:animEffect transition="in" filter="dissolve">
                                      <p:cBhvr>
                                        <p:cTn id="17" dur="500"/>
                                        <p:tgtEl>
                                          <p:spTgt spid="4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7">
                                            <p:txEl>
                                              <p:pRg st="0" end="0"/>
                                            </p:txEl>
                                          </p:spTgt>
                                        </p:tgtEl>
                                        <p:attrNameLst>
                                          <p:attrName>style.visibility</p:attrName>
                                        </p:attrNameLst>
                                      </p:cBhvr>
                                      <p:to>
                                        <p:strVal val="visible"/>
                                      </p:to>
                                    </p:set>
                                    <p:animEffect transition="in" filter="dissolve">
                                      <p:cBhvr>
                                        <p:cTn id="22" dur="500"/>
                                        <p:tgtEl>
                                          <p:spTgt spid="4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7">
                                            <p:txEl>
                                              <p:pRg st="1" end="1"/>
                                            </p:txEl>
                                          </p:spTgt>
                                        </p:tgtEl>
                                        <p:attrNameLst>
                                          <p:attrName>style.visibility</p:attrName>
                                        </p:attrNameLst>
                                      </p:cBhvr>
                                      <p:to>
                                        <p:strVal val="visible"/>
                                      </p:to>
                                    </p:set>
                                    <p:animEffect transition="in" filter="dissolve">
                                      <p:cBhvr>
                                        <p:cTn id="27" dur="500"/>
                                        <p:tgtEl>
                                          <p:spTgt spid="4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7">
                                            <p:txEl>
                                              <p:pRg st="2" end="2"/>
                                            </p:txEl>
                                          </p:spTgt>
                                        </p:tgtEl>
                                        <p:attrNameLst>
                                          <p:attrName>style.visibility</p:attrName>
                                        </p:attrNameLst>
                                      </p:cBhvr>
                                      <p:to>
                                        <p:strVal val="visible"/>
                                      </p:to>
                                    </p:set>
                                    <p:animEffect transition="in" filter="dissolve">
                                      <p:cBhvr>
                                        <p:cTn id="32" dur="500"/>
                                        <p:tgtEl>
                                          <p:spTgt spid="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build="p"/>
      <p:bldP spid="4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 y="0"/>
            <a:ext cx="9144000" cy="1016000"/>
          </a:xfrm>
        </p:spPr>
        <p:txBody>
          <a:bodyPr/>
          <a:lstStyle/>
          <a:p>
            <a:pPr>
              <a:defRPr/>
            </a:pPr>
            <a:r>
              <a:rPr lang="en-US" altLang="en-US" sz="3600" dirty="0"/>
              <a:t>Effect of Pooling</a:t>
            </a:r>
          </a:p>
        </p:txBody>
      </p:sp>
      <p:sp>
        <p:nvSpPr>
          <p:cNvPr id="37891" name="Rectangle 3"/>
          <p:cNvSpPr>
            <a:spLocks noGrp="1" noChangeArrowheads="1"/>
          </p:cNvSpPr>
          <p:nvPr>
            <p:ph type="body" idx="1"/>
          </p:nvPr>
        </p:nvSpPr>
        <p:spPr>
          <a:xfrm>
            <a:off x="76200" y="4038600"/>
            <a:ext cx="9144000" cy="2336800"/>
          </a:xfrm>
        </p:spPr>
        <p:txBody>
          <a:bodyPr/>
          <a:lstStyle/>
          <a:p>
            <a:pPr>
              <a:lnSpc>
                <a:spcPct val="90000"/>
              </a:lnSpc>
            </a:pPr>
            <a:r>
              <a:rPr lang="en-US" altLang="en-US" dirty="0" smtClean="0"/>
              <a:t>Why is Design B better than A?</a:t>
            </a:r>
          </a:p>
          <a:p>
            <a:pPr lvl="1">
              <a:lnSpc>
                <a:spcPct val="90000"/>
              </a:lnSpc>
            </a:pPr>
            <a:r>
              <a:rPr lang="en-US" altLang="en-US" dirty="0" smtClean="0"/>
              <a:t>Design A the waiting time of customer is dependent on the processing time of those ahead in the queue</a:t>
            </a:r>
          </a:p>
          <a:p>
            <a:pPr lvl="1">
              <a:lnSpc>
                <a:spcPct val="90000"/>
              </a:lnSpc>
            </a:pPr>
            <a:r>
              <a:rPr lang="en-US" altLang="en-US" dirty="0" smtClean="0"/>
              <a:t>Design B, the waiting time of customer is only partially dependent on each preceding customer’s processing time</a:t>
            </a:r>
          </a:p>
          <a:p>
            <a:pPr lvl="1">
              <a:lnSpc>
                <a:spcPct val="90000"/>
              </a:lnSpc>
            </a:pPr>
            <a:r>
              <a:rPr lang="en-US" altLang="en-US" dirty="0" smtClean="0"/>
              <a:t>Combining queues reduces variability and leads to reduce waiting times</a:t>
            </a:r>
          </a:p>
        </p:txBody>
      </p:sp>
      <p:graphicFrame>
        <p:nvGraphicFramePr>
          <p:cNvPr id="3" name="Object 2"/>
          <p:cNvGraphicFramePr>
            <a:graphicFrameLocks noChangeAspect="1"/>
          </p:cNvGraphicFramePr>
          <p:nvPr>
            <p:extLst>
              <p:ext uri="{D42A27DB-BD31-4B8C-83A1-F6EECF244321}">
                <p14:modId xmlns:p14="http://schemas.microsoft.com/office/powerpoint/2010/main" val="2747520519"/>
              </p:ext>
            </p:extLst>
          </p:nvPr>
        </p:nvGraphicFramePr>
        <p:xfrm>
          <a:off x="88232" y="1143000"/>
          <a:ext cx="5882916" cy="2895600"/>
        </p:xfrm>
        <a:graphic>
          <a:graphicData uri="http://schemas.openxmlformats.org/presentationml/2006/ole">
            <mc:AlternateContent xmlns:mc="http://schemas.openxmlformats.org/markup-compatibility/2006">
              <mc:Choice xmlns:v="urn:schemas-microsoft-com:vml" Requires="v">
                <p:oleObj spid="_x0000_s314377" name="Worksheet" r:id="rId4" imgW="4276745" imgH="2104957" progId="Excel.Sheet.12">
                  <p:embed/>
                </p:oleObj>
              </mc:Choice>
              <mc:Fallback>
                <p:oleObj name="Worksheet" r:id="rId4" imgW="4276745" imgH="2104957" progId="Excel.Sheet.12">
                  <p:embed/>
                  <p:pic>
                    <p:nvPicPr>
                      <p:cNvPr id="0" name=""/>
                      <p:cNvPicPr/>
                      <p:nvPr/>
                    </p:nvPicPr>
                    <p:blipFill>
                      <a:blip r:embed="rId5"/>
                      <a:stretch>
                        <a:fillRect/>
                      </a:stretch>
                    </p:blipFill>
                    <p:spPr>
                      <a:xfrm>
                        <a:off x="88232" y="1143000"/>
                        <a:ext cx="5882916" cy="2895600"/>
                      </a:xfrm>
                      <a:prstGeom prst="rect">
                        <a:avLst/>
                      </a:prstGeom>
                    </p:spPr>
                  </p:pic>
                </p:oleObj>
              </mc:Fallback>
            </mc:AlternateContent>
          </a:graphicData>
        </a:graphic>
      </p:graphicFrame>
    </p:spTree>
    <p:extLst>
      <p:ext uri="{BB962C8B-B14F-4D97-AF65-F5344CB8AC3E}">
        <p14:creationId xmlns:p14="http://schemas.microsoft.com/office/powerpoint/2010/main" val="1002691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1066800"/>
            <a:ext cx="8763000" cy="4987925"/>
          </a:xfrm>
        </p:spPr>
        <p:txBody>
          <a:bodyPr/>
          <a:lstStyle/>
          <a:p>
            <a:pPr>
              <a:buNone/>
              <a:defRPr/>
            </a:pPr>
            <a:r>
              <a:rPr lang="en-US" b="1" dirty="0" smtClean="0">
                <a:solidFill>
                  <a:schemeClr val="tx1"/>
                </a:solidFill>
                <a:latin typeface="Book Antiqua" pitchFamily="18" charset="0"/>
              </a:rPr>
              <a:t>a) Compute  the capacity of the teller</a:t>
            </a:r>
          </a:p>
          <a:p>
            <a:pPr marL="857250" lvl="1" indent="-457200">
              <a:buSzPct val="100000"/>
              <a:buFont typeface="+mj-lt"/>
              <a:buAutoNum type="alphaLcParenR"/>
              <a:defRPr/>
            </a:pPr>
            <a:r>
              <a:rPr lang="en-US" dirty="0" smtClean="0">
                <a:solidFill>
                  <a:schemeClr val="tx1"/>
                </a:solidFill>
                <a:latin typeface="Book Antiqua" pitchFamily="18" charset="0"/>
              </a:rPr>
              <a:t>10 customers/hour</a:t>
            </a:r>
          </a:p>
          <a:p>
            <a:pPr marL="857250" lvl="1" indent="-457200">
              <a:buSzPct val="100000"/>
              <a:buFont typeface="+mj-lt"/>
              <a:buAutoNum type="alphaLcParenR"/>
              <a:defRPr/>
            </a:pPr>
            <a:r>
              <a:rPr lang="en-US" dirty="0" smtClean="0">
                <a:solidFill>
                  <a:schemeClr val="tx1"/>
                </a:solidFill>
                <a:latin typeface="Book Antiqua" pitchFamily="18" charset="0"/>
              </a:rPr>
              <a:t>3.33 customers/hour</a:t>
            </a:r>
          </a:p>
          <a:p>
            <a:pPr marL="857250" lvl="1" indent="-457200">
              <a:buSzPct val="100000"/>
              <a:buFont typeface="+mj-lt"/>
              <a:buAutoNum type="alphaLcParenR"/>
              <a:defRPr/>
            </a:pPr>
            <a:r>
              <a:rPr lang="en-US" dirty="0" smtClean="0">
                <a:solidFill>
                  <a:schemeClr val="tx1"/>
                </a:solidFill>
                <a:latin typeface="Book Antiqua" pitchFamily="18" charset="0"/>
              </a:rPr>
              <a:t>20 customers/hour</a:t>
            </a:r>
          </a:p>
          <a:p>
            <a:pPr marL="857250" lvl="1" indent="-457200">
              <a:buSzPct val="100000"/>
              <a:buFont typeface="+mj-lt"/>
              <a:buAutoNum type="alphaLcParenR"/>
              <a:defRPr/>
            </a:pPr>
            <a:r>
              <a:rPr lang="en-US" dirty="0" smtClean="0">
                <a:solidFill>
                  <a:schemeClr val="tx1"/>
                </a:solidFill>
                <a:latin typeface="Book Antiqua" pitchFamily="18" charset="0"/>
              </a:rPr>
              <a:t>30 customers/hour</a:t>
            </a:r>
          </a:p>
          <a:p>
            <a:pPr marL="857250" lvl="1" indent="-457200">
              <a:buSzPct val="100000"/>
              <a:buFont typeface="+mj-lt"/>
              <a:buAutoNum type="alphaLcParenR"/>
              <a:defRPr/>
            </a:pPr>
            <a:r>
              <a:rPr lang="en-US" dirty="0" smtClean="0">
                <a:solidFill>
                  <a:schemeClr val="tx1"/>
                </a:solidFill>
                <a:latin typeface="Book Antiqua" pitchFamily="18" charset="0"/>
              </a:rPr>
              <a:t>Cannot be determined</a:t>
            </a:r>
          </a:p>
          <a:p>
            <a:pPr marL="857250" lvl="1" indent="-457200">
              <a:buFont typeface="Wingdings" pitchFamily="2" charset="2"/>
              <a:buNone/>
              <a:defRPr/>
            </a:pPr>
            <a:endParaRPr lang="en-US" sz="1800" dirty="0" smtClean="0">
              <a:solidFill>
                <a:schemeClr val="tx1"/>
              </a:solidFill>
              <a:latin typeface="Book Antiqua" pitchFamily="18" charset="0"/>
            </a:endParaRPr>
          </a:p>
          <a:p>
            <a:pPr marL="457200" indent="-457200">
              <a:buFont typeface="Wingdings" pitchFamily="2" charset="2"/>
              <a:buNone/>
              <a:defRPr/>
            </a:pPr>
            <a:r>
              <a:rPr lang="en-US" dirty="0" smtClean="0">
                <a:solidFill>
                  <a:schemeClr val="tx1"/>
                </a:solidFill>
                <a:latin typeface="Book Antiqua" pitchFamily="18" charset="0"/>
              </a:rPr>
              <a:t>It takes the teller an average of 3 minutes to serve a customer</a:t>
            </a:r>
          </a:p>
          <a:p>
            <a:pPr marL="457200" indent="-457200">
              <a:buFont typeface="Wingdings" pitchFamily="2" charset="2"/>
              <a:buNone/>
              <a:defRPr/>
            </a:pPr>
            <a:r>
              <a:rPr lang="en-US" dirty="0" smtClean="0">
                <a:solidFill>
                  <a:schemeClr val="tx1"/>
                </a:solidFill>
                <a:latin typeface="Book Antiqua" pitchFamily="18" charset="0"/>
              </a:rPr>
              <a:t>60/3 = 20 customers per hour</a:t>
            </a:r>
          </a:p>
          <a:p>
            <a:pPr>
              <a:buNone/>
              <a:defRPr/>
            </a:pPr>
            <a:endParaRPr lang="en-US" dirty="0">
              <a:latin typeface="Book Antiqua" pitchFamily="18" charset="0"/>
            </a:endParaRPr>
          </a:p>
        </p:txBody>
      </p:sp>
      <p:sp>
        <p:nvSpPr>
          <p:cNvPr id="8" name="Title 1"/>
          <p:cNvSpPr txBox="1">
            <a:spLocks/>
          </p:cNvSpPr>
          <p:nvPr/>
        </p:nvSpPr>
        <p:spPr bwMode="gray">
          <a:xfrm>
            <a:off x="0" y="0"/>
            <a:ext cx="9143999"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7</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animEffect transition="in" filter="dissolve">
                                      <p:cBhvr>
                                        <p:cTn id="7" dur="500"/>
                                        <p:tgtEl>
                                          <p:spTgt spid="5">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8" end="8"/>
                                            </p:txEl>
                                          </p:spTgt>
                                        </p:tgtEl>
                                        <p:attrNameLst>
                                          <p:attrName>style.visibility</p:attrName>
                                        </p:attrNameLst>
                                      </p:cBhvr>
                                      <p:to>
                                        <p:strVal val="visible"/>
                                      </p:to>
                                    </p:set>
                                    <p:animEffect transition="in" filter="dissolve">
                                      <p:cBhvr>
                                        <p:cTn id="12" dur="500"/>
                                        <p:tgtEl>
                                          <p:spTgt spid="5">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mph" presetSubtype="2" fill="hold" nodeType="clickEffect">
                                  <p:stCondLst>
                                    <p:cond delay="0"/>
                                  </p:stCondLst>
                                  <p:childTnLst>
                                    <p:animClr clrSpc="rgb" dir="cw">
                                      <p:cBhvr override="childStyle">
                                        <p:cTn id="16" dur="2000" fill="hold"/>
                                        <p:tgtEl>
                                          <p:spTgt spid="5">
                                            <p:txEl>
                                              <p:pRg st="3" end="3"/>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517588120"/>
              </p:ext>
            </p:extLst>
          </p:nvPr>
        </p:nvGraphicFramePr>
        <p:xfrm>
          <a:off x="966788" y="71438"/>
          <a:ext cx="7210425" cy="6715125"/>
        </p:xfrm>
        <a:graphic>
          <a:graphicData uri="http://schemas.openxmlformats.org/presentationml/2006/ole">
            <mc:AlternateContent xmlns:mc="http://schemas.openxmlformats.org/markup-compatibility/2006">
              <mc:Choice xmlns:v="urn:schemas-microsoft-com:vml" Requires="v">
                <p:oleObj spid="_x0000_s318467" name="Worksheet" r:id="rId3" imgW="7210388" imgH="6715057" progId="Excel.Sheet.8">
                  <p:embed/>
                </p:oleObj>
              </mc:Choice>
              <mc:Fallback>
                <p:oleObj name="Worksheet" r:id="rId3" imgW="7210388" imgH="6715057" progId="Excel.Sheet.8">
                  <p:embed/>
                  <p:pic>
                    <p:nvPicPr>
                      <p:cNvPr id="0" name=""/>
                      <p:cNvPicPr/>
                      <p:nvPr/>
                    </p:nvPicPr>
                    <p:blipFill>
                      <a:blip r:embed="rId4"/>
                      <a:stretch>
                        <a:fillRect/>
                      </a:stretch>
                    </p:blipFill>
                    <p:spPr>
                      <a:xfrm>
                        <a:off x="966788" y="71438"/>
                        <a:ext cx="7210425" cy="6715125"/>
                      </a:xfrm>
                      <a:prstGeom prst="rect">
                        <a:avLst/>
                      </a:prstGeom>
                    </p:spPr>
                  </p:pic>
                </p:oleObj>
              </mc:Fallback>
            </mc:AlternateContent>
          </a:graphicData>
        </a:graphic>
      </p:graphicFrame>
    </p:spTree>
    <p:extLst>
      <p:ext uri="{BB962C8B-B14F-4D97-AF65-F5344CB8AC3E}">
        <p14:creationId xmlns:p14="http://schemas.microsoft.com/office/powerpoint/2010/main" val="142057867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title"/>
          </p:nvPr>
        </p:nvSpPr>
        <p:spPr>
          <a:xfrm>
            <a:off x="0" y="101600"/>
            <a:ext cx="9144000" cy="685800"/>
          </a:xfrm>
          <a:noFill/>
          <a:ln/>
        </p:spPr>
        <p:txBody>
          <a:bodyPr/>
          <a:lstStyle/>
          <a:p>
            <a:r>
              <a:rPr lang="en-US" dirty="0" smtClean="0"/>
              <a:t>Problem </a:t>
            </a:r>
            <a:r>
              <a:rPr lang="en-US" dirty="0" smtClean="0"/>
              <a:t>9. </a:t>
            </a:r>
            <a:r>
              <a:rPr lang="en-US" dirty="0" smtClean="0"/>
              <a:t>Exponential </a:t>
            </a:r>
            <a:r>
              <a:rPr lang="en-US" dirty="0"/>
              <a:t>Probability </a:t>
            </a:r>
            <a:r>
              <a:rPr lang="en-US" dirty="0" smtClean="0"/>
              <a:t>Distribution </a:t>
            </a:r>
            <a:endParaRPr lang="en-US" dirty="0"/>
          </a:p>
        </p:txBody>
      </p:sp>
      <p:sp>
        <p:nvSpPr>
          <p:cNvPr id="22537" name="Rectangle 9"/>
          <p:cNvSpPr>
            <a:spLocks noChangeArrowheads="1"/>
          </p:cNvSpPr>
          <p:nvPr/>
        </p:nvSpPr>
        <p:spPr bwMode="auto">
          <a:xfrm>
            <a:off x="0" y="913040"/>
            <a:ext cx="9144000" cy="5540296"/>
          </a:xfrm>
          <a:prstGeom prst="rect">
            <a:avLst/>
          </a:prstGeom>
          <a:noFill/>
          <a:ln w="12700">
            <a:noFill/>
            <a:miter lim="800000"/>
            <a:headEnd/>
            <a:tailEnd/>
          </a:ln>
          <a:effectLst/>
        </p:spPr>
        <p:txBody>
          <a:bodyPr lIns="90488" tIns="44450" rIns="90488" bIns="44450"/>
          <a:lstStyle/>
          <a:p>
            <a:pPr algn="l">
              <a:spcBef>
                <a:spcPct val="20000"/>
              </a:spcBef>
              <a:buClr>
                <a:srgbClr val="66FFFF"/>
              </a:buClr>
              <a:buSzPct val="75000"/>
              <a:buFont typeface="Monotype Sorts" pitchFamily="2" charset="2"/>
              <a:buNone/>
            </a:pPr>
            <a:r>
              <a:rPr lang="en-US" sz="2400" dirty="0" smtClean="0">
                <a:latin typeface="Book Antiqua" pitchFamily="18" charset="0"/>
              </a:rPr>
              <a:t>In a single phase single server service process and exponentially distributed interarrival time and service times, the actual total time that a customer spends in the process is also exponentially.  </a:t>
            </a:r>
          </a:p>
          <a:p>
            <a:pPr algn="l">
              <a:spcBef>
                <a:spcPct val="20000"/>
              </a:spcBef>
              <a:buClr>
                <a:srgbClr val="66FFFF"/>
              </a:buClr>
              <a:buSzPct val="75000"/>
              <a:buFont typeface="Monotype Sorts" pitchFamily="2" charset="2"/>
              <a:buNone/>
            </a:pPr>
            <a:r>
              <a:rPr lang="en-US" sz="2400" dirty="0" smtClean="0">
                <a:latin typeface="Book Antiqua" pitchFamily="18" charset="0"/>
              </a:rPr>
              <a:t>Suppose total time the  customers spend in a pharmacy is exponentially distributed with mean of 15 minutes. The pharmacy has promised to fill all prescriptions in 30 minutes. What percentage of the customers cannot be served within this time limit?</a:t>
            </a:r>
          </a:p>
          <a:p>
            <a:pPr algn="l">
              <a:spcBef>
                <a:spcPts val="0"/>
              </a:spcBef>
              <a:spcAft>
                <a:spcPts val="1200"/>
              </a:spcAft>
              <a:buClr>
                <a:srgbClr val="66FFFF"/>
              </a:buClr>
              <a:buSzPct val="75000"/>
              <a:buFont typeface="Monotype Sorts" pitchFamily="2" charset="2"/>
              <a:buNone/>
            </a:pPr>
            <a:r>
              <a:rPr lang="en-US" sz="2400" dirty="0" smtClean="0">
                <a:latin typeface="Book Antiqua" pitchFamily="18" charset="0"/>
              </a:rPr>
              <a:t>P(x</a:t>
            </a:r>
            <a:r>
              <a:rPr lang="en-US" sz="2400" dirty="0">
                <a:latin typeface="Book Antiqua" pitchFamily="18" charset="0"/>
              </a:rPr>
              <a:t>≥30) = </a:t>
            </a:r>
            <a:r>
              <a:rPr lang="en-US" sz="2400" dirty="0" smtClean="0">
                <a:latin typeface="Book Antiqua" pitchFamily="18" charset="0"/>
              </a:rPr>
              <a:t>EXP(-</a:t>
            </a:r>
            <a:r>
              <a:rPr lang="en-US" sz="2400" dirty="0">
                <a:latin typeface="Book Antiqua" pitchFamily="18" charset="0"/>
              </a:rPr>
              <a:t>30/15) = 0.1353</a:t>
            </a:r>
          </a:p>
          <a:p>
            <a:pPr algn="l">
              <a:spcBef>
                <a:spcPts val="0"/>
              </a:spcBef>
              <a:spcAft>
                <a:spcPts val="1200"/>
              </a:spcAft>
              <a:buClr>
                <a:srgbClr val="66FFFF"/>
              </a:buClr>
              <a:buSzPct val="75000"/>
              <a:buFont typeface="Monotype Sorts" pitchFamily="2" charset="2"/>
              <a:buNone/>
            </a:pPr>
            <a:r>
              <a:rPr lang="en-US" sz="2400" dirty="0">
                <a:latin typeface="Book Antiqua" pitchFamily="18" charset="0"/>
              </a:rPr>
              <a:t>13.53% of customers will wait more than 30 minutes. </a:t>
            </a:r>
            <a:endParaRPr lang="en-US" sz="2400" dirty="0" smtClean="0">
              <a:latin typeface="Book Antiqua" pitchFamily="18" charset="0"/>
            </a:endParaRPr>
          </a:p>
          <a:p>
            <a:pPr algn="l">
              <a:spcBef>
                <a:spcPts val="0"/>
              </a:spcBef>
              <a:spcAft>
                <a:spcPts val="1200"/>
              </a:spcAft>
              <a:buClr>
                <a:srgbClr val="66FFFF"/>
              </a:buClr>
              <a:buSzPct val="75000"/>
              <a:buFont typeface="Monotype Sorts" pitchFamily="2" charset="2"/>
              <a:buNone/>
            </a:pPr>
            <a:r>
              <a:rPr lang="en-US" sz="2400" dirty="0" smtClean="0">
                <a:latin typeface="Book Antiqua" pitchFamily="18" charset="0"/>
              </a:rPr>
              <a:t>=</a:t>
            </a:r>
            <a:r>
              <a:rPr lang="en-US" sz="2400" dirty="0">
                <a:latin typeface="Book Antiqua" pitchFamily="18" charset="0"/>
              </a:rPr>
              <a:t> </a:t>
            </a:r>
            <a:r>
              <a:rPr lang="en-US" sz="2400" dirty="0" smtClean="0">
                <a:latin typeface="Book Antiqua" pitchFamily="18" charset="0"/>
              </a:rPr>
              <a:t>P(x≤30</a:t>
            </a:r>
            <a:r>
              <a:rPr lang="en-US" sz="2400" dirty="0">
                <a:latin typeface="Book Antiqua" pitchFamily="18" charset="0"/>
              </a:rPr>
              <a:t>) </a:t>
            </a:r>
            <a:r>
              <a:rPr lang="en-US" sz="2400" dirty="0" smtClean="0">
                <a:latin typeface="Book Antiqua" pitchFamily="18" charset="0"/>
              </a:rPr>
              <a:t>= EXPON.DIST(30,</a:t>
            </a:r>
            <a:r>
              <a:rPr lang="en-US" sz="2400" dirty="0" smtClean="0">
                <a:solidFill>
                  <a:srgbClr val="FF0000"/>
                </a:solidFill>
                <a:latin typeface="Book Antiqua" pitchFamily="18" charset="0"/>
              </a:rPr>
              <a:t>1/15</a:t>
            </a:r>
            <a:r>
              <a:rPr lang="en-US" sz="2400" dirty="0" smtClean="0">
                <a:latin typeface="Book Antiqua" pitchFamily="18" charset="0"/>
              </a:rPr>
              <a:t>,</a:t>
            </a:r>
            <a:r>
              <a:rPr lang="en-US" sz="2400" dirty="0" smtClean="0">
                <a:solidFill>
                  <a:srgbClr val="00B050"/>
                </a:solidFill>
                <a:latin typeface="Book Antiqua" pitchFamily="18" charset="0"/>
              </a:rPr>
              <a:t>1</a:t>
            </a:r>
            <a:r>
              <a:rPr lang="en-US" sz="2400" dirty="0" smtClean="0">
                <a:latin typeface="Book Antiqua" pitchFamily="18" charset="0"/>
              </a:rPr>
              <a:t>)</a:t>
            </a:r>
          </a:p>
          <a:p>
            <a:pPr algn="l">
              <a:spcBef>
                <a:spcPts val="0"/>
              </a:spcBef>
              <a:spcAft>
                <a:spcPts val="1200"/>
              </a:spcAft>
              <a:buClr>
                <a:srgbClr val="66FFFF"/>
              </a:buClr>
              <a:buSzPct val="75000"/>
              <a:buFont typeface="Monotype Sorts" pitchFamily="2" charset="2"/>
              <a:buNone/>
            </a:pPr>
            <a:r>
              <a:rPr lang="en-US" sz="2400" dirty="0" smtClean="0">
                <a:latin typeface="Book Antiqua" pitchFamily="18" charset="0"/>
              </a:rPr>
              <a:t>= </a:t>
            </a:r>
            <a:r>
              <a:rPr lang="en-US" sz="2400" dirty="0">
                <a:latin typeface="Book Antiqua" pitchFamily="18" charset="0"/>
              </a:rPr>
              <a:t>P(x≤30) = </a:t>
            </a:r>
            <a:r>
              <a:rPr lang="en-US" sz="2400" dirty="0" smtClean="0">
                <a:latin typeface="Book Antiqua" pitchFamily="18" charset="0"/>
              </a:rPr>
              <a:t>0.864665</a:t>
            </a:r>
          </a:p>
          <a:p>
            <a:pPr algn="l">
              <a:spcBef>
                <a:spcPts val="0"/>
              </a:spcBef>
              <a:spcAft>
                <a:spcPts val="1200"/>
              </a:spcAft>
              <a:buClr>
                <a:srgbClr val="66FFFF"/>
              </a:buClr>
              <a:buSzPct val="75000"/>
            </a:pPr>
            <a:r>
              <a:rPr lang="en-US" sz="2400" dirty="0" smtClean="0">
                <a:latin typeface="Book Antiqua" pitchFamily="18" charset="0"/>
              </a:rPr>
              <a:t>P(x</a:t>
            </a:r>
            <a:r>
              <a:rPr lang="en-US" sz="2400" dirty="0">
                <a:latin typeface="Book Antiqua" pitchFamily="18" charset="0"/>
              </a:rPr>
              <a:t> </a:t>
            </a:r>
            <a:r>
              <a:rPr lang="en-US" sz="2400" dirty="0" smtClean="0">
                <a:latin typeface="Book Antiqua" pitchFamily="18" charset="0"/>
              </a:rPr>
              <a:t>≥ 30) = 1-  </a:t>
            </a:r>
            <a:r>
              <a:rPr lang="en-US" sz="2400" dirty="0">
                <a:latin typeface="Book Antiqua" pitchFamily="18" charset="0"/>
              </a:rPr>
              <a:t>P(x≤30) = </a:t>
            </a:r>
            <a:r>
              <a:rPr lang="en-US" sz="2400" dirty="0" smtClean="0">
                <a:latin typeface="Book Antiqua" pitchFamily="18" charset="0"/>
              </a:rPr>
              <a:t>1- 0.864665 = 0.1353</a:t>
            </a:r>
          </a:p>
          <a:p>
            <a:pPr algn="l">
              <a:spcBef>
                <a:spcPct val="20000"/>
              </a:spcBef>
              <a:buClr>
                <a:srgbClr val="66FFFF"/>
              </a:buClr>
              <a:buSzPct val="75000"/>
              <a:buFont typeface="Monotype Sorts" pitchFamily="2" charset="2"/>
              <a:buNone/>
            </a:pPr>
            <a:endParaRPr lang="en-US" sz="2400" dirty="0">
              <a:latin typeface="Book Antiqua" pitchFamily="18" charset="0"/>
            </a:endParaRPr>
          </a:p>
          <a:p>
            <a:pPr algn="l">
              <a:spcBef>
                <a:spcPct val="20000"/>
              </a:spcBef>
              <a:buClr>
                <a:srgbClr val="66FFFF"/>
              </a:buClr>
              <a:buSzPct val="75000"/>
              <a:buFont typeface="Monotype Sorts" pitchFamily="2" charset="2"/>
              <a:buNone/>
            </a:pPr>
            <a:endParaRPr lang="en-US" sz="2400" dirty="0">
              <a:latin typeface="Book Antiqua" pitchFamily="18" charset="0"/>
            </a:endParaRPr>
          </a:p>
          <a:p>
            <a:pPr algn="l">
              <a:spcBef>
                <a:spcPct val="20000"/>
              </a:spcBef>
              <a:buClr>
                <a:srgbClr val="66FFFF"/>
              </a:buClr>
              <a:buSzPct val="75000"/>
              <a:buFont typeface="Monotype Sorts" pitchFamily="2" charset="2"/>
              <a:buNone/>
            </a:pPr>
            <a:endParaRPr lang="en-US" sz="2400" dirty="0">
              <a:latin typeface="Book Antiqua" pitchFamily="18" charset="0"/>
            </a:endParaRPr>
          </a:p>
        </p:txBody>
      </p:sp>
    </p:spTree>
    <p:extLst>
      <p:ext uri="{BB962C8B-B14F-4D97-AF65-F5344CB8AC3E}">
        <p14:creationId xmlns:p14="http://schemas.microsoft.com/office/powerpoint/2010/main" val="17902892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37">
                                            <p:txEl>
                                              <p:pRg st="0" end="0"/>
                                            </p:txEl>
                                          </p:spTgt>
                                        </p:tgtEl>
                                        <p:attrNameLst>
                                          <p:attrName>style.visibility</p:attrName>
                                        </p:attrNameLst>
                                      </p:cBhvr>
                                      <p:to>
                                        <p:strVal val="visible"/>
                                      </p:to>
                                    </p:set>
                                    <p:animEffect transition="in" filter="blinds(horizontal)">
                                      <p:cBhvr>
                                        <p:cTn id="7" dur="500"/>
                                        <p:tgtEl>
                                          <p:spTgt spid="225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537">
                                            <p:txEl>
                                              <p:pRg st="1" end="1"/>
                                            </p:txEl>
                                          </p:spTgt>
                                        </p:tgtEl>
                                        <p:attrNameLst>
                                          <p:attrName>style.visibility</p:attrName>
                                        </p:attrNameLst>
                                      </p:cBhvr>
                                      <p:to>
                                        <p:strVal val="visible"/>
                                      </p:to>
                                    </p:set>
                                    <p:animEffect transition="in" filter="blinds(horizontal)">
                                      <p:cBhvr>
                                        <p:cTn id="12" dur="500"/>
                                        <p:tgtEl>
                                          <p:spTgt spid="2253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2537">
                                            <p:txEl>
                                              <p:pRg st="2" end="2"/>
                                            </p:txEl>
                                          </p:spTgt>
                                        </p:tgtEl>
                                        <p:attrNameLst>
                                          <p:attrName>style.visibility</p:attrName>
                                        </p:attrNameLst>
                                      </p:cBhvr>
                                      <p:to>
                                        <p:strVal val="visible"/>
                                      </p:to>
                                    </p:set>
                                    <p:animEffect transition="in" filter="blinds(horizontal)">
                                      <p:cBhvr>
                                        <p:cTn id="17" dur="500"/>
                                        <p:tgtEl>
                                          <p:spTgt spid="2253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2537">
                                            <p:txEl>
                                              <p:pRg st="3" end="3"/>
                                            </p:txEl>
                                          </p:spTgt>
                                        </p:tgtEl>
                                        <p:attrNameLst>
                                          <p:attrName>style.visibility</p:attrName>
                                        </p:attrNameLst>
                                      </p:cBhvr>
                                      <p:to>
                                        <p:strVal val="visible"/>
                                      </p:to>
                                    </p:set>
                                    <p:animEffect transition="in" filter="blinds(horizontal)">
                                      <p:cBhvr>
                                        <p:cTn id="22" dur="500"/>
                                        <p:tgtEl>
                                          <p:spTgt spid="2253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2537">
                                            <p:txEl>
                                              <p:pRg st="4" end="4"/>
                                            </p:txEl>
                                          </p:spTgt>
                                        </p:tgtEl>
                                        <p:attrNameLst>
                                          <p:attrName>style.visibility</p:attrName>
                                        </p:attrNameLst>
                                      </p:cBhvr>
                                      <p:to>
                                        <p:strVal val="visible"/>
                                      </p:to>
                                    </p:set>
                                    <p:animEffect transition="in" filter="blinds(horizontal)">
                                      <p:cBhvr>
                                        <p:cTn id="27" dur="500"/>
                                        <p:tgtEl>
                                          <p:spTgt spid="2253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2537">
                                            <p:txEl>
                                              <p:pRg st="5" end="5"/>
                                            </p:txEl>
                                          </p:spTgt>
                                        </p:tgtEl>
                                        <p:attrNameLst>
                                          <p:attrName>style.visibility</p:attrName>
                                        </p:attrNameLst>
                                      </p:cBhvr>
                                      <p:to>
                                        <p:strVal val="visible"/>
                                      </p:to>
                                    </p:set>
                                    <p:animEffect transition="in" filter="blinds(horizontal)">
                                      <p:cBhvr>
                                        <p:cTn id="32" dur="500"/>
                                        <p:tgtEl>
                                          <p:spTgt spid="2253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2537">
                                            <p:txEl>
                                              <p:pRg st="6" end="6"/>
                                            </p:txEl>
                                          </p:spTgt>
                                        </p:tgtEl>
                                        <p:attrNameLst>
                                          <p:attrName>style.visibility</p:attrName>
                                        </p:attrNameLst>
                                      </p:cBhvr>
                                      <p:to>
                                        <p:strVal val="visible"/>
                                      </p:to>
                                    </p:set>
                                    <p:animEffect transition="in" filter="blinds(horizontal)">
                                      <p:cBhvr>
                                        <p:cTn id="37" dur="500"/>
                                        <p:tgtEl>
                                          <p:spTgt spid="2253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title"/>
          </p:nvPr>
        </p:nvSpPr>
        <p:spPr>
          <a:xfrm>
            <a:off x="0" y="100607"/>
            <a:ext cx="9144000" cy="685800"/>
          </a:xfrm>
          <a:noFill/>
          <a:ln/>
        </p:spPr>
        <p:txBody>
          <a:bodyPr/>
          <a:lstStyle/>
          <a:p>
            <a:r>
              <a:rPr lang="en-US" dirty="0" smtClean="0"/>
              <a:t>Problem </a:t>
            </a:r>
            <a:r>
              <a:rPr lang="en-US" dirty="0" smtClean="0"/>
              <a:t>9. </a:t>
            </a:r>
            <a:r>
              <a:rPr lang="en-US" dirty="0" smtClean="0"/>
              <a:t>Exponential </a:t>
            </a:r>
            <a:r>
              <a:rPr lang="en-US" dirty="0"/>
              <a:t>Probability </a:t>
            </a:r>
            <a:r>
              <a:rPr lang="en-US" dirty="0" smtClean="0"/>
              <a:t>Distribution </a:t>
            </a:r>
            <a:endParaRPr lang="en-US" dirty="0"/>
          </a:p>
        </p:txBody>
      </p:sp>
      <p:sp>
        <p:nvSpPr>
          <p:cNvPr id="22537" name="Rectangle 9"/>
          <p:cNvSpPr>
            <a:spLocks noChangeArrowheads="1"/>
          </p:cNvSpPr>
          <p:nvPr/>
        </p:nvSpPr>
        <p:spPr bwMode="auto">
          <a:xfrm>
            <a:off x="0" y="980728"/>
            <a:ext cx="9144000" cy="1368152"/>
          </a:xfrm>
          <a:prstGeom prst="rect">
            <a:avLst/>
          </a:prstGeom>
          <a:noFill/>
          <a:ln w="12700">
            <a:noFill/>
            <a:miter lim="800000"/>
            <a:headEnd/>
            <a:tailEnd/>
          </a:ln>
          <a:effectLst/>
        </p:spPr>
        <p:txBody>
          <a:bodyPr lIns="90488" tIns="44450" rIns="90488" bIns="44450"/>
          <a:lstStyle/>
          <a:p>
            <a:pPr algn="l">
              <a:spcBef>
                <a:spcPct val="20000"/>
              </a:spcBef>
              <a:buClr>
                <a:srgbClr val="66FFFF"/>
              </a:buClr>
              <a:buSzPct val="75000"/>
              <a:buFont typeface="Monotype Sorts" pitchFamily="2" charset="2"/>
              <a:buNone/>
            </a:pPr>
            <a:r>
              <a:rPr lang="en-US" sz="2400" dirty="0" smtClean="0">
                <a:latin typeface="Book Antiqua" pitchFamily="18" charset="0"/>
              </a:rPr>
              <a:t>90% of customers are served in less than what time interval?</a:t>
            </a:r>
          </a:p>
          <a:p>
            <a:pPr algn="l">
              <a:spcBef>
                <a:spcPct val="20000"/>
              </a:spcBef>
              <a:buClr>
                <a:srgbClr val="66FFFF"/>
              </a:buClr>
              <a:buSzPct val="75000"/>
              <a:buFont typeface="Monotype Sorts" pitchFamily="2" charset="2"/>
              <a:buNone/>
            </a:pPr>
            <a:endParaRPr lang="en-US" sz="2400" dirty="0" smtClean="0">
              <a:latin typeface="Book Antiqua" pitchFamily="18" charset="0"/>
            </a:endParaRPr>
          </a:p>
        </p:txBody>
      </p:sp>
      <p:graphicFrame>
        <p:nvGraphicFramePr>
          <p:cNvPr id="4" name="Object 3"/>
          <p:cNvGraphicFramePr>
            <a:graphicFrameLocks noChangeAspect="1"/>
          </p:cNvGraphicFramePr>
          <p:nvPr>
            <p:extLst/>
          </p:nvPr>
        </p:nvGraphicFramePr>
        <p:xfrm>
          <a:off x="2095148" y="1566445"/>
          <a:ext cx="6825912" cy="3418281"/>
        </p:xfrm>
        <a:graphic>
          <a:graphicData uri="http://schemas.openxmlformats.org/presentationml/2006/ole">
            <mc:AlternateContent xmlns:mc="http://schemas.openxmlformats.org/markup-compatibility/2006">
              <mc:Choice xmlns:v="urn:schemas-microsoft-com:vml" Requires="v">
                <p:oleObj spid="_x0000_s319490" name="Worksheet" r:id="rId4" imgW="6105441" imgH="3057480" progId="Excel.Sheet.12">
                  <p:embed/>
                </p:oleObj>
              </mc:Choice>
              <mc:Fallback>
                <p:oleObj name="Worksheet" r:id="rId4" imgW="6105441" imgH="3057480" progId="Excel.Sheet.12">
                  <p:embed/>
                  <p:pic>
                    <p:nvPicPr>
                      <p:cNvPr id="4" name="Object 3"/>
                      <p:cNvPicPr/>
                      <p:nvPr/>
                    </p:nvPicPr>
                    <p:blipFill>
                      <a:blip r:embed="rId5"/>
                      <a:stretch>
                        <a:fillRect/>
                      </a:stretch>
                    </p:blipFill>
                    <p:spPr>
                      <a:xfrm>
                        <a:off x="2095148" y="1566445"/>
                        <a:ext cx="6825912" cy="3418281"/>
                      </a:xfrm>
                      <a:prstGeom prst="rect">
                        <a:avLst/>
                      </a:prstGeom>
                    </p:spPr>
                  </p:pic>
                </p:oleObj>
              </mc:Fallback>
            </mc:AlternateContent>
          </a:graphicData>
        </a:graphic>
      </p:graphicFrame>
      <p:graphicFrame>
        <p:nvGraphicFramePr>
          <p:cNvPr id="5" name="Object 4"/>
          <p:cNvGraphicFramePr>
            <a:graphicFrameLocks noChangeAspect="1"/>
          </p:cNvGraphicFramePr>
          <p:nvPr>
            <p:extLst/>
          </p:nvPr>
        </p:nvGraphicFramePr>
        <p:xfrm>
          <a:off x="6457950" y="5613154"/>
          <a:ext cx="2000250" cy="733425"/>
        </p:xfrm>
        <a:graphic>
          <a:graphicData uri="http://schemas.openxmlformats.org/presentationml/2006/ole">
            <mc:AlternateContent xmlns:mc="http://schemas.openxmlformats.org/markup-compatibility/2006">
              <mc:Choice xmlns:v="urn:schemas-microsoft-com:vml" Requires="v">
                <p:oleObj spid="_x0000_s319491" name="Worksheet" r:id="rId6" imgW="2000351" imgH="733320" progId="Excel.Sheet.12">
                  <p:embed/>
                </p:oleObj>
              </mc:Choice>
              <mc:Fallback>
                <p:oleObj name="Worksheet" r:id="rId6" imgW="2000351" imgH="733320" progId="Excel.Sheet.12">
                  <p:embed/>
                  <p:pic>
                    <p:nvPicPr>
                      <p:cNvPr id="5" name="Object 4"/>
                      <p:cNvPicPr/>
                      <p:nvPr/>
                    </p:nvPicPr>
                    <p:blipFill>
                      <a:blip r:embed="rId7"/>
                      <a:stretch>
                        <a:fillRect/>
                      </a:stretch>
                    </p:blipFill>
                    <p:spPr>
                      <a:xfrm>
                        <a:off x="6457950" y="5613154"/>
                        <a:ext cx="2000250" cy="733425"/>
                      </a:xfrm>
                      <a:prstGeom prst="rect">
                        <a:avLst/>
                      </a:prstGeom>
                    </p:spPr>
                  </p:pic>
                </p:oleObj>
              </mc:Fallback>
            </mc:AlternateContent>
          </a:graphicData>
        </a:graphic>
      </p:graphicFrame>
      <p:sp>
        <p:nvSpPr>
          <p:cNvPr id="6" name="Rectangle 9"/>
          <p:cNvSpPr>
            <a:spLocks noChangeArrowheads="1"/>
          </p:cNvSpPr>
          <p:nvPr/>
        </p:nvSpPr>
        <p:spPr bwMode="auto">
          <a:xfrm>
            <a:off x="0" y="1578799"/>
            <a:ext cx="1872208" cy="1368152"/>
          </a:xfrm>
          <a:prstGeom prst="rect">
            <a:avLst/>
          </a:prstGeom>
          <a:noFill/>
          <a:ln w="12700">
            <a:noFill/>
            <a:miter lim="800000"/>
            <a:headEnd/>
            <a:tailEnd/>
          </a:ln>
          <a:effectLst/>
        </p:spPr>
        <p:txBody>
          <a:bodyPr lIns="90488" tIns="44450" rIns="90488" bIns="44450"/>
          <a:lstStyle/>
          <a:p>
            <a:pPr algn="l">
              <a:spcBef>
                <a:spcPct val="20000"/>
              </a:spcBef>
              <a:buClr>
                <a:srgbClr val="66FFFF"/>
              </a:buClr>
              <a:buSzPct val="75000"/>
              <a:buFont typeface="Monotype Sorts" pitchFamily="2" charset="2"/>
              <a:buNone/>
            </a:pPr>
            <a:r>
              <a:rPr lang="en-US" sz="2400" dirty="0" smtClean="0">
                <a:latin typeface="Book Antiqua" pitchFamily="18" charset="0"/>
              </a:rPr>
              <a:t>1-e</a:t>
            </a:r>
            <a:r>
              <a:rPr lang="en-US" sz="2400" baseline="30000" dirty="0" smtClean="0">
                <a:latin typeface="Book Antiqua" pitchFamily="18" charset="0"/>
              </a:rPr>
              <a:t>-X0/</a:t>
            </a:r>
            <a:r>
              <a:rPr lang="en-US" sz="2400" baseline="30000" dirty="0" smtClean="0">
                <a:latin typeface="Book Antiqua" pitchFamily="18" charset="0"/>
                <a:sym typeface="Symbol"/>
              </a:rPr>
              <a:t></a:t>
            </a:r>
            <a:r>
              <a:rPr lang="en-US" sz="2400" baseline="30000" dirty="0" smtClean="0">
                <a:latin typeface="Book Antiqua" pitchFamily="18" charset="0"/>
              </a:rPr>
              <a:t> </a:t>
            </a:r>
            <a:r>
              <a:rPr lang="en-US" sz="2400" dirty="0" smtClean="0">
                <a:latin typeface="Book Antiqua" pitchFamily="18" charset="0"/>
              </a:rPr>
              <a:t>= 0.9</a:t>
            </a:r>
          </a:p>
          <a:p>
            <a:pPr algn="l">
              <a:spcBef>
                <a:spcPct val="20000"/>
              </a:spcBef>
              <a:buClr>
                <a:srgbClr val="66FFFF"/>
              </a:buClr>
              <a:buSzPct val="75000"/>
              <a:buFont typeface="Monotype Sorts" pitchFamily="2" charset="2"/>
              <a:buNone/>
            </a:pPr>
            <a:r>
              <a:rPr lang="en-US" sz="2400" dirty="0" smtClean="0">
                <a:latin typeface="Book Antiqua" pitchFamily="18" charset="0"/>
              </a:rPr>
              <a:t>Find X0</a:t>
            </a:r>
          </a:p>
          <a:p>
            <a:pPr algn="l">
              <a:spcBef>
                <a:spcPct val="20000"/>
              </a:spcBef>
              <a:buClr>
                <a:srgbClr val="66FFFF"/>
              </a:buClr>
              <a:buSzPct val="75000"/>
              <a:buFont typeface="Monotype Sorts" pitchFamily="2" charset="2"/>
              <a:buNone/>
            </a:pPr>
            <a:endParaRPr lang="en-US" sz="2400" dirty="0" smtClean="0">
              <a:latin typeface="Book Antiqua" pitchFamily="18" charset="0"/>
            </a:endParaRPr>
          </a:p>
        </p:txBody>
      </p:sp>
      <p:sp>
        <p:nvSpPr>
          <p:cNvPr id="7" name="Rectangle 9"/>
          <p:cNvSpPr>
            <a:spLocks noChangeArrowheads="1"/>
          </p:cNvSpPr>
          <p:nvPr/>
        </p:nvSpPr>
        <p:spPr bwMode="auto">
          <a:xfrm>
            <a:off x="4798963" y="5798269"/>
            <a:ext cx="1418282" cy="554907"/>
          </a:xfrm>
          <a:prstGeom prst="rect">
            <a:avLst/>
          </a:prstGeom>
          <a:noFill/>
          <a:ln w="12700">
            <a:noFill/>
            <a:miter lim="800000"/>
            <a:headEnd/>
            <a:tailEnd/>
          </a:ln>
          <a:effectLst/>
        </p:spPr>
        <p:txBody>
          <a:bodyPr lIns="90488" tIns="44450" rIns="90488" bIns="44450"/>
          <a:lstStyle/>
          <a:p>
            <a:pPr algn="l">
              <a:spcBef>
                <a:spcPct val="20000"/>
              </a:spcBef>
              <a:buClr>
                <a:srgbClr val="66FFFF"/>
              </a:buClr>
              <a:buSzPct val="75000"/>
              <a:buFont typeface="Monotype Sorts" pitchFamily="2" charset="2"/>
              <a:buNone/>
            </a:pPr>
            <a:r>
              <a:rPr lang="en-US" sz="2400" dirty="0" smtClean="0">
                <a:effectLst>
                  <a:outerShdw blurRad="38100" dist="38100" dir="2700000" algn="tl">
                    <a:srgbClr val="000000"/>
                  </a:outerShdw>
                </a:effectLst>
                <a:latin typeface="Book Antiqua" pitchFamily="18" charset="0"/>
              </a:rPr>
              <a:t>SOLVER</a:t>
            </a:r>
          </a:p>
          <a:p>
            <a:pPr algn="l">
              <a:spcBef>
                <a:spcPct val="20000"/>
              </a:spcBef>
              <a:buClr>
                <a:srgbClr val="66FFFF"/>
              </a:buClr>
              <a:buSzPct val="75000"/>
              <a:buFont typeface="Monotype Sorts" pitchFamily="2" charset="2"/>
              <a:buNone/>
            </a:pPr>
            <a:endParaRPr lang="en-US" sz="2400" dirty="0" smtClean="0">
              <a:effectLst>
                <a:outerShdw blurRad="38100" dist="38100" dir="2700000" algn="tl">
                  <a:srgbClr val="000000"/>
                </a:outerShdw>
              </a:effectLst>
              <a:latin typeface="Book Antiqua" pitchFamily="18" charset="0"/>
            </a:endParaRPr>
          </a:p>
        </p:txBody>
      </p:sp>
    </p:spTree>
    <p:extLst>
      <p:ext uri="{BB962C8B-B14F-4D97-AF65-F5344CB8AC3E}">
        <p14:creationId xmlns:p14="http://schemas.microsoft.com/office/powerpoint/2010/main" val="16741698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linds(horizontal)">
                                      <p:cBhvr>
                                        <p:cTn id="1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P spid="7"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8" name="Line 6"/>
          <p:cNvSpPr>
            <a:spLocks noChangeShapeType="1"/>
          </p:cNvSpPr>
          <p:nvPr/>
        </p:nvSpPr>
        <p:spPr bwMode="auto">
          <a:xfrm>
            <a:off x="4283968" y="1774996"/>
            <a:ext cx="0" cy="590550"/>
          </a:xfrm>
          <a:prstGeom prst="line">
            <a:avLst/>
          </a:prstGeom>
          <a:noFill/>
          <a:ln w="28575">
            <a:solidFill>
              <a:schemeClr val="tx1"/>
            </a:solidFill>
            <a:round/>
            <a:headEnd/>
            <a:tailEnd type="triangle" w="med" len="med"/>
          </a:ln>
          <a:effectLst>
            <a:outerShdw dist="17961" dir="2700000" algn="ctr" rotWithShape="0">
              <a:schemeClr val="bg2"/>
            </a:outerShdw>
          </a:effectLst>
        </p:spPr>
        <p:txBody>
          <a:bodyPr/>
          <a:lstStyle/>
          <a:p>
            <a:endParaRPr lang="en-US" dirty="0"/>
          </a:p>
        </p:txBody>
      </p:sp>
      <p:sp>
        <p:nvSpPr>
          <p:cNvPr id="74759" name="Line 7"/>
          <p:cNvSpPr>
            <a:spLocks noChangeShapeType="1"/>
          </p:cNvSpPr>
          <p:nvPr/>
        </p:nvSpPr>
        <p:spPr bwMode="auto">
          <a:xfrm flipV="1">
            <a:off x="4572000" y="1759424"/>
            <a:ext cx="0" cy="590550"/>
          </a:xfrm>
          <a:prstGeom prst="line">
            <a:avLst/>
          </a:prstGeom>
          <a:noFill/>
          <a:ln w="28575">
            <a:solidFill>
              <a:schemeClr val="tx1"/>
            </a:solidFill>
            <a:round/>
            <a:headEnd/>
            <a:tailEnd type="triangle" w="med" len="med"/>
          </a:ln>
          <a:effectLst>
            <a:outerShdw dist="17961" dir="2700000" algn="ctr" rotWithShape="0">
              <a:schemeClr val="bg2"/>
            </a:outerShdw>
          </a:effectLst>
        </p:spPr>
        <p:txBody>
          <a:bodyPr/>
          <a:lstStyle/>
          <a:p>
            <a:endParaRPr lang="en-US" dirty="0"/>
          </a:p>
        </p:txBody>
      </p:sp>
      <p:sp>
        <p:nvSpPr>
          <p:cNvPr id="10" name="Rectangle 9"/>
          <p:cNvSpPr>
            <a:spLocks noChangeArrowheads="1"/>
          </p:cNvSpPr>
          <p:nvPr/>
        </p:nvSpPr>
        <p:spPr bwMode="auto">
          <a:xfrm>
            <a:off x="-12195" y="3501008"/>
            <a:ext cx="8760659" cy="2207525"/>
          </a:xfrm>
          <a:prstGeom prst="rect">
            <a:avLst/>
          </a:prstGeom>
          <a:noFill/>
          <a:ln w="12700">
            <a:noFill/>
            <a:miter lim="800000"/>
            <a:headEnd/>
            <a:tailEnd/>
          </a:ln>
          <a:effectLst/>
        </p:spPr>
        <p:txBody>
          <a:bodyPr lIns="90488" tIns="44450" rIns="90488" bIns="44450"/>
          <a:lstStyle/>
          <a:p>
            <a:pPr algn="l">
              <a:spcBef>
                <a:spcPct val="20000"/>
              </a:spcBef>
              <a:buClr>
                <a:srgbClr val="66FFFF"/>
              </a:buClr>
              <a:buSzPct val="75000"/>
              <a:buFont typeface="Monotype Sorts" pitchFamily="2" charset="2"/>
              <a:buNone/>
            </a:pPr>
            <a:r>
              <a:rPr lang="en-US" sz="2400" dirty="0" smtClean="0">
                <a:latin typeface="Book Antiqua" pitchFamily="18" charset="0"/>
              </a:rPr>
              <a:t>Compute the probability of arrival of 3 customers in 30 minutes.</a:t>
            </a:r>
          </a:p>
          <a:p>
            <a:pPr algn="l">
              <a:spcBef>
                <a:spcPct val="20000"/>
              </a:spcBef>
              <a:buClr>
                <a:srgbClr val="66FFFF"/>
              </a:buClr>
              <a:buSzPct val="75000"/>
              <a:buFont typeface="Monotype Sorts" pitchFamily="2" charset="2"/>
              <a:buNone/>
            </a:pPr>
            <a:r>
              <a:rPr lang="en-US" sz="2400" dirty="0" smtClean="0">
                <a:latin typeface="Book Antiqua" pitchFamily="18" charset="0"/>
              </a:rPr>
              <a:t>One </a:t>
            </a:r>
            <a:r>
              <a:rPr lang="en-US" sz="2400" dirty="0">
                <a:latin typeface="Book Antiqua" pitchFamily="18" charset="0"/>
              </a:rPr>
              <a:t>customer arrives per 15 minutes. </a:t>
            </a:r>
          </a:p>
          <a:p>
            <a:pPr algn="l">
              <a:spcBef>
                <a:spcPct val="20000"/>
              </a:spcBef>
              <a:buClr>
                <a:srgbClr val="66FFFF"/>
              </a:buClr>
              <a:buSzPct val="75000"/>
              <a:buFont typeface="Monotype Sorts" pitchFamily="2" charset="2"/>
              <a:buNone/>
            </a:pPr>
            <a:r>
              <a:rPr lang="en-US" sz="2400" dirty="0">
                <a:latin typeface="Book Antiqua" pitchFamily="18" charset="0"/>
              </a:rPr>
              <a:t>The average number of </a:t>
            </a:r>
            <a:r>
              <a:rPr lang="en-US" sz="2400" dirty="0" smtClean="0">
                <a:latin typeface="Book Antiqua" pitchFamily="18" charset="0"/>
              </a:rPr>
              <a:t>customers arriving in 30 mins is 2.</a:t>
            </a:r>
          </a:p>
          <a:p>
            <a:pPr algn="l">
              <a:spcBef>
                <a:spcPct val="20000"/>
              </a:spcBef>
              <a:buClr>
                <a:srgbClr val="66FFFF"/>
              </a:buClr>
              <a:buSzPct val="75000"/>
              <a:buFont typeface="Monotype Sorts" pitchFamily="2" charset="2"/>
              <a:buNone/>
            </a:pPr>
            <a:r>
              <a:rPr lang="en-US" sz="2400" dirty="0" smtClean="0">
                <a:latin typeface="Book Antiqua" pitchFamily="18" charset="0"/>
              </a:rPr>
              <a:t>This is Poisson distribution. </a:t>
            </a:r>
          </a:p>
          <a:p>
            <a:pPr algn="l">
              <a:spcBef>
                <a:spcPct val="20000"/>
              </a:spcBef>
              <a:buClr>
                <a:srgbClr val="66FFFF"/>
              </a:buClr>
              <a:buSzPct val="75000"/>
              <a:buFont typeface="Monotype Sorts" pitchFamily="2" charset="2"/>
              <a:buNone/>
            </a:pPr>
            <a:r>
              <a:rPr lang="en-US" sz="2400" dirty="0">
                <a:latin typeface="Book Antiqua" pitchFamily="18" charset="0"/>
              </a:rPr>
              <a:t>=POISSON.DIST(3,2,1</a:t>
            </a:r>
            <a:r>
              <a:rPr lang="en-US" sz="2400" dirty="0" smtClean="0">
                <a:latin typeface="Book Antiqua" pitchFamily="18" charset="0"/>
              </a:rPr>
              <a:t>)  =0.857123</a:t>
            </a:r>
            <a:endParaRPr lang="en-US" sz="2400" dirty="0">
              <a:latin typeface="Book Antiqua" pitchFamily="18" charset="0"/>
            </a:endParaRPr>
          </a:p>
          <a:p>
            <a:pPr algn="l">
              <a:spcBef>
                <a:spcPct val="20000"/>
              </a:spcBef>
              <a:buClr>
                <a:srgbClr val="66FFFF"/>
              </a:buClr>
              <a:buSzPct val="75000"/>
              <a:buFont typeface="Monotype Sorts" pitchFamily="2" charset="2"/>
              <a:buNone/>
            </a:pPr>
            <a:endParaRPr lang="en-US" sz="2400" dirty="0" smtClean="0">
              <a:latin typeface="Book Antiqua" pitchFamily="18" charset="0"/>
            </a:endParaRPr>
          </a:p>
        </p:txBody>
      </p:sp>
      <p:sp>
        <p:nvSpPr>
          <p:cNvPr id="2" name="Rectangle 1"/>
          <p:cNvSpPr/>
          <p:nvPr/>
        </p:nvSpPr>
        <p:spPr>
          <a:xfrm>
            <a:off x="1745660" y="1028734"/>
            <a:ext cx="5616624" cy="646331"/>
          </a:xfrm>
          <a:prstGeom prst="rect">
            <a:avLst/>
          </a:prstGeom>
          <a:ln w="38100">
            <a:solidFill>
              <a:schemeClr val="tx1"/>
            </a:solidFill>
          </a:ln>
        </p:spPr>
        <p:txBody>
          <a:bodyPr wrap="square">
            <a:spAutoFit/>
          </a:bodyPr>
          <a:lstStyle/>
          <a:p>
            <a:pPr algn="ctr"/>
            <a:r>
              <a:rPr lang="en-US" dirty="0">
                <a:latin typeface="Book Antiqua" pitchFamily="18" charset="0"/>
              </a:rPr>
              <a:t>The Poisson distribution provides an appropriate </a:t>
            </a:r>
          </a:p>
          <a:p>
            <a:pPr algn="ctr"/>
            <a:r>
              <a:rPr lang="en-US" dirty="0">
                <a:latin typeface="Book Antiqua" pitchFamily="18" charset="0"/>
              </a:rPr>
              <a:t>Description of the number of occurrences per interval</a:t>
            </a:r>
          </a:p>
        </p:txBody>
      </p:sp>
      <p:sp>
        <p:nvSpPr>
          <p:cNvPr id="11" name="Rectangle 10"/>
          <p:cNvSpPr/>
          <p:nvPr/>
        </p:nvSpPr>
        <p:spPr>
          <a:xfrm>
            <a:off x="1187624" y="2440013"/>
            <a:ext cx="6912768" cy="646331"/>
          </a:xfrm>
          <a:prstGeom prst="rect">
            <a:avLst/>
          </a:prstGeom>
          <a:ln w="38100">
            <a:solidFill>
              <a:schemeClr val="tx1"/>
            </a:solidFill>
          </a:ln>
        </p:spPr>
        <p:txBody>
          <a:bodyPr wrap="square">
            <a:spAutoFit/>
          </a:bodyPr>
          <a:lstStyle/>
          <a:p>
            <a:pPr algn="ctr"/>
            <a:r>
              <a:rPr lang="en-US" dirty="0">
                <a:latin typeface="Book Antiqua" pitchFamily="18" charset="0"/>
              </a:rPr>
              <a:t>The exponential </a:t>
            </a:r>
            <a:r>
              <a:rPr lang="en-US" dirty="0" smtClean="0">
                <a:latin typeface="Book Antiqua" pitchFamily="18" charset="0"/>
              </a:rPr>
              <a:t>distribution provides </a:t>
            </a:r>
            <a:r>
              <a:rPr lang="en-US" dirty="0">
                <a:latin typeface="Book Antiqua" pitchFamily="18" charset="0"/>
              </a:rPr>
              <a:t>an appropriate </a:t>
            </a:r>
            <a:r>
              <a:rPr lang="en-US" dirty="0" smtClean="0">
                <a:latin typeface="Book Antiqua" pitchFamily="18" charset="0"/>
              </a:rPr>
              <a:t>description of </a:t>
            </a:r>
            <a:r>
              <a:rPr lang="en-US" dirty="0">
                <a:latin typeface="Book Antiqua" pitchFamily="18" charset="0"/>
              </a:rPr>
              <a:t>the length of the </a:t>
            </a:r>
            <a:r>
              <a:rPr lang="en-US" dirty="0" smtClean="0">
                <a:latin typeface="Book Antiqua" pitchFamily="18" charset="0"/>
              </a:rPr>
              <a:t>interval between occurrences</a:t>
            </a:r>
            <a:endParaRPr lang="en-US" dirty="0">
              <a:latin typeface="Book Antiqua" pitchFamily="18" charset="0"/>
            </a:endParaRPr>
          </a:p>
        </p:txBody>
      </p:sp>
      <p:sp>
        <p:nvSpPr>
          <p:cNvPr id="7" name="Rectangle 3"/>
          <p:cNvSpPr>
            <a:spLocks noGrp="1" noChangeArrowheads="1"/>
          </p:cNvSpPr>
          <p:nvPr>
            <p:ph type="title"/>
          </p:nvPr>
        </p:nvSpPr>
        <p:spPr>
          <a:xfrm>
            <a:off x="34960" y="0"/>
            <a:ext cx="9109039" cy="685800"/>
          </a:xfrm>
          <a:noFill/>
          <a:ln/>
        </p:spPr>
        <p:txBody>
          <a:bodyPr/>
          <a:lstStyle/>
          <a:p>
            <a:r>
              <a:rPr lang="en-US" dirty="0"/>
              <a:t>Problem </a:t>
            </a:r>
            <a:r>
              <a:rPr lang="en-US" dirty="0" smtClean="0"/>
              <a:t>9. </a:t>
            </a:r>
            <a:r>
              <a:rPr lang="en-US" dirty="0"/>
              <a:t>Exponential </a:t>
            </a:r>
            <a:r>
              <a:rPr lang="en-US" dirty="0" smtClean="0"/>
              <a:t>&amp; Poisson </a:t>
            </a:r>
            <a:endParaRPr lang="en-US" dirty="0"/>
          </a:p>
        </p:txBody>
      </p:sp>
    </p:spTree>
    <p:extLst>
      <p:ext uri="{BB962C8B-B14F-4D97-AF65-F5344CB8AC3E}">
        <p14:creationId xmlns:p14="http://schemas.microsoft.com/office/powerpoint/2010/main" val="26871819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74758"/>
                                        </p:tgtEl>
                                        <p:attrNameLst>
                                          <p:attrName>style.visibility</p:attrName>
                                        </p:attrNameLst>
                                      </p:cBhvr>
                                      <p:to>
                                        <p:strVal val="visible"/>
                                      </p:to>
                                    </p:set>
                                    <p:animEffect transition="in" filter="slide(fromTop)">
                                      <p:cBhvr>
                                        <p:cTn id="7" dur="500"/>
                                        <p:tgtEl>
                                          <p:spTgt spid="74758"/>
                                        </p:tgtEl>
                                      </p:cBhvr>
                                    </p:animEffect>
                                  </p:childTnLst>
                                </p:cTn>
                              </p:par>
                            </p:childTnLst>
                          </p:cTn>
                        </p:par>
                        <p:par>
                          <p:cTn id="8" fill="hold">
                            <p:stCondLst>
                              <p:cond delay="500"/>
                            </p:stCondLst>
                            <p:childTnLst>
                              <p:par>
                                <p:cTn id="9" presetID="12" presetClass="entr" presetSubtype="4" fill="hold" grpId="0" nodeType="afterEffect">
                                  <p:stCondLst>
                                    <p:cond delay="2000"/>
                                  </p:stCondLst>
                                  <p:childTnLst>
                                    <p:set>
                                      <p:cBhvr>
                                        <p:cTn id="10" dur="1" fill="hold">
                                          <p:stCondLst>
                                            <p:cond delay="0"/>
                                          </p:stCondLst>
                                        </p:cTn>
                                        <p:tgtEl>
                                          <p:spTgt spid="74759"/>
                                        </p:tgtEl>
                                        <p:attrNameLst>
                                          <p:attrName>style.visibility</p:attrName>
                                        </p:attrNameLst>
                                      </p:cBhvr>
                                      <p:to>
                                        <p:strVal val="visible"/>
                                      </p:to>
                                    </p:set>
                                    <p:animEffect transition="in" filter="slide(fromBottom)">
                                      <p:cBhvr>
                                        <p:cTn id="11" dur="500"/>
                                        <p:tgtEl>
                                          <p:spTgt spid="74759"/>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0">
                                            <p:txEl>
                                              <p:pRg st="0" end="0"/>
                                            </p:txEl>
                                          </p:spTgt>
                                        </p:tgtEl>
                                        <p:attrNameLst>
                                          <p:attrName>style.visibility</p:attrName>
                                        </p:attrNameLst>
                                      </p:cBhvr>
                                      <p:to>
                                        <p:strVal val="visible"/>
                                      </p:to>
                                    </p:set>
                                    <p:animEffect transition="in" filter="blinds(horizontal)">
                                      <p:cBhvr>
                                        <p:cTn id="16" dur="500"/>
                                        <p:tgtEl>
                                          <p:spTgt spid="10">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animEffect transition="in" filter="blinds(horizontal)">
                                      <p:cBhvr>
                                        <p:cTn id="21" dur="500"/>
                                        <p:tgtEl>
                                          <p:spTgt spid="10">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0">
                                            <p:txEl>
                                              <p:pRg st="2" end="2"/>
                                            </p:txEl>
                                          </p:spTgt>
                                        </p:tgtEl>
                                        <p:attrNameLst>
                                          <p:attrName>style.visibility</p:attrName>
                                        </p:attrNameLst>
                                      </p:cBhvr>
                                      <p:to>
                                        <p:strVal val="visible"/>
                                      </p:to>
                                    </p:set>
                                    <p:animEffect transition="in" filter="blinds(horizontal)">
                                      <p:cBhvr>
                                        <p:cTn id="26" dur="500"/>
                                        <p:tgtEl>
                                          <p:spTgt spid="10">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0">
                                            <p:txEl>
                                              <p:pRg st="3" end="3"/>
                                            </p:txEl>
                                          </p:spTgt>
                                        </p:tgtEl>
                                        <p:attrNameLst>
                                          <p:attrName>style.visibility</p:attrName>
                                        </p:attrNameLst>
                                      </p:cBhvr>
                                      <p:to>
                                        <p:strVal val="visible"/>
                                      </p:to>
                                    </p:set>
                                    <p:animEffect transition="in" filter="blinds(horizontal)">
                                      <p:cBhvr>
                                        <p:cTn id="31" dur="500"/>
                                        <p:tgtEl>
                                          <p:spTgt spid="10">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0">
                                            <p:txEl>
                                              <p:pRg st="4" end="4"/>
                                            </p:txEl>
                                          </p:spTgt>
                                        </p:tgtEl>
                                        <p:attrNameLst>
                                          <p:attrName>style.visibility</p:attrName>
                                        </p:attrNameLst>
                                      </p:cBhvr>
                                      <p:to>
                                        <p:strVal val="visible"/>
                                      </p:to>
                                    </p:set>
                                    <p:animEffect transition="in" filter="blinds(horizontal)">
                                      <p:cBhvr>
                                        <p:cTn id="36"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8" grpId="0" animBg="1"/>
      <p:bldP spid="74759" grpId="0" animBg="1"/>
      <p:bldP spid="10"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title"/>
          </p:nvPr>
        </p:nvSpPr>
        <p:spPr>
          <a:xfrm>
            <a:off x="0" y="0"/>
            <a:ext cx="9144000" cy="990600"/>
          </a:xfrm>
          <a:noFill/>
          <a:ln/>
        </p:spPr>
        <p:txBody>
          <a:bodyPr/>
          <a:lstStyle/>
          <a:p>
            <a:pPr lvl="0"/>
            <a:r>
              <a:rPr lang="en-US" dirty="0"/>
              <a:t>Problem </a:t>
            </a:r>
            <a:r>
              <a:rPr lang="en-US" dirty="0" smtClean="0"/>
              <a:t>10.a</a:t>
            </a:r>
            <a:r>
              <a:rPr lang="en-US" dirty="0" smtClean="0"/>
              <a:t>. Exponential </a:t>
            </a:r>
            <a:r>
              <a:rPr lang="en-US" dirty="0"/>
              <a:t>Probability </a:t>
            </a:r>
            <a:r>
              <a:rPr lang="en-US" dirty="0" smtClean="0"/>
              <a:t>Distribution </a:t>
            </a:r>
            <a:endParaRPr lang="en-US" dirty="0"/>
          </a:p>
        </p:txBody>
      </p:sp>
      <p:sp>
        <p:nvSpPr>
          <p:cNvPr id="22537" name="Rectangle 9"/>
          <p:cNvSpPr>
            <a:spLocks noChangeArrowheads="1"/>
          </p:cNvSpPr>
          <p:nvPr/>
        </p:nvSpPr>
        <p:spPr bwMode="auto">
          <a:xfrm>
            <a:off x="39576" y="990600"/>
            <a:ext cx="9064847" cy="6061069"/>
          </a:xfrm>
          <a:prstGeom prst="rect">
            <a:avLst/>
          </a:prstGeom>
          <a:noFill/>
          <a:ln w="12700">
            <a:noFill/>
            <a:miter lim="800000"/>
            <a:headEnd/>
            <a:tailEnd/>
          </a:ln>
          <a:effectLst/>
        </p:spPr>
        <p:txBody>
          <a:bodyPr lIns="90488" tIns="44450" rIns="90488" bIns="44450"/>
          <a:lstStyle/>
          <a:p>
            <a:pPr algn="l">
              <a:spcBef>
                <a:spcPct val="20000"/>
              </a:spcBef>
              <a:buClr>
                <a:srgbClr val="66FFFF"/>
              </a:buClr>
              <a:buSzPct val="75000"/>
              <a:buFont typeface="Monotype Sorts" pitchFamily="2" charset="2"/>
              <a:buNone/>
            </a:pPr>
            <a:r>
              <a:rPr lang="en-US" sz="2400" dirty="0" smtClean="0">
                <a:latin typeface="Book Antiqua" pitchFamily="18" charset="0"/>
              </a:rPr>
              <a:t>Average trade time in Ameritrade is one second. </a:t>
            </a:r>
            <a:r>
              <a:rPr lang="en-US" sz="2400" dirty="0">
                <a:latin typeface="Book Antiqua" pitchFamily="18" charset="0"/>
              </a:rPr>
              <a:t>Ameritrade </a:t>
            </a:r>
            <a:r>
              <a:rPr lang="en-US" sz="2400" dirty="0" smtClean="0">
                <a:latin typeface="Book Antiqua" pitchFamily="18" charset="0"/>
              </a:rPr>
              <a:t>has promised its customers if trade time exceeds 5 second it is free (a $10.99 cost saving. The same promises have been practiced by Damion Pizza (A free regular pizza)  and Wells Fargo ($5 if waiting time exceeds 5 minutes).  There are 150,000 average daily trade. What is the cost to Ameritrade”</a:t>
            </a:r>
          </a:p>
          <a:p>
            <a:pPr algn="l">
              <a:spcBef>
                <a:spcPct val="20000"/>
              </a:spcBef>
              <a:buClr>
                <a:srgbClr val="66FFFF"/>
              </a:buClr>
              <a:buSzPct val="75000"/>
              <a:buFont typeface="Monotype Sorts" pitchFamily="2" charset="2"/>
              <a:buNone/>
            </a:pPr>
            <a:r>
              <a:rPr lang="en-US" sz="2400" dirty="0" smtClean="0">
                <a:latin typeface="Book Antiqua" pitchFamily="18" charset="0"/>
              </a:rPr>
              <a:t>P(x≥ X0) = e</a:t>
            </a:r>
            <a:r>
              <a:rPr lang="en-US" sz="2400" baseline="30000" dirty="0" smtClean="0">
                <a:latin typeface="Book Antiqua" pitchFamily="18" charset="0"/>
              </a:rPr>
              <a:t>-X0/</a:t>
            </a:r>
            <a:r>
              <a:rPr lang="en-US" sz="2400" baseline="30000" dirty="0" smtClean="0">
                <a:latin typeface="Book Antiqua" pitchFamily="18" charset="0"/>
                <a:sym typeface="Symbol"/>
              </a:rPr>
              <a:t></a:t>
            </a:r>
            <a:r>
              <a:rPr lang="en-US" sz="2400" dirty="0" smtClean="0">
                <a:latin typeface="Book Antiqua" pitchFamily="18" charset="0"/>
              </a:rPr>
              <a:t>= e</a:t>
            </a:r>
            <a:r>
              <a:rPr lang="en-US" sz="2400" baseline="30000" dirty="0" smtClean="0">
                <a:latin typeface="Book Antiqua" pitchFamily="18" charset="0"/>
              </a:rPr>
              <a:t>-5/1  </a:t>
            </a:r>
            <a:r>
              <a:rPr lang="en-US" sz="2400" dirty="0">
                <a:latin typeface="Book Antiqua" pitchFamily="18" charset="0"/>
              </a:rPr>
              <a:t>= </a:t>
            </a:r>
            <a:r>
              <a:rPr lang="en-US" sz="2400" dirty="0" smtClean="0">
                <a:latin typeface="Book Antiqua" pitchFamily="18" charset="0"/>
              </a:rPr>
              <a:t>EXP(-5) = 0.006738</a:t>
            </a:r>
          </a:p>
          <a:p>
            <a:pPr algn="l">
              <a:spcBef>
                <a:spcPct val="20000"/>
              </a:spcBef>
              <a:buClr>
                <a:srgbClr val="66FFFF"/>
              </a:buClr>
              <a:buSzPct val="75000"/>
            </a:pPr>
            <a:r>
              <a:rPr lang="en-US" sz="2400" dirty="0" smtClean="0">
                <a:latin typeface="Book Antiqua" pitchFamily="18" charset="0"/>
              </a:rPr>
              <a:t>Probability of  not meeting the promise is 0.6738%</a:t>
            </a:r>
          </a:p>
          <a:p>
            <a:pPr algn="l">
              <a:spcBef>
                <a:spcPct val="20000"/>
              </a:spcBef>
              <a:buClr>
                <a:srgbClr val="66FFFF"/>
              </a:buClr>
              <a:buSzPct val="75000"/>
              <a:buFont typeface="Monotype Sorts" pitchFamily="2" charset="2"/>
              <a:buNone/>
            </a:pPr>
            <a:r>
              <a:rPr lang="en-US" sz="2400" dirty="0" smtClean="0">
                <a:latin typeface="Book Antiqua" pitchFamily="18" charset="0"/>
              </a:rPr>
              <a:t>0.006738*150,000* = 1011 orders</a:t>
            </a:r>
          </a:p>
          <a:p>
            <a:pPr algn="l">
              <a:spcBef>
                <a:spcPct val="20000"/>
              </a:spcBef>
              <a:buClr>
                <a:srgbClr val="66FFFF"/>
              </a:buClr>
              <a:buSzPct val="75000"/>
              <a:buFont typeface="Monotype Sorts" pitchFamily="2" charset="2"/>
              <a:buNone/>
            </a:pPr>
            <a:r>
              <a:rPr lang="en-US" sz="2400" dirty="0">
                <a:latin typeface="Book Antiqua" pitchFamily="18" charset="0"/>
              </a:rPr>
              <a:t>@</a:t>
            </a:r>
            <a:r>
              <a:rPr lang="en-US" sz="2400" dirty="0" smtClean="0">
                <a:latin typeface="Book Antiqua" pitchFamily="18" charset="0"/>
              </a:rPr>
              <a:t>10.99 per order = 10.99*1011 = $11111 per day</a:t>
            </a:r>
          </a:p>
        </p:txBody>
      </p:sp>
    </p:spTree>
    <p:extLst>
      <p:ext uri="{BB962C8B-B14F-4D97-AF65-F5344CB8AC3E}">
        <p14:creationId xmlns:p14="http://schemas.microsoft.com/office/powerpoint/2010/main" val="18171996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37">
                                            <p:txEl>
                                              <p:pRg st="0" end="0"/>
                                            </p:txEl>
                                          </p:spTgt>
                                        </p:tgtEl>
                                        <p:attrNameLst>
                                          <p:attrName>style.visibility</p:attrName>
                                        </p:attrNameLst>
                                      </p:cBhvr>
                                      <p:to>
                                        <p:strVal val="visible"/>
                                      </p:to>
                                    </p:set>
                                    <p:animEffect transition="in" filter="blinds(horizontal)">
                                      <p:cBhvr>
                                        <p:cTn id="7" dur="500"/>
                                        <p:tgtEl>
                                          <p:spTgt spid="225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537">
                                            <p:txEl>
                                              <p:pRg st="1" end="1"/>
                                            </p:txEl>
                                          </p:spTgt>
                                        </p:tgtEl>
                                        <p:attrNameLst>
                                          <p:attrName>style.visibility</p:attrName>
                                        </p:attrNameLst>
                                      </p:cBhvr>
                                      <p:to>
                                        <p:strVal val="visible"/>
                                      </p:to>
                                    </p:set>
                                    <p:animEffect transition="in" filter="blinds(horizontal)">
                                      <p:cBhvr>
                                        <p:cTn id="12" dur="500"/>
                                        <p:tgtEl>
                                          <p:spTgt spid="2253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2537">
                                            <p:txEl>
                                              <p:pRg st="2" end="2"/>
                                            </p:txEl>
                                          </p:spTgt>
                                        </p:tgtEl>
                                        <p:attrNameLst>
                                          <p:attrName>style.visibility</p:attrName>
                                        </p:attrNameLst>
                                      </p:cBhvr>
                                      <p:to>
                                        <p:strVal val="visible"/>
                                      </p:to>
                                    </p:set>
                                    <p:animEffect transition="in" filter="blinds(horizontal)">
                                      <p:cBhvr>
                                        <p:cTn id="17" dur="500"/>
                                        <p:tgtEl>
                                          <p:spTgt spid="2253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2537">
                                            <p:txEl>
                                              <p:pRg st="3" end="3"/>
                                            </p:txEl>
                                          </p:spTgt>
                                        </p:tgtEl>
                                        <p:attrNameLst>
                                          <p:attrName>style.visibility</p:attrName>
                                        </p:attrNameLst>
                                      </p:cBhvr>
                                      <p:to>
                                        <p:strVal val="visible"/>
                                      </p:to>
                                    </p:set>
                                    <p:animEffect transition="in" filter="blinds(horizontal)">
                                      <p:cBhvr>
                                        <p:cTn id="22" dur="500"/>
                                        <p:tgtEl>
                                          <p:spTgt spid="2253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2537">
                                            <p:txEl>
                                              <p:pRg st="4" end="4"/>
                                            </p:txEl>
                                          </p:spTgt>
                                        </p:tgtEl>
                                        <p:attrNameLst>
                                          <p:attrName>style.visibility</p:attrName>
                                        </p:attrNameLst>
                                      </p:cBhvr>
                                      <p:to>
                                        <p:strVal val="visible"/>
                                      </p:to>
                                    </p:set>
                                    <p:animEffect transition="in" filter="blinds(horizontal)">
                                      <p:cBhvr>
                                        <p:cTn id="27" dur="500"/>
                                        <p:tgtEl>
                                          <p:spTgt spid="2253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7"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title"/>
          </p:nvPr>
        </p:nvSpPr>
        <p:spPr>
          <a:xfrm>
            <a:off x="0" y="0"/>
            <a:ext cx="9144000" cy="990600"/>
          </a:xfrm>
          <a:noFill/>
          <a:ln/>
        </p:spPr>
        <p:txBody>
          <a:bodyPr/>
          <a:lstStyle/>
          <a:p>
            <a:r>
              <a:rPr lang="en-US" dirty="0"/>
              <a:t>Problem </a:t>
            </a:r>
            <a:r>
              <a:rPr lang="en-US" dirty="0" smtClean="0"/>
              <a:t>10.b</a:t>
            </a:r>
            <a:r>
              <a:rPr lang="en-US" dirty="0" smtClean="0"/>
              <a:t>. </a:t>
            </a:r>
            <a:r>
              <a:rPr lang="en-US" dirty="0"/>
              <a:t>Exponential Probability </a:t>
            </a:r>
            <a:r>
              <a:rPr lang="en-US" dirty="0" smtClean="0"/>
              <a:t>Distribution </a:t>
            </a:r>
            <a:endParaRPr lang="en-US" dirty="0"/>
          </a:p>
        </p:txBody>
      </p:sp>
      <p:sp>
        <p:nvSpPr>
          <p:cNvPr id="22537" name="Rectangle 9"/>
          <p:cNvSpPr>
            <a:spLocks noChangeArrowheads="1"/>
          </p:cNvSpPr>
          <p:nvPr/>
        </p:nvSpPr>
        <p:spPr bwMode="auto">
          <a:xfrm>
            <a:off x="39576" y="990600"/>
            <a:ext cx="9064847" cy="6061069"/>
          </a:xfrm>
          <a:prstGeom prst="rect">
            <a:avLst/>
          </a:prstGeom>
          <a:noFill/>
          <a:ln w="12700">
            <a:noFill/>
            <a:miter lim="800000"/>
            <a:headEnd/>
            <a:tailEnd/>
          </a:ln>
          <a:effectLst/>
        </p:spPr>
        <p:txBody>
          <a:bodyPr lIns="90488" tIns="44450" rIns="90488" bIns="44450"/>
          <a:lstStyle/>
          <a:p>
            <a:pPr algn="l">
              <a:spcBef>
                <a:spcPct val="20000"/>
              </a:spcBef>
              <a:buClr>
                <a:srgbClr val="66FFFF"/>
              </a:buClr>
              <a:buSzPct val="75000"/>
              <a:buFont typeface="Monotype Sorts" pitchFamily="2" charset="2"/>
              <a:buNone/>
            </a:pPr>
            <a:r>
              <a:rPr lang="en-US" sz="2400" dirty="0" smtClean="0">
                <a:latin typeface="Book Antiqua" pitchFamily="18" charset="0"/>
              </a:rPr>
              <a:t>What was the cost if they had improved their service level by 50%?  that is to make it free for transactions exceeding 2.5 secs. </a:t>
            </a:r>
          </a:p>
          <a:p>
            <a:pPr>
              <a:spcBef>
                <a:spcPct val="20000"/>
              </a:spcBef>
              <a:buClr>
                <a:srgbClr val="66FFFF"/>
              </a:buClr>
              <a:buSzPct val="75000"/>
            </a:pPr>
            <a:r>
              <a:rPr lang="en-US" sz="2400" dirty="0">
                <a:latin typeface="Book Antiqua" pitchFamily="18" charset="0"/>
              </a:rPr>
              <a:t>P(x≥ X0) = e</a:t>
            </a:r>
            <a:r>
              <a:rPr lang="en-US" sz="2400" baseline="30000" dirty="0">
                <a:latin typeface="Book Antiqua" pitchFamily="18" charset="0"/>
              </a:rPr>
              <a:t>-X0/</a:t>
            </a:r>
            <a:r>
              <a:rPr lang="en-US" sz="2400" baseline="30000" dirty="0">
                <a:latin typeface="Book Antiqua" pitchFamily="18" charset="0"/>
                <a:sym typeface="Symbol"/>
              </a:rPr>
              <a:t></a:t>
            </a:r>
            <a:r>
              <a:rPr lang="en-US" sz="2400" dirty="0">
                <a:latin typeface="Book Antiqua" pitchFamily="18" charset="0"/>
              </a:rPr>
              <a:t>= </a:t>
            </a:r>
            <a:r>
              <a:rPr lang="en-US" sz="2400" dirty="0" smtClean="0">
                <a:latin typeface="Book Antiqua" pitchFamily="18" charset="0"/>
              </a:rPr>
              <a:t>e</a:t>
            </a:r>
            <a:r>
              <a:rPr lang="en-US" sz="2400" baseline="30000" dirty="0" smtClean="0">
                <a:latin typeface="Book Antiqua" pitchFamily="18" charset="0"/>
              </a:rPr>
              <a:t>-2.5/1  </a:t>
            </a:r>
            <a:r>
              <a:rPr lang="en-US" sz="2400" dirty="0">
                <a:latin typeface="Book Antiqua" pitchFamily="18" charset="0"/>
              </a:rPr>
              <a:t>= EXP</a:t>
            </a:r>
            <a:r>
              <a:rPr lang="en-US" sz="2400" dirty="0" smtClean="0">
                <a:latin typeface="Book Antiqua" pitchFamily="18" charset="0"/>
              </a:rPr>
              <a:t>(-2.5</a:t>
            </a:r>
            <a:r>
              <a:rPr lang="en-US" sz="2400" dirty="0">
                <a:latin typeface="Book Antiqua" pitchFamily="18" charset="0"/>
              </a:rPr>
              <a:t>) </a:t>
            </a:r>
            <a:r>
              <a:rPr lang="en-US" sz="2400" baseline="30000" dirty="0" smtClean="0">
                <a:latin typeface="Book Antiqua" pitchFamily="18" charset="0"/>
              </a:rPr>
              <a:t> </a:t>
            </a:r>
            <a:r>
              <a:rPr lang="en-US" sz="2400" dirty="0">
                <a:latin typeface="Book Antiqua" pitchFamily="18" charset="0"/>
              </a:rPr>
              <a:t>= </a:t>
            </a:r>
            <a:r>
              <a:rPr lang="en-US" sz="2400" dirty="0" smtClean="0">
                <a:latin typeface="Book Antiqua" pitchFamily="18" charset="0"/>
              </a:rPr>
              <a:t>0.082085</a:t>
            </a:r>
          </a:p>
          <a:p>
            <a:pPr algn="l">
              <a:spcBef>
                <a:spcPct val="20000"/>
              </a:spcBef>
              <a:buClr>
                <a:srgbClr val="66FFFF"/>
              </a:buClr>
              <a:buSzPct val="75000"/>
            </a:pPr>
            <a:r>
              <a:rPr lang="en-US" sz="2400" dirty="0" smtClean="0">
                <a:latin typeface="Book Antiqua" pitchFamily="18" charset="0"/>
              </a:rPr>
              <a:t>8.2085%*150,000*10.99 </a:t>
            </a:r>
            <a:r>
              <a:rPr lang="en-US" sz="2400" dirty="0">
                <a:latin typeface="Book Antiqua" pitchFamily="18" charset="0"/>
              </a:rPr>
              <a:t>= </a:t>
            </a:r>
            <a:r>
              <a:rPr lang="en-US" sz="2400" dirty="0" smtClean="0">
                <a:latin typeface="Book Antiqua" pitchFamily="18" charset="0"/>
              </a:rPr>
              <a:t>$135317 </a:t>
            </a:r>
            <a:r>
              <a:rPr lang="en-US" sz="2400" dirty="0">
                <a:latin typeface="Book Antiqua" pitchFamily="18" charset="0"/>
              </a:rPr>
              <a:t>per </a:t>
            </a:r>
            <a:r>
              <a:rPr lang="en-US" sz="2400" dirty="0" smtClean="0">
                <a:latin typeface="Book Antiqua" pitchFamily="18" charset="0"/>
              </a:rPr>
              <a:t>day</a:t>
            </a:r>
            <a:endParaRPr lang="en-US" sz="2400" dirty="0">
              <a:latin typeface="Book Antiqua" pitchFamily="18" charset="0"/>
              <a:sym typeface="Wingdings" panose="05000000000000000000" pitchFamily="2" charset="2"/>
            </a:endParaRPr>
          </a:p>
          <a:p>
            <a:pPr>
              <a:spcBef>
                <a:spcPct val="20000"/>
              </a:spcBef>
              <a:buClr>
                <a:srgbClr val="66FFFF"/>
              </a:buClr>
              <a:buSzPct val="75000"/>
            </a:pPr>
            <a:r>
              <a:rPr lang="en-US" sz="2400" dirty="0" smtClean="0">
                <a:latin typeface="Book Antiqua" pitchFamily="18" charset="0"/>
                <a:sym typeface="Wingdings" panose="05000000000000000000" pitchFamily="2" charset="2"/>
              </a:rPr>
              <a:t>We cut the promised time by half, our cost increased 12 times</a:t>
            </a:r>
            <a:r>
              <a:rPr lang="en-US" sz="2400" dirty="0" smtClean="0">
                <a:solidFill>
                  <a:srgbClr val="FF0000"/>
                </a:solidFill>
                <a:latin typeface="Book Antiqua" pitchFamily="18" charset="0"/>
                <a:sym typeface="Wingdings" panose="05000000000000000000" pitchFamily="2" charset="2"/>
              </a:rPr>
              <a:t>. </a:t>
            </a:r>
          </a:p>
          <a:p>
            <a:pPr>
              <a:spcBef>
                <a:spcPct val="20000"/>
              </a:spcBef>
              <a:buClr>
                <a:srgbClr val="66FFFF"/>
              </a:buClr>
              <a:buSzPct val="75000"/>
            </a:pPr>
            <a:endParaRPr lang="en-US" sz="2400" dirty="0">
              <a:solidFill>
                <a:srgbClr val="FF0000"/>
              </a:solidFill>
              <a:effectLst>
                <a:outerShdw blurRad="38100" dist="38100" dir="2700000" algn="tl">
                  <a:srgbClr val="000000"/>
                </a:outerShdw>
              </a:effectLst>
              <a:latin typeface="Book Antiqua" pitchFamily="18" charset="0"/>
              <a:sym typeface="Wingdings" panose="05000000000000000000" pitchFamily="2" charset="2"/>
            </a:endParaRPr>
          </a:p>
          <a:p>
            <a:pPr algn="l">
              <a:spcBef>
                <a:spcPct val="20000"/>
              </a:spcBef>
              <a:buClr>
                <a:srgbClr val="66FFFF"/>
              </a:buClr>
              <a:buSzPct val="75000"/>
            </a:pPr>
            <a:endParaRPr lang="en-US" sz="2400" dirty="0">
              <a:latin typeface="Book Antiqua" pitchFamily="18" charset="0"/>
            </a:endParaRPr>
          </a:p>
          <a:p>
            <a:pPr algn="l">
              <a:spcBef>
                <a:spcPct val="20000"/>
              </a:spcBef>
              <a:buClr>
                <a:srgbClr val="66FFFF"/>
              </a:buClr>
              <a:buSzPct val="75000"/>
              <a:buFont typeface="Monotype Sorts" pitchFamily="2" charset="2"/>
              <a:buNone/>
            </a:pPr>
            <a:endParaRPr lang="en-US" sz="2400" dirty="0" smtClean="0">
              <a:latin typeface="Book Antiqua" pitchFamily="18" charset="0"/>
            </a:endParaRPr>
          </a:p>
          <a:p>
            <a:pPr algn="l">
              <a:spcBef>
                <a:spcPct val="20000"/>
              </a:spcBef>
              <a:buClr>
                <a:srgbClr val="66FFFF"/>
              </a:buClr>
              <a:buSzPct val="75000"/>
              <a:buFont typeface="Monotype Sorts" pitchFamily="2" charset="2"/>
              <a:buNone/>
            </a:pPr>
            <a:endParaRPr lang="en-US" sz="2400" dirty="0" smtClean="0">
              <a:latin typeface="Book Antiqua" pitchFamily="18" charset="0"/>
            </a:endParaRPr>
          </a:p>
        </p:txBody>
      </p:sp>
    </p:spTree>
    <p:extLst>
      <p:ext uri="{BB962C8B-B14F-4D97-AF65-F5344CB8AC3E}">
        <p14:creationId xmlns:p14="http://schemas.microsoft.com/office/powerpoint/2010/main" val="1756559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37">
                                            <p:txEl>
                                              <p:pRg st="0" end="0"/>
                                            </p:txEl>
                                          </p:spTgt>
                                        </p:tgtEl>
                                        <p:attrNameLst>
                                          <p:attrName>style.visibility</p:attrName>
                                        </p:attrNameLst>
                                      </p:cBhvr>
                                      <p:to>
                                        <p:strVal val="visible"/>
                                      </p:to>
                                    </p:set>
                                    <p:animEffect transition="in" filter="blinds(horizontal)">
                                      <p:cBhvr>
                                        <p:cTn id="7" dur="500"/>
                                        <p:tgtEl>
                                          <p:spTgt spid="225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537">
                                            <p:txEl>
                                              <p:pRg st="1" end="1"/>
                                            </p:txEl>
                                          </p:spTgt>
                                        </p:tgtEl>
                                        <p:attrNameLst>
                                          <p:attrName>style.visibility</p:attrName>
                                        </p:attrNameLst>
                                      </p:cBhvr>
                                      <p:to>
                                        <p:strVal val="visible"/>
                                      </p:to>
                                    </p:set>
                                    <p:animEffect transition="in" filter="blinds(horizontal)">
                                      <p:cBhvr>
                                        <p:cTn id="12" dur="500"/>
                                        <p:tgtEl>
                                          <p:spTgt spid="2253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2537">
                                            <p:txEl>
                                              <p:pRg st="2" end="2"/>
                                            </p:txEl>
                                          </p:spTgt>
                                        </p:tgtEl>
                                        <p:attrNameLst>
                                          <p:attrName>style.visibility</p:attrName>
                                        </p:attrNameLst>
                                      </p:cBhvr>
                                      <p:to>
                                        <p:strVal val="visible"/>
                                      </p:to>
                                    </p:set>
                                    <p:animEffect transition="in" filter="blinds(horizontal)">
                                      <p:cBhvr>
                                        <p:cTn id="17" dur="500"/>
                                        <p:tgtEl>
                                          <p:spTgt spid="2253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2537">
                                            <p:txEl>
                                              <p:pRg st="3" end="3"/>
                                            </p:txEl>
                                          </p:spTgt>
                                        </p:tgtEl>
                                        <p:attrNameLst>
                                          <p:attrName>style.visibility</p:attrName>
                                        </p:attrNameLst>
                                      </p:cBhvr>
                                      <p:to>
                                        <p:strVal val="visible"/>
                                      </p:to>
                                    </p:set>
                                    <p:animEffect transition="in" filter="blinds(horizontal)">
                                      <p:cBhvr>
                                        <p:cTn id="22" dur="500"/>
                                        <p:tgtEl>
                                          <p:spTgt spid="2253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0" y="990600"/>
            <a:ext cx="9144000" cy="3124200"/>
          </a:xfrm>
        </p:spPr>
        <p:txBody>
          <a:bodyPr/>
          <a:lstStyle/>
          <a:p>
            <a:pPr marL="0" indent="0">
              <a:buFont typeface="Wingdings" pitchFamily="2" charset="2"/>
              <a:buNone/>
              <a:defRPr/>
            </a:pPr>
            <a:r>
              <a:rPr lang="en-US" sz="2300" dirty="0" smtClean="0">
                <a:latin typeface="Book Antiqua" pitchFamily="18" charset="0"/>
              </a:rPr>
              <a:t>Bank of San Pedro has only </a:t>
            </a:r>
            <a:r>
              <a:rPr lang="en-US" sz="2300" dirty="0" smtClean="0">
                <a:solidFill>
                  <a:srgbClr val="FF0000"/>
                </a:solidFill>
                <a:latin typeface="Book Antiqua" pitchFamily="18" charset="0"/>
              </a:rPr>
              <a:t>1 teller</a:t>
            </a:r>
            <a:r>
              <a:rPr lang="en-US" sz="2300" dirty="0" smtClean="0">
                <a:latin typeface="Book Antiqua" pitchFamily="18" charset="0"/>
              </a:rPr>
              <a:t>. On average, </a:t>
            </a:r>
            <a:r>
              <a:rPr lang="en-US" sz="2300" dirty="0" smtClean="0">
                <a:solidFill>
                  <a:srgbClr val="FF0000"/>
                </a:solidFill>
                <a:latin typeface="Book Antiqua" pitchFamily="18" charset="0"/>
              </a:rPr>
              <a:t>1</a:t>
            </a:r>
            <a:r>
              <a:rPr lang="en-US" sz="2300" dirty="0" smtClean="0">
                <a:latin typeface="Book Antiqua" pitchFamily="18" charset="0"/>
              </a:rPr>
              <a:t> </a:t>
            </a:r>
            <a:r>
              <a:rPr lang="en-US" sz="2300" dirty="0" smtClean="0">
                <a:solidFill>
                  <a:srgbClr val="FF0000"/>
                </a:solidFill>
                <a:latin typeface="Book Antiqua" pitchFamily="18" charset="0"/>
              </a:rPr>
              <a:t>customer comes every 6 minutes</a:t>
            </a:r>
            <a:r>
              <a:rPr lang="en-US" sz="2300" dirty="0" smtClean="0">
                <a:latin typeface="Book Antiqua" pitchFamily="18" charset="0"/>
              </a:rPr>
              <a:t>, and it takes the teller an average of </a:t>
            </a:r>
            <a:r>
              <a:rPr lang="en-US" sz="2300" dirty="0" smtClean="0">
                <a:solidFill>
                  <a:srgbClr val="FF0000"/>
                </a:solidFill>
                <a:latin typeface="Book Antiqua" pitchFamily="18" charset="0"/>
              </a:rPr>
              <a:t>3 minutes to serve a customer</a:t>
            </a:r>
            <a:r>
              <a:rPr lang="en-US" sz="2300" dirty="0" smtClean="0">
                <a:latin typeface="Book Antiqua" pitchFamily="18" charset="0"/>
              </a:rPr>
              <a:t>. To improve customer satisfaction, the bank is going to implement a unique policy called, “We Pay If You Wait Long.” Once implemented, the bank will pay $10 to any customer being in the bank for more than 10 minutes. </a:t>
            </a:r>
          </a:p>
          <a:p>
            <a:pPr marL="0" indent="0">
              <a:buFont typeface="Wingdings" pitchFamily="2" charset="2"/>
              <a:buNone/>
              <a:defRPr/>
            </a:pPr>
            <a:r>
              <a:rPr lang="en-US" sz="2300" dirty="0" smtClean="0"/>
              <a:t>Ta and Tp both have exponential distribution.</a:t>
            </a:r>
          </a:p>
          <a:p>
            <a:pPr marL="0" indent="0">
              <a:buFont typeface="Wingdings" pitchFamily="2" charset="2"/>
              <a:buNone/>
              <a:defRPr/>
            </a:pPr>
            <a:r>
              <a:rPr lang="en-US" sz="2300" dirty="0" smtClean="0"/>
              <a:t>Compute Ti.</a:t>
            </a:r>
          </a:p>
          <a:p>
            <a:pPr marL="0" indent="0">
              <a:buFont typeface="Wingdings" pitchFamily="2" charset="2"/>
              <a:buNone/>
              <a:defRPr/>
            </a:pPr>
            <a:endParaRPr lang="en-US" sz="2300" dirty="0" smtClean="0"/>
          </a:p>
          <a:p>
            <a:pPr marL="0" indent="0">
              <a:buFont typeface="Wingdings" pitchFamily="2" charset="2"/>
              <a:buNone/>
              <a:defRPr/>
            </a:pPr>
            <a:endParaRPr lang="en-US" sz="2400" dirty="0" smtClean="0"/>
          </a:p>
          <a:p>
            <a:pPr>
              <a:buFont typeface="Wingdings" pitchFamily="2" charset="2"/>
              <a:buNone/>
              <a:defRPr/>
            </a:pPr>
            <a:endParaRPr lang="en-US" sz="2400" dirty="0" smtClean="0"/>
          </a:p>
          <a:p>
            <a:pPr>
              <a:buFont typeface="Wingdings" pitchFamily="2" charset="2"/>
              <a:buNone/>
              <a:defRPr/>
            </a:pPr>
            <a:endParaRPr lang="en-US" sz="2400" dirty="0" smtClean="0"/>
          </a:p>
          <a:p>
            <a:pPr>
              <a:buFont typeface="Wingdings" pitchFamily="2" charset="2"/>
              <a:buNone/>
              <a:defRPr/>
            </a:pPr>
            <a:r>
              <a:rPr lang="en-US" sz="2400" dirty="0" smtClean="0"/>
              <a:t>	 </a:t>
            </a:r>
          </a:p>
          <a:p>
            <a:pPr marL="533400" indent="-533400">
              <a:buFont typeface="Wingdings" pitchFamily="2" charset="2"/>
              <a:buNone/>
              <a:defRPr/>
            </a:pPr>
            <a:endParaRPr lang="en-US" sz="2400" dirty="0" smtClean="0"/>
          </a:p>
          <a:p>
            <a:pPr marL="533400" indent="-533400">
              <a:buFont typeface="Wingdings" pitchFamily="2" charset="2"/>
              <a:buNone/>
              <a:defRPr/>
            </a:pPr>
            <a:r>
              <a:rPr lang="en-US" dirty="0" smtClean="0"/>
              <a:t>	</a:t>
            </a:r>
            <a:endParaRPr lang="en-US" dirty="0" smtClean="0">
              <a:solidFill>
                <a:srgbClr val="09224F"/>
              </a:solidFill>
            </a:endParaRPr>
          </a:p>
        </p:txBody>
      </p:sp>
      <p:sp>
        <p:nvSpPr>
          <p:cNvPr id="4" name="Title 1"/>
          <p:cNvSpPr txBox="1">
            <a:spLocks/>
          </p:cNvSpPr>
          <p:nvPr/>
        </p:nvSpPr>
        <p:spPr bwMode="gray">
          <a:xfrm>
            <a:off x="0" y="0"/>
            <a:ext cx="9143999"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smtClean="0">
                <a:latin typeface="Impact" pitchFamily="34" charset="0"/>
                <a:ea typeface="ＭＳ Ｐゴシック" pitchFamily="-65" charset="-128"/>
                <a:cs typeface="Impact" pitchFamily="34" charset="0"/>
              </a:rPr>
              <a:t>10</a:t>
            </a: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.c</a:t>
            </a:r>
            <a:endPar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endParaRPr>
          </a:p>
        </p:txBody>
      </p:sp>
      <p:graphicFrame>
        <p:nvGraphicFramePr>
          <p:cNvPr id="5" name="Object 2"/>
          <p:cNvGraphicFramePr>
            <a:graphicFrameLocks noChangeAspect="1"/>
          </p:cNvGraphicFramePr>
          <p:nvPr>
            <p:extLst>
              <p:ext uri="{D42A27DB-BD31-4B8C-83A1-F6EECF244321}">
                <p14:modId xmlns:p14="http://schemas.microsoft.com/office/powerpoint/2010/main" val="1694720498"/>
              </p:ext>
            </p:extLst>
          </p:nvPr>
        </p:nvGraphicFramePr>
        <p:xfrm>
          <a:off x="4724400" y="3602617"/>
          <a:ext cx="3581400" cy="1024366"/>
        </p:xfrm>
        <a:graphic>
          <a:graphicData uri="http://schemas.openxmlformats.org/presentationml/2006/ole">
            <mc:AlternateContent xmlns:mc="http://schemas.openxmlformats.org/markup-compatibility/2006">
              <mc:Choice xmlns:v="urn:schemas-microsoft-com:vml" Requires="v">
                <p:oleObj spid="_x0000_s303136" name="Equation" r:id="rId4" imgW="1511280" imgH="444240" progId="Equation.3">
                  <p:embed/>
                </p:oleObj>
              </mc:Choice>
              <mc:Fallback>
                <p:oleObj name="Equation" r:id="rId4" imgW="1511280" imgH="4442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24400" y="3602617"/>
                        <a:ext cx="3581400" cy="1024366"/>
                      </a:xfrm>
                      <a:prstGeom prst="rect">
                        <a:avLst/>
                      </a:prstGeom>
                      <a:noFill/>
                    </p:spPr>
                  </p:pic>
                </p:oleObj>
              </mc:Fallback>
            </mc:AlternateContent>
          </a:graphicData>
        </a:graphic>
      </p:graphicFrame>
      <p:sp>
        <p:nvSpPr>
          <p:cNvPr id="7" name="Content Placeholder 2"/>
          <p:cNvSpPr txBox="1">
            <a:spLocks/>
          </p:cNvSpPr>
          <p:nvPr/>
        </p:nvSpPr>
        <p:spPr bwMode="auto">
          <a:xfrm>
            <a:off x="12290" y="4114800"/>
            <a:ext cx="4038600" cy="21360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457200" indent="-457200">
              <a:spcAft>
                <a:spcPts val="600"/>
              </a:spcAft>
              <a:buFont typeface="Wingdings" pitchFamily="2" charset="2"/>
              <a:buNone/>
              <a:defRPr/>
            </a:pPr>
            <a:r>
              <a:rPr lang="en-US" sz="2000" kern="0" dirty="0" smtClean="0"/>
              <a:t>Ti= Ii/R</a:t>
            </a:r>
          </a:p>
          <a:p>
            <a:pPr marL="457200" indent="-457200">
              <a:spcAft>
                <a:spcPts val="600"/>
              </a:spcAft>
              <a:buFont typeface="Wingdings" pitchFamily="2" charset="2"/>
              <a:buNone/>
              <a:defRPr/>
            </a:pPr>
            <a:r>
              <a:rPr lang="en-US" sz="2000" kern="0" dirty="0" smtClean="0"/>
              <a:t>Ti= 0.5/10 = .05</a:t>
            </a:r>
          </a:p>
          <a:p>
            <a:pPr marL="457200" indent="-457200">
              <a:spcAft>
                <a:spcPts val="600"/>
              </a:spcAft>
              <a:buFont typeface="Wingdings" pitchFamily="2" charset="2"/>
              <a:buNone/>
              <a:defRPr/>
            </a:pPr>
            <a:r>
              <a:rPr lang="en-US" sz="2000" kern="0" dirty="0" smtClean="0"/>
              <a:t>Ti = 0.05(60) = 3 minutes</a:t>
            </a:r>
          </a:p>
          <a:p>
            <a:pPr marL="457200" indent="-457200">
              <a:spcAft>
                <a:spcPts val="600"/>
              </a:spcAft>
              <a:buFont typeface="Wingdings" pitchFamily="2" charset="2"/>
              <a:buNone/>
              <a:defRPr/>
            </a:pPr>
            <a:r>
              <a:rPr lang="en-US" sz="2000" kern="0" dirty="0" smtClean="0"/>
              <a:t>Tp = 3 minutes</a:t>
            </a:r>
          </a:p>
          <a:p>
            <a:pPr marL="457200" indent="-457200">
              <a:spcAft>
                <a:spcPts val="600"/>
              </a:spcAft>
              <a:buFont typeface="Wingdings" pitchFamily="2" charset="2"/>
              <a:buNone/>
              <a:defRPr/>
            </a:pPr>
            <a:r>
              <a:rPr lang="en-US" sz="2000" kern="0" dirty="0" smtClean="0"/>
              <a:t>T = Ti +Tp = 6 min</a:t>
            </a:r>
            <a:endParaRPr lang="en-US" sz="2300" kern="0" dirty="0" smtClean="0"/>
          </a:p>
          <a:p>
            <a:pPr marL="0" indent="0">
              <a:buFont typeface="Wingdings" pitchFamily="2" charset="2"/>
              <a:buNone/>
              <a:defRPr/>
            </a:pPr>
            <a:endParaRPr lang="en-US" kern="0" dirty="0" smtClean="0"/>
          </a:p>
          <a:p>
            <a:pPr>
              <a:buFont typeface="Wingdings" pitchFamily="2" charset="2"/>
              <a:buNone/>
              <a:defRPr/>
            </a:pPr>
            <a:endParaRPr lang="en-US" kern="0" dirty="0" smtClean="0"/>
          </a:p>
          <a:p>
            <a:pPr>
              <a:buFont typeface="Wingdings" pitchFamily="2" charset="2"/>
              <a:buNone/>
              <a:defRPr/>
            </a:pPr>
            <a:endParaRPr lang="en-US" kern="0" dirty="0" smtClean="0"/>
          </a:p>
          <a:p>
            <a:pPr>
              <a:buFont typeface="Wingdings" pitchFamily="2" charset="2"/>
              <a:buNone/>
              <a:defRPr/>
            </a:pPr>
            <a:r>
              <a:rPr lang="en-US" kern="0" dirty="0" smtClean="0"/>
              <a:t>	 </a:t>
            </a:r>
          </a:p>
          <a:p>
            <a:pPr marL="533400" indent="-533400">
              <a:buFont typeface="Wingdings" pitchFamily="2" charset="2"/>
              <a:buNone/>
              <a:defRPr/>
            </a:pPr>
            <a:endParaRPr lang="en-US" kern="0" dirty="0" smtClean="0"/>
          </a:p>
          <a:p>
            <a:pPr marL="533400" indent="-533400">
              <a:buFont typeface="Wingdings" pitchFamily="2" charset="2"/>
              <a:buNone/>
              <a:defRPr/>
            </a:pPr>
            <a:r>
              <a:rPr lang="en-US" kern="0" dirty="0" smtClean="0"/>
              <a:t>	</a:t>
            </a:r>
            <a:endParaRPr lang="en-US" kern="0" dirty="0" smtClean="0">
              <a:solidFill>
                <a:srgbClr val="09224F"/>
              </a:solidFill>
            </a:endParaRPr>
          </a:p>
        </p:txBody>
      </p:sp>
    </p:spTree>
    <p:extLst>
      <p:ext uri="{BB962C8B-B14F-4D97-AF65-F5344CB8AC3E}">
        <p14:creationId xmlns:p14="http://schemas.microsoft.com/office/powerpoint/2010/main" val="99200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title"/>
          </p:nvPr>
        </p:nvSpPr>
        <p:spPr>
          <a:xfrm>
            <a:off x="0" y="0"/>
            <a:ext cx="9144000" cy="990600"/>
          </a:xfrm>
          <a:noFill/>
          <a:ln/>
        </p:spPr>
        <p:txBody>
          <a:bodyPr/>
          <a:lstStyle/>
          <a:p>
            <a:pPr lvl="0"/>
            <a:r>
              <a:rPr lang="en-US" dirty="0"/>
              <a:t>Problem </a:t>
            </a:r>
            <a:r>
              <a:rPr lang="en-US" dirty="0" smtClean="0"/>
              <a:t>10.c</a:t>
            </a:r>
            <a:r>
              <a:rPr lang="en-US" dirty="0" smtClean="0"/>
              <a:t>. Exponential </a:t>
            </a:r>
            <a:r>
              <a:rPr lang="en-US" dirty="0"/>
              <a:t>Probability </a:t>
            </a:r>
            <a:r>
              <a:rPr lang="en-US" dirty="0" smtClean="0"/>
              <a:t>Distribution </a:t>
            </a:r>
            <a:endParaRPr lang="en-US" dirty="0"/>
          </a:p>
        </p:txBody>
      </p:sp>
      <p:sp>
        <p:nvSpPr>
          <p:cNvPr id="22537" name="Rectangle 9"/>
          <p:cNvSpPr>
            <a:spLocks noChangeArrowheads="1"/>
          </p:cNvSpPr>
          <p:nvPr/>
        </p:nvSpPr>
        <p:spPr bwMode="auto">
          <a:xfrm>
            <a:off x="39576" y="990600"/>
            <a:ext cx="9064847" cy="6061069"/>
          </a:xfrm>
          <a:prstGeom prst="rect">
            <a:avLst/>
          </a:prstGeom>
          <a:noFill/>
          <a:ln w="12700">
            <a:noFill/>
            <a:miter lim="800000"/>
            <a:headEnd/>
            <a:tailEnd/>
          </a:ln>
          <a:effectLst/>
        </p:spPr>
        <p:txBody>
          <a:bodyPr lIns="90488" tIns="44450" rIns="90488" bIns="44450"/>
          <a:lstStyle/>
          <a:p>
            <a:pPr>
              <a:spcBef>
                <a:spcPct val="20000"/>
              </a:spcBef>
              <a:buClr>
                <a:srgbClr val="66FFFF"/>
              </a:buClr>
              <a:buSzPct val="75000"/>
            </a:pPr>
            <a:r>
              <a:rPr lang="en-US" sz="2400" dirty="0" smtClean="0">
                <a:latin typeface="Book Antiqua" pitchFamily="18" charset="0"/>
              </a:rPr>
              <a:t>P(x≥ X0) = e</a:t>
            </a:r>
            <a:r>
              <a:rPr lang="en-US" sz="2400" baseline="30000" dirty="0" smtClean="0">
                <a:latin typeface="Book Antiqua" pitchFamily="18" charset="0"/>
              </a:rPr>
              <a:t>-X0/</a:t>
            </a:r>
            <a:r>
              <a:rPr lang="en-US" sz="2400" baseline="30000" dirty="0" smtClean="0">
                <a:latin typeface="Book Antiqua" pitchFamily="18" charset="0"/>
                <a:sym typeface="Symbol"/>
              </a:rPr>
              <a:t></a:t>
            </a:r>
            <a:r>
              <a:rPr lang="en-US" sz="2400" dirty="0" smtClean="0">
                <a:latin typeface="Book Antiqua" pitchFamily="18" charset="0"/>
              </a:rPr>
              <a:t>= e</a:t>
            </a:r>
            <a:r>
              <a:rPr lang="en-US" sz="2400" baseline="30000" dirty="0" smtClean="0">
                <a:latin typeface="Book Antiqua" pitchFamily="18" charset="0"/>
              </a:rPr>
              <a:t>-10/6  </a:t>
            </a:r>
            <a:r>
              <a:rPr lang="en-US" sz="2400" dirty="0">
                <a:latin typeface="Book Antiqua" pitchFamily="18" charset="0"/>
              </a:rPr>
              <a:t>= </a:t>
            </a:r>
            <a:r>
              <a:rPr lang="en-US" sz="2400" dirty="0" smtClean="0">
                <a:latin typeface="Book Antiqua" pitchFamily="18" charset="0"/>
              </a:rPr>
              <a:t>EXP(-10/6) = </a:t>
            </a:r>
            <a:r>
              <a:rPr lang="en-US" sz="2400" dirty="0">
                <a:latin typeface="Book Antiqua" panose="02040602050305030304" pitchFamily="18" charset="0"/>
              </a:rPr>
              <a:t>0.188876 </a:t>
            </a:r>
            <a:endParaRPr lang="en-US" sz="2400" dirty="0" smtClean="0">
              <a:latin typeface="Book Antiqua" panose="02040602050305030304" pitchFamily="18" charset="0"/>
            </a:endParaRPr>
          </a:p>
          <a:p>
            <a:pPr>
              <a:spcBef>
                <a:spcPct val="20000"/>
              </a:spcBef>
              <a:buClr>
                <a:srgbClr val="66FFFF"/>
              </a:buClr>
              <a:buSzPct val="75000"/>
            </a:pPr>
            <a:r>
              <a:rPr lang="en-US" sz="2400" dirty="0" smtClean="0">
                <a:latin typeface="Book Antiqua" panose="02040602050305030304" pitchFamily="18" charset="0"/>
              </a:rPr>
              <a:t>Probability of  not meeting the promise is </a:t>
            </a:r>
            <a:r>
              <a:rPr lang="en-US" sz="2400" dirty="0">
                <a:latin typeface="Book Antiqua" pitchFamily="18" charset="0"/>
              </a:rPr>
              <a:t>= </a:t>
            </a:r>
            <a:r>
              <a:rPr lang="en-US" sz="2400" dirty="0" smtClean="0">
                <a:latin typeface="Book Antiqua" pitchFamily="18" charset="0"/>
              </a:rPr>
              <a:t>18.89% </a:t>
            </a:r>
          </a:p>
          <a:p>
            <a:pPr>
              <a:spcBef>
                <a:spcPct val="20000"/>
              </a:spcBef>
              <a:buClr>
                <a:srgbClr val="66FFFF"/>
              </a:buClr>
              <a:buSzPct val="75000"/>
            </a:pPr>
            <a:r>
              <a:rPr lang="en-US" sz="2400" dirty="0" smtClean="0">
                <a:latin typeface="Book Antiqua" pitchFamily="18" charset="0"/>
              </a:rPr>
              <a:t>0.180*10 = $1.89</a:t>
            </a:r>
          </a:p>
          <a:p>
            <a:pPr>
              <a:spcBef>
                <a:spcPct val="20000"/>
              </a:spcBef>
              <a:buClr>
                <a:srgbClr val="66FFFF"/>
              </a:buClr>
              <a:buSzPct val="75000"/>
            </a:pPr>
            <a:r>
              <a:rPr lang="en-US" sz="2400" dirty="0" smtClean="0">
                <a:latin typeface="Book Antiqua" pitchFamily="18" charset="0"/>
              </a:rPr>
              <a:t>Each hour 10 customers arrive</a:t>
            </a:r>
          </a:p>
          <a:p>
            <a:pPr>
              <a:spcBef>
                <a:spcPct val="20000"/>
              </a:spcBef>
              <a:buClr>
                <a:srgbClr val="66FFFF"/>
              </a:buClr>
              <a:buSzPct val="75000"/>
            </a:pPr>
            <a:r>
              <a:rPr lang="en-US" sz="2400" dirty="0" smtClean="0">
                <a:latin typeface="Book Antiqua" pitchFamily="18" charset="0"/>
              </a:rPr>
              <a:t>Total cost = 1.89*10 = $19.9 per hour.</a:t>
            </a:r>
          </a:p>
          <a:p>
            <a:pPr>
              <a:spcBef>
                <a:spcPct val="20000"/>
              </a:spcBef>
              <a:buClr>
                <a:srgbClr val="66FFFF"/>
              </a:buClr>
              <a:buSzPct val="75000"/>
            </a:pPr>
            <a:endParaRPr lang="en-US" sz="2400" dirty="0">
              <a:latin typeface="Book Antiqua" panose="02040602050305030304" pitchFamily="18" charset="0"/>
            </a:endParaRPr>
          </a:p>
        </p:txBody>
      </p:sp>
    </p:spTree>
    <p:extLst>
      <p:ext uri="{BB962C8B-B14F-4D97-AF65-F5344CB8AC3E}">
        <p14:creationId xmlns:p14="http://schemas.microsoft.com/office/powerpoint/2010/main" val="22916623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37">
                                            <p:txEl>
                                              <p:pRg st="0" end="0"/>
                                            </p:txEl>
                                          </p:spTgt>
                                        </p:tgtEl>
                                        <p:attrNameLst>
                                          <p:attrName>style.visibility</p:attrName>
                                        </p:attrNameLst>
                                      </p:cBhvr>
                                      <p:to>
                                        <p:strVal val="visible"/>
                                      </p:to>
                                    </p:set>
                                    <p:animEffect transition="in" filter="blinds(horizontal)">
                                      <p:cBhvr>
                                        <p:cTn id="7" dur="500"/>
                                        <p:tgtEl>
                                          <p:spTgt spid="225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537">
                                            <p:txEl>
                                              <p:pRg st="1" end="1"/>
                                            </p:txEl>
                                          </p:spTgt>
                                        </p:tgtEl>
                                        <p:attrNameLst>
                                          <p:attrName>style.visibility</p:attrName>
                                        </p:attrNameLst>
                                      </p:cBhvr>
                                      <p:to>
                                        <p:strVal val="visible"/>
                                      </p:to>
                                    </p:set>
                                    <p:animEffect transition="in" filter="blinds(horizontal)">
                                      <p:cBhvr>
                                        <p:cTn id="12" dur="500"/>
                                        <p:tgtEl>
                                          <p:spTgt spid="2253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2537">
                                            <p:txEl>
                                              <p:pRg st="2" end="2"/>
                                            </p:txEl>
                                          </p:spTgt>
                                        </p:tgtEl>
                                        <p:attrNameLst>
                                          <p:attrName>style.visibility</p:attrName>
                                        </p:attrNameLst>
                                      </p:cBhvr>
                                      <p:to>
                                        <p:strVal val="visible"/>
                                      </p:to>
                                    </p:set>
                                    <p:animEffect transition="in" filter="blinds(horizontal)">
                                      <p:cBhvr>
                                        <p:cTn id="17" dur="500"/>
                                        <p:tgtEl>
                                          <p:spTgt spid="2253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2537">
                                            <p:txEl>
                                              <p:pRg st="3" end="3"/>
                                            </p:txEl>
                                          </p:spTgt>
                                        </p:tgtEl>
                                        <p:attrNameLst>
                                          <p:attrName>style.visibility</p:attrName>
                                        </p:attrNameLst>
                                      </p:cBhvr>
                                      <p:to>
                                        <p:strVal val="visible"/>
                                      </p:to>
                                    </p:set>
                                    <p:animEffect transition="in" filter="blinds(horizontal)">
                                      <p:cBhvr>
                                        <p:cTn id="22" dur="500"/>
                                        <p:tgtEl>
                                          <p:spTgt spid="2253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2537">
                                            <p:txEl>
                                              <p:pRg st="4" end="4"/>
                                            </p:txEl>
                                          </p:spTgt>
                                        </p:tgtEl>
                                        <p:attrNameLst>
                                          <p:attrName>style.visibility</p:attrName>
                                        </p:attrNameLst>
                                      </p:cBhvr>
                                      <p:to>
                                        <p:strVal val="visible"/>
                                      </p:to>
                                    </p:set>
                                    <p:animEffect transition="in" filter="blinds(horizontal)">
                                      <p:cBhvr>
                                        <p:cTn id="27" dur="500"/>
                                        <p:tgtEl>
                                          <p:spTgt spid="2253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1066800"/>
            <a:ext cx="8991600" cy="5257800"/>
          </a:xfrm>
        </p:spPr>
        <p:txBody>
          <a:bodyPr/>
          <a:lstStyle/>
          <a:p>
            <a:pPr marL="0" indent="0">
              <a:buNone/>
              <a:defRPr/>
            </a:pPr>
            <a:r>
              <a:rPr lang="en-US" sz="2400" dirty="0" smtClean="0">
                <a:solidFill>
                  <a:schemeClr val="tx1"/>
                </a:solidFill>
                <a:latin typeface="Book Antiqua" pitchFamily="18" charset="0"/>
              </a:rPr>
              <a:t>American Vending Inc. (AVI) supplies vending food to a large university. Because students often kick the machines out of anger and frustration, management has a constant repair problem. The machines </a:t>
            </a:r>
            <a:r>
              <a:rPr lang="en-US" sz="2400" dirty="0" smtClean="0">
                <a:solidFill>
                  <a:srgbClr val="FF0000"/>
                </a:solidFill>
                <a:latin typeface="Book Antiqua" pitchFamily="18" charset="0"/>
              </a:rPr>
              <a:t>break down </a:t>
            </a:r>
            <a:r>
              <a:rPr lang="en-US" sz="2400" dirty="0" smtClean="0">
                <a:solidFill>
                  <a:schemeClr val="tx1"/>
                </a:solidFill>
                <a:latin typeface="Book Antiqua" pitchFamily="18" charset="0"/>
              </a:rPr>
              <a:t>on an average of </a:t>
            </a:r>
            <a:r>
              <a:rPr lang="en-US" sz="2400" dirty="0" smtClean="0">
                <a:solidFill>
                  <a:srgbClr val="FF0000"/>
                </a:solidFill>
                <a:latin typeface="Book Antiqua" pitchFamily="18" charset="0"/>
              </a:rPr>
              <a:t>3/hr</a:t>
            </a:r>
            <a:r>
              <a:rPr lang="en-US" sz="2400" dirty="0" smtClean="0">
                <a:solidFill>
                  <a:schemeClr val="tx1"/>
                </a:solidFill>
                <a:latin typeface="Book Antiqua" pitchFamily="18" charset="0"/>
              </a:rPr>
              <a:t>, and the breakdowns are distributed in a </a:t>
            </a:r>
            <a:r>
              <a:rPr lang="en-US" sz="2400" dirty="0" smtClean="0">
                <a:solidFill>
                  <a:srgbClr val="FF0000"/>
                </a:solidFill>
                <a:latin typeface="Book Antiqua" pitchFamily="18" charset="0"/>
              </a:rPr>
              <a:t>Poisson</a:t>
            </a:r>
            <a:r>
              <a:rPr lang="en-US" sz="2400" dirty="0" smtClean="0">
                <a:solidFill>
                  <a:schemeClr val="tx1"/>
                </a:solidFill>
                <a:latin typeface="Book Antiqua" pitchFamily="18" charset="0"/>
              </a:rPr>
              <a:t> manner. </a:t>
            </a:r>
            <a:r>
              <a:rPr lang="en-US" sz="2400" dirty="0" smtClean="0">
                <a:solidFill>
                  <a:srgbClr val="FF0000"/>
                </a:solidFill>
                <a:latin typeface="Book Antiqua" pitchFamily="18" charset="0"/>
              </a:rPr>
              <a:t>Downtime costs </a:t>
            </a:r>
            <a:r>
              <a:rPr lang="en-US" sz="2400" dirty="0" smtClean="0">
                <a:solidFill>
                  <a:schemeClr val="tx1"/>
                </a:solidFill>
                <a:latin typeface="Book Antiqua" pitchFamily="18" charset="0"/>
              </a:rPr>
              <a:t>the company    </a:t>
            </a:r>
            <a:r>
              <a:rPr lang="en-US" sz="2400" dirty="0" smtClean="0">
                <a:solidFill>
                  <a:srgbClr val="FF0000"/>
                </a:solidFill>
                <a:latin typeface="Book Antiqua" pitchFamily="18" charset="0"/>
              </a:rPr>
              <a:t>$25/hr/machine</a:t>
            </a:r>
            <a:r>
              <a:rPr lang="en-US" sz="2400" dirty="0" smtClean="0">
                <a:solidFill>
                  <a:schemeClr val="tx1"/>
                </a:solidFill>
                <a:latin typeface="Book Antiqua" pitchFamily="18" charset="0"/>
              </a:rPr>
              <a:t>, and each maintenance worker gets    </a:t>
            </a:r>
            <a:r>
              <a:rPr lang="en-US" sz="2400" dirty="0" smtClean="0">
                <a:solidFill>
                  <a:srgbClr val="FF0000"/>
                </a:solidFill>
                <a:latin typeface="Book Antiqua" pitchFamily="18" charset="0"/>
              </a:rPr>
              <a:t>$4 per hr</a:t>
            </a:r>
            <a:r>
              <a:rPr lang="en-US" sz="2400" dirty="0" smtClean="0">
                <a:solidFill>
                  <a:schemeClr val="tx1"/>
                </a:solidFill>
                <a:latin typeface="Book Antiqua" pitchFamily="18" charset="0"/>
              </a:rPr>
              <a:t>. </a:t>
            </a:r>
            <a:r>
              <a:rPr lang="en-US" sz="2400" dirty="0" smtClean="0">
                <a:solidFill>
                  <a:srgbClr val="FF0000"/>
                </a:solidFill>
                <a:latin typeface="Book Antiqua" pitchFamily="18" charset="0"/>
              </a:rPr>
              <a:t>One worker </a:t>
            </a:r>
            <a:r>
              <a:rPr lang="en-US" sz="2400" dirty="0" smtClean="0">
                <a:solidFill>
                  <a:schemeClr val="tx1"/>
                </a:solidFill>
                <a:latin typeface="Book Antiqua" pitchFamily="18" charset="0"/>
              </a:rPr>
              <a:t>can </a:t>
            </a:r>
            <a:r>
              <a:rPr lang="en-US" sz="2400" dirty="0" smtClean="0">
                <a:solidFill>
                  <a:srgbClr val="FF0000"/>
                </a:solidFill>
                <a:latin typeface="Book Antiqua" pitchFamily="18" charset="0"/>
              </a:rPr>
              <a:t>service machines </a:t>
            </a:r>
            <a:r>
              <a:rPr lang="en-US" sz="2400" dirty="0" smtClean="0">
                <a:solidFill>
                  <a:schemeClr val="tx1"/>
                </a:solidFill>
                <a:latin typeface="Book Antiqua" pitchFamily="18" charset="0"/>
              </a:rPr>
              <a:t>at an average rate of </a:t>
            </a:r>
            <a:r>
              <a:rPr lang="en-US" sz="2400" dirty="0" smtClean="0">
                <a:solidFill>
                  <a:srgbClr val="FF0000"/>
                </a:solidFill>
                <a:latin typeface="Book Antiqua" pitchFamily="18" charset="0"/>
              </a:rPr>
              <a:t>5/hr</a:t>
            </a:r>
            <a:r>
              <a:rPr lang="en-US" sz="2400" dirty="0" smtClean="0">
                <a:solidFill>
                  <a:schemeClr val="tx1"/>
                </a:solidFill>
                <a:latin typeface="Book Antiqua" pitchFamily="18" charset="0"/>
              </a:rPr>
              <a:t>, distributed </a:t>
            </a:r>
            <a:r>
              <a:rPr lang="en-US" sz="2400" dirty="0" smtClean="0">
                <a:solidFill>
                  <a:srgbClr val="FF0000"/>
                </a:solidFill>
                <a:latin typeface="Book Antiqua" pitchFamily="18" charset="0"/>
              </a:rPr>
              <a:t>exponentially</a:t>
            </a:r>
            <a:r>
              <a:rPr lang="en-US" sz="2400" dirty="0" smtClean="0">
                <a:solidFill>
                  <a:schemeClr val="tx1"/>
                </a:solidFill>
                <a:latin typeface="Book Antiqua" pitchFamily="18" charset="0"/>
              </a:rPr>
              <a:t>; </a:t>
            </a:r>
            <a:r>
              <a:rPr lang="en-US" sz="2400" dirty="0" smtClean="0">
                <a:solidFill>
                  <a:srgbClr val="FF0000"/>
                </a:solidFill>
                <a:latin typeface="Book Antiqua" pitchFamily="18" charset="0"/>
              </a:rPr>
              <a:t>2 workers working together</a:t>
            </a:r>
            <a:r>
              <a:rPr lang="en-US" sz="2400" dirty="0" smtClean="0">
                <a:solidFill>
                  <a:schemeClr val="tx1"/>
                </a:solidFill>
                <a:latin typeface="Book Antiqua" pitchFamily="18" charset="0"/>
              </a:rPr>
              <a:t> can </a:t>
            </a:r>
            <a:r>
              <a:rPr lang="en-US" sz="2400" dirty="0" smtClean="0">
                <a:solidFill>
                  <a:srgbClr val="FF0000"/>
                </a:solidFill>
                <a:latin typeface="Book Antiqua" pitchFamily="18" charset="0"/>
              </a:rPr>
              <a:t>service 7/hr</a:t>
            </a:r>
            <a:r>
              <a:rPr lang="en-US" sz="2400" dirty="0" smtClean="0">
                <a:solidFill>
                  <a:schemeClr val="tx1"/>
                </a:solidFill>
                <a:latin typeface="Book Antiqua" pitchFamily="18" charset="0"/>
              </a:rPr>
              <a:t>, distributed exponentially; and a team of </a:t>
            </a:r>
            <a:r>
              <a:rPr lang="en-US" sz="2400" dirty="0" smtClean="0">
                <a:solidFill>
                  <a:srgbClr val="FF0000"/>
                </a:solidFill>
                <a:latin typeface="Book Antiqua" pitchFamily="18" charset="0"/>
              </a:rPr>
              <a:t>3</a:t>
            </a:r>
            <a:r>
              <a:rPr lang="en-US" sz="2400" dirty="0" smtClean="0">
                <a:solidFill>
                  <a:schemeClr val="tx1"/>
                </a:solidFill>
                <a:latin typeface="Book Antiqua" pitchFamily="18" charset="0"/>
              </a:rPr>
              <a:t> workers can do </a:t>
            </a:r>
            <a:r>
              <a:rPr lang="en-US" sz="2400" dirty="0" smtClean="0">
                <a:solidFill>
                  <a:srgbClr val="FF0000"/>
                </a:solidFill>
                <a:latin typeface="Book Antiqua" pitchFamily="18" charset="0"/>
              </a:rPr>
              <a:t>8/hr</a:t>
            </a:r>
            <a:r>
              <a:rPr lang="en-US" sz="2400" dirty="0" smtClean="0">
                <a:solidFill>
                  <a:schemeClr val="tx1"/>
                </a:solidFill>
                <a:latin typeface="Book Antiqua" pitchFamily="18" charset="0"/>
              </a:rPr>
              <a:t>, distributed exponentially. What is the optimal maintenance crew size for servicing the machines?</a:t>
            </a:r>
          </a:p>
          <a:p>
            <a:pPr>
              <a:defRPr/>
            </a:pPr>
            <a:endParaRPr lang="en-US" dirty="0">
              <a:latin typeface="Book Antiqua" pitchFamily="18" charset="0"/>
            </a:endParaRPr>
          </a:p>
        </p:txBody>
      </p:sp>
      <p:sp>
        <p:nvSpPr>
          <p:cNvPr id="6" name="Title 1"/>
          <p:cNvSpPr txBox="1">
            <a:spLocks/>
          </p:cNvSpPr>
          <p:nvPr/>
        </p:nvSpPr>
        <p:spPr bwMode="gray">
          <a:xfrm>
            <a:off x="0" y="0"/>
            <a:ext cx="9143999"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smtClean="0">
                <a:latin typeface="Impact" pitchFamily="34" charset="0"/>
                <a:ea typeface="ＭＳ Ｐゴシック" pitchFamily="-65" charset="-128"/>
                <a:cs typeface="Impact" pitchFamily="34" charset="0"/>
              </a:rPr>
              <a:t>11</a:t>
            </a:r>
            <a:endPar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9861" name="Object 5"/>
          <p:cNvGraphicFramePr>
            <a:graphicFrameLocks noChangeAspect="1"/>
          </p:cNvGraphicFramePr>
          <p:nvPr/>
        </p:nvGraphicFramePr>
        <p:xfrm>
          <a:off x="4114800" y="1600200"/>
          <a:ext cx="530225" cy="1103313"/>
        </p:xfrm>
        <a:graphic>
          <a:graphicData uri="http://schemas.openxmlformats.org/presentationml/2006/ole">
            <mc:AlternateContent xmlns:mc="http://schemas.openxmlformats.org/markup-compatibility/2006">
              <mc:Choice xmlns:v="urn:schemas-microsoft-com:vml" Requires="v">
                <p:oleObj spid="_x0000_s299361" name="Worksheet" r:id="rId4" imgW="381000" imgH="790575" progId="Excel.Sheet.12">
                  <p:embed/>
                </p:oleObj>
              </mc:Choice>
              <mc:Fallback>
                <p:oleObj name="Worksheet" r:id="rId4" imgW="381000" imgH="790575" progId="Excel.Sheet.12">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1600200"/>
                        <a:ext cx="530225"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Title 2"/>
          <p:cNvSpPr>
            <a:spLocks noGrp="1"/>
          </p:cNvSpPr>
          <p:nvPr>
            <p:ph type="title"/>
          </p:nvPr>
        </p:nvSpPr>
        <p:spPr>
          <a:xfrm>
            <a:off x="1" y="0"/>
            <a:ext cx="9144000" cy="1016000"/>
          </a:xfrm>
        </p:spPr>
        <p:txBody>
          <a:bodyPr/>
          <a:lstStyle/>
          <a:p>
            <a:pPr lvl="0">
              <a:defRPr/>
            </a:pPr>
            <a:r>
              <a:rPr lang="en-US" dirty="0"/>
              <a:t>Problem </a:t>
            </a:r>
            <a:r>
              <a:rPr lang="en-US" dirty="0" smtClean="0"/>
              <a:t>11</a:t>
            </a:r>
            <a:endParaRPr lang="en-US" dirty="0"/>
          </a:p>
        </p:txBody>
      </p:sp>
      <p:sp>
        <p:nvSpPr>
          <p:cNvPr id="5" name="Content Placeholder 2"/>
          <p:cNvSpPr txBox="1">
            <a:spLocks/>
          </p:cNvSpPr>
          <p:nvPr/>
        </p:nvSpPr>
        <p:spPr bwMode="auto">
          <a:xfrm>
            <a:off x="0" y="3124200"/>
            <a:ext cx="1447800" cy="152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Bef>
                <a:spcPct val="20000"/>
              </a:spcBef>
              <a:buSzPct val="75000"/>
              <a:defRPr/>
            </a:pPr>
            <a:r>
              <a:rPr lang="en-US" sz="2400" dirty="0" smtClean="0">
                <a:latin typeface="Book Antiqua" pitchFamily="18" charset="0"/>
              </a:rPr>
              <a:t>c=????</a:t>
            </a:r>
          </a:p>
          <a:p>
            <a:pPr eaLnBrk="1" hangingPunct="1">
              <a:spcBef>
                <a:spcPct val="20000"/>
              </a:spcBef>
              <a:buSzPct val="75000"/>
              <a:defRPr/>
            </a:pPr>
            <a:r>
              <a:rPr lang="en-US" sz="2400" dirty="0" smtClean="0">
                <a:latin typeface="Book Antiqua" pitchFamily="18" charset="0"/>
              </a:rPr>
              <a:t>c = 1</a:t>
            </a:r>
          </a:p>
          <a:p>
            <a:pPr eaLnBrk="1" hangingPunct="1">
              <a:spcBef>
                <a:spcPct val="20000"/>
              </a:spcBef>
              <a:buSzPct val="75000"/>
              <a:defRPr/>
            </a:pPr>
            <a:r>
              <a:rPr lang="en-US" sz="2400" dirty="0" smtClean="0">
                <a:latin typeface="Book Antiqua" pitchFamily="18" charset="0"/>
              </a:rPr>
              <a:t>U=??</a:t>
            </a:r>
          </a:p>
          <a:p>
            <a:pPr eaLnBrk="1" hangingPunct="1">
              <a:spcBef>
                <a:spcPct val="20000"/>
              </a:spcBef>
              <a:buSzPct val="75000"/>
              <a:defRPr/>
            </a:pPr>
            <a:endParaRPr lang="en-US" sz="2400" dirty="0" smtClean="0">
              <a:latin typeface="Book Antiqua" pitchFamily="18" charset="0"/>
            </a:endParaRPr>
          </a:p>
          <a:p>
            <a:pPr eaLnBrk="1" hangingPunct="1">
              <a:spcBef>
                <a:spcPct val="20000"/>
              </a:spcBef>
              <a:buSzPct val="75000"/>
              <a:defRPr/>
            </a:pPr>
            <a:endParaRPr lang="en-US" sz="2400" dirty="0" smtClean="0">
              <a:latin typeface="Book Antiqua" pitchFamily="18" charset="0"/>
            </a:endParaRPr>
          </a:p>
          <a:p>
            <a:pPr eaLnBrk="1" hangingPunct="1">
              <a:spcBef>
                <a:spcPct val="20000"/>
              </a:spcBef>
              <a:buSzPct val="75000"/>
              <a:defRPr/>
            </a:pPr>
            <a:endParaRPr lang="en-US" sz="2400" dirty="0" smtClean="0">
              <a:latin typeface="Book Antiqua" pitchFamily="18" charset="0"/>
            </a:endParaRPr>
          </a:p>
          <a:p>
            <a:pPr marL="342900" marR="0" lvl="0" indent="-342900" algn="just" defTabSz="914400" rtl="0" eaLnBrk="1" fontAlgn="base" latinLnBrk="0" hangingPunct="1">
              <a:lnSpc>
                <a:spcPct val="100000"/>
              </a:lnSpc>
              <a:spcBef>
                <a:spcPct val="20000"/>
              </a:spcBef>
              <a:spcAft>
                <a:spcPct val="0"/>
              </a:spcAft>
              <a:buClrTx/>
              <a:buSzPct val="75000"/>
              <a:buFont typeface="Wingdings" pitchFamily="2" charset="2"/>
              <a:buChar char="p"/>
              <a:tabLst/>
              <a:defRPr/>
            </a:pPr>
            <a:endParaRPr kumimoji="0" lang="en-US" sz="2400" b="0" i="0" u="none" strike="noStrike" kern="0" cap="none" spc="0" normalizeH="0" baseline="0" noProof="0" dirty="0" smtClean="0">
              <a:ln>
                <a:noFill/>
              </a:ln>
              <a:solidFill>
                <a:srgbClr val="002060"/>
              </a:solidFill>
              <a:effectLst/>
              <a:uLnTx/>
              <a:uFillTx/>
              <a:latin typeface="Book Antiqua" pitchFamily="18" charset="0"/>
              <a:ea typeface="ＭＳ Ｐゴシック" pitchFamily="-65" charset="-128"/>
              <a:cs typeface="MS Reference Sans Serif" pitchFamily="34" charset="0"/>
            </a:endParaRPr>
          </a:p>
        </p:txBody>
      </p:sp>
      <p:graphicFrame>
        <p:nvGraphicFramePr>
          <p:cNvPr id="28674" name="Object 2"/>
          <p:cNvGraphicFramePr>
            <a:graphicFrameLocks noChangeAspect="1"/>
          </p:cNvGraphicFramePr>
          <p:nvPr/>
        </p:nvGraphicFramePr>
        <p:xfrm>
          <a:off x="3041650" y="3352800"/>
          <a:ext cx="1719263" cy="969963"/>
        </p:xfrm>
        <a:graphic>
          <a:graphicData uri="http://schemas.openxmlformats.org/presentationml/2006/ole">
            <mc:AlternateContent xmlns:mc="http://schemas.openxmlformats.org/markup-compatibility/2006">
              <mc:Choice xmlns:v="urn:schemas-microsoft-com:vml" Requires="v">
                <p:oleObj spid="_x0000_s299362" name="Equation" r:id="rId6" imgW="787320" imgH="444240" progId="Equation.3">
                  <p:embed/>
                </p:oleObj>
              </mc:Choice>
              <mc:Fallback>
                <p:oleObj name="Equation" r:id="rId6" imgW="787320" imgH="444240" progId="Equation.3">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1650" y="3352800"/>
                        <a:ext cx="1719263" cy="969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9860" name="Object 4"/>
          <p:cNvGraphicFramePr>
            <a:graphicFrameLocks noChangeAspect="1"/>
          </p:cNvGraphicFramePr>
          <p:nvPr/>
        </p:nvGraphicFramePr>
        <p:xfrm>
          <a:off x="228600" y="1600200"/>
          <a:ext cx="3838575" cy="1104900"/>
        </p:xfrm>
        <a:graphic>
          <a:graphicData uri="http://schemas.openxmlformats.org/presentationml/2006/ole">
            <mc:AlternateContent xmlns:mc="http://schemas.openxmlformats.org/markup-compatibility/2006">
              <mc:Choice xmlns:v="urn:schemas-microsoft-com:vml" Requires="v">
                <p:oleObj spid="_x0000_s299363" name="Worksheet" r:id="rId8" imgW="2743200" imgH="790575" progId="Excel.Sheet.12">
                  <p:embed/>
                </p:oleObj>
              </mc:Choice>
              <mc:Fallback>
                <p:oleObj name="Worksheet" r:id="rId8" imgW="2743200" imgH="790575" progId="Excel.Sheet.12">
                  <p:embed/>
                  <p:pic>
                    <p:nvPicPr>
                      <p:cNvPr id="0"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600" y="1600200"/>
                        <a:ext cx="3838575" cy="110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9863" name="Object 7"/>
          <p:cNvGraphicFramePr>
            <a:graphicFrameLocks noChangeAspect="1"/>
          </p:cNvGraphicFramePr>
          <p:nvPr/>
        </p:nvGraphicFramePr>
        <p:xfrm>
          <a:off x="4724400" y="1600200"/>
          <a:ext cx="438150" cy="1101725"/>
        </p:xfrm>
        <a:graphic>
          <a:graphicData uri="http://schemas.openxmlformats.org/presentationml/2006/ole">
            <mc:AlternateContent xmlns:mc="http://schemas.openxmlformats.org/markup-compatibility/2006">
              <mc:Choice xmlns:v="urn:schemas-microsoft-com:vml" Requires="v">
                <p:oleObj spid="_x0000_s299364" name="Worksheet" r:id="rId10" imgW="314325" imgH="790575" progId="Excel.Sheet.12">
                  <p:embed/>
                </p:oleObj>
              </mc:Choice>
              <mc:Fallback>
                <p:oleObj name="Worksheet" r:id="rId10" imgW="314325" imgH="790575" progId="Excel.Sheet.12">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24400" y="1600200"/>
                        <a:ext cx="438150"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9864" name="Object 8"/>
          <p:cNvGraphicFramePr>
            <a:graphicFrameLocks noChangeAspect="1"/>
          </p:cNvGraphicFramePr>
          <p:nvPr/>
        </p:nvGraphicFramePr>
        <p:xfrm>
          <a:off x="6781800" y="1600200"/>
          <a:ext cx="1196975" cy="1103313"/>
        </p:xfrm>
        <a:graphic>
          <a:graphicData uri="http://schemas.openxmlformats.org/presentationml/2006/ole">
            <mc:AlternateContent xmlns:mc="http://schemas.openxmlformats.org/markup-compatibility/2006">
              <mc:Choice xmlns:v="urn:schemas-microsoft-com:vml" Requires="v">
                <p:oleObj spid="_x0000_s299365" name="Worksheet" r:id="rId12" imgW="857250" imgH="790575" progId="Excel.Sheet.12">
                  <p:embed/>
                </p:oleObj>
              </mc:Choice>
              <mc:Fallback>
                <p:oleObj name="Worksheet" r:id="rId12" imgW="857250" imgH="790575" progId="Excel.Sheet.12">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781800" y="1600200"/>
                        <a:ext cx="1196975"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9865" name="Object 9"/>
          <p:cNvGraphicFramePr>
            <a:graphicFrameLocks noChangeAspect="1"/>
          </p:cNvGraphicFramePr>
          <p:nvPr/>
        </p:nvGraphicFramePr>
        <p:xfrm>
          <a:off x="5257800" y="1600200"/>
          <a:ext cx="1454150" cy="1106488"/>
        </p:xfrm>
        <a:graphic>
          <a:graphicData uri="http://schemas.openxmlformats.org/presentationml/2006/ole">
            <mc:AlternateContent xmlns:mc="http://schemas.openxmlformats.org/markup-compatibility/2006">
              <mc:Choice xmlns:v="urn:schemas-microsoft-com:vml" Requires="v">
                <p:oleObj spid="_x0000_s299366" name="Worksheet" r:id="rId14" imgW="1038225" imgH="790575" progId="Excel.Sheet.12">
                  <p:embed/>
                </p:oleObj>
              </mc:Choice>
              <mc:Fallback>
                <p:oleObj name="Worksheet" r:id="rId14" imgW="1038225" imgH="790575" progId="Excel.Sheet.12">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257800" y="1600200"/>
                        <a:ext cx="1454150" cy="1106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 name="Content Placeholder 2"/>
          <p:cNvSpPr txBox="1">
            <a:spLocks/>
          </p:cNvSpPr>
          <p:nvPr/>
        </p:nvSpPr>
        <p:spPr bwMode="auto">
          <a:xfrm>
            <a:off x="76200" y="4724400"/>
            <a:ext cx="3733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Bef>
                <a:spcPct val="20000"/>
              </a:spcBef>
              <a:buSzPct val="75000"/>
              <a:defRPr/>
            </a:pPr>
            <a:r>
              <a:rPr lang="en-US" sz="2400" dirty="0" smtClean="0">
                <a:latin typeface="Book Antiqua" pitchFamily="18" charset="0"/>
              </a:rPr>
              <a:t>Down time cost = 25Ii</a:t>
            </a:r>
          </a:p>
          <a:p>
            <a:pPr eaLnBrk="1" hangingPunct="1">
              <a:spcBef>
                <a:spcPct val="20000"/>
              </a:spcBef>
              <a:buSzPct val="75000"/>
              <a:defRPr/>
            </a:pPr>
            <a:endParaRPr lang="en-US" sz="2400" dirty="0" smtClean="0">
              <a:latin typeface="Book Antiqua" pitchFamily="18" charset="0"/>
            </a:endParaRPr>
          </a:p>
        </p:txBody>
      </p:sp>
      <p:sp>
        <p:nvSpPr>
          <p:cNvPr id="16" name="Content Placeholder 2"/>
          <p:cNvSpPr txBox="1">
            <a:spLocks/>
          </p:cNvSpPr>
          <p:nvPr/>
        </p:nvSpPr>
        <p:spPr bwMode="auto">
          <a:xfrm>
            <a:off x="76200" y="5257800"/>
            <a:ext cx="6400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Bef>
                <a:spcPct val="20000"/>
              </a:spcBef>
              <a:buSzPct val="75000"/>
              <a:defRPr/>
            </a:pPr>
            <a:r>
              <a:rPr lang="en-US" sz="2400" dirty="0" smtClean="0">
                <a:latin typeface="Book Antiqua" pitchFamily="18" charset="0"/>
              </a:rPr>
              <a:t>Capacity Cost= 4(# of team members)</a:t>
            </a:r>
          </a:p>
          <a:p>
            <a:pPr eaLnBrk="1" hangingPunct="1">
              <a:spcBef>
                <a:spcPct val="20000"/>
              </a:spcBef>
              <a:buSzPct val="75000"/>
              <a:defRPr/>
            </a:pPr>
            <a:endParaRPr lang="en-US" sz="2400" dirty="0" smtClean="0">
              <a:latin typeface="Book Antiqua" pitchFamily="18" charset="0"/>
            </a:endParaRPr>
          </a:p>
        </p:txBody>
      </p:sp>
      <p:sp>
        <p:nvSpPr>
          <p:cNvPr id="17" name="Content Placeholder 2"/>
          <p:cNvSpPr txBox="1">
            <a:spLocks/>
          </p:cNvSpPr>
          <p:nvPr/>
        </p:nvSpPr>
        <p:spPr bwMode="auto">
          <a:xfrm>
            <a:off x="152400" y="5943600"/>
            <a:ext cx="1905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Bef>
                <a:spcPct val="20000"/>
              </a:spcBef>
              <a:buSzPct val="75000"/>
              <a:defRPr/>
            </a:pPr>
            <a:r>
              <a:rPr lang="en-US" sz="2400" dirty="0" smtClean="0">
                <a:latin typeface="Book Antiqua" pitchFamily="18" charset="0"/>
              </a:rPr>
              <a:t>Total Cost </a:t>
            </a:r>
          </a:p>
        </p:txBody>
      </p:sp>
      <p:graphicFrame>
        <p:nvGraphicFramePr>
          <p:cNvPr id="249866" name="Object 10"/>
          <p:cNvGraphicFramePr>
            <a:graphicFrameLocks noChangeAspect="1"/>
          </p:cNvGraphicFramePr>
          <p:nvPr/>
        </p:nvGraphicFramePr>
        <p:xfrm>
          <a:off x="8077200" y="1603375"/>
          <a:ext cx="923925" cy="1109663"/>
        </p:xfrm>
        <a:graphic>
          <a:graphicData uri="http://schemas.openxmlformats.org/presentationml/2006/ole">
            <mc:AlternateContent xmlns:mc="http://schemas.openxmlformats.org/markup-compatibility/2006">
              <mc:Choice xmlns:v="urn:schemas-microsoft-com:vml" Requires="v">
                <p:oleObj spid="_x0000_s299367" name="Worksheet" r:id="rId16" imgW="657225" imgH="790575" progId="Excel.Sheet.12">
                  <p:embed/>
                </p:oleObj>
              </mc:Choice>
              <mc:Fallback>
                <p:oleObj name="Worksheet" r:id="rId16" imgW="657225" imgH="790575" progId="Excel.Sheet.12">
                  <p:embed/>
                  <p:pic>
                    <p:nvPicPr>
                      <p:cNvPr id="0" name="Picture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077200" y="1603375"/>
                        <a:ext cx="923925" cy="1109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 name="Object 2"/>
          <p:cNvGraphicFramePr>
            <a:graphicFrameLocks noChangeAspect="1"/>
          </p:cNvGraphicFramePr>
          <p:nvPr/>
        </p:nvGraphicFramePr>
        <p:xfrm>
          <a:off x="5334000" y="3429000"/>
          <a:ext cx="1081087" cy="914400"/>
        </p:xfrm>
        <a:graphic>
          <a:graphicData uri="http://schemas.openxmlformats.org/presentationml/2006/ole">
            <mc:AlternateContent xmlns:mc="http://schemas.openxmlformats.org/markup-compatibility/2006">
              <mc:Choice xmlns:v="urn:schemas-microsoft-com:vml" Requires="v">
                <p:oleObj spid="_x0000_s299368" name="Equation" r:id="rId18" imgW="495000" imgH="419040" progId="Equation.3">
                  <p:embed/>
                </p:oleObj>
              </mc:Choice>
              <mc:Fallback>
                <p:oleObj name="Equation" r:id="rId18" imgW="495000" imgH="419040" progId="Equation.3">
                  <p:embed/>
                  <p:pic>
                    <p:nvPicPr>
                      <p:cNvPr id="0" name="Picture 1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334000" y="3429000"/>
                        <a:ext cx="1081087"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9867" name="Object 11"/>
          <p:cNvGraphicFramePr>
            <a:graphicFrameLocks noChangeAspect="1"/>
          </p:cNvGraphicFramePr>
          <p:nvPr/>
        </p:nvGraphicFramePr>
        <p:xfrm>
          <a:off x="228600" y="2155634"/>
          <a:ext cx="1736725" cy="282575"/>
        </p:xfrm>
        <a:graphic>
          <a:graphicData uri="http://schemas.openxmlformats.org/presentationml/2006/ole">
            <mc:AlternateContent xmlns:mc="http://schemas.openxmlformats.org/markup-compatibility/2006">
              <mc:Choice xmlns:v="urn:schemas-microsoft-com:vml" Requires="v">
                <p:oleObj spid="_x0000_s299369" name="Worksheet" r:id="rId20" imgW="1228725" imgH="200025" progId="Excel.Sheet.12">
                  <p:embed/>
                </p:oleObj>
              </mc:Choice>
              <mc:Fallback>
                <p:oleObj name="Worksheet" r:id="rId20" imgW="1228725" imgH="200025" progId="Excel.Sheet.12">
                  <p:embed/>
                  <p:pic>
                    <p:nvPicPr>
                      <p:cNvPr id="0" name="Picture 9"/>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28600" y="2155634"/>
                        <a:ext cx="1736725" cy="2825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49861"/>
                                        </p:tgtEl>
                                        <p:attrNameLst>
                                          <p:attrName>style.visibility</p:attrName>
                                        </p:attrNameLst>
                                      </p:cBhvr>
                                      <p:to>
                                        <p:strVal val="visible"/>
                                      </p:to>
                                    </p:set>
                                    <p:animEffect transition="in" filter="dissolve">
                                      <p:cBhvr>
                                        <p:cTn id="22" dur="500"/>
                                        <p:tgtEl>
                                          <p:spTgt spid="24986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8674"/>
                                        </p:tgtEl>
                                        <p:attrNameLst>
                                          <p:attrName>style.visibility</p:attrName>
                                        </p:attrNameLst>
                                      </p:cBhvr>
                                      <p:to>
                                        <p:strVal val="visible"/>
                                      </p:to>
                                    </p:set>
                                    <p:animEffect transition="in" filter="dissolve">
                                      <p:cBhvr>
                                        <p:cTn id="27" dur="500"/>
                                        <p:tgtEl>
                                          <p:spTgt spid="2867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dissolve">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49863"/>
                                        </p:tgtEl>
                                        <p:attrNameLst>
                                          <p:attrName>style.visibility</p:attrName>
                                        </p:attrNameLst>
                                      </p:cBhvr>
                                      <p:to>
                                        <p:strVal val="visible"/>
                                      </p:to>
                                    </p:set>
                                    <p:animEffect transition="in" filter="dissolve">
                                      <p:cBhvr>
                                        <p:cTn id="37" dur="500"/>
                                        <p:tgtEl>
                                          <p:spTgt spid="24986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dissolv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49865"/>
                                        </p:tgtEl>
                                        <p:attrNameLst>
                                          <p:attrName>style.visibility</p:attrName>
                                        </p:attrNameLst>
                                      </p:cBhvr>
                                      <p:to>
                                        <p:strVal val="visible"/>
                                      </p:to>
                                    </p:set>
                                    <p:animEffect transition="in" filter="dissolve">
                                      <p:cBhvr>
                                        <p:cTn id="47" dur="500"/>
                                        <p:tgtEl>
                                          <p:spTgt spid="249865"/>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6">
                                            <p:txEl>
                                              <p:pRg st="0" end="0"/>
                                            </p:txEl>
                                          </p:spTgt>
                                        </p:tgtEl>
                                        <p:attrNameLst>
                                          <p:attrName>style.visibility</p:attrName>
                                        </p:attrNameLst>
                                      </p:cBhvr>
                                      <p:to>
                                        <p:strVal val="visible"/>
                                      </p:to>
                                    </p:set>
                                    <p:animEffect transition="in" filter="dissolve">
                                      <p:cBhvr>
                                        <p:cTn id="52" dur="500"/>
                                        <p:tgtEl>
                                          <p:spTgt spid="16">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249864"/>
                                        </p:tgtEl>
                                        <p:attrNameLst>
                                          <p:attrName>style.visibility</p:attrName>
                                        </p:attrNameLst>
                                      </p:cBhvr>
                                      <p:to>
                                        <p:strVal val="visible"/>
                                      </p:to>
                                    </p:set>
                                    <p:animEffect transition="in" filter="dissolve">
                                      <p:cBhvr>
                                        <p:cTn id="57" dur="500"/>
                                        <p:tgtEl>
                                          <p:spTgt spid="249864"/>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7">
                                            <p:txEl>
                                              <p:pRg st="0" end="0"/>
                                            </p:txEl>
                                          </p:spTgt>
                                        </p:tgtEl>
                                        <p:attrNameLst>
                                          <p:attrName>style.visibility</p:attrName>
                                        </p:attrNameLst>
                                      </p:cBhvr>
                                      <p:to>
                                        <p:strVal val="visible"/>
                                      </p:to>
                                    </p:set>
                                    <p:animEffect transition="in" filter="dissolve">
                                      <p:cBhvr>
                                        <p:cTn id="62" dur="500"/>
                                        <p:tgtEl>
                                          <p:spTgt spid="17">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249866"/>
                                        </p:tgtEl>
                                        <p:attrNameLst>
                                          <p:attrName>style.visibility</p:attrName>
                                        </p:attrNameLst>
                                      </p:cBhvr>
                                      <p:to>
                                        <p:strVal val="visible"/>
                                      </p:to>
                                    </p:set>
                                    <p:animEffect transition="in" filter="dissolve">
                                      <p:cBhvr>
                                        <p:cTn id="67" dur="500"/>
                                        <p:tgtEl>
                                          <p:spTgt spid="249866"/>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mph" presetSubtype="0" fill="hold" nodeType="clickEffect">
                                  <p:stCondLst>
                                    <p:cond delay="0"/>
                                  </p:stCondLst>
                                  <p:childTnLst>
                                    <p:animScale>
                                      <p:cBhvr>
                                        <p:cTn id="71" dur="2000" fill="hold"/>
                                        <p:tgtEl>
                                          <p:spTgt spid="249867"/>
                                        </p:tgtEl>
                                      </p:cBhvr>
                                      <p:by x="400000" y="4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P spid="15" grpId="0"/>
      <p:bldP spid="16" grpId="0" build="p" autoUpdateAnimBg="0"/>
      <p:bldP spid="1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1108075"/>
            <a:ext cx="8839200" cy="4987925"/>
          </a:xfrm>
        </p:spPr>
        <p:txBody>
          <a:bodyPr/>
          <a:lstStyle/>
          <a:p>
            <a:pPr>
              <a:buNone/>
              <a:defRPr/>
            </a:pPr>
            <a:r>
              <a:rPr lang="en-US" b="1" dirty="0" smtClean="0">
                <a:solidFill>
                  <a:schemeClr val="tx1"/>
                </a:solidFill>
                <a:latin typeface="Book Antiqua" pitchFamily="18" charset="0"/>
              </a:rPr>
              <a:t>b) Calculate the proportion of the time the teller is busy. </a:t>
            </a:r>
          </a:p>
          <a:p>
            <a:pPr lvl="1">
              <a:buSzPct val="100000"/>
              <a:buFont typeface="+mj-lt"/>
              <a:buAutoNum type="alphaLcParenR"/>
              <a:defRPr/>
            </a:pPr>
            <a:r>
              <a:rPr lang="en-US" dirty="0" smtClean="0">
                <a:solidFill>
                  <a:schemeClr val="tx1"/>
                </a:solidFill>
                <a:latin typeface="Book Antiqua" pitchFamily="18" charset="0"/>
              </a:rPr>
              <a:t>100%</a:t>
            </a:r>
          </a:p>
          <a:p>
            <a:pPr lvl="1">
              <a:buSzPct val="100000"/>
              <a:buFont typeface="+mj-lt"/>
              <a:buAutoNum type="alphaLcParenR"/>
              <a:defRPr/>
            </a:pPr>
            <a:r>
              <a:rPr lang="en-US" dirty="0" smtClean="0">
                <a:solidFill>
                  <a:schemeClr val="tx1"/>
                </a:solidFill>
                <a:latin typeface="Book Antiqua" pitchFamily="18" charset="0"/>
              </a:rPr>
              <a:t>80%</a:t>
            </a:r>
          </a:p>
          <a:p>
            <a:pPr lvl="1">
              <a:buSzPct val="100000"/>
              <a:buFont typeface="+mj-lt"/>
              <a:buAutoNum type="alphaLcParenR"/>
              <a:defRPr/>
            </a:pPr>
            <a:r>
              <a:rPr lang="en-US" dirty="0" smtClean="0">
                <a:solidFill>
                  <a:schemeClr val="tx1"/>
                </a:solidFill>
                <a:latin typeface="Book Antiqua" pitchFamily="18" charset="0"/>
              </a:rPr>
              <a:t>62%</a:t>
            </a:r>
          </a:p>
          <a:p>
            <a:pPr lvl="1">
              <a:buSzPct val="100000"/>
              <a:buFont typeface="+mj-lt"/>
              <a:buAutoNum type="alphaLcParenR"/>
              <a:defRPr/>
            </a:pPr>
            <a:r>
              <a:rPr lang="en-US" dirty="0" smtClean="0">
                <a:solidFill>
                  <a:schemeClr val="tx1"/>
                </a:solidFill>
                <a:latin typeface="Book Antiqua" pitchFamily="18" charset="0"/>
              </a:rPr>
              <a:t>50%</a:t>
            </a:r>
          </a:p>
          <a:p>
            <a:pPr lvl="1">
              <a:buSzPct val="100000"/>
              <a:buFont typeface="+mj-lt"/>
              <a:buAutoNum type="alphaLcParenR"/>
              <a:defRPr/>
            </a:pPr>
            <a:r>
              <a:rPr lang="en-US" dirty="0" smtClean="0">
                <a:solidFill>
                  <a:schemeClr val="tx1"/>
                </a:solidFill>
                <a:latin typeface="Book Antiqua" pitchFamily="18" charset="0"/>
              </a:rPr>
              <a:t>40%</a:t>
            </a:r>
          </a:p>
          <a:p>
            <a:pPr marL="857250" lvl="1" indent="-457200">
              <a:buFont typeface="Wingdings" pitchFamily="2" charset="2"/>
              <a:buNone/>
              <a:defRPr/>
            </a:pPr>
            <a:endParaRPr lang="en-US" sz="1800" dirty="0" smtClean="0">
              <a:solidFill>
                <a:schemeClr val="tx1"/>
              </a:solidFill>
              <a:latin typeface="Book Antiqua" pitchFamily="18" charset="0"/>
            </a:endParaRPr>
          </a:p>
          <a:p>
            <a:pPr marL="457200" indent="-457200">
              <a:spcAft>
                <a:spcPts val="600"/>
              </a:spcAft>
              <a:buFont typeface="Wingdings" pitchFamily="2" charset="2"/>
              <a:buNone/>
              <a:defRPr/>
            </a:pPr>
            <a:r>
              <a:rPr lang="en-US" dirty="0" smtClean="0">
                <a:solidFill>
                  <a:schemeClr val="tx1"/>
                </a:solidFill>
                <a:latin typeface="Book Antiqua" pitchFamily="18" charset="0"/>
              </a:rPr>
              <a:t>R=10, Rp= 20 </a:t>
            </a:r>
          </a:p>
          <a:p>
            <a:pPr marL="457200" indent="-457200">
              <a:spcAft>
                <a:spcPts val="600"/>
              </a:spcAft>
              <a:buFont typeface="Wingdings" pitchFamily="2" charset="2"/>
              <a:buNone/>
              <a:defRPr/>
            </a:pPr>
            <a:r>
              <a:rPr lang="en-US" dirty="0" smtClean="0">
                <a:solidFill>
                  <a:schemeClr val="tx1"/>
                </a:solidFill>
                <a:latin typeface="Book Antiqua" pitchFamily="18" charset="0"/>
              </a:rPr>
              <a:t>R/Rp= 10/20 = 0.5</a:t>
            </a:r>
          </a:p>
          <a:p>
            <a:pPr marL="457200" indent="-457200">
              <a:spcAft>
                <a:spcPts val="600"/>
              </a:spcAft>
              <a:buFont typeface="Wingdings" pitchFamily="2" charset="2"/>
              <a:buNone/>
              <a:defRPr/>
            </a:pPr>
            <a:r>
              <a:rPr lang="en-US" dirty="0" smtClean="0">
                <a:solidFill>
                  <a:schemeClr val="tx1"/>
                </a:solidFill>
                <a:latin typeface="Book Antiqua" pitchFamily="18" charset="0"/>
              </a:rPr>
              <a:t>= 50% </a:t>
            </a:r>
          </a:p>
          <a:p>
            <a:pPr>
              <a:defRPr/>
            </a:pPr>
            <a:endParaRPr lang="en-US" dirty="0">
              <a:latin typeface="Book Antiqua" pitchFamily="18" charset="0"/>
            </a:endParaRPr>
          </a:p>
        </p:txBody>
      </p:sp>
      <p:sp>
        <p:nvSpPr>
          <p:cNvPr id="8" name="Title 1"/>
          <p:cNvSpPr txBox="1">
            <a:spLocks/>
          </p:cNvSpPr>
          <p:nvPr/>
        </p:nvSpPr>
        <p:spPr bwMode="gray">
          <a:xfrm>
            <a:off x="0" y="0"/>
            <a:ext cx="9143999"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a:latin typeface="Impact" pitchFamily="34" charset="0"/>
                <a:ea typeface="ＭＳ Ｐゴシック" pitchFamily="-65" charset="-128"/>
                <a:cs typeface="Impact" pitchFamily="34" charset="0"/>
              </a:rPr>
              <a:t>7</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animEffect transition="in" filter="dissolve">
                                      <p:cBhvr>
                                        <p:cTn id="7" dur="500"/>
                                        <p:tgtEl>
                                          <p:spTgt spid="5">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8" end="8"/>
                                            </p:txEl>
                                          </p:spTgt>
                                        </p:tgtEl>
                                        <p:attrNameLst>
                                          <p:attrName>style.visibility</p:attrName>
                                        </p:attrNameLst>
                                      </p:cBhvr>
                                      <p:to>
                                        <p:strVal val="visible"/>
                                      </p:to>
                                    </p:set>
                                    <p:animEffect transition="in" filter="dissolve">
                                      <p:cBhvr>
                                        <p:cTn id="12" dur="500"/>
                                        <p:tgtEl>
                                          <p:spTgt spid="5">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9" end="9"/>
                                            </p:txEl>
                                          </p:spTgt>
                                        </p:tgtEl>
                                        <p:attrNameLst>
                                          <p:attrName>style.visibility</p:attrName>
                                        </p:attrNameLst>
                                      </p:cBhvr>
                                      <p:to>
                                        <p:strVal val="visible"/>
                                      </p:to>
                                    </p:set>
                                    <p:animEffect transition="in" filter="dissolve">
                                      <p:cBhvr>
                                        <p:cTn id="17" dur="500"/>
                                        <p:tgtEl>
                                          <p:spTgt spid="5">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mph" presetSubtype="2" fill="hold" nodeType="clickEffect">
                                  <p:stCondLst>
                                    <p:cond delay="0"/>
                                  </p:stCondLst>
                                  <p:childTnLst>
                                    <p:animClr clrSpc="rgb" dir="cw">
                                      <p:cBhvr override="childStyle">
                                        <p:cTn id="21" dur="2000" fill="hold"/>
                                        <p:tgtEl>
                                          <p:spTgt spid="5">
                                            <p:txEl>
                                              <p:pRg st="4" end="4"/>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295400"/>
            <a:ext cx="8991600" cy="5257800"/>
          </a:xfrm>
        </p:spPr>
        <p:txBody>
          <a:bodyPr/>
          <a:lstStyle/>
          <a:p>
            <a:pPr marL="0" indent="0">
              <a:buNone/>
              <a:defRPr/>
            </a:pPr>
            <a:r>
              <a:rPr lang="en-US" sz="2800" b="1" dirty="0" smtClean="0">
                <a:solidFill>
                  <a:srgbClr val="FF0000"/>
                </a:solidFill>
                <a:latin typeface="Book Antiqua" pitchFamily="18" charset="0"/>
              </a:rPr>
              <a:t>Have I made any mistakes?</a:t>
            </a:r>
          </a:p>
          <a:p>
            <a:pPr marL="0" indent="0">
              <a:buNone/>
              <a:defRPr/>
            </a:pPr>
            <a:r>
              <a:rPr lang="en-US" sz="2400" dirty="0" smtClean="0">
                <a:solidFill>
                  <a:srgbClr val="FF0000"/>
                </a:solidFill>
                <a:latin typeface="Book Antiqua" pitchFamily="18" charset="0"/>
              </a:rPr>
              <a:t>Downtime costs </a:t>
            </a:r>
            <a:r>
              <a:rPr lang="en-US" sz="2400" dirty="0" smtClean="0">
                <a:solidFill>
                  <a:schemeClr val="tx1"/>
                </a:solidFill>
                <a:latin typeface="Book Antiqua" pitchFamily="18" charset="0"/>
              </a:rPr>
              <a:t>the company $25 /hr/machine.</a:t>
            </a:r>
          </a:p>
          <a:p>
            <a:pPr marL="0" indent="0">
              <a:buNone/>
              <a:defRPr/>
            </a:pPr>
            <a:r>
              <a:rPr lang="en-US" dirty="0" smtClean="0">
                <a:solidFill>
                  <a:schemeClr val="tx1"/>
                </a:solidFill>
                <a:latin typeface="Book Antiqua" pitchFamily="18" charset="0"/>
              </a:rPr>
              <a:t>When the machine is down?</a:t>
            </a:r>
          </a:p>
          <a:p>
            <a:pPr marL="0" indent="0">
              <a:buNone/>
              <a:defRPr/>
            </a:pPr>
            <a:r>
              <a:rPr lang="en-US" sz="2400" dirty="0" smtClean="0">
                <a:solidFill>
                  <a:schemeClr val="tx1"/>
                </a:solidFill>
                <a:latin typeface="Book Antiqua" pitchFamily="18" charset="0"/>
              </a:rPr>
              <a:t>Until it is up.</a:t>
            </a:r>
          </a:p>
          <a:p>
            <a:pPr marL="0" indent="0">
              <a:buNone/>
              <a:defRPr/>
            </a:pPr>
            <a:r>
              <a:rPr lang="en-US" dirty="0" smtClean="0">
                <a:solidFill>
                  <a:schemeClr val="tx1"/>
                </a:solidFill>
                <a:latin typeface="Book Antiqua" pitchFamily="18" charset="0"/>
              </a:rPr>
              <a:t>In the waiting line it is down. </a:t>
            </a:r>
            <a:r>
              <a:rPr lang="en-US" dirty="0" smtClean="0">
                <a:solidFill>
                  <a:srgbClr val="FF0000"/>
                </a:solidFill>
                <a:latin typeface="Book Antiqua" pitchFamily="18" charset="0"/>
              </a:rPr>
              <a:t>In the processor until the end of the process it is down. </a:t>
            </a:r>
          </a:p>
          <a:p>
            <a:pPr marL="0" indent="0">
              <a:buNone/>
              <a:defRPr/>
            </a:pPr>
            <a:r>
              <a:rPr lang="en-US" dirty="0" smtClean="0">
                <a:latin typeface="Book Antiqua" pitchFamily="18" charset="0"/>
              </a:rPr>
              <a:t>There fore, besides Ii, I also need Ip</a:t>
            </a:r>
            <a:endParaRPr lang="en-US" sz="2400" dirty="0" smtClean="0">
              <a:solidFill>
                <a:schemeClr val="tx1"/>
              </a:solidFill>
              <a:latin typeface="Book Antiqua" pitchFamily="18" charset="0"/>
            </a:endParaRPr>
          </a:p>
        </p:txBody>
      </p:sp>
      <p:sp>
        <p:nvSpPr>
          <p:cNvPr id="6" name="Title 1"/>
          <p:cNvSpPr txBox="1">
            <a:spLocks/>
          </p:cNvSpPr>
          <p:nvPr/>
        </p:nvSpPr>
        <p:spPr bwMode="gray">
          <a:xfrm>
            <a:off x="0" y="0"/>
            <a:ext cx="9143999"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lang="en-US" sz="3600" kern="0" dirty="0">
                <a:latin typeface="Impact" pitchFamily="34" charset="0"/>
                <a:ea typeface="ＭＳ Ｐゴシック" pitchFamily="-65" charset="-128"/>
                <a:cs typeface="Impact" pitchFamily="34" charset="0"/>
              </a:rPr>
              <a:t>Problem </a:t>
            </a:r>
            <a:r>
              <a:rPr lang="en-US" sz="3600" kern="0" dirty="0" smtClean="0">
                <a:latin typeface="Impact" pitchFamily="34" charset="0"/>
                <a:ea typeface="ＭＳ Ｐゴシック" pitchFamily="-65" charset="-128"/>
                <a:cs typeface="Impact" pitchFamily="34" charset="0"/>
              </a:rPr>
              <a:t>11</a:t>
            </a:r>
            <a:endParaRPr lang="en-US" sz="3600" kern="0" dirty="0">
              <a:latin typeface="Impact" pitchFamily="34" charset="0"/>
              <a:ea typeface="ＭＳ Ｐゴシック" pitchFamily="-65" charset="-128"/>
              <a:cs typeface="Impact" pitchFamily="34" charset="0"/>
            </a:endParaRPr>
          </a:p>
        </p:txBody>
      </p:sp>
      <p:graphicFrame>
        <p:nvGraphicFramePr>
          <p:cNvPr id="301059" name="Object 3"/>
          <p:cNvGraphicFramePr>
            <a:graphicFrameLocks noChangeAspect="1"/>
          </p:cNvGraphicFramePr>
          <p:nvPr>
            <p:extLst>
              <p:ext uri="{D42A27DB-BD31-4B8C-83A1-F6EECF244321}">
                <p14:modId xmlns:p14="http://schemas.microsoft.com/office/powerpoint/2010/main" val="3298942150"/>
              </p:ext>
            </p:extLst>
          </p:nvPr>
        </p:nvGraphicFramePr>
        <p:xfrm>
          <a:off x="228600" y="4648200"/>
          <a:ext cx="4170363" cy="1443038"/>
        </p:xfrm>
        <a:graphic>
          <a:graphicData uri="http://schemas.openxmlformats.org/presentationml/2006/ole">
            <mc:AlternateContent xmlns:mc="http://schemas.openxmlformats.org/markup-compatibility/2006">
              <mc:Choice xmlns:v="urn:schemas-microsoft-com:vml" Requires="v">
                <p:oleObj spid="_x0000_s301179" name="Worksheet" r:id="rId4" imgW="2971779" imgH="1028717" progId="Excel.Sheet.12">
                  <p:embed/>
                </p:oleObj>
              </mc:Choice>
              <mc:Fallback>
                <p:oleObj name="Worksheet" r:id="rId4" imgW="2971779" imgH="1028717" progId="Excel.Sheet.12">
                  <p:embed/>
                  <p:pic>
                    <p:nvPicPr>
                      <p:cNvPr id="0" name="Picture 3"/>
                      <p:cNvPicPr>
                        <a:picLocks noChangeAspect="1" noChangeArrowheads="1"/>
                      </p:cNvPicPr>
                      <p:nvPr/>
                    </p:nvPicPr>
                    <p:blipFill>
                      <a:blip r:embed="rId5"/>
                      <a:srcRect/>
                      <a:stretch>
                        <a:fillRect/>
                      </a:stretch>
                    </p:blipFill>
                    <p:spPr bwMode="auto">
                      <a:xfrm>
                        <a:off x="228600" y="4648200"/>
                        <a:ext cx="4170363" cy="1443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1060" name="Object 4"/>
          <p:cNvGraphicFramePr>
            <a:graphicFrameLocks noChangeAspect="1"/>
          </p:cNvGraphicFramePr>
          <p:nvPr>
            <p:extLst>
              <p:ext uri="{D42A27DB-BD31-4B8C-83A1-F6EECF244321}">
                <p14:modId xmlns:p14="http://schemas.microsoft.com/office/powerpoint/2010/main" val="2246108832"/>
              </p:ext>
            </p:extLst>
          </p:nvPr>
        </p:nvGraphicFramePr>
        <p:xfrm>
          <a:off x="4495800" y="4648200"/>
          <a:ext cx="987425" cy="1439863"/>
        </p:xfrm>
        <a:graphic>
          <a:graphicData uri="http://schemas.openxmlformats.org/presentationml/2006/ole">
            <mc:AlternateContent xmlns:mc="http://schemas.openxmlformats.org/markup-compatibility/2006">
              <mc:Choice xmlns:v="urn:schemas-microsoft-com:vml" Requires="v">
                <p:oleObj spid="_x0000_s301180" name="Worksheet" r:id="rId6" imgW="704860" imgH="1028680" progId="Excel.Sheet.12">
                  <p:embed/>
                </p:oleObj>
              </mc:Choice>
              <mc:Fallback>
                <p:oleObj name="Worksheet" r:id="rId6" imgW="704860" imgH="1028680" progId="Excel.Sheet.12">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95800" y="4648200"/>
                        <a:ext cx="987425" cy="1439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1061" name="Object 5"/>
          <p:cNvGraphicFramePr>
            <a:graphicFrameLocks noChangeAspect="1"/>
          </p:cNvGraphicFramePr>
          <p:nvPr>
            <p:extLst>
              <p:ext uri="{D42A27DB-BD31-4B8C-83A1-F6EECF244321}">
                <p14:modId xmlns:p14="http://schemas.microsoft.com/office/powerpoint/2010/main" val="3171970823"/>
              </p:ext>
            </p:extLst>
          </p:nvPr>
        </p:nvGraphicFramePr>
        <p:xfrm>
          <a:off x="5715000" y="4648200"/>
          <a:ext cx="1782763" cy="1447800"/>
        </p:xfrm>
        <a:graphic>
          <a:graphicData uri="http://schemas.openxmlformats.org/presentationml/2006/ole">
            <mc:AlternateContent xmlns:mc="http://schemas.openxmlformats.org/markup-compatibility/2006">
              <mc:Choice xmlns:v="urn:schemas-microsoft-com:vml" Requires="v">
                <p:oleObj spid="_x0000_s301181" name="Worksheet" r:id="rId8" imgW="1266668" imgH="1028680" progId="Excel.Sheet.12">
                  <p:embed/>
                </p:oleObj>
              </mc:Choice>
              <mc:Fallback>
                <p:oleObj name="Worksheet" r:id="rId8" imgW="1266668" imgH="1028680" progId="Excel.Sheet.12">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15000" y="4648200"/>
                        <a:ext cx="1782763"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01059"/>
                                        </p:tgtEl>
                                        <p:attrNameLst>
                                          <p:attrName>style.visibility</p:attrName>
                                        </p:attrNameLst>
                                      </p:cBhvr>
                                      <p:to>
                                        <p:strVal val="visible"/>
                                      </p:to>
                                    </p:set>
                                    <p:animEffect transition="in" filter="dissolve">
                                      <p:cBhvr>
                                        <p:cTn id="7" dur="500"/>
                                        <p:tgtEl>
                                          <p:spTgt spid="30105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01060"/>
                                        </p:tgtEl>
                                        <p:attrNameLst>
                                          <p:attrName>style.visibility</p:attrName>
                                        </p:attrNameLst>
                                      </p:cBhvr>
                                      <p:to>
                                        <p:strVal val="visible"/>
                                      </p:to>
                                    </p:set>
                                    <p:animEffect transition="in" filter="dissolve">
                                      <p:cBhvr>
                                        <p:cTn id="12" dur="500"/>
                                        <p:tgtEl>
                                          <p:spTgt spid="30106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01061"/>
                                        </p:tgtEl>
                                        <p:attrNameLst>
                                          <p:attrName>style.visibility</p:attrName>
                                        </p:attrNameLst>
                                      </p:cBhvr>
                                      <p:to>
                                        <p:strVal val="visible"/>
                                      </p:to>
                                    </p:set>
                                    <p:animEffect transition="in" filter="dissolve">
                                      <p:cBhvr>
                                        <p:cTn id="17" dur="500"/>
                                        <p:tgtEl>
                                          <p:spTgt spid="3010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1295400"/>
            <a:ext cx="8991600" cy="457200"/>
          </a:xfrm>
        </p:spPr>
        <p:txBody>
          <a:bodyPr/>
          <a:lstStyle/>
          <a:p>
            <a:pPr marL="0" indent="0">
              <a:buNone/>
              <a:defRPr/>
            </a:pPr>
            <a:r>
              <a:rPr lang="en-US" sz="2400" dirty="0" smtClean="0">
                <a:solidFill>
                  <a:schemeClr val="tx1"/>
                </a:solidFill>
                <a:latin typeface="Book Antiqua" pitchFamily="18" charset="0"/>
              </a:rPr>
              <a:t>Lets check by using Ti and Tp instead of Ii and Ip</a:t>
            </a:r>
          </a:p>
        </p:txBody>
      </p:sp>
      <p:sp>
        <p:nvSpPr>
          <p:cNvPr id="6" name="Title 1"/>
          <p:cNvSpPr txBox="1">
            <a:spLocks/>
          </p:cNvSpPr>
          <p:nvPr/>
        </p:nvSpPr>
        <p:spPr bwMode="gray">
          <a:xfrm>
            <a:off x="0" y="0"/>
            <a:ext cx="9143999"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lang="en-US" sz="3600" kern="0" dirty="0">
                <a:latin typeface="Impact" pitchFamily="34" charset="0"/>
                <a:ea typeface="ＭＳ Ｐゴシック" pitchFamily="-65" charset="-128"/>
                <a:cs typeface="Impact" pitchFamily="34" charset="0"/>
              </a:rPr>
              <a:t>Problem </a:t>
            </a:r>
            <a:r>
              <a:rPr lang="en-US" sz="3600" kern="0" dirty="0" smtClean="0">
                <a:latin typeface="Impact" pitchFamily="34" charset="0"/>
                <a:ea typeface="ＭＳ Ｐゴシック" pitchFamily="-65" charset="-128"/>
                <a:cs typeface="Impact" pitchFamily="34" charset="0"/>
              </a:rPr>
              <a:t>11</a:t>
            </a:r>
            <a:endParaRPr lang="en-US" sz="3600" kern="0" dirty="0">
              <a:latin typeface="Impact" pitchFamily="34" charset="0"/>
              <a:ea typeface="ＭＳ Ｐゴシック" pitchFamily="-65" charset="-128"/>
              <a:cs typeface="Impact" pitchFamily="34" charset="0"/>
            </a:endParaRPr>
          </a:p>
        </p:txBody>
      </p:sp>
      <p:graphicFrame>
        <p:nvGraphicFramePr>
          <p:cNvPr id="302086" name="Object 6"/>
          <p:cNvGraphicFramePr>
            <a:graphicFrameLocks noChangeAspect="1"/>
          </p:cNvGraphicFramePr>
          <p:nvPr>
            <p:extLst>
              <p:ext uri="{D42A27DB-BD31-4B8C-83A1-F6EECF244321}">
                <p14:modId xmlns:p14="http://schemas.microsoft.com/office/powerpoint/2010/main" val="2690997356"/>
              </p:ext>
            </p:extLst>
          </p:nvPr>
        </p:nvGraphicFramePr>
        <p:xfrm>
          <a:off x="76200" y="1981200"/>
          <a:ext cx="3425825" cy="1435100"/>
        </p:xfrm>
        <a:graphic>
          <a:graphicData uri="http://schemas.openxmlformats.org/presentationml/2006/ole">
            <mc:AlternateContent xmlns:mc="http://schemas.openxmlformats.org/markup-compatibility/2006">
              <mc:Choice xmlns:v="urn:schemas-microsoft-com:vml" Requires="v">
                <p:oleObj spid="_x0000_s302371" name="Worksheet" r:id="rId4" imgW="2905104" imgH="1219290" progId="Excel.Sheet.12">
                  <p:embed/>
                </p:oleObj>
              </mc:Choice>
              <mc:Fallback>
                <p:oleObj name="Worksheet" r:id="rId4" imgW="2905104" imgH="1219290" progId="Excel.Sheet.12">
                  <p:embed/>
                  <p:pic>
                    <p:nvPicPr>
                      <p:cNvPr id="0" name="Picture 6"/>
                      <p:cNvPicPr>
                        <a:picLocks noChangeAspect="1" noChangeArrowheads="1"/>
                      </p:cNvPicPr>
                      <p:nvPr/>
                    </p:nvPicPr>
                    <p:blipFill>
                      <a:blip r:embed="rId5"/>
                      <a:srcRect/>
                      <a:stretch>
                        <a:fillRect/>
                      </a:stretch>
                    </p:blipFill>
                    <p:spPr bwMode="auto">
                      <a:xfrm>
                        <a:off x="76200" y="1981200"/>
                        <a:ext cx="3425825" cy="143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2088" name="Object 8"/>
          <p:cNvGraphicFramePr>
            <a:graphicFrameLocks noChangeAspect="1"/>
          </p:cNvGraphicFramePr>
          <p:nvPr>
            <p:extLst>
              <p:ext uri="{D42A27DB-BD31-4B8C-83A1-F6EECF244321}">
                <p14:modId xmlns:p14="http://schemas.microsoft.com/office/powerpoint/2010/main" val="198948555"/>
              </p:ext>
            </p:extLst>
          </p:nvPr>
        </p:nvGraphicFramePr>
        <p:xfrm>
          <a:off x="4392613" y="1981200"/>
          <a:ext cx="831850" cy="1435100"/>
        </p:xfrm>
        <a:graphic>
          <a:graphicData uri="http://schemas.openxmlformats.org/presentationml/2006/ole">
            <mc:AlternateContent xmlns:mc="http://schemas.openxmlformats.org/markup-compatibility/2006">
              <mc:Choice xmlns:v="urn:schemas-microsoft-com:vml" Requires="v">
                <p:oleObj spid="_x0000_s302372" name="Worksheet" r:id="rId6" imgW="704860" imgH="1219200" progId="Excel.Sheet.12">
                  <p:embed/>
                </p:oleObj>
              </mc:Choice>
              <mc:Fallback>
                <p:oleObj name="Worksheet" r:id="rId6" imgW="704860" imgH="1219200" progId="Excel.Sheet.12">
                  <p:embed/>
                  <p:pic>
                    <p:nvPicPr>
                      <p:cNvPr id="0"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92613" y="1981200"/>
                        <a:ext cx="831850" cy="143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2089" name="Object 9"/>
          <p:cNvGraphicFramePr>
            <a:graphicFrameLocks noChangeAspect="1"/>
          </p:cNvGraphicFramePr>
          <p:nvPr>
            <p:extLst>
              <p:ext uri="{D42A27DB-BD31-4B8C-83A1-F6EECF244321}">
                <p14:modId xmlns:p14="http://schemas.microsoft.com/office/powerpoint/2010/main" val="2032830629"/>
              </p:ext>
            </p:extLst>
          </p:nvPr>
        </p:nvGraphicFramePr>
        <p:xfrm>
          <a:off x="6029102" y="1981200"/>
          <a:ext cx="685800" cy="1435100"/>
        </p:xfrm>
        <a:graphic>
          <a:graphicData uri="http://schemas.openxmlformats.org/presentationml/2006/ole">
            <mc:AlternateContent xmlns:mc="http://schemas.openxmlformats.org/markup-compatibility/2006">
              <mc:Choice xmlns:v="urn:schemas-microsoft-com:vml" Requires="v">
                <p:oleObj spid="_x0000_s302373" name="Worksheet" r:id="rId8" imgW="580989" imgH="1219200" progId="Excel.Sheet.12">
                  <p:embed/>
                </p:oleObj>
              </mc:Choice>
              <mc:Fallback>
                <p:oleObj name="Worksheet" r:id="rId8" imgW="580989" imgH="1219200" progId="Excel.Sheet.12">
                  <p:embed/>
                  <p:pic>
                    <p:nvPicPr>
                      <p:cNvPr id="0"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29102" y="1981200"/>
                        <a:ext cx="685800" cy="143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2090" name="Object 10"/>
          <p:cNvGraphicFramePr>
            <a:graphicFrameLocks noChangeAspect="1"/>
          </p:cNvGraphicFramePr>
          <p:nvPr>
            <p:extLst>
              <p:ext uri="{D42A27DB-BD31-4B8C-83A1-F6EECF244321}">
                <p14:modId xmlns:p14="http://schemas.microsoft.com/office/powerpoint/2010/main" val="2412125389"/>
              </p:ext>
            </p:extLst>
          </p:nvPr>
        </p:nvGraphicFramePr>
        <p:xfrm>
          <a:off x="3522662" y="1981200"/>
          <a:ext cx="820738" cy="1435100"/>
        </p:xfrm>
        <a:graphic>
          <a:graphicData uri="http://schemas.openxmlformats.org/presentationml/2006/ole">
            <mc:AlternateContent xmlns:mc="http://schemas.openxmlformats.org/markup-compatibility/2006">
              <mc:Choice xmlns:v="urn:schemas-microsoft-com:vml" Requires="v">
                <p:oleObj spid="_x0000_s302374" name="Worksheet" r:id="rId10" imgW="695432" imgH="1219200" progId="Excel.Sheet.12">
                  <p:embed/>
                </p:oleObj>
              </mc:Choice>
              <mc:Fallback>
                <p:oleObj name="Worksheet" r:id="rId10" imgW="695432" imgH="1219200" progId="Excel.Sheet.12">
                  <p:embed/>
                  <p:pic>
                    <p:nvPicPr>
                      <p:cNvPr id="0" name="Picture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22662" y="1981200"/>
                        <a:ext cx="820738" cy="143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2091" name="Object 11"/>
          <p:cNvGraphicFramePr>
            <a:graphicFrameLocks noChangeAspect="1"/>
          </p:cNvGraphicFramePr>
          <p:nvPr>
            <p:extLst>
              <p:ext uri="{D42A27DB-BD31-4B8C-83A1-F6EECF244321}">
                <p14:modId xmlns:p14="http://schemas.microsoft.com/office/powerpoint/2010/main" val="1662090809"/>
              </p:ext>
            </p:extLst>
          </p:nvPr>
        </p:nvGraphicFramePr>
        <p:xfrm>
          <a:off x="5256212" y="1981200"/>
          <a:ext cx="730250" cy="1435100"/>
        </p:xfrm>
        <a:graphic>
          <a:graphicData uri="http://schemas.openxmlformats.org/presentationml/2006/ole">
            <mc:AlternateContent xmlns:mc="http://schemas.openxmlformats.org/markup-compatibility/2006">
              <mc:Choice xmlns:v="urn:schemas-microsoft-com:vml" Requires="v">
                <p:oleObj spid="_x0000_s302375" name="Worksheet" r:id="rId12" imgW="619028" imgH="1219200" progId="Excel.Sheet.12">
                  <p:embed/>
                </p:oleObj>
              </mc:Choice>
              <mc:Fallback>
                <p:oleObj name="Worksheet" r:id="rId12" imgW="619028" imgH="1219200" progId="Excel.Sheet.12">
                  <p:embed/>
                  <p:pic>
                    <p:nvPicPr>
                      <p:cNvPr id="0" name="Picture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256212" y="1981200"/>
                        <a:ext cx="730250" cy="143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2092" name="Object 12"/>
          <p:cNvGraphicFramePr>
            <a:graphicFrameLocks noChangeAspect="1"/>
          </p:cNvGraphicFramePr>
          <p:nvPr>
            <p:extLst>
              <p:ext uri="{D42A27DB-BD31-4B8C-83A1-F6EECF244321}">
                <p14:modId xmlns:p14="http://schemas.microsoft.com/office/powerpoint/2010/main" val="2555022745"/>
              </p:ext>
            </p:extLst>
          </p:nvPr>
        </p:nvGraphicFramePr>
        <p:xfrm>
          <a:off x="6740300" y="1981200"/>
          <a:ext cx="730250" cy="1435100"/>
        </p:xfrm>
        <a:graphic>
          <a:graphicData uri="http://schemas.openxmlformats.org/presentationml/2006/ole">
            <mc:AlternateContent xmlns:mc="http://schemas.openxmlformats.org/markup-compatibility/2006">
              <mc:Choice xmlns:v="urn:schemas-microsoft-com:vml" Requires="v">
                <p:oleObj spid="_x0000_s302376" name="Worksheet" r:id="rId14" imgW="619028" imgH="1219200" progId="Excel.Sheet.12">
                  <p:embed/>
                </p:oleObj>
              </mc:Choice>
              <mc:Fallback>
                <p:oleObj name="Worksheet" r:id="rId14" imgW="619028" imgH="1219200" progId="Excel.Sheet.12">
                  <p:embed/>
                  <p:pic>
                    <p:nvPicPr>
                      <p:cNvPr id="0" name="Picture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740300" y="1981200"/>
                        <a:ext cx="730250" cy="143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2093" name="Object 13"/>
          <p:cNvGraphicFramePr>
            <a:graphicFrameLocks noChangeAspect="1"/>
          </p:cNvGraphicFramePr>
          <p:nvPr>
            <p:extLst>
              <p:ext uri="{D42A27DB-BD31-4B8C-83A1-F6EECF244321}">
                <p14:modId xmlns:p14="http://schemas.microsoft.com/office/powerpoint/2010/main" val="1156384187"/>
              </p:ext>
            </p:extLst>
          </p:nvPr>
        </p:nvGraphicFramePr>
        <p:xfrm>
          <a:off x="7502300" y="1981200"/>
          <a:ext cx="1449388" cy="1435100"/>
        </p:xfrm>
        <a:graphic>
          <a:graphicData uri="http://schemas.openxmlformats.org/presentationml/2006/ole">
            <mc:AlternateContent xmlns:mc="http://schemas.openxmlformats.org/markup-compatibility/2006">
              <mc:Choice xmlns:v="urn:schemas-microsoft-com:vml" Requires="v">
                <p:oleObj spid="_x0000_s302377" name="Worksheet" r:id="rId16" imgW="1228628" imgH="1219200" progId="Excel.Sheet.12">
                  <p:embed/>
                </p:oleObj>
              </mc:Choice>
              <mc:Fallback>
                <p:oleObj name="Worksheet" r:id="rId16" imgW="1228628" imgH="1219200" progId="Excel.Sheet.12">
                  <p:embed/>
                  <p:pic>
                    <p:nvPicPr>
                      <p:cNvPr id="0" name="Picture 1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502300" y="1981200"/>
                        <a:ext cx="1449388" cy="143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02086"/>
                                        </p:tgtEl>
                                        <p:attrNameLst>
                                          <p:attrName>style.visibility</p:attrName>
                                        </p:attrNameLst>
                                      </p:cBhvr>
                                      <p:to>
                                        <p:strVal val="visible"/>
                                      </p:to>
                                    </p:set>
                                    <p:animEffect transition="in" filter="dissolve">
                                      <p:cBhvr>
                                        <p:cTn id="7" dur="500"/>
                                        <p:tgtEl>
                                          <p:spTgt spid="30208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02090"/>
                                        </p:tgtEl>
                                        <p:attrNameLst>
                                          <p:attrName>style.visibility</p:attrName>
                                        </p:attrNameLst>
                                      </p:cBhvr>
                                      <p:to>
                                        <p:strVal val="visible"/>
                                      </p:to>
                                    </p:set>
                                    <p:animEffect transition="in" filter="dissolve">
                                      <p:cBhvr>
                                        <p:cTn id="12" dur="500"/>
                                        <p:tgtEl>
                                          <p:spTgt spid="30209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02088"/>
                                        </p:tgtEl>
                                        <p:attrNameLst>
                                          <p:attrName>style.visibility</p:attrName>
                                        </p:attrNameLst>
                                      </p:cBhvr>
                                      <p:to>
                                        <p:strVal val="visible"/>
                                      </p:to>
                                    </p:set>
                                    <p:animEffect transition="in" filter="dissolve">
                                      <p:cBhvr>
                                        <p:cTn id="17" dur="500"/>
                                        <p:tgtEl>
                                          <p:spTgt spid="30208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02091"/>
                                        </p:tgtEl>
                                        <p:attrNameLst>
                                          <p:attrName>style.visibility</p:attrName>
                                        </p:attrNameLst>
                                      </p:cBhvr>
                                      <p:to>
                                        <p:strVal val="visible"/>
                                      </p:to>
                                    </p:set>
                                    <p:animEffect transition="in" filter="dissolve">
                                      <p:cBhvr>
                                        <p:cTn id="22" dur="500"/>
                                        <p:tgtEl>
                                          <p:spTgt spid="30209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02089"/>
                                        </p:tgtEl>
                                        <p:attrNameLst>
                                          <p:attrName>style.visibility</p:attrName>
                                        </p:attrNameLst>
                                      </p:cBhvr>
                                      <p:to>
                                        <p:strVal val="visible"/>
                                      </p:to>
                                    </p:set>
                                    <p:animEffect transition="in" filter="dissolve">
                                      <p:cBhvr>
                                        <p:cTn id="27" dur="500"/>
                                        <p:tgtEl>
                                          <p:spTgt spid="30208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02092"/>
                                        </p:tgtEl>
                                        <p:attrNameLst>
                                          <p:attrName>style.visibility</p:attrName>
                                        </p:attrNameLst>
                                      </p:cBhvr>
                                      <p:to>
                                        <p:strVal val="visible"/>
                                      </p:to>
                                    </p:set>
                                    <p:animEffect transition="in" filter="dissolve">
                                      <p:cBhvr>
                                        <p:cTn id="32" dur="500"/>
                                        <p:tgtEl>
                                          <p:spTgt spid="30209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02093"/>
                                        </p:tgtEl>
                                        <p:attrNameLst>
                                          <p:attrName>style.visibility</p:attrName>
                                        </p:attrNameLst>
                                      </p:cBhvr>
                                      <p:to>
                                        <p:strVal val="visible"/>
                                      </p:to>
                                    </p:set>
                                    <p:animEffect transition="in" filter="dissolve">
                                      <p:cBhvr>
                                        <p:cTn id="37" dur="500"/>
                                        <p:tgtEl>
                                          <p:spTgt spid="3020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1143000"/>
            <a:ext cx="9067800" cy="5029200"/>
          </a:xfrm>
        </p:spPr>
        <p:txBody>
          <a:bodyPr/>
          <a:lstStyle/>
          <a:p>
            <a:pPr>
              <a:buNone/>
              <a:defRPr/>
            </a:pPr>
            <a:r>
              <a:rPr lang="en-US" b="1" dirty="0" smtClean="0">
                <a:solidFill>
                  <a:schemeClr val="tx1"/>
                </a:solidFill>
                <a:latin typeface="Book Antiqua" pitchFamily="18" charset="0"/>
              </a:rPr>
              <a:t>c) How long, on average, does a customer wait in line? </a:t>
            </a:r>
          </a:p>
          <a:p>
            <a:pPr lvl="1">
              <a:buSzPct val="100000"/>
              <a:buFont typeface="+mj-lt"/>
              <a:buAutoNum type="alphaLcParenR"/>
              <a:defRPr/>
            </a:pPr>
            <a:r>
              <a:rPr lang="en-US" dirty="0" smtClean="0">
                <a:solidFill>
                  <a:schemeClr val="tx1"/>
                </a:solidFill>
                <a:latin typeface="Book Antiqua" pitchFamily="18" charset="0"/>
              </a:rPr>
              <a:t>6 minutes</a:t>
            </a:r>
          </a:p>
          <a:p>
            <a:pPr lvl="1">
              <a:buSzPct val="100000"/>
              <a:buFont typeface="+mj-lt"/>
              <a:buAutoNum type="alphaLcParenR"/>
              <a:defRPr/>
            </a:pPr>
            <a:r>
              <a:rPr lang="en-US" dirty="0" smtClean="0">
                <a:solidFill>
                  <a:schemeClr val="tx1"/>
                </a:solidFill>
                <a:latin typeface="Book Antiqua" pitchFamily="18" charset="0"/>
              </a:rPr>
              <a:t>4.8 minutes</a:t>
            </a:r>
          </a:p>
          <a:p>
            <a:pPr lvl="1">
              <a:buSzPct val="100000"/>
              <a:buFont typeface="+mj-lt"/>
              <a:buAutoNum type="alphaLcParenR"/>
              <a:defRPr/>
            </a:pPr>
            <a:r>
              <a:rPr lang="en-US" dirty="0" smtClean="0">
                <a:solidFill>
                  <a:schemeClr val="tx1"/>
                </a:solidFill>
                <a:latin typeface="Book Antiqua" pitchFamily="18" charset="0"/>
              </a:rPr>
              <a:t>3 minutes</a:t>
            </a:r>
          </a:p>
          <a:p>
            <a:pPr lvl="1">
              <a:buSzPct val="100000"/>
              <a:buFont typeface="+mj-lt"/>
              <a:buAutoNum type="alphaLcParenR"/>
              <a:defRPr/>
            </a:pPr>
            <a:r>
              <a:rPr lang="en-US" dirty="0" smtClean="0">
                <a:solidFill>
                  <a:schemeClr val="tx1"/>
                </a:solidFill>
                <a:latin typeface="Book Antiqua" pitchFamily="18" charset="0"/>
              </a:rPr>
              <a:t>2.6 minutes</a:t>
            </a:r>
          </a:p>
          <a:p>
            <a:pPr lvl="1">
              <a:buSzPct val="100000"/>
              <a:buFont typeface="+mj-lt"/>
              <a:buAutoNum type="alphaLcParenR"/>
              <a:defRPr/>
            </a:pPr>
            <a:r>
              <a:rPr lang="en-US" dirty="0" smtClean="0">
                <a:solidFill>
                  <a:schemeClr val="tx1"/>
                </a:solidFill>
                <a:latin typeface="Book Antiqua" pitchFamily="18" charset="0"/>
              </a:rPr>
              <a:t>2 minutes</a:t>
            </a:r>
          </a:p>
          <a:p>
            <a:pPr marL="857250" lvl="1" indent="-457200">
              <a:buFont typeface="Wingdings" pitchFamily="2" charset="2"/>
              <a:buNone/>
              <a:defRPr/>
            </a:pPr>
            <a:endParaRPr lang="en-US" sz="1800" dirty="0" smtClean="0">
              <a:solidFill>
                <a:schemeClr val="tx1"/>
              </a:solidFill>
              <a:latin typeface="Book Antiqua" pitchFamily="18" charset="0"/>
            </a:endParaRPr>
          </a:p>
          <a:p>
            <a:pPr marL="857250" lvl="1" indent="-457200">
              <a:buFont typeface="Wingdings" pitchFamily="2" charset="2"/>
              <a:buNone/>
              <a:defRPr/>
            </a:pPr>
            <a:endParaRPr lang="en-US" sz="1800" dirty="0" smtClean="0">
              <a:solidFill>
                <a:srgbClr val="00B0F0"/>
              </a:solidFill>
              <a:latin typeface="Book Antiqua" pitchFamily="18" charset="0"/>
            </a:endParaRPr>
          </a:p>
          <a:p>
            <a:pPr marL="457200" indent="-457200">
              <a:spcAft>
                <a:spcPts val="600"/>
              </a:spcAft>
              <a:buFont typeface="Wingdings" pitchFamily="2" charset="2"/>
              <a:buNone/>
              <a:defRPr/>
            </a:pPr>
            <a:r>
              <a:rPr lang="en-US" dirty="0" smtClean="0">
                <a:solidFill>
                  <a:schemeClr val="tx1"/>
                </a:solidFill>
                <a:latin typeface="Book Antiqua" pitchFamily="18" charset="0"/>
              </a:rPr>
              <a:t>Indeed Ii was even given in the problem.</a:t>
            </a:r>
          </a:p>
          <a:p>
            <a:pPr marL="457200" indent="-457200">
              <a:spcAft>
                <a:spcPts val="600"/>
              </a:spcAft>
              <a:buFont typeface="Wingdings" pitchFamily="2" charset="2"/>
              <a:buNone/>
              <a:defRPr/>
            </a:pPr>
            <a:r>
              <a:rPr lang="en-US" dirty="0" smtClean="0">
                <a:solidFill>
                  <a:schemeClr val="tx1"/>
                </a:solidFill>
                <a:latin typeface="Book Antiqua" pitchFamily="18" charset="0"/>
              </a:rPr>
              <a:t>Ti= Ii/R</a:t>
            </a:r>
          </a:p>
          <a:p>
            <a:pPr marL="457200" indent="-457200">
              <a:spcAft>
                <a:spcPts val="600"/>
              </a:spcAft>
              <a:buFont typeface="Wingdings" pitchFamily="2" charset="2"/>
              <a:buNone/>
              <a:defRPr/>
            </a:pPr>
            <a:r>
              <a:rPr lang="en-US" dirty="0" smtClean="0">
                <a:solidFill>
                  <a:schemeClr val="tx1"/>
                </a:solidFill>
                <a:latin typeface="Book Antiqua" pitchFamily="18" charset="0"/>
              </a:rPr>
              <a:t>Ti= 0.5/10 = .05</a:t>
            </a:r>
          </a:p>
          <a:p>
            <a:pPr marL="457200" indent="-457200">
              <a:spcAft>
                <a:spcPts val="600"/>
              </a:spcAft>
              <a:buFont typeface="Wingdings" pitchFamily="2" charset="2"/>
              <a:buNone/>
              <a:defRPr/>
            </a:pPr>
            <a:r>
              <a:rPr lang="en-US" dirty="0" smtClean="0">
                <a:solidFill>
                  <a:schemeClr val="tx1"/>
                </a:solidFill>
                <a:latin typeface="Book Antiqua" pitchFamily="18" charset="0"/>
              </a:rPr>
              <a:t>0.05(60) = 3 minutes</a:t>
            </a:r>
          </a:p>
          <a:p>
            <a:pPr>
              <a:defRPr/>
            </a:pPr>
            <a:endParaRPr lang="en-US" dirty="0">
              <a:latin typeface="Book Antiqua" pitchFamily="18" charset="0"/>
            </a:endParaRPr>
          </a:p>
        </p:txBody>
      </p:sp>
      <p:graphicFrame>
        <p:nvGraphicFramePr>
          <p:cNvPr id="54274" name="Object 2"/>
          <p:cNvGraphicFramePr>
            <a:graphicFrameLocks noChangeAspect="1"/>
          </p:cNvGraphicFramePr>
          <p:nvPr>
            <p:extLst>
              <p:ext uri="{D42A27DB-BD31-4B8C-83A1-F6EECF244321}">
                <p14:modId xmlns:p14="http://schemas.microsoft.com/office/powerpoint/2010/main" val="1591062259"/>
              </p:ext>
            </p:extLst>
          </p:nvPr>
        </p:nvGraphicFramePr>
        <p:xfrm>
          <a:off x="3200400" y="2971800"/>
          <a:ext cx="3581400" cy="1024366"/>
        </p:xfrm>
        <a:graphic>
          <a:graphicData uri="http://schemas.openxmlformats.org/presentationml/2006/ole">
            <mc:AlternateContent xmlns:mc="http://schemas.openxmlformats.org/markup-compatibility/2006">
              <mc:Choice xmlns:v="urn:schemas-microsoft-com:vml" Requires="v">
                <p:oleObj spid="_x0000_s215083" name="Equation" r:id="rId4" imgW="1511280" imgH="444240" progId="Equation.3">
                  <p:embed/>
                </p:oleObj>
              </mc:Choice>
              <mc:Fallback>
                <p:oleObj name="Equation" r:id="rId4" imgW="1511280" imgH="44424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2971800"/>
                        <a:ext cx="3581400" cy="1024366"/>
                      </a:xfrm>
                      <a:prstGeom prst="rect">
                        <a:avLst/>
                      </a:prstGeom>
                      <a:noFill/>
                    </p:spPr>
                  </p:pic>
                </p:oleObj>
              </mc:Fallback>
            </mc:AlternateContent>
          </a:graphicData>
        </a:graphic>
      </p:graphicFrame>
      <p:sp>
        <p:nvSpPr>
          <p:cNvPr id="8" name="Title 1"/>
          <p:cNvSpPr txBox="1">
            <a:spLocks/>
          </p:cNvSpPr>
          <p:nvPr/>
        </p:nvSpPr>
        <p:spPr bwMode="gray">
          <a:xfrm>
            <a:off x="0" y="0"/>
            <a:ext cx="9143999"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smtClean="0">
                <a:latin typeface="Impact" pitchFamily="34" charset="0"/>
                <a:ea typeface="ＭＳ Ｐゴシック" pitchFamily="-65" charset="-128"/>
                <a:cs typeface="Impact" pitchFamily="34" charset="0"/>
              </a:rPr>
              <a:t>7 - Approximation</a:t>
            </a:r>
            <a:endParaRPr lang="en-US" sz="3600" kern="0" dirty="0">
              <a:latin typeface="Impact" pitchFamily="34" charset="0"/>
              <a:ea typeface="ＭＳ Ｐゴシック" pitchFamily="-65" charset="-128"/>
              <a:cs typeface="Impact"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4274"/>
                                        </p:tgtEl>
                                        <p:attrNameLst>
                                          <p:attrName>style.visibility</p:attrName>
                                        </p:attrNameLst>
                                      </p:cBhvr>
                                      <p:to>
                                        <p:strVal val="visible"/>
                                      </p:to>
                                    </p:set>
                                    <p:animEffect transition="in" filter="dissolve">
                                      <p:cBhvr>
                                        <p:cTn id="7" dur="500"/>
                                        <p:tgtEl>
                                          <p:spTgt spid="5427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8" end="8"/>
                                            </p:txEl>
                                          </p:spTgt>
                                        </p:tgtEl>
                                        <p:attrNameLst>
                                          <p:attrName>style.visibility</p:attrName>
                                        </p:attrNameLst>
                                      </p:cBhvr>
                                      <p:to>
                                        <p:strVal val="visible"/>
                                      </p:to>
                                    </p:set>
                                    <p:animEffect transition="in" filter="dissolve">
                                      <p:cBhvr>
                                        <p:cTn id="12" dur="500"/>
                                        <p:tgtEl>
                                          <p:spTgt spid="5">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9" end="9"/>
                                            </p:txEl>
                                          </p:spTgt>
                                        </p:tgtEl>
                                        <p:attrNameLst>
                                          <p:attrName>style.visibility</p:attrName>
                                        </p:attrNameLst>
                                      </p:cBhvr>
                                      <p:to>
                                        <p:strVal val="visible"/>
                                      </p:to>
                                    </p:set>
                                    <p:animEffect transition="in" filter="dissolve">
                                      <p:cBhvr>
                                        <p:cTn id="17" dur="500"/>
                                        <p:tgtEl>
                                          <p:spTgt spid="5">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10" end="10"/>
                                            </p:txEl>
                                          </p:spTgt>
                                        </p:tgtEl>
                                        <p:attrNameLst>
                                          <p:attrName>style.visibility</p:attrName>
                                        </p:attrNameLst>
                                      </p:cBhvr>
                                      <p:to>
                                        <p:strVal val="visible"/>
                                      </p:to>
                                    </p:set>
                                    <p:animEffect transition="in" filter="dissolve">
                                      <p:cBhvr>
                                        <p:cTn id="22" dur="500"/>
                                        <p:tgtEl>
                                          <p:spTgt spid="5">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animEffect transition="in" filter="dissolve">
                                      <p:cBhvr>
                                        <p:cTn id="27" dur="500"/>
                                        <p:tgtEl>
                                          <p:spTgt spid="5">
                                            <p:txEl>
                                              <p:pRg st="11" end="1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mph" presetSubtype="2" fill="hold" nodeType="clickEffect">
                                  <p:stCondLst>
                                    <p:cond delay="0"/>
                                  </p:stCondLst>
                                  <p:childTnLst>
                                    <p:animClr clrSpc="rgb" dir="cw">
                                      <p:cBhvr override="childStyle">
                                        <p:cTn id="31" dur="2000" fill="hold"/>
                                        <p:tgtEl>
                                          <p:spTgt spid="5">
                                            <p:txEl>
                                              <p:pRg st="3" end="3"/>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1143000"/>
            <a:ext cx="9067800" cy="2895600"/>
          </a:xfrm>
        </p:spPr>
        <p:txBody>
          <a:bodyPr/>
          <a:lstStyle/>
          <a:p>
            <a:pPr>
              <a:buNone/>
              <a:defRPr/>
            </a:pPr>
            <a:r>
              <a:rPr lang="en-US" b="1" dirty="0" smtClean="0">
                <a:solidFill>
                  <a:schemeClr val="tx1"/>
                </a:solidFill>
                <a:latin typeface="Book Antiqua" pitchFamily="18" charset="0"/>
              </a:rPr>
              <a:t>d) Calculate the expected “hourly” cost of the “We Pay While You Wait” program. </a:t>
            </a:r>
          </a:p>
          <a:p>
            <a:pPr lvl="1">
              <a:buSzPct val="100000"/>
              <a:buFont typeface="+mj-lt"/>
              <a:buAutoNum type="alphaLcParenR"/>
              <a:defRPr/>
            </a:pPr>
            <a:r>
              <a:rPr lang="en-US" dirty="0" smtClean="0">
                <a:solidFill>
                  <a:schemeClr val="tx1"/>
                </a:solidFill>
                <a:latin typeface="Book Antiqua" pitchFamily="18" charset="0"/>
              </a:rPr>
              <a:t>$9</a:t>
            </a:r>
          </a:p>
          <a:p>
            <a:pPr lvl="1">
              <a:buSzPct val="100000"/>
              <a:buFont typeface="+mj-lt"/>
              <a:buAutoNum type="alphaLcParenR"/>
              <a:defRPr/>
            </a:pPr>
            <a:r>
              <a:rPr lang="en-US" dirty="0" smtClean="0">
                <a:solidFill>
                  <a:schemeClr val="tx1"/>
                </a:solidFill>
                <a:latin typeface="Book Antiqua" pitchFamily="18" charset="0"/>
              </a:rPr>
              <a:t>$36</a:t>
            </a:r>
          </a:p>
          <a:p>
            <a:pPr lvl="1">
              <a:buSzPct val="100000"/>
              <a:buFont typeface="+mj-lt"/>
              <a:buAutoNum type="alphaLcParenR"/>
              <a:defRPr/>
            </a:pPr>
            <a:r>
              <a:rPr lang="en-US" dirty="0" smtClean="0">
                <a:solidFill>
                  <a:schemeClr val="tx1"/>
                </a:solidFill>
                <a:latin typeface="Book Antiqua" pitchFamily="18" charset="0"/>
              </a:rPr>
              <a:t>$60</a:t>
            </a:r>
          </a:p>
          <a:p>
            <a:pPr lvl="1">
              <a:buSzPct val="100000"/>
              <a:buFont typeface="+mj-lt"/>
              <a:buAutoNum type="alphaLcParenR"/>
              <a:defRPr/>
            </a:pPr>
            <a:r>
              <a:rPr lang="en-US" dirty="0" smtClean="0">
                <a:solidFill>
                  <a:schemeClr val="tx1"/>
                </a:solidFill>
                <a:latin typeface="Book Antiqua" pitchFamily="18" charset="0"/>
              </a:rPr>
              <a:t>$90</a:t>
            </a:r>
          </a:p>
          <a:p>
            <a:pPr lvl="1">
              <a:buSzPct val="100000"/>
              <a:buFont typeface="+mj-lt"/>
              <a:buAutoNum type="alphaLcParenR"/>
              <a:defRPr/>
            </a:pPr>
            <a:r>
              <a:rPr lang="en-US" dirty="0" smtClean="0">
                <a:solidFill>
                  <a:schemeClr val="tx1"/>
                </a:solidFill>
                <a:latin typeface="Book Antiqua" pitchFamily="18" charset="0"/>
              </a:rPr>
              <a:t>$140</a:t>
            </a:r>
          </a:p>
        </p:txBody>
      </p:sp>
      <p:sp>
        <p:nvSpPr>
          <p:cNvPr id="8" name="Title 1"/>
          <p:cNvSpPr txBox="1">
            <a:spLocks/>
          </p:cNvSpPr>
          <p:nvPr/>
        </p:nvSpPr>
        <p:spPr bwMode="gray">
          <a:xfrm>
            <a:off x="0" y="0"/>
            <a:ext cx="9143999"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a:latin typeface="Impact" pitchFamily="34" charset="0"/>
                <a:ea typeface="ＭＳ Ｐゴシック" pitchFamily="-65" charset="-128"/>
                <a:cs typeface="Impact" pitchFamily="34" charset="0"/>
              </a:rPr>
              <a:t>7</a:t>
            </a:r>
          </a:p>
        </p:txBody>
      </p:sp>
      <p:sp>
        <p:nvSpPr>
          <p:cNvPr id="4" name="Content Placeholder 4"/>
          <p:cNvSpPr txBox="1">
            <a:spLocks/>
          </p:cNvSpPr>
          <p:nvPr/>
        </p:nvSpPr>
        <p:spPr bwMode="auto">
          <a:xfrm>
            <a:off x="2362198" y="2209800"/>
            <a:ext cx="6781799" cy="213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buFont typeface="Wingdings" pitchFamily="2" charset="2"/>
              <a:buNone/>
              <a:defRPr/>
            </a:pPr>
            <a:r>
              <a:rPr lang="en-US" dirty="0" smtClean="0">
                <a:solidFill>
                  <a:schemeClr val="tx1"/>
                </a:solidFill>
              </a:rPr>
              <a:t>Ii =0.5. </a:t>
            </a:r>
          </a:p>
          <a:p>
            <a:pPr marL="0" indent="0">
              <a:buFont typeface="Wingdings" pitchFamily="2" charset="2"/>
              <a:buNone/>
              <a:defRPr/>
            </a:pPr>
            <a:r>
              <a:rPr lang="en-US" dirty="0" smtClean="0">
                <a:solidFill>
                  <a:schemeClr val="tx1"/>
                </a:solidFill>
              </a:rPr>
              <a:t>Therefore, a half of a customer is always there.</a:t>
            </a:r>
          </a:p>
          <a:p>
            <a:pPr marL="0" indent="0">
              <a:buFont typeface="Wingdings" pitchFamily="2" charset="2"/>
              <a:buNone/>
              <a:defRPr/>
            </a:pPr>
            <a:r>
              <a:rPr lang="en-US" dirty="0" smtClean="0">
                <a:solidFill>
                  <a:schemeClr val="tx1"/>
                </a:solidFill>
              </a:rPr>
              <a:t> For each hour one customer gets 60(3) = $180.</a:t>
            </a:r>
          </a:p>
          <a:p>
            <a:pPr marL="0" indent="0">
              <a:buFont typeface="Wingdings" pitchFamily="2" charset="2"/>
              <a:buNone/>
              <a:defRPr/>
            </a:pPr>
            <a:r>
              <a:rPr lang="en-US" dirty="0" smtClean="0">
                <a:solidFill>
                  <a:schemeClr val="tx1"/>
                </a:solidFill>
              </a:rPr>
              <a:t> Thus 0.5 customer gets $90.</a:t>
            </a:r>
          </a:p>
          <a:p>
            <a:pPr>
              <a:buFont typeface="Wingdings" pitchFamily="2" charset="2"/>
              <a:buNone/>
              <a:defRPr/>
            </a:pPr>
            <a:r>
              <a:rPr lang="en-US" dirty="0" smtClean="0">
                <a:solidFill>
                  <a:schemeClr val="tx1"/>
                </a:solidFill>
              </a:rPr>
              <a:t>Perhaps you do not believe me.</a:t>
            </a:r>
          </a:p>
        </p:txBody>
      </p:sp>
      <p:sp>
        <p:nvSpPr>
          <p:cNvPr id="7" name="Content Placeholder 4"/>
          <p:cNvSpPr txBox="1">
            <a:spLocks/>
          </p:cNvSpPr>
          <p:nvPr/>
        </p:nvSpPr>
        <p:spPr bwMode="auto">
          <a:xfrm>
            <a:off x="0" y="4648200"/>
            <a:ext cx="9143997" cy="176167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Font typeface="Wingdings" pitchFamily="2" charset="2"/>
              <a:buNone/>
              <a:defRPr/>
            </a:pPr>
            <a:r>
              <a:rPr lang="en-US" dirty="0" smtClean="0">
                <a:solidFill>
                  <a:schemeClr val="tx1"/>
                </a:solidFill>
              </a:rPr>
              <a:t>Each customer waits, on average, 3 minutes. </a:t>
            </a:r>
          </a:p>
          <a:p>
            <a:pPr>
              <a:buFont typeface="Wingdings" pitchFamily="2" charset="2"/>
              <a:buNone/>
              <a:defRPr/>
            </a:pPr>
            <a:r>
              <a:rPr lang="en-US" dirty="0">
                <a:solidFill>
                  <a:schemeClr val="tx1"/>
                </a:solidFill>
              </a:rPr>
              <a:t>H</a:t>
            </a:r>
            <a:r>
              <a:rPr lang="en-US" dirty="0" smtClean="0">
                <a:solidFill>
                  <a:schemeClr val="tx1"/>
                </a:solidFill>
              </a:rPr>
              <a:t>e or she receives, on average, 3(3) =$9. </a:t>
            </a:r>
          </a:p>
          <a:p>
            <a:pPr>
              <a:buFont typeface="Wingdings" pitchFamily="2" charset="2"/>
              <a:buNone/>
              <a:defRPr/>
            </a:pPr>
            <a:r>
              <a:rPr lang="en-US" dirty="0" smtClean="0">
                <a:solidFill>
                  <a:schemeClr val="tx1"/>
                </a:solidFill>
              </a:rPr>
              <a:t>There are 10 customers arriving per hour. </a:t>
            </a:r>
          </a:p>
          <a:p>
            <a:pPr>
              <a:buFont typeface="Wingdings" pitchFamily="2" charset="2"/>
              <a:buNone/>
              <a:defRPr/>
            </a:pPr>
            <a:r>
              <a:rPr lang="en-US" dirty="0">
                <a:solidFill>
                  <a:schemeClr val="tx1"/>
                </a:solidFill>
              </a:rPr>
              <a:t>T</a:t>
            </a:r>
            <a:r>
              <a:rPr lang="en-US" dirty="0" smtClean="0">
                <a:solidFill>
                  <a:schemeClr val="tx1"/>
                </a:solidFill>
              </a:rPr>
              <a:t>he overall hourly cost of this program is 9*10=$90.</a:t>
            </a:r>
          </a:p>
          <a:p>
            <a:pPr>
              <a:defRPr/>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7">
                                            <p:txEl>
                                              <p:pRg st="0" end="0"/>
                                            </p:txEl>
                                          </p:spTgt>
                                        </p:tgtEl>
                                        <p:attrNameLst>
                                          <p:attrName>style.visibility</p:attrName>
                                        </p:attrNameLst>
                                      </p:cBhvr>
                                      <p:to>
                                        <p:strVal val="visible"/>
                                      </p:to>
                                    </p:set>
                                    <p:animEffect transition="in" filter="dissolve">
                                      <p:cBhvr>
                                        <p:cTn id="32" dur="500"/>
                                        <p:tgtEl>
                                          <p:spTgt spid="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7">
                                            <p:txEl>
                                              <p:pRg st="1" end="1"/>
                                            </p:txEl>
                                          </p:spTgt>
                                        </p:tgtEl>
                                        <p:attrNameLst>
                                          <p:attrName>style.visibility</p:attrName>
                                        </p:attrNameLst>
                                      </p:cBhvr>
                                      <p:to>
                                        <p:strVal val="visible"/>
                                      </p:to>
                                    </p:set>
                                    <p:animEffect transition="in" filter="dissolve">
                                      <p:cBhvr>
                                        <p:cTn id="37" dur="500"/>
                                        <p:tgtEl>
                                          <p:spTgt spid="7">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7">
                                            <p:txEl>
                                              <p:pRg st="2" end="2"/>
                                            </p:txEl>
                                          </p:spTgt>
                                        </p:tgtEl>
                                        <p:attrNameLst>
                                          <p:attrName>style.visibility</p:attrName>
                                        </p:attrNameLst>
                                      </p:cBhvr>
                                      <p:to>
                                        <p:strVal val="visible"/>
                                      </p:to>
                                    </p:set>
                                    <p:animEffect transition="in" filter="dissolve">
                                      <p:cBhvr>
                                        <p:cTn id="42" dur="500"/>
                                        <p:tgtEl>
                                          <p:spTgt spid="7">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7">
                                            <p:txEl>
                                              <p:pRg st="3" end="3"/>
                                            </p:txEl>
                                          </p:spTgt>
                                        </p:tgtEl>
                                        <p:attrNameLst>
                                          <p:attrName>style.visibility</p:attrName>
                                        </p:attrNameLst>
                                      </p:cBhvr>
                                      <p:to>
                                        <p:strVal val="visible"/>
                                      </p:to>
                                    </p:set>
                                    <p:animEffect transition="in" filter="dissolve">
                                      <p:cBhvr>
                                        <p:cTn id="47" dur="500"/>
                                        <p:tgtEl>
                                          <p:spTgt spid="7">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mph" presetSubtype="2" fill="hold" nodeType="clickEffect">
                                  <p:stCondLst>
                                    <p:cond delay="0"/>
                                  </p:stCondLst>
                                  <p:childTnLst>
                                    <p:animClr clrSpc="rgb" dir="cw">
                                      <p:cBhvr override="childStyle">
                                        <p:cTn id="51" dur="2000" fill="hold"/>
                                        <p:tgtEl>
                                          <p:spTgt spid="5">
                                            <p:txEl>
                                              <p:pRg st="4" end="4"/>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1219200"/>
            <a:ext cx="9067800" cy="1981200"/>
          </a:xfrm>
        </p:spPr>
        <p:txBody>
          <a:bodyPr/>
          <a:lstStyle/>
          <a:p>
            <a:pPr marL="465138" indent="-465138">
              <a:buNone/>
              <a:defRPr/>
            </a:pPr>
            <a:r>
              <a:rPr lang="en-US" b="1" dirty="0" smtClean="0">
                <a:solidFill>
                  <a:schemeClr val="tx1"/>
                </a:solidFill>
                <a:latin typeface="Book Antiqua" pitchFamily="18" charset="0"/>
              </a:rPr>
              <a:t>e) Suppose each additional clerk costs X dollars per hour (including all other clerk related costs such as benefits, space and equipment hourly costs). Compute the maximum value of X if it is at our benefit to hire one additional clerk? </a:t>
            </a:r>
          </a:p>
          <a:p>
            <a:pPr>
              <a:buNone/>
              <a:defRPr/>
            </a:pPr>
            <a:endParaRPr lang="en-US" dirty="0" smtClean="0">
              <a:solidFill>
                <a:schemeClr val="tx1"/>
              </a:solidFill>
              <a:latin typeface="Book Antiqua" pitchFamily="18" charset="0"/>
            </a:endParaRPr>
          </a:p>
          <a:p>
            <a:pPr>
              <a:buNone/>
              <a:defRPr/>
            </a:pPr>
            <a:r>
              <a:rPr lang="en-US" dirty="0" smtClean="0">
                <a:solidFill>
                  <a:schemeClr val="tx1"/>
                </a:solidFill>
                <a:latin typeface="Book Antiqua" pitchFamily="18" charset="0"/>
              </a:rPr>
              <a:t>    </a:t>
            </a:r>
          </a:p>
          <a:p>
            <a:pPr marL="857250" lvl="1" indent="-457200">
              <a:buFont typeface="Wingdings" pitchFamily="2" charset="2"/>
              <a:buNone/>
              <a:defRPr/>
            </a:pPr>
            <a:endParaRPr lang="en-US" sz="1800" dirty="0" smtClean="0">
              <a:latin typeface="Book Antiqua" pitchFamily="18" charset="0"/>
            </a:endParaRPr>
          </a:p>
          <a:p>
            <a:pPr>
              <a:defRPr/>
            </a:pPr>
            <a:endParaRPr lang="en-US" dirty="0">
              <a:latin typeface="Book Antiqua" pitchFamily="18" charset="0"/>
            </a:endParaRPr>
          </a:p>
        </p:txBody>
      </p:sp>
      <p:sp>
        <p:nvSpPr>
          <p:cNvPr id="8" name="Title 1"/>
          <p:cNvSpPr txBox="1">
            <a:spLocks/>
          </p:cNvSpPr>
          <p:nvPr/>
        </p:nvSpPr>
        <p:spPr bwMode="gray">
          <a:xfrm>
            <a:off x="0" y="0"/>
            <a:ext cx="9143999"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a:latin typeface="Impact" pitchFamily="34" charset="0"/>
                <a:ea typeface="ＭＳ Ｐゴシック" pitchFamily="-65" charset="-128"/>
                <a:cs typeface="Impact" pitchFamily="34" charset="0"/>
              </a:rPr>
              <a:t>7</a:t>
            </a:r>
          </a:p>
        </p:txBody>
      </p:sp>
      <p:graphicFrame>
        <p:nvGraphicFramePr>
          <p:cNvPr id="2" name="Object 2"/>
          <p:cNvGraphicFramePr>
            <a:graphicFrameLocks noChangeAspect="1"/>
          </p:cNvGraphicFramePr>
          <p:nvPr>
            <p:extLst>
              <p:ext uri="{D42A27DB-BD31-4B8C-83A1-F6EECF244321}">
                <p14:modId xmlns:p14="http://schemas.microsoft.com/office/powerpoint/2010/main" val="3504022327"/>
              </p:ext>
            </p:extLst>
          </p:nvPr>
        </p:nvGraphicFramePr>
        <p:xfrm>
          <a:off x="287338" y="4211638"/>
          <a:ext cx="3708400" cy="1122362"/>
        </p:xfrm>
        <a:graphic>
          <a:graphicData uri="http://schemas.openxmlformats.org/presentationml/2006/ole">
            <mc:AlternateContent xmlns:mc="http://schemas.openxmlformats.org/markup-compatibility/2006">
              <mc:Choice xmlns:v="urn:schemas-microsoft-com:vml" Requires="v">
                <p:oleObj spid="_x0000_s246826" name="Equation" r:id="rId4" imgW="1511280" imgH="469800" progId="Equation.3">
                  <p:embed/>
                </p:oleObj>
              </mc:Choice>
              <mc:Fallback>
                <p:oleObj name="Equation" r:id="rId4" imgW="1511280" imgH="469800" progId="Equation.3">
                  <p:embed/>
                  <p:pic>
                    <p:nvPicPr>
                      <p:cNvPr id="0" name="Object 2"/>
                      <p:cNvPicPr>
                        <a:picLocks noChangeAspect="1" noChangeArrowheads="1"/>
                      </p:cNvPicPr>
                      <p:nvPr/>
                    </p:nvPicPr>
                    <p:blipFill>
                      <a:blip r:embed="rId5"/>
                      <a:srcRect/>
                      <a:stretch>
                        <a:fillRect/>
                      </a:stretch>
                    </p:blipFill>
                    <p:spPr bwMode="auto">
                      <a:xfrm>
                        <a:off x="287338" y="4211638"/>
                        <a:ext cx="3708400" cy="1122362"/>
                      </a:xfrm>
                      <a:prstGeom prst="rect">
                        <a:avLst/>
                      </a:prstGeom>
                      <a:noFill/>
                    </p:spPr>
                  </p:pic>
                </p:oleObj>
              </mc:Fallback>
            </mc:AlternateContent>
          </a:graphicData>
        </a:graphic>
      </p:graphicFrame>
      <p:sp>
        <p:nvSpPr>
          <p:cNvPr id="6" name="Content Placeholder 4"/>
          <p:cNvSpPr txBox="1">
            <a:spLocks/>
          </p:cNvSpPr>
          <p:nvPr/>
        </p:nvSpPr>
        <p:spPr bwMode="auto">
          <a:xfrm>
            <a:off x="76200" y="5410200"/>
            <a:ext cx="906780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Ii reduced from 0.5 customers</a:t>
            </a:r>
            <a:r>
              <a:rPr kumimoji="0" lang="en-US" sz="2400" b="0" i="0" u="none" strike="noStrike" kern="0" cap="none" spc="0" normalizeH="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to</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0.0447 customers = 0.4553</a:t>
            </a: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a:t>
            </a:r>
          </a:p>
          <a:p>
            <a:pPr marL="857250" marR="0" lvl="1" indent="-4572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1800" b="0" i="0" u="none" strike="noStrike" kern="0" cap="none" spc="0" normalizeH="0" baseline="0" noProof="0" dirty="0" smtClean="0">
              <a:ln>
                <a:noFill/>
              </a:ln>
              <a:solidFill>
                <a:srgbClr val="002060"/>
              </a:solidFill>
              <a:effectLst/>
              <a:uLnTx/>
              <a:uFillTx/>
              <a:latin typeface="Book Antiqua" pitchFamily="18" charset="0"/>
              <a:ea typeface="ＭＳ Ｐゴシック" pitchFamily="-112" charset="-128"/>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Char char="p"/>
              <a:tabLst/>
              <a:defRPr/>
            </a:pPr>
            <a:endParaRPr kumimoji="0" lang="en-US" sz="2400" b="0" i="0" u="none" strike="noStrike" kern="0" cap="none" spc="0" normalizeH="0" baseline="0" noProof="0" dirty="0">
              <a:ln>
                <a:noFill/>
              </a:ln>
              <a:solidFill>
                <a:srgbClr val="002060"/>
              </a:solidFill>
              <a:effectLst/>
              <a:uLnTx/>
              <a:uFillTx/>
              <a:latin typeface="Book Antiqua" pitchFamily="18" charset="0"/>
              <a:ea typeface="ＭＳ Ｐゴシック" pitchFamily="-65" charset="-128"/>
              <a:cs typeface="MS Reference Sans Serif" pitchFamily="34" charset="0"/>
            </a:endParaRPr>
          </a:p>
        </p:txBody>
      </p:sp>
      <p:sp>
        <p:nvSpPr>
          <p:cNvPr id="7" name="Content Placeholder 4"/>
          <p:cNvSpPr txBox="1">
            <a:spLocks/>
          </p:cNvSpPr>
          <p:nvPr/>
        </p:nvSpPr>
        <p:spPr bwMode="auto">
          <a:xfrm>
            <a:off x="0" y="3200400"/>
            <a:ext cx="9067800"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If we have two clerks, Rp increases from 20 to 40, and  utilization drops from 0.5 to 10/40 = 0.25</a:t>
            </a: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a:t>
            </a:r>
          </a:p>
          <a:p>
            <a:pPr marL="857250" marR="0" lvl="1" indent="-4572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1800" b="0" i="0" u="none" strike="noStrike" kern="0" cap="none" spc="0" normalizeH="0" baseline="0" noProof="0" dirty="0" smtClean="0">
              <a:ln>
                <a:noFill/>
              </a:ln>
              <a:solidFill>
                <a:srgbClr val="002060"/>
              </a:solidFill>
              <a:effectLst/>
              <a:uLnTx/>
              <a:uFillTx/>
              <a:latin typeface="Book Antiqua" pitchFamily="18" charset="0"/>
              <a:ea typeface="ＭＳ Ｐゴシック" pitchFamily="-112"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gray">
          <a:xfrm>
            <a:off x="0" y="0"/>
            <a:ext cx="9143999"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a:latin typeface="Impact" pitchFamily="34" charset="0"/>
                <a:ea typeface="ＭＳ Ｐゴシック" pitchFamily="-65" charset="-128"/>
                <a:cs typeface="Impact" pitchFamily="34" charset="0"/>
              </a:rPr>
              <a:t>7</a:t>
            </a:r>
          </a:p>
        </p:txBody>
      </p:sp>
      <p:sp>
        <p:nvSpPr>
          <p:cNvPr id="6" name="Content Placeholder 4"/>
          <p:cNvSpPr txBox="1">
            <a:spLocks/>
          </p:cNvSpPr>
          <p:nvPr/>
        </p:nvSpPr>
        <p:spPr bwMode="auto">
          <a:xfrm>
            <a:off x="76200" y="1066800"/>
            <a:ext cx="90678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lang="en-US" sz="2400" kern="0" dirty="0" smtClean="0">
                <a:latin typeface="Book Antiqua" pitchFamily="18" charset="0"/>
                <a:ea typeface="ＭＳ Ｐゴシック" pitchFamily="-65" charset="-128"/>
                <a:cs typeface="MS Reference Sans Serif" pitchFamily="34" charset="0"/>
              </a:rPr>
              <a:t>The number of customers waiting in the line reduced by 0.455.</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lang="en-US" sz="2400" kern="0" dirty="0" smtClean="0">
                <a:latin typeface="Book Antiqua" pitchFamily="18" charset="0"/>
                <a:ea typeface="ＭＳ Ｐゴシック" pitchFamily="-65" charset="-128"/>
                <a:cs typeface="MS Reference Sans Serif" pitchFamily="34" charset="0"/>
              </a:rPr>
              <a:t>It means each hour, there are 0.455 less customers waiting in line. </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lang="en-US" sz="2400" kern="0" dirty="0" smtClean="0">
                <a:latin typeface="Book Antiqua" pitchFamily="18" charset="0"/>
                <a:ea typeface="ＭＳ Ｐゴシック" pitchFamily="-65" charset="-128"/>
                <a:cs typeface="MS Reference Sans Serif" pitchFamily="34" charset="0"/>
              </a:rPr>
              <a:t>The cost of each hour waiting per 1 customer is $180</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lang="en-US" sz="2400" kern="0" dirty="0" smtClean="0">
                <a:latin typeface="Book Antiqua" pitchFamily="18" charset="0"/>
                <a:ea typeface="ＭＳ Ｐゴシック" pitchFamily="-65" charset="-128"/>
                <a:cs typeface="MS Reference Sans Serif" pitchFamily="34" charset="0"/>
              </a:rPr>
              <a:t>The waiting cost of 0.455 customers is 180(0.4553) = 81.95</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lang="en-US" sz="2400" kern="0" dirty="0" smtClean="0">
                <a:latin typeface="Book Antiqua" pitchFamily="18" charset="0"/>
                <a:ea typeface="ＭＳ Ｐゴシック" pitchFamily="-65" charset="-128"/>
                <a:cs typeface="MS Reference Sans Serif" pitchFamily="34" charset="0"/>
              </a:rPr>
              <a:t>If the additional clerk costs less than $81.96 per hour it is at our benefit to hire her. </a:t>
            </a:r>
          </a:p>
          <a:p>
            <a:pPr marL="342900" indent="-342900" eaLnBrk="1" hangingPunct="1">
              <a:spcBef>
                <a:spcPct val="20000"/>
              </a:spcBef>
              <a:spcAft>
                <a:spcPts val="600"/>
              </a:spcAft>
              <a:buSzPct val="75000"/>
              <a:defRPr/>
            </a:pPr>
            <a:r>
              <a:rPr lang="en-US" sz="2400" b="1" dirty="0">
                <a:latin typeface="Book Antiqua" pitchFamily="18" charset="0"/>
              </a:rPr>
              <a:t>f</a:t>
            </a:r>
            <a:r>
              <a:rPr lang="en-US" sz="2400" b="1" dirty="0" smtClean="0">
                <a:latin typeface="Book Antiqua" pitchFamily="18" charset="0"/>
              </a:rPr>
              <a:t>) Suppose each additional clerk costs $30 per hour.  How many new clerk should we hire, one or two? </a:t>
            </a:r>
          </a:p>
          <a:p>
            <a:pPr marL="342900" indent="-342900" eaLnBrk="1" hangingPunct="1">
              <a:spcBef>
                <a:spcPct val="20000"/>
              </a:spcBef>
              <a:spcAft>
                <a:spcPts val="600"/>
              </a:spcAft>
              <a:buSzPct val="75000"/>
              <a:defRPr/>
            </a:pPr>
            <a:r>
              <a:rPr lang="en-US" sz="2400" dirty="0" smtClean="0">
                <a:latin typeface="Book Antiqua" pitchFamily="18" charset="0"/>
              </a:rPr>
              <a:t>Obviously, it is at our benefit to hire one clerk.</a:t>
            </a:r>
          </a:p>
          <a:p>
            <a:pPr marL="342900" indent="-342900" eaLnBrk="1" hangingPunct="1">
              <a:spcBef>
                <a:spcPct val="20000"/>
              </a:spcBef>
              <a:spcAft>
                <a:spcPts val="600"/>
              </a:spcAft>
              <a:buSzPct val="75000"/>
              <a:defRPr/>
            </a:pPr>
            <a:r>
              <a:rPr lang="en-US" sz="2400" dirty="0" smtClean="0">
                <a:latin typeface="Book Antiqua" pitchFamily="18" charset="0"/>
              </a:rPr>
              <a:t>If we hire two clerks (to have 3 clerks), Rp increases to 60, and  utilization drops 10/60 = 0.167</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a:t>
            </a:r>
          </a:p>
          <a:p>
            <a:pPr marL="857250" marR="0" lvl="1" indent="-4572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1800" b="0" i="0" u="none" strike="noStrike" kern="0" cap="none" spc="0" normalizeH="0" baseline="0" noProof="0" dirty="0" smtClean="0">
              <a:ln>
                <a:noFill/>
              </a:ln>
              <a:solidFill>
                <a:srgbClr val="002060"/>
              </a:solidFill>
              <a:effectLst/>
              <a:uLnTx/>
              <a:uFillTx/>
              <a:latin typeface="Book Antiqua" pitchFamily="18" charset="0"/>
              <a:ea typeface="ＭＳ Ｐゴシック" pitchFamily="-112" charset="-128"/>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Char char="p"/>
              <a:tabLst/>
              <a:defRPr/>
            </a:pPr>
            <a:endParaRPr kumimoji="0" lang="en-US" sz="2400" b="0" i="0" u="none" strike="noStrike" kern="0" cap="none" spc="0" normalizeH="0" baseline="0" noProof="0" dirty="0">
              <a:ln>
                <a:noFill/>
              </a:ln>
              <a:solidFill>
                <a:srgbClr val="002060"/>
              </a:solidFill>
              <a:effectLst/>
              <a:uLnTx/>
              <a:uFillTx/>
              <a:latin typeface="Book Antiqua" pitchFamily="18" charset="0"/>
              <a:ea typeface="ＭＳ Ｐゴシック" pitchFamily="-65" charset="-128"/>
              <a:cs typeface="MS Reference Sans Serif"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ssolv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dissolv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dissolv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dissolv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dissolve">
                                      <p:cBhvr>
                                        <p:cTn id="4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gray">
          <a:xfrm>
            <a:off x="0" y="0"/>
            <a:ext cx="9143999"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a:latin typeface="Impact" pitchFamily="34" charset="0"/>
                <a:ea typeface="ＭＳ Ｐゴシック" pitchFamily="-65" charset="-128"/>
                <a:cs typeface="Impact" pitchFamily="34" charset="0"/>
              </a:rPr>
              <a:t>7</a:t>
            </a:r>
          </a:p>
        </p:txBody>
      </p:sp>
      <p:sp>
        <p:nvSpPr>
          <p:cNvPr id="6" name="Content Placeholder 4"/>
          <p:cNvSpPr txBox="1">
            <a:spLocks/>
          </p:cNvSpPr>
          <p:nvPr/>
        </p:nvSpPr>
        <p:spPr bwMode="auto">
          <a:xfrm>
            <a:off x="0" y="2514600"/>
            <a:ext cx="90678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1" hangingPunct="1">
              <a:spcBef>
                <a:spcPct val="20000"/>
              </a:spcBef>
              <a:spcAft>
                <a:spcPts val="600"/>
              </a:spcAft>
              <a:buSzPct val="75000"/>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Ii </a:t>
            </a:r>
            <a:r>
              <a:rPr kumimoji="0" lang="en-US" sz="2400" i="0"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is</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reduced from 0.045 customers to  0.008,</a:t>
            </a:r>
            <a:r>
              <a:rPr kumimoji="0" lang="en-US" sz="2400" i="0"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a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0.037 customer reduction. </a:t>
            </a:r>
          </a:p>
          <a:p>
            <a:pPr marL="342900" indent="-342900" eaLnBrk="1" hangingPunct="1">
              <a:spcBef>
                <a:spcPct val="200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By adding the third clerk, there are 0.037 less customers waiting in line (each hour and always) </a:t>
            </a:r>
          </a:p>
          <a:p>
            <a:pPr marL="342900" lvl="0" indent="-342900" eaLnBrk="1" hangingPunct="1">
              <a:spcBef>
                <a:spcPct val="200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180(0.037) = about $6-$7</a:t>
            </a:r>
          </a:p>
          <a:p>
            <a:pPr marL="342900" lvl="0" indent="-342900" eaLnBrk="1" hangingPunct="1">
              <a:spcBef>
                <a:spcPct val="200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It is not at our benefit to hire the second additional clerk, pay $30 per hour capacity cost to reduce waiting cost by $6-$7 per hour. </a:t>
            </a:r>
          </a:p>
          <a:p>
            <a:pPr marL="342900" lvl="0" indent="-342900" eaLnBrk="1" hangingPunct="1">
              <a:spcBef>
                <a:spcPct val="200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And we will not pay more that $1-$2  to the fourth clerk. </a:t>
            </a:r>
          </a:p>
          <a:p>
            <a:pPr marL="342900" indent="-342900" eaLnBrk="1" hangingPunct="1">
              <a:spcBef>
                <a:spcPct val="20000"/>
              </a:spcBef>
              <a:buSzPct val="75000"/>
              <a:defRPr/>
            </a:pPr>
            <a:endParaRPr lang="en-US" sz="2400" kern="0" dirty="0" smtClean="0">
              <a:latin typeface="Book Antiqua" pitchFamily="18" charset="0"/>
              <a:ea typeface="ＭＳ Ｐゴシック" pitchFamily="-65" charset="-128"/>
              <a:cs typeface="MS Reference Sans Serif" pitchFamily="34" charset="0"/>
            </a:endParaRPr>
          </a:p>
          <a:p>
            <a:pPr marL="342900" lvl="0" indent="-342900" eaLnBrk="1" hangingPunct="1">
              <a:spcBef>
                <a:spcPct val="20000"/>
              </a:spcBef>
              <a:buSzPct val="75000"/>
              <a:defRPr/>
            </a:pPr>
            <a:endParaRPr lang="en-US" sz="2400" kern="0" dirty="0" smtClean="0">
              <a:latin typeface="Book Antiqua" pitchFamily="18" charset="0"/>
              <a:ea typeface="ＭＳ Ｐゴシック" pitchFamily="-65" charset="-128"/>
              <a:cs typeface="MS Reference Sans Serif" pitchFamily="34" charset="0"/>
            </a:endParaRPr>
          </a:p>
          <a:p>
            <a:pPr marL="342900" indent="-342900" eaLnBrk="1" hangingPunct="1">
              <a:spcBef>
                <a:spcPct val="20000"/>
              </a:spcBef>
              <a:buSzPct val="75000"/>
              <a:defRPr/>
            </a:pPr>
            <a:endParaRPr lang="en-US" sz="2400" kern="0" dirty="0" smtClean="0">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a:t>
            </a:r>
          </a:p>
          <a:p>
            <a:pPr marL="857250" marR="0" lvl="1" indent="-4572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1800" b="0" i="0" u="none" strike="noStrike" kern="0" cap="none" spc="0" normalizeH="0" baseline="0" noProof="0" dirty="0" smtClean="0">
              <a:ln>
                <a:noFill/>
              </a:ln>
              <a:solidFill>
                <a:srgbClr val="002060"/>
              </a:solidFill>
              <a:effectLst/>
              <a:uLnTx/>
              <a:uFillTx/>
              <a:latin typeface="Book Antiqua" pitchFamily="18" charset="0"/>
              <a:ea typeface="ＭＳ Ｐゴシック" pitchFamily="-112" charset="-128"/>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Char char="p"/>
              <a:tabLst/>
              <a:defRPr/>
            </a:pPr>
            <a:endParaRPr kumimoji="0" lang="en-US" sz="2400" b="0" i="0" u="none" strike="noStrike" kern="0" cap="none" spc="0" normalizeH="0" baseline="0" noProof="0" dirty="0">
              <a:ln>
                <a:noFill/>
              </a:ln>
              <a:solidFill>
                <a:srgbClr val="002060"/>
              </a:solidFill>
              <a:effectLst/>
              <a:uLnTx/>
              <a:uFillTx/>
              <a:latin typeface="Book Antiqua" pitchFamily="18" charset="0"/>
              <a:ea typeface="ＭＳ Ｐゴシック" pitchFamily="-65" charset="-128"/>
              <a:cs typeface="MS Reference Sans Serif" pitchFamily="34" charset="0"/>
            </a:endParaRPr>
          </a:p>
        </p:txBody>
      </p:sp>
      <p:graphicFrame>
        <p:nvGraphicFramePr>
          <p:cNvPr id="4" name="Object 2"/>
          <p:cNvGraphicFramePr>
            <a:graphicFrameLocks noChangeAspect="1"/>
          </p:cNvGraphicFramePr>
          <p:nvPr/>
        </p:nvGraphicFramePr>
        <p:xfrm>
          <a:off x="255588" y="1423988"/>
          <a:ext cx="3574783" cy="1090612"/>
        </p:xfrm>
        <a:graphic>
          <a:graphicData uri="http://schemas.openxmlformats.org/presentationml/2006/ole">
            <mc:AlternateContent xmlns:mc="http://schemas.openxmlformats.org/markup-compatibility/2006">
              <mc:Choice xmlns:v="urn:schemas-microsoft-com:vml" Requires="v">
                <p:oleObj spid="_x0000_s248877" name="Equation" r:id="rId4" imgW="1498320" imgH="469800" progId="Equation.3">
                  <p:embed/>
                </p:oleObj>
              </mc:Choice>
              <mc:Fallback>
                <p:oleObj name="Equation" r:id="rId4" imgW="1498320" imgH="4698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588" y="1423988"/>
                        <a:ext cx="3574783" cy="1090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dissolve">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dissolve">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dissolve">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dissolve">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dissolve">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
                                            <p:txEl>
                                              <p:pRg st="9" end="9"/>
                                            </p:txEl>
                                          </p:spTgt>
                                        </p:tgtEl>
                                        <p:attrNameLst>
                                          <p:attrName>style.visibility</p:attrName>
                                        </p:attrNameLst>
                                      </p:cBhvr>
                                      <p:to>
                                        <p:strVal val="visible"/>
                                      </p:to>
                                    </p:set>
                                    <p:animEffect transition="in" filter="dissolve">
                                      <p:cBhvr>
                                        <p:cTn id="37"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1219200"/>
            <a:ext cx="9067800" cy="1371600"/>
          </a:xfrm>
        </p:spPr>
        <p:txBody>
          <a:bodyPr/>
          <a:lstStyle/>
          <a:p>
            <a:pPr marL="465138" indent="-465138">
              <a:buNone/>
              <a:defRPr/>
            </a:pPr>
            <a:r>
              <a:rPr lang="en-US" b="1" dirty="0" smtClean="0">
                <a:solidFill>
                  <a:schemeClr val="tx1"/>
                </a:solidFill>
                <a:latin typeface="Book Antiqua" pitchFamily="18" charset="0"/>
              </a:rPr>
              <a:t>We did not need to do this much computations for the third clerk. With two clerks the total number of customers waiting in line was: </a:t>
            </a:r>
            <a:endParaRPr lang="en-US" dirty="0" smtClean="0">
              <a:solidFill>
                <a:schemeClr val="tx1"/>
              </a:solidFill>
              <a:latin typeface="Book Antiqua" pitchFamily="18" charset="0"/>
            </a:endParaRPr>
          </a:p>
          <a:p>
            <a:pPr marL="857250" lvl="1" indent="-457200">
              <a:buFont typeface="Wingdings" pitchFamily="2" charset="2"/>
              <a:buNone/>
              <a:defRPr/>
            </a:pPr>
            <a:endParaRPr lang="en-US" sz="1800" dirty="0" smtClean="0">
              <a:latin typeface="Book Antiqua" pitchFamily="18" charset="0"/>
            </a:endParaRPr>
          </a:p>
          <a:p>
            <a:pPr>
              <a:defRPr/>
            </a:pPr>
            <a:endParaRPr lang="en-US" dirty="0">
              <a:latin typeface="Book Antiqua" pitchFamily="18" charset="0"/>
            </a:endParaRPr>
          </a:p>
        </p:txBody>
      </p:sp>
      <p:sp>
        <p:nvSpPr>
          <p:cNvPr id="8" name="Title 1"/>
          <p:cNvSpPr txBox="1">
            <a:spLocks/>
          </p:cNvSpPr>
          <p:nvPr/>
        </p:nvSpPr>
        <p:spPr bwMode="gray">
          <a:xfrm>
            <a:off x="0" y="0"/>
            <a:ext cx="9143999"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a:latin typeface="Impact" pitchFamily="34" charset="0"/>
                <a:ea typeface="ＭＳ Ｐゴシック" pitchFamily="-65" charset="-128"/>
                <a:cs typeface="Impact" pitchFamily="34" charset="0"/>
              </a:rPr>
              <a:t>7</a:t>
            </a:r>
          </a:p>
        </p:txBody>
      </p:sp>
      <p:sp>
        <p:nvSpPr>
          <p:cNvPr id="6" name="Content Placeholder 4"/>
          <p:cNvSpPr txBox="1">
            <a:spLocks/>
          </p:cNvSpPr>
          <p:nvPr/>
        </p:nvSpPr>
        <p:spPr bwMode="auto">
          <a:xfrm>
            <a:off x="-1" y="2590800"/>
            <a:ext cx="9144001" cy="2514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Ii was equal to 0.045 for c =2. </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lang="en-US" sz="2400" kern="0" dirty="0" smtClean="0">
                <a:latin typeface="Book Antiqua" pitchFamily="18" charset="0"/>
                <a:ea typeface="ＭＳ Ｐゴシック" pitchFamily="-65" charset="-128"/>
                <a:cs typeface="MS Reference Sans Serif" pitchFamily="34" charset="0"/>
              </a:rPr>
              <a:t>Even i</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f we reduce the number of customers in the waiting</a:t>
            </a:r>
            <a:r>
              <a:rPr kumimoji="0" lang="en-US" sz="2400" b="0" i="0" u="none" strike="noStrike" kern="0" cap="none" spc="0" normalizeH="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line </a:t>
            </a:r>
            <a:r>
              <a:rPr kumimoji="0" lang="en-US" sz="2400" b="0" i="0" strike="noStrike" kern="0" cap="none" spc="0" normalizeH="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to</a:t>
            </a:r>
            <a:r>
              <a:rPr kumimoji="0" lang="en-US" sz="2400" i="0" strike="noStrike" kern="0" cap="none" spc="0" normalizeH="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0,</a:t>
            </a:r>
            <a:r>
              <a:rPr kumimoji="0" lang="en-US" sz="2400" b="1" i="0" u="sng" strike="noStrike" kern="0" cap="none" spc="0" normalizeH="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a:t>
            </a:r>
            <a:r>
              <a:rPr lang="en-US" sz="2400" kern="0" dirty="0" smtClean="0">
                <a:latin typeface="Book Antiqua" pitchFamily="18" charset="0"/>
                <a:ea typeface="ＭＳ Ｐゴシック" pitchFamily="-65" charset="-128"/>
                <a:cs typeface="MS Reference Sans Serif" pitchFamily="34" charset="0"/>
              </a:rPr>
              <a:t>w</a:t>
            </a:r>
            <a:r>
              <a:rPr kumimoji="0" lang="en-US" sz="2400" i="0" strike="noStrike" kern="0" cap="none" spc="0" normalizeH="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e </a:t>
            </a:r>
            <a:r>
              <a:rPr kumimoji="0" lang="en-US" sz="2400" b="0" i="0" u="none" strike="noStrike" kern="0" cap="none" spc="0" normalizeH="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have reduced the line by 0.045 customers.</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0.045(180) = 8.1</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lang="en-US" sz="2400" kern="0" dirty="0" smtClean="0">
                <a:latin typeface="Book Antiqua" pitchFamily="18" charset="0"/>
                <a:ea typeface="ＭＳ Ｐゴシック" pitchFamily="-65" charset="-128"/>
                <a:cs typeface="MS Reference Sans Serif" pitchFamily="34" charset="0"/>
              </a:rPr>
              <a:t>It is not worth the cost $30 to benefit $8</a:t>
            </a: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857250" marR="0" lvl="1" indent="-4572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1800" b="0" i="0" u="none" strike="noStrike" kern="0" cap="none" spc="0" normalizeH="0" baseline="0" noProof="0" dirty="0" smtClean="0">
              <a:ln>
                <a:noFill/>
              </a:ln>
              <a:solidFill>
                <a:srgbClr val="002060"/>
              </a:solidFill>
              <a:effectLst/>
              <a:uLnTx/>
              <a:uFillTx/>
              <a:latin typeface="Book Antiqua" pitchFamily="18" charset="0"/>
              <a:ea typeface="ＭＳ Ｐゴシック" pitchFamily="-112" charset="-128"/>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Char char="p"/>
              <a:tabLst/>
              <a:defRPr/>
            </a:pPr>
            <a:endParaRPr kumimoji="0" lang="en-US" sz="2400" b="0" i="0" u="none" strike="noStrike" kern="0" cap="none" spc="0" normalizeH="0" baseline="0" noProof="0" dirty="0">
              <a:ln>
                <a:noFill/>
              </a:ln>
              <a:solidFill>
                <a:srgbClr val="002060"/>
              </a:solidFill>
              <a:effectLst/>
              <a:uLnTx/>
              <a:uFillTx/>
              <a:latin typeface="Book Antiqua" pitchFamily="18" charset="0"/>
              <a:ea typeface="ＭＳ Ｐゴシック" pitchFamily="-65" charset="-128"/>
              <a:cs typeface="MS Reference Sans Serif"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ssolv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9772</TotalTime>
  <Words>2016</Words>
  <Application>Microsoft Office PowerPoint</Application>
  <PresentationFormat>On-screen Show (4:3)</PresentationFormat>
  <Paragraphs>302</Paragraphs>
  <Slides>31</Slides>
  <Notes>22</Notes>
  <HiddenSlides>0</HiddenSlides>
  <MMClips>0</MMClips>
  <ScaleCrop>false</ScaleCrop>
  <HeadingPairs>
    <vt:vector size="8" baseType="variant">
      <vt:variant>
        <vt:lpstr>Fonts Used</vt:lpstr>
      </vt:variant>
      <vt:variant>
        <vt:i4>13</vt:i4>
      </vt:variant>
      <vt:variant>
        <vt:lpstr>Theme</vt:lpstr>
      </vt:variant>
      <vt:variant>
        <vt:i4>4</vt:i4>
      </vt:variant>
      <vt:variant>
        <vt:lpstr>Embedded OLE Servers</vt:lpstr>
      </vt:variant>
      <vt:variant>
        <vt:i4>2</vt:i4>
      </vt:variant>
      <vt:variant>
        <vt:lpstr>Slide Titles</vt:lpstr>
      </vt:variant>
      <vt:variant>
        <vt:i4>31</vt:i4>
      </vt:variant>
    </vt:vector>
  </HeadingPairs>
  <TitlesOfParts>
    <vt:vector size="50" baseType="lpstr">
      <vt:lpstr>ＭＳ Ｐゴシック</vt:lpstr>
      <vt:lpstr>Arial</vt:lpstr>
      <vt:lpstr>Book Antiqua</vt:lpstr>
      <vt:lpstr>Calibri</vt:lpstr>
      <vt:lpstr>Garamond</vt:lpstr>
      <vt:lpstr>Impact</vt:lpstr>
      <vt:lpstr>Lucida Calligraphy</vt:lpstr>
      <vt:lpstr>Monotype Sorts</vt:lpstr>
      <vt:lpstr>MS Reference Sans Serif</vt:lpstr>
      <vt:lpstr>Symbol</vt:lpstr>
      <vt:lpstr>Times New Roman</vt:lpstr>
      <vt:lpstr>Verdana</vt:lpstr>
      <vt:lpstr>Wingdings</vt:lpstr>
      <vt:lpstr>Lean Thinking Final.ppt</vt:lpstr>
      <vt:lpstr>1_Lean Thinking Final</vt:lpstr>
      <vt:lpstr>Lean Thinking Final</vt:lpstr>
      <vt:lpstr>2_Lean Thinking Final</vt:lpstr>
      <vt:lpstr>Equation</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Effect of Pooling</vt:lpstr>
      <vt:lpstr>PowerPoint Presentation</vt:lpstr>
      <vt:lpstr>Problem 9. Exponential Probability Distribution </vt:lpstr>
      <vt:lpstr>Problem 9. Exponential Probability Distribution </vt:lpstr>
      <vt:lpstr>Problem 9. Exponential &amp; Poisson </vt:lpstr>
      <vt:lpstr>Problem 10.a. Exponential Probability Distribution </vt:lpstr>
      <vt:lpstr>Problem 10.b. Exponential Probability Distribution </vt:lpstr>
      <vt:lpstr>PowerPoint Presentation</vt:lpstr>
      <vt:lpstr>Problem 10.c. Exponential Probability Distribution </vt:lpstr>
      <vt:lpstr>PowerPoint Presentation</vt:lpstr>
      <vt:lpstr>Problem 11</vt:lpstr>
      <vt:lpstr>PowerPoint Presentation</vt:lpstr>
      <vt:lpstr>PowerPoint Presentation</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Ardavan</cp:lastModifiedBy>
  <cp:revision>509</cp:revision>
  <dcterms:created xsi:type="dcterms:W3CDTF">2008-11-22T01:06:20Z</dcterms:created>
  <dcterms:modified xsi:type="dcterms:W3CDTF">2017-12-03T04:09:40Z</dcterms:modified>
</cp:coreProperties>
</file>