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784" r:id="rId2"/>
    <p:sldMasterId id="2147483764" r:id="rId3"/>
    <p:sldMasterId id="2147483785" r:id="rId4"/>
  </p:sldMasterIdLst>
  <p:notesMasterIdLst>
    <p:notesMasterId r:id="rId10"/>
  </p:notesMasterIdLst>
  <p:handoutMasterIdLst>
    <p:handoutMasterId r:id="rId11"/>
  </p:handoutMasterIdLst>
  <p:sldIdLst>
    <p:sldId id="282" r:id="rId5"/>
    <p:sldId id="265" r:id="rId6"/>
    <p:sldId id="283" r:id="rId7"/>
    <p:sldId id="269" r:id="rId8"/>
    <p:sldId id="288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drian" initials="A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0000"/>
    <a:srgbClr val="000078"/>
    <a:srgbClr val="00007D"/>
    <a:srgbClr val="A500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2" autoAdjust="0"/>
    <p:restoredTop sz="92487" autoAdjust="0"/>
  </p:normalViewPr>
  <p:slideViewPr>
    <p:cSldViewPr>
      <p:cViewPr>
        <p:scale>
          <a:sx n="66" d="100"/>
          <a:sy n="66" d="100"/>
        </p:scale>
        <p:origin x="-3030" y="-13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6186B-400D-4624-82D1-203DE0AF0EEF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9835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C8DB6-9E1D-439C-B96B-0657302EFE49}" type="datetime1">
              <a:rPr lang="en-US"/>
              <a:pPr/>
              <a:t>3/17/2014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5797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A5002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2438400" y="5562600"/>
            <a:ext cx="6477000" cy="990600"/>
          </a:xfrm>
        </p:spPr>
        <p:txBody>
          <a:bodyPr/>
          <a:lstStyle>
            <a:lvl1pPr algn="r">
              <a:buNone/>
              <a:defRPr>
                <a:solidFill>
                  <a:schemeClr val="bg1"/>
                </a:solidFill>
                <a:latin typeface="Lucida Calligraphy" pitchFamily="66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  <a:lvl2pPr>
              <a:defRPr sz="2200">
                <a:solidFill>
                  <a:srgbClr val="002060"/>
                </a:solidFill>
              </a:defRPr>
            </a:lvl2pPr>
            <a:lvl3pPr>
              <a:defRPr sz="2000">
                <a:solidFill>
                  <a:srgbClr val="002060"/>
                </a:solidFill>
              </a:defRPr>
            </a:lvl3pPr>
            <a:lvl4pPr>
              <a:defRPr sz="2200">
                <a:solidFill>
                  <a:srgbClr val="002060"/>
                </a:solidFill>
              </a:defRPr>
            </a:lvl4pPr>
            <a:lvl5pPr>
              <a:buClrTx/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9144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219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tx1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kern="1200" dirty="0" err="1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Ardavan</a:t>
            </a:r>
            <a:r>
              <a:rPr lang="en-US" sz="1200" b="1" i="1" kern="1200" dirty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 </a:t>
            </a:r>
            <a:r>
              <a:rPr lang="en-US" sz="1200" b="1" i="1" kern="1200" dirty="0" err="1" smtClean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Asef-Vaziri</a:t>
            </a:r>
            <a:r>
              <a:rPr lang="en-US" sz="1200" b="1" i="1" kern="1200" dirty="0" smtClean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   Jan-2011</a:t>
            </a:r>
            <a:endParaRPr lang="en-US" sz="1200" b="1" i="1" kern="1200" dirty="0">
              <a:solidFill>
                <a:schemeClr val="tx1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chemeClr val="tx1"/>
                </a:solidFill>
              </a:rPr>
              <a:t>Operations Management</a:t>
            </a:r>
            <a:r>
              <a:rPr lang="en-US" sz="1200" b="1" i="1" baseline="0" dirty="0" smtClean="0">
                <a:solidFill>
                  <a:schemeClr val="tx1"/>
                </a:solidFill>
              </a:rPr>
              <a:t>: Waiting Lines 2</a:t>
            </a:r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3999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990600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88" r:id="rId3"/>
    <p:sldLayoutId id="2147483756" r:id="rId4"/>
    <p:sldLayoutId id="2147483761" r:id="rId5"/>
    <p:sldLayoutId id="2147483762" r:id="rId6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4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2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</a:t>
            </a:r>
            <a:r>
              <a:rPr lang="en-US" sz="1200" b="1" i="1" dirty="0" smtClean="0">
                <a:solidFill>
                  <a:srgbClr val="00B050"/>
                </a:solidFill>
              </a:rPr>
              <a:t>Jul-09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rgbClr val="00B050"/>
                </a:solidFill>
              </a:rPr>
              <a:t>Lean Thinking:  1- Introduction 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2060"/>
                </a:solidFill>
              </a:rPr>
              <a:t>Ardavan</a:t>
            </a:r>
            <a:r>
              <a:rPr lang="en-US" sz="1200" b="1" i="1" dirty="0">
                <a:solidFill>
                  <a:srgbClr val="002060"/>
                </a:solidFill>
              </a:rPr>
              <a:t> </a:t>
            </a:r>
            <a:r>
              <a:rPr lang="en-US" sz="1200" b="1" i="1" dirty="0" err="1">
                <a:solidFill>
                  <a:srgbClr val="002060"/>
                </a:solidFill>
              </a:rPr>
              <a:t>Asef-Vaziri</a:t>
            </a:r>
            <a:r>
              <a:rPr lang="en-US" sz="1200" b="1" i="1" dirty="0">
                <a:solidFill>
                  <a:srgbClr val="002060"/>
                </a:solidFill>
              </a:rPr>
              <a:t>    </a:t>
            </a:r>
            <a:r>
              <a:rPr lang="en-US" sz="1200" b="1" i="1" dirty="0" smtClean="0">
                <a:solidFill>
                  <a:srgbClr val="002060"/>
                </a:solidFill>
              </a:rPr>
              <a:t>Jul-09</a:t>
            </a:r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rgbClr val="002060"/>
                </a:solidFill>
              </a:rPr>
              <a:t>Lean Thinking:  1- Introduction </a:t>
            </a:r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66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Practice: </a:t>
            </a:r>
            <a:br>
              <a:rPr lang="en-US" dirty="0" smtClean="0"/>
            </a:br>
            <a:endParaRPr lang="en-US" dirty="0" smtClean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rgbClr val="00B050"/>
                </a:solidFill>
              </a:rPr>
              <a:t>Ardavan</a:t>
            </a:r>
            <a:r>
              <a:rPr lang="en-US" sz="1200" b="1" i="1" dirty="0">
                <a:solidFill>
                  <a:srgbClr val="00B050"/>
                </a:solidFill>
              </a:rPr>
              <a:t> </a:t>
            </a:r>
            <a:r>
              <a:rPr lang="en-US" sz="1200" b="1" i="1" dirty="0" err="1">
                <a:solidFill>
                  <a:srgbClr val="00B050"/>
                </a:solidFill>
              </a:rPr>
              <a:t>Asef-Vaziri</a:t>
            </a:r>
            <a:r>
              <a:rPr lang="en-US" sz="1200" b="1" i="1" dirty="0">
                <a:solidFill>
                  <a:srgbClr val="00B050"/>
                </a:solidFill>
              </a:rPr>
              <a:t>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rgbClr val="00B050"/>
                </a:solidFill>
              </a:rPr>
              <a:t>Lean Thinking:  1- Introduction 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143000"/>
            <a:ext cx="9067800" cy="5105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latin typeface="Book Antiqua" pitchFamily="18" charset="0"/>
              </a:rPr>
              <a:t>Example:  The average arrival rate to a GAP store is 6 customers per hour. The average service time is 5 min per customer. </a:t>
            </a:r>
          </a:p>
          <a:p>
            <a:pPr lvl="1">
              <a:buNone/>
            </a:pPr>
            <a:endParaRPr lang="en-US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990600"/>
          </a:xfrm>
        </p:spPr>
        <p:txBody>
          <a:bodyPr/>
          <a:lstStyle/>
          <a:p>
            <a:r>
              <a:rPr lang="en-US" dirty="0" smtClean="0"/>
              <a:t>Problem 1</a:t>
            </a:r>
            <a:endParaRPr lang="en-US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 bwMode="auto">
          <a:xfrm>
            <a:off x="29029" y="2071914"/>
            <a:ext cx="8915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75000"/>
              <a:buFont typeface="Wingdings" pitchFamily="2" charset="2"/>
              <a:buChar char="p"/>
              <a:defRPr sz="2400">
                <a:solidFill>
                  <a:srgbClr val="002060"/>
                </a:solidFill>
                <a:latin typeface="MS Reference Sans Serif" pitchFamily="34" charset="0"/>
                <a:ea typeface="ＭＳ Ｐゴシック" pitchFamily="-65" charset="-128"/>
                <a:cs typeface="MS Reference Sans Serif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75000"/>
              <a:buFont typeface="Wingdings" pitchFamily="2" charset="2"/>
              <a:buChar char="n"/>
              <a:defRPr sz="2200">
                <a:solidFill>
                  <a:srgbClr val="002060"/>
                </a:solidFill>
                <a:latin typeface="MS Reference Sans Serif" pitchFamily="34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000">
                <a:solidFill>
                  <a:srgbClr val="002060"/>
                </a:solidFill>
                <a:latin typeface="MS Reference Sans Serif" pitchFamily="34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Font typeface="Wingdings" pitchFamily="2" charset="2"/>
              <a:buChar char="§"/>
              <a:defRPr sz="2200">
                <a:solidFill>
                  <a:srgbClr val="002060"/>
                </a:solidFill>
                <a:latin typeface="MS Reference Sans Serif" pitchFamily="34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rgbClr val="002060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dirty="0" smtClean="0">
                <a:solidFill>
                  <a:schemeClr val="tx1"/>
                </a:solidFill>
                <a:latin typeface="Book Antiqua" pitchFamily="18" charset="0"/>
              </a:rPr>
              <a:t>R = 6 customers per hour</a:t>
            </a:r>
          </a:p>
          <a:p>
            <a:pPr>
              <a:buFont typeface="Wingdings" pitchFamily="2" charset="2"/>
              <a:buNone/>
            </a:pPr>
            <a:r>
              <a:rPr lang="en-US" dirty="0" err="1" smtClean="0">
                <a:solidFill>
                  <a:schemeClr val="tx1"/>
                </a:solidFill>
                <a:latin typeface="Book Antiqua" pitchFamily="18" charset="0"/>
              </a:rPr>
              <a:t>Rp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</a:rPr>
              <a:t> =1/5 customer per minute, or 60(1/5) = 12/hour 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solidFill>
                  <a:schemeClr val="tx1"/>
                </a:solidFill>
                <a:latin typeface="Book Antiqua" pitchFamily="18" charset="0"/>
              </a:rPr>
              <a:t>U= R/</a:t>
            </a:r>
            <a:r>
              <a:rPr lang="en-US" dirty="0" err="1" smtClean="0">
                <a:solidFill>
                  <a:schemeClr val="tx1"/>
                </a:solidFill>
                <a:latin typeface="Book Antiqua" pitchFamily="18" charset="0"/>
              </a:rPr>
              <a:t>Rp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</a:rPr>
              <a:t> = 6/12 = 0.5</a:t>
            </a:r>
          </a:p>
        </p:txBody>
      </p:sp>
      <p:sp>
        <p:nvSpPr>
          <p:cNvPr id="5" name="Content Placeholder 1"/>
          <p:cNvSpPr txBox="1">
            <a:spLocks/>
          </p:cNvSpPr>
          <p:nvPr/>
        </p:nvSpPr>
        <p:spPr bwMode="auto">
          <a:xfrm>
            <a:off x="0" y="3505200"/>
            <a:ext cx="89154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indent="-457200" eaLnBrk="1" hangingPunct="1">
              <a:spcBef>
                <a:spcPct val="20000"/>
              </a:spcBef>
              <a:spcAft>
                <a:spcPts val="600"/>
              </a:spcAft>
              <a:buSzPct val="75000"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ok Antiqua" pitchFamily="18" charset="0"/>
                <a:ea typeface="ＭＳ Ｐゴシック" pitchFamily="-112" charset="-128"/>
              </a:rPr>
              <a:t>a) How long </a:t>
            </a:r>
            <a:r>
              <a:rPr lang="en-US" sz="2400" kern="0" dirty="0" smtClean="0">
                <a:latin typeface="Book Antiqua" pitchFamily="18" charset="0"/>
                <a:ea typeface="ＭＳ Ｐゴシック" pitchFamily="-112" charset="-128"/>
              </a:rPr>
              <a:t>does a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ok Antiqua" pitchFamily="18" charset="0"/>
                <a:ea typeface="ＭＳ Ｐゴシック" pitchFamily="-112" charset="-128"/>
              </a:rPr>
              <a:t> customer stay in the processor (with the server)?</a:t>
            </a:r>
          </a:p>
          <a:p>
            <a:pPr marL="457200" indent="-457200" eaLnBrk="1" hangingPunct="1">
              <a:spcBef>
                <a:spcPct val="20000"/>
              </a:spcBef>
              <a:spcAft>
                <a:spcPts val="600"/>
              </a:spcAft>
              <a:buSzPct val="75000"/>
            </a:pPr>
            <a:r>
              <a:rPr lang="en-US" sz="2400" kern="0" dirty="0" err="1" smtClean="0">
                <a:latin typeface="Book Antiqua" pitchFamily="18" charset="0"/>
                <a:ea typeface="ＭＳ Ｐゴシック" pitchFamily="-112" charset="-128"/>
              </a:rPr>
              <a:t>Tp</a:t>
            </a:r>
            <a:r>
              <a:rPr lang="en-US" sz="2400" kern="0" dirty="0" smtClean="0">
                <a:latin typeface="Book Antiqua" pitchFamily="18" charset="0"/>
                <a:ea typeface="ＭＳ Ｐゴシック" pitchFamily="-112" charset="-128"/>
              </a:rPr>
              <a:t> = 5 minutes</a:t>
            </a:r>
          </a:p>
          <a:p>
            <a:pPr marL="457200" lvl="0" indent="-457200" eaLnBrk="1" hangingPunct="1">
              <a:spcBef>
                <a:spcPct val="20000"/>
              </a:spcBef>
              <a:spcAft>
                <a:spcPts val="600"/>
              </a:spcAft>
              <a:buSzPct val="75000"/>
            </a:pPr>
            <a:r>
              <a:rPr lang="en-US" sz="2400" kern="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b) On average how many customers are </a:t>
            </a:r>
            <a:r>
              <a:rPr lang="en-US" sz="2400" kern="0" dirty="0" smtClean="0">
                <a:latin typeface="Book Antiqua" pitchFamily="18" charset="0"/>
                <a:ea typeface="ＭＳ Ｐゴシック" pitchFamily="-112" charset="-128"/>
              </a:rPr>
              <a:t>there</a:t>
            </a:r>
            <a:r>
              <a:rPr lang="en-US" sz="2400" kern="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 with the server?</a:t>
            </a:r>
          </a:p>
          <a:p>
            <a:pPr marL="457200" lvl="0" indent="-457200" eaLnBrk="1" hangingPunct="1">
              <a:spcBef>
                <a:spcPct val="20000"/>
              </a:spcBef>
              <a:spcAft>
                <a:spcPts val="600"/>
              </a:spcAft>
              <a:buSzPct val="75000"/>
            </a:pPr>
            <a:r>
              <a:rPr lang="en-US" sz="2400" kern="0" dirty="0" err="1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RTp</a:t>
            </a:r>
            <a:r>
              <a:rPr lang="en-US" sz="2400" kern="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 = </a:t>
            </a:r>
            <a:r>
              <a:rPr lang="en-US" sz="2400" kern="0" dirty="0" err="1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Ip</a:t>
            </a:r>
            <a:r>
              <a:rPr lang="en-US" sz="2400" kern="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 </a:t>
            </a:r>
            <a:r>
              <a:rPr lang="en-US" sz="2400" kern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  <a:sym typeface="Wingdings" pitchFamily="2" charset="2"/>
              </a:rPr>
              <a:t>= </a:t>
            </a:r>
            <a:r>
              <a:rPr lang="en-US" sz="2400" kern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  <a:sym typeface="Wingdings" pitchFamily="2" charset="2"/>
              </a:rPr>
              <a:t>6(5/60) </a:t>
            </a:r>
            <a:r>
              <a:rPr lang="en-US" sz="2400" kern="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  <a:sym typeface="Wingdings" pitchFamily="2" charset="2"/>
              </a:rPr>
              <a:t>= 0.5 </a:t>
            </a:r>
          </a:p>
          <a:p>
            <a:pPr marL="457200" lvl="0" indent="-457200" eaLnBrk="1" hangingPunct="1">
              <a:spcBef>
                <a:spcPct val="20000"/>
              </a:spcBef>
              <a:spcAft>
                <a:spcPts val="600"/>
              </a:spcAft>
              <a:buSzPct val="75000"/>
            </a:pPr>
            <a:r>
              <a:rPr lang="en-US" sz="2400" kern="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  <a:sym typeface="Wingdings" pitchFamily="2" charset="2"/>
              </a:rPr>
              <a:t>Alternatively; </a:t>
            </a:r>
            <a:r>
              <a:rPr lang="en-US" sz="2400" kern="0" dirty="0" err="1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  <a:sym typeface="Wingdings" pitchFamily="2" charset="2"/>
              </a:rPr>
              <a:t>Ip</a:t>
            </a:r>
            <a:r>
              <a:rPr lang="en-US" sz="2400" kern="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  <a:sym typeface="Wingdings" pitchFamily="2" charset="2"/>
              </a:rPr>
              <a:t> = </a:t>
            </a:r>
            <a:r>
              <a:rPr lang="en-US" sz="2400" kern="0" dirty="0" err="1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  <a:sym typeface="Wingdings" pitchFamily="2" charset="2"/>
              </a:rPr>
              <a:t>cU</a:t>
            </a:r>
            <a:r>
              <a:rPr lang="en-US" sz="2400" kern="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  <a:sym typeface="Wingdings" pitchFamily="2" charset="2"/>
              </a:rPr>
              <a:t> =1(0.5) = 0.5</a:t>
            </a: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Book Antiqua" pitchFamily="18" charset="0"/>
              <a:ea typeface="ＭＳ Ｐゴシック" pitchFamily="-112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914400"/>
          </a:xfrm>
        </p:spPr>
        <p:txBody>
          <a:bodyPr/>
          <a:lstStyle/>
          <a:p>
            <a:r>
              <a:rPr lang="en-US" dirty="0" smtClean="0"/>
              <a:t>Problem 2</a:t>
            </a:r>
            <a:endParaRPr lang="en-US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 bwMode="auto">
          <a:xfrm>
            <a:off x="0" y="1066800"/>
            <a:ext cx="9144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1" hangingPunct="1">
              <a:spcBef>
                <a:spcPct val="20000"/>
              </a:spcBef>
              <a:spcAft>
                <a:spcPts val="600"/>
              </a:spcAft>
              <a:buSzPct val="75000"/>
            </a:pPr>
            <a:r>
              <a:rPr lang="en-US" sz="2400" dirty="0" smtClean="0">
                <a:latin typeface="Book Antiqua" pitchFamily="18" charset="0"/>
              </a:rPr>
              <a:t>What if the arrival rate is 11 per hour? Processing rate is still </a:t>
            </a:r>
            <a:r>
              <a:rPr lang="en-US" sz="2400" dirty="0" err="1" smtClean="0">
                <a:latin typeface="Book Antiqua" pitchFamily="18" charset="0"/>
              </a:rPr>
              <a:t>Rp</a:t>
            </a:r>
            <a:r>
              <a:rPr lang="en-US" sz="2400" dirty="0" smtClean="0">
                <a:latin typeface="Book Antiqua" pitchFamily="18" charset="0"/>
              </a:rPr>
              <a:t>=12</a:t>
            </a:r>
          </a:p>
          <a:p>
            <a:pPr marL="342900" lvl="0" indent="-342900" eaLnBrk="1" hangingPunct="1">
              <a:spcBef>
                <a:spcPct val="20000"/>
              </a:spcBef>
              <a:spcAft>
                <a:spcPts val="600"/>
              </a:spcAft>
              <a:buSzPct val="75000"/>
            </a:pPr>
            <a:r>
              <a:rPr lang="en-US" sz="2400" kern="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U= R/</a:t>
            </a:r>
            <a:r>
              <a:rPr lang="en-US" sz="2400" kern="0" dirty="0" err="1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Rp</a:t>
            </a:r>
            <a:r>
              <a:rPr lang="en-US" sz="2400" kern="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 </a:t>
            </a:r>
          </a:p>
          <a:p>
            <a:pPr marL="342900" lvl="0" indent="-342900" eaLnBrk="1" hangingPunct="1">
              <a:spcBef>
                <a:spcPct val="20000"/>
              </a:spcBef>
              <a:spcAft>
                <a:spcPts val="600"/>
              </a:spcAft>
              <a:buSzPct val="75000"/>
            </a:pPr>
            <a:r>
              <a:rPr lang="en-US" sz="2400" kern="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U=11/12</a:t>
            </a:r>
          </a:p>
          <a:p>
            <a:pPr marL="342900" indent="-342900" eaLnBrk="1" hangingPunct="1">
              <a:spcBef>
                <a:spcPct val="20000"/>
              </a:spcBef>
              <a:spcAft>
                <a:spcPts val="600"/>
              </a:spcAft>
              <a:buSzPct val="75000"/>
            </a:pPr>
            <a:r>
              <a:rPr lang="en-US" sz="2400" kern="0" dirty="0" smtClean="0">
                <a:latin typeface="Book Antiqua" pitchFamily="18" charset="0"/>
                <a:ea typeface="ＭＳ Ｐゴシック" pitchFamily="-112" charset="-128"/>
              </a:rPr>
              <a:t>a) How long does a customer stay in the processor (with the server)?</a:t>
            </a:r>
          </a:p>
          <a:p>
            <a:pPr marL="342900" indent="-342900" eaLnBrk="1" hangingPunct="1">
              <a:spcBef>
                <a:spcPct val="20000"/>
              </a:spcBef>
              <a:spcAft>
                <a:spcPts val="600"/>
              </a:spcAft>
              <a:buSzPct val="75000"/>
            </a:pPr>
            <a:r>
              <a:rPr lang="en-US" sz="2400" kern="0" dirty="0" err="1" smtClean="0">
                <a:latin typeface="Book Antiqua" pitchFamily="18" charset="0"/>
                <a:ea typeface="ＭＳ Ｐゴシック" pitchFamily="-112" charset="-128"/>
              </a:rPr>
              <a:t>Tp</a:t>
            </a:r>
            <a:r>
              <a:rPr lang="en-US" sz="2400" kern="0" dirty="0" smtClean="0">
                <a:latin typeface="Book Antiqua" pitchFamily="18" charset="0"/>
                <a:ea typeface="ＭＳ Ｐゴシック" pitchFamily="-112" charset="-128"/>
              </a:rPr>
              <a:t> = 5 minutes</a:t>
            </a:r>
          </a:p>
          <a:p>
            <a:pPr marL="342900" lvl="0" indent="-342900" eaLnBrk="1" hangingPunct="1">
              <a:spcBef>
                <a:spcPct val="20000"/>
              </a:spcBef>
              <a:spcAft>
                <a:spcPts val="600"/>
              </a:spcAft>
              <a:buSzPct val="75000"/>
            </a:pPr>
            <a:r>
              <a:rPr lang="en-US" sz="2400" kern="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b) On average how many customers are </a:t>
            </a:r>
            <a:r>
              <a:rPr lang="en-US" sz="2400" kern="0" dirty="0" smtClean="0">
                <a:latin typeface="Book Antiqua" pitchFamily="18" charset="0"/>
                <a:ea typeface="ＭＳ Ｐゴシック" pitchFamily="-112" charset="-128"/>
              </a:rPr>
              <a:t>there</a:t>
            </a:r>
            <a:r>
              <a:rPr lang="en-US" sz="2400" kern="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 with the server?</a:t>
            </a:r>
          </a:p>
          <a:p>
            <a:pPr marL="342900" lvl="0" indent="-342900" eaLnBrk="1" hangingPunct="1">
              <a:spcBef>
                <a:spcPct val="20000"/>
              </a:spcBef>
              <a:spcAft>
                <a:spcPts val="600"/>
              </a:spcAft>
              <a:buSzPct val="75000"/>
            </a:pPr>
            <a:r>
              <a:rPr lang="en-US" sz="2400" kern="0" dirty="0" err="1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RTp</a:t>
            </a:r>
            <a:r>
              <a:rPr lang="en-US" sz="2400" kern="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  = </a:t>
            </a:r>
            <a:r>
              <a:rPr lang="en-US" sz="2400" kern="0" dirty="0" err="1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Ip</a:t>
            </a:r>
            <a:r>
              <a:rPr lang="en-US" sz="2400" kern="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 = (11/60)(5) = 11/12</a:t>
            </a:r>
          </a:p>
          <a:p>
            <a:pPr marL="342900" lvl="0" indent="-342900" eaLnBrk="1" hangingPunct="1">
              <a:spcBef>
                <a:spcPct val="20000"/>
              </a:spcBef>
              <a:spcAft>
                <a:spcPts val="600"/>
              </a:spcAft>
              <a:buSzPct val="75000"/>
            </a:pPr>
            <a:r>
              <a:rPr lang="en-US" sz="2400" kern="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Alternatively</a:t>
            </a:r>
          </a:p>
          <a:p>
            <a:pPr marL="342900" lvl="0" indent="-342900" eaLnBrk="1" hangingPunct="1">
              <a:spcBef>
                <a:spcPct val="20000"/>
              </a:spcBef>
              <a:spcAft>
                <a:spcPts val="600"/>
              </a:spcAft>
              <a:buSzPct val="75000"/>
            </a:pPr>
            <a:r>
              <a:rPr lang="en-US" sz="2400" kern="0" dirty="0" err="1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Ip</a:t>
            </a:r>
            <a:r>
              <a:rPr lang="en-US" sz="2400" kern="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 = </a:t>
            </a:r>
            <a:r>
              <a:rPr lang="en-US" sz="2400" kern="0" dirty="0" err="1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cU</a:t>
            </a:r>
            <a:r>
              <a:rPr lang="en-US" sz="2400" kern="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 = 1(11/12) = 11/12</a:t>
            </a:r>
          </a:p>
          <a:p>
            <a:pPr marL="342900" indent="-342900" eaLnBrk="1" hangingPunct="1">
              <a:spcBef>
                <a:spcPct val="20000"/>
              </a:spcBef>
              <a:buSzPct val="75000"/>
            </a:pPr>
            <a:endParaRPr lang="en-US" sz="2400" kern="0" dirty="0" smtClean="0">
              <a:latin typeface="Book Antiqua" pitchFamily="18" charset="0"/>
              <a:ea typeface="ＭＳ Ｐゴシック" pitchFamily="-112" charset="-128"/>
            </a:endParaRPr>
          </a:p>
          <a:p>
            <a:pPr marL="342900" lvl="0" indent="-342900" eaLnBrk="1" hangingPunct="1">
              <a:spcBef>
                <a:spcPct val="20000"/>
              </a:spcBef>
              <a:buSzPct val="75000"/>
            </a:pPr>
            <a:endParaRPr lang="en-US" sz="2400" kern="0" dirty="0" smtClean="0">
              <a:latin typeface="Book Antiqua" pitchFamily="18" charset="0"/>
              <a:ea typeface="ＭＳ Ｐゴシック" pitchFamily="-65" charset="-128"/>
              <a:cs typeface="MS Reference Sans Serif" pitchFamily="34" charset="0"/>
            </a:endParaRPr>
          </a:p>
          <a:p>
            <a:pPr marL="342900" lvl="0" indent="-342900" eaLnBrk="1" hangingPunct="1">
              <a:spcBef>
                <a:spcPct val="20000"/>
              </a:spcBef>
              <a:buSzPct val="75000"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Book Antiqua" pitchFamily="18" charset="0"/>
              <a:ea typeface="ＭＳ Ｐゴシック" pitchFamily="-65" charset="-128"/>
              <a:cs typeface="MS Reference Sans Serif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066800"/>
            <a:ext cx="8991600" cy="1219200"/>
          </a:xfrm>
        </p:spPr>
        <p:txBody>
          <a:bodyPr/>
          <a:lstStyle/>
          <a:p>
            <a:pPr marL="0" indent="4763">
              <a:buNone/>
            </a:pPr>
            <a:r>
              <a:rPr lang="en-US" dirty="0" smtClean="0">
                <a:solidFill>
                  <a:schemeClr val="tx1"/>
                </a:solidFill>
                <a:latin typeface="Book Antiqua" pitchFamily="18" charset="0"/>
              </a:rPr>
              <a:t>A local GAP store on average has </a:t>
            </a:r>
            <a:r>
              <a:rPr lang="en-US" b="1" dirty="0" smtClean="0">
                <a:solidFill>
                  <a:srgbClr val="FF0000"/>
                </a:solidFill>
                <a:latin typeface="Book Antiqua" pitchFamily="18" charset="0"/>
              </a:rPr>
              <a:t>10 customers per hour 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</a:rPr>
              <a:t>for the checkout line. The store has </a:t>
            </a:r>
            <a:r>
              <a:rPr lang="en-US" b="1" dirty="0" smtClean="0">
                <a:solidFill>
                  <a:srgbClr val="FF0000"/>
                </a:solidFill>
                <a:latin typeface="Book Antiqua" pitchFamily="18" charset="0"/>
              </a:rPr>
              <a:t>two cashiers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</a:rPr>
              <a:t>. The average </a:t>
            </a:r>
            <a:r>
              <a:rPr lang="en-US" b="1" dirty="0" smtClean="0">
                <a:solidFill>
                  <a:schemeClr val="tx1"/>
                </a:solidFill>
                <a:latin typeface="Book Antiqua" pitchFamily="18" charset="0"/>
              </a:rPr>
              <a:t>service time 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</a:rPr>
              <a:t>for checkout is </a:t>
            </a:r>
            <a:r>
              <a:rPr lang="en-US" b="1" dirty="0" smtClean="0">
                <a:solidFill>
                  <a:srgbClr val="FF0000"/>
                </a:solidFill>
                <a:latin typeface="Book Antiqua" pitchFamily="18" charset="0"/>
              </a:rPr>
              <a:t>5 minutes . </a:t>
            </a:r>
            <a:endParaRPr lang="en-US" b="1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marL="0" indent="4763">
              <a:buNone/>
            </a:pPr>
            <a:endParaRPr lang="en-US" sz="2200" dirty="0" smtClean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1066800"/>
          </a:xfrm>
        </p:spPr>
        <p:txBody>
          <a:bodyPr/>
          <a:lstStyle/>
          <a:p>
            <a:r>
              <a:rPr lang="en-US" dirty="0" smtClean="0"/>
              <a:t>Problem 3</a:t>
            </a:r>
            <a:endParaRPr lang="en-US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 bwMode="auto">
          <a:xfrm>
            <a:off x="206828" y="2286000"/>
            <a:ext cx="8784771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Arrival rate: R = 10 per hour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Average inter-arrival time: 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Ta =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1/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R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 = 1/10 hr = 6 min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Average service time: </a:t>
            </a:r>
            <a:r>
              <a:rPr kumimoji="0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Tp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 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= 5 min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Number of servers: 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c =2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Rp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 = c/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Tp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 = 2/5 per min or 24 per hour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Tahoma" pitchFamily="34" charset="0"/>
              </a:rPr>
              <a:t>U=  R/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Tahoma" pitchFamily="34" charset="0"/>
              </a:rPr>
              <a:t>Rp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Tahoma" pitchFamily="34" charset="0"/>
              </a:rPr>
              <a:t> = 10/24 = 0.42</a:t>
            </a:r>
            <a:endParaRPr kumimoji="0" lang="el-GR" sz="24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itchFamily="18" charset="0"/>
              <a:ea typeface="ＭＳ Ｐゴシック" pitchFamily="-65" charset="-128"/>
              <a:cs typeface="Tahoma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75000"/>
              <a:buFont typeface="Wingdings" pitchFamily="2" charset="2"/>
              <a:buNone/>
              <a:tabLst/>
              <a:defRPr/>
            </a:pPr>
            <a:endParaRPr kumimoji="0" lang="en-US" sz="24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itchFamily="18" charset="0"/>
              <a:ea typeface="ＭＳ Ｐゴシック" pitchFamily="-65" charset="-128"/>
              <a:cs typeface="MS Reference Sans Serif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75000"/>
              <a:buFont typeface="Wingdings" pitchFamily="2" charset="2"/>
              <a:buNone/>
              <a:tabLst/>
              <a:defRPr/>
            </a:pPr>
            <a:endParaRPr kumimoji="0" lang="en-US" sz="2400" b="0" i="1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ook Antiqua" pitchFamily="18" charset="0"/>
              <a:ea typeface="ＭＳ Ｐゴシック" pitchFamily="-65" charset="-128"/>
              <a:cs typeface="MS Reference Sans Serif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75000"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ook Antiqua" pitchFamily="18" charset="0"/>
              <a:ea typeface="ＭＳ Ｐゴシック" pitchFamily="-65" charset="-128"/>
              <a:cs typeface="MS Reference Sans Serif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1066800"/>
          </a:xfrm>
        </p:spPr>
        <p:txBody>
          <a:bodyPr/>
          <a:lstStyle/>
          <a:p>
            <a:r>
              <a:rPr lang="en-US" dirty="0" smtClean="0"/>
              <a:t>Problem 3</a:t>
            </a:r>
            <a:endParaRPr lang="en-US" dirty="0"/>
          </a:p>
        </p:txBody>
      </p:sp>
      <p:sp>
        <p:nvSpPr>
          <p:cNvPr id="13" name="Content Placeholder 1"/>
          <p:cNvSpPr txBox="1">
            <a:spLocks/>
          </p:cNvSpPr>
          <p:nvPr/>
        </p:nvSpPr>
        <p:spPr bwMode="auto">
          <a:xfrm>
            <a:off x="76200" y="1143000"/>
            <a:ext cx="87630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Pct val="75000"/>
              <a:buFont typeface="Wingdings" pitchFamily="2" charset="2"/>
              <a:buNone/>
              <a:tabLst/>
              <a:defRPr/>
            </a:pPr>
            <a:r>
              <a:rPr lang="en-US" sz="2400" kern="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a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) How </a:t>
            </a:r>
            <a:r>
              <a:rPr kumimoji="0" lang="en-US" sz="2400" i="0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long does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a customer stay in the processors (with the servers)?</a:t>
            </a:r>
          </a:p>
          <a:p>
            <a:pPr marL="342900" indent="-342900" eaLnBrk="1" hangingPunct="1">
              <a:spcBef>
                <a:spcPct val="20000"/>
              </a:spcBef>
              <a:spcAft>
                <a:spcPts val="600"/>
              </a:spcAft>
              <a:buSzPct val="75000"/>
            </a:pPr>
            <a:r>
              <a:rPr lang="en-US" sz="2400" dirty="0" smtClean="0">
                <a:latin typeface="Book Antiqua" pitchFamily="18" charset="0"/>
              </a:rPr>
              <a:t>Average service time: </a:t>
            </a:r>
            <a:r>
              <a:rPr lang="en-US" sz="2400" i="1" dirty="0" err="1" smtClean="0">
                <a:latin typeface="Book Antiqua" pitchFamily="18" charset="0"/>
              </a:rPr>
              <a:t>Tp</a:t>
            </a:r>
            <a:r>
              <a:rPr lang="en-US" sz="2400" i="1" dirty="0" smtClean="0">
                <a:latin typeface="Book Antiqua" pitchFamily="18" charset="0"/>
              </a:rPr>
              <a:t> </a:t>
            </a:r>
            <a:r>
              <a:rPr lang="en-US" sz="2400" dirty="0" smtClean="0">
                <a:latin typeface="Book Antiqua" pitchFamily="18" charset="0"/>
              </a:rPr>
              <a:t> = 5 min</a:t>
            </a:r>
          </a:p>
          <a:p>
            <a:pPr marL="342900" lvl="0" indent="-342900" eaLnBrk="1" hangingPunct="1">
              <a:spcBef>
                <a:spcPct val="20000"/>
              </a:spcBef>
              <a:spcAft>
                <a:spcPts val="600"/>
              </a:spcAft>
              <a:buSzPct val="75000"/>
            </a:pPr>
            <a:r>
              <a:rPr lang="en-US" sz="2400" kern="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b) On average how many customers are there</a:t>
            </a:r>
            <a:r>
              <a:rPr lang="en-US" sz="2400" b="1" kern="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 </a:t>
            </a:r>
            <a:r>
              <a:rPr lang="en-US" sz="2400" kern="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with the servers?</a:t>
            </a:r>
          </a:p>
          <a:p>
            <a:pPr marL="342900" lvl="0" indent="-342900" eaLnBrk="1" hangingPunct="1">
              <a:spcBef>
                <a:spcPct val="20000"/>
              </a:spcBef>
              <a:spcAft>
                <a:spcPts val="600"/>
              </a:spcAft>
              <a:buSzPct val="75000"/>
            </a:pPr>
            <a:r>
              <a:rPr lang="en-US" sz="2400" kern="0" dirty="0" err="1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Ip</a:t>
            </a:r>
            <a:r>
              <a:rPr lang="en-US" sz="2400" kern="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 =?</a:t>
            </a:r>
          </a:p>
          <a:p>
            <a:pPr marL="342900" lvl="0" indent="-342900" eaLnBrk="1" hangingPunct="1">
              <a:spcBef>
                <a:spcPct val="20000"/>
              </a:spcBef>
              <a:spcAft>
                <a:spcPts val="600"/>
              </a:spcAft>
              <a:buSzPct val="75000"/>
            </a:pPr>
            <a:r>
              <a:rPr lang="en-US" sz="2400" kern="0" dirty="0" err="1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RTp</a:t>
            </a:r>
            <a:r>
              <a:rPr lang="en-US" sz="2400" kern="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 = </a:t>
            </a:r>
            <a:r>
              <a:rPr lang="en-US" sz="2400" kern="0" dirty="0" err="1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Ip</a:t>
            </a:r>
            <a:r>
              <a:rPr lang="en-US" sz="2400" kern="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 = (1/12)(10) = 0.84 </a:t>
            </a:r>
          </a:p>
          <a:p>
            <a:pPr marL="342900" lvl="0" indent="-342900" eaLnBrk="1" hangingPunct="1">
              <a:spcBef>
                <a:spcPct val="20000"/>
              </a:spcBef>
              <a:spcAft>
                <a:spcPts val="600"/>
              </a:spcAft>
              <a:buSzPct val="75000"/>
            </a:pPr>
            <a:r>
              <a:rPr lang="en-US" sz="2400" kern="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Alternatively</a:t>
            </a:r>
          </a:p>
          <a:p>
            <a:pPr marL="342900" lvl="0" indent="-342900" eaLnBrk="1" hangingPunct="1">
              <a:spcBef>
                <a:spcPct val="20000"/>
              </a:spcBef>
              <a:spcAft>
                <a:spcPts val="600"/>
              </a:spcAft>
              <a:buSzPct val="75000"/>
            </a:pPr>
            <a:r>
              <a:rPr lang="en-US" sz="2400" kern="0" dirty="0" err="1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Ip</a:t>
            </a:r>
            <a:r>
              <a:rPr lang="en-US" sz="2400" kern="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 = </a:t>
            </a:r>
            <a:r>
              <a:rPr lang="en-US" sz="2400" kern="0" dirty="0" err="1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cU</a:t>
            </a:r>
            <a:r>
              <a:rPr lang="en-US" sz="2400" kern="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 = 2(0.42) = 0.84</a:t>
            </a:r>
          </a:p>
          <a:p>
            <a:pPr marL="342900" indent="-342900" eaLnBrk="1" hangingPunct="1">
              <a:spcBef>
                <a:spcPct val="20000"/>
              </a:spcBef>
              <a:buSzPct val="75000"/>
            </a:pPr>
            <a:endParaRPr lang="en-US" sz="2400" dirty="0" smtClean="0">
              <a:latin typeface="Book Antiqua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75000"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ook Antiqua" pitchFamily="18" charset="0"/>
              <a:ea typeface="ＭＳ Ｐゴシック" pitchFamily="-65" charset="-128"/>
              <a:cs typeface="MS Reference Sans Serif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066800"/>
            <a:ext cx="8915400" cy="1219200"/>
          </a:xfrm>
        </p:spPr>
        <p:txBody>
          <a:bodyPr/>
          <a:lstStyle/>
          <a:p>
            <a:pPr marL="0" indent="4763">
              <a:buNone/>
            </a:pPr>
            <a:r>
              <a:rPr lang="en-US" dirty="0" smtClean="0">
                <a:solidFill>
                  <a:schemeClr val="tx1"/>
                </a:solidFill>
                <a:latin typeface="Book Antiqua" pitchFamily="18" charset="0"/>
              </a:rPr>
              <a:t>A call center has 11 operators. The average arrival rate of calls is 200 calls per hour. Each of the operators on average  can serve 20 customers per hour.  U = 200/220 =0.91.</a:t>
            </a:r>
          </a:p>
          <a:p>
            <a:pPr lvl="0">
              <a:buNone/>
            </a:pPr>
            <a:endParaRPr lang="en-US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>
              <a:buNone/>
            </a:pPr>
            <a:endParaRPr lang="en-US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marL="0" indent="4763">
              <a:buNone/>
            </a:pPr>
            <a:endParaRPr lang="en-US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marL="0" indent="4763">
              <a:buNone/>
            </a:pPr>
            <a:endParaRPr lang="en-US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 marL="0" indent="4763">
              <a:buNone/>
            </a:pPr>
            <a:endParaRPr lang="en-US" dirty="0" smtClean="0">
              <a:solidFill>
                <a:schemeClr val="tx1"/>
              </a:solidFill>
              <a:latin typeface="Book Antiqua" pitchFamily="18" charset="0"/>
            </a:endParaRPr>
          </a:p>
          <a:p>
            <a:pPr>
              <a:buNone/>
            </a:pPr>
            <a:endParaRPr lang="en-US" dirty="0">
              <a:solidFill>
                <a:schemeClr val="tx1"/>
              </a:solidFill>
              <a:latin typeface="Book Antiqua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" y="0"/>
            <a:ext cx="9144000" cy="1066800"/>
          </a:xfrm>
        </p:spPr>
        <p:txBody>
          <a:bodyPr/>
          <a:lstStyle/>
          <a:p>
            <a:r>
              <a:rPr lang="en-US" dirty="0" smtClean="0"/>
              <a:t>Problem 4</a:t>
            </a:r>
            <a:endParaRPr lang="en-US" dirty="0"/>
          </a:p>
        </p:txBody>
      </p:sp>
      <p:sp>
        <p:nvSpPr>
          <p:cNvPr id="7" name="Content Placeholder 1"/>
          <p:cNvSpPr txBox="1">
            <a:spLocks/>
          </p:cNvSpPr>
          <p:nvPr/>
        </p:nvSpPr>
        <p:spPr bwMode="auto">
          <a:xfrm>
            <a:off x="0" y="3022600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75000"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Book Antiqua" pitchFamily="18" charset="0"/>
              <a:ea typeface="ＭＳ Ｐゴシック" pitchFamily="-65" charset="-128"/>
              <a:cs typeface="MS Reference Sans Serif" pitchFamily="34" charset="0"/>
            </a:endParaRPr>
          </a:p>
        </p:txBody>
      </p:sp>
      <p:sp>
        <p:nvSpPr>
          <p:cNvPr id="12" name="Content Placeholder 1"/>
          <p:cNvSpPr txBox="1">
            <a:spLocks/>
          </p:cNvSpPr>
          <p:nvPr/>
        </p:nvSpPr>
        <p:spPr bwMode="auto">
          <a:xfrm>
            <a:off x="152400" y="2286000"/>
            <a:ext cx="89154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a) How long does a customer stay in the processors (with the servers)?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Average service time: </a:t>
            </a:r>
            <a:r>
              <a:rPr kumimoji="0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Tp</a:t>
            </a: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 = 60/20 = 3 min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b) On average how many customers are there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 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with the servers?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Pct val="75000"/>
              <a:buFont typeface="Wingdings" pitchFamily="2" charset="2"/>
              <a:buNone/>
              <a:tabLst/>
              <a:defRPr/>
            </a:pPr>
            <a:r>
              <a:rPr lang="en-US" sz="2400" kern="0" dirty="0" err="1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Ip</a:t>
            </a:r>
            <a:r>
              <a:rPr lang="en-US" sz="2400" kern="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 =?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RTp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 = </a:t>
            </a:r>
            <a:r>
              <a:rPr kumimoji="0" lang="en-US" sz="2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Ip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 =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 (200/60)(3) = 10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Pct val="75000"/>
              <a:buFont typeface="Wingdings" pitchFamily="2" charset="2"/>
              <a:buNone/>
              <a:tabLst/>
              <a:defRPr/>
            </a:pPr>
            <a:r>
              <a:rPr lang="en-US" sz="2400" kern="0" baseline="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Alternatively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Pct val="75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Ip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 = </a:t>
            </a:r>
            <a:r>
              <a:rPr kumimoji="0" lang="en-US" sz="24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cU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 = 11(200/220) = 10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75000"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itchFamily="18" charset="0"/>
              <a:ea typeface="ＭＳ Ｐゴシック" pitchFamily="-65" charset="-128"/>
              <a:cs typeface="MS Reference Sans Serif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75000"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itchFamily="18" charset="0"/>
              <a:ea typeface="ＭＳ Ｐゴシック" pitchFamily="-65" charset="-128"/>
              <a:cs typeface="MS Reference Sans Serif" pitchFamily="34" charset="0"/>
            </a:endParaRPr>
          </a:p>
          <a:p>
            <a:pPr marL="0" marR="0" lvl="0" indent="47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75000"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itchFamily="18" charset="0"/>
              <a:ea typeface="ＭＳ Ｐゴシック" pitchFamily="-65" charset="-128"/>
              <a:cs typeface="MS Reference Sans Serif" pitchFamily="34" charset="0"/>
            </a:endParaRPr>
          </a:p>
          <a:p>
            <a:pPr marL="0" marR="0" lvl="0" indent="47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75000"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itchFamily="18" charset="0"/>
              <a:ea typeface="ＭＳ Ｐゴシック" pitchFamily="-65" charset="-128"/>
              <a:cs typeface="MS Reference Sans Serif" pitchFamily="34" charset="0"/>
            </a:endParaRPr>
          </a:p>
          <a:p>
            <a:pPr marL="0" marR="0" lvl="0" indent="4763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75000"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itchFamily="18" charset="0"/>
              <a:ea typeface="ＭＳ Ｐゴシック" pitchFamily="-65" charset="-128"/>
              <a:cs typeface="MS Reference Sans Serif" pitchFamily="34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75000"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 Antiqua" pitchFamily="18" charset="0"/>
              <a:ea typeface="ＭＳ Ｐゴシック" pitchFamily="-65" charset="-128"/>
              <a:cs typeface="MS Reference Sans Serif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</p:bldLst>
  </p:timing>
</p:sld>
</file>

<file path=ppt/theme/theme1.xml><?xml version="1.0" encoding="utf-8"?>
<a:theme xmlns:a="http://schemas.openxmlformats.org/drawingml/2006/main" name="Lean Thinking Final.ppt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8192</TotalTime>
  <Words>433</Words>
  <Application>Microsoft Office PowerPoint</Application>
  <PresentationFormat>On-screen Show (4:3)</PresentationFormat>
  <Paragraphs>60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Lean Thinking Final.ppt</vt:lpstr>
      <vt:lpstr>1_Lean Thinking Final</vt:lpstr>
      <vt:lpstr>Lean Thinking Final</vt:lpstr>
      <vt:lpstr>2_Lean Thinking Final</vt:lpstr>
      <vt:lpstr>Problem 1</vt:lpstr>
      <vt:lpstr>Problem 2</vt:lpstr>
      <vt:lpstr>Problem 3</vt:lpstr>
      <vt:lpstr>Problem 3</vt:lpstr>
      <vt:lpstr>Problem 4</vt:lpstr>
    </vt:vector>
  </TitlesOfParts>
  <Company>CSU, Northridge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Asef-Vaziri, Ardavan</cp:lastModifiedBy>
  <cp:revision>466</cp:revision>
  <dcterms:created xsi:type="dcterms:W3CDTF">2008-11-22T01:06:20Z</dcterms:created>
  <dcterms:modified xsi:type="dcterms:W3CDTF">2014-03-18T01:45:11Z</dcterms:modified>
</cp:coreProperties>
</file>