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40"/>
  </p:notesMasterIdLst>
  <p:handoutMasterIdLst>
    <p:handoutMasterId r:id="rId41"/>
  </p:handoutMasterIdLst>
  <p:sldIdLst>
    <p:sldId id="328" r:id="rId5"/>
    <p:sldId id="329" r:id="rId6"/>
    <p:sldId id="330" r:id="rId7"/>
    <p:sldId id="331" r:id="rId8"/>
    <p:sldId id="332" r:id="rId9"/>
    <p:sldId id="333" r:id="rId10"/>
    <p:sldId id="334" r:id="rId11"/>
    <p:sldId id="327" r:id="rId12"/>
    <p:sldId id="359" r:id="rId13"/>
    <p:sldId id="360" r:id="rId14"/>
    <p:sldId id="335" r:id="rId15"/>
    <p:sldId id="336" r:id="rId16"/>
    <p:sldId id="337" r:id="rId17"/>
    <p:sldId id="338" r:id="rId18"/>
    <p:sldId id="339" r:id="rId19"/>
    <p:sldId id="340" r:id="rId20"/>
    <p:sldId id="361" r:id="rId21"/>
    <p:sldId id="341"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55" r:id="rId36"/>
    <p:sldId id="356" r:id="rId37"/>
    <p:sldId id="357" r:id="rId38"/>
    <p:sldId id="358"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000078"/>
    <a:srgbClr val="00007D"/>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2487" autoAdjust="0"/>
  </p:normalViewPr>
  <p:slideViewPr>
    <p:cSldViewPr>
      <p:cViewPr varScale="1">
        <p:scale>
          <a:sx n="119" d="100"/>
          <a:sy n="119" d="100"/>
        </p:scale>
        <p:origin x="142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image" Target="../media/image1.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5" Type="http://schemas.openxmlformats.org/officeDocument/2006/relationships/image" Target="../media/image2.wmf"/><Relationship Id="rId4"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e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5/16/2018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3203903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5/16/2018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25250958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extLst>
      <p:ext uri="{BB962C8B-B14F-4D97-AF65-F5344CB8AC3E}">
        <p14:creationId xmlns:p14="http://schemas.microsoft.com/office/powerpoint/2010/main" val="3091658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a:p>
        </p:txBody>
      </p:sp>
    </p:spTree>
    <p:extLst>
      <p:ext uri="{BB962C8B-B14F-4D97-AF65-F5344CB8AC3E}">
        <p14:creationId xmlns:p14="http://schemas.microsoft.com/office/powerpoint/2010/main" val="1303069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11</a:t>
            </a:fld>
            <a:endParaRPr lang="en-US"/>
          </a:p>
        </p:txBody>
      </p:sp>
    </p:spTree>
    <p:extLst>
      <p:ext uri="{BB962C8B-B14F-4D97-AF65-F5344CB8AC3E}">
        <p14:creationId xmlns:p14="http://schemas.microsoft.com/office/powerpoint/2010/main" val="3211490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a:p>
        </p:txBody>
      </p:sp>
    </p:spTree>
    <p:extLst>
      <p:ext uri="{BB962C8B-B14F-4D97-AF65-F5344CB8AC3E}">
        <p14:creationId xmlns:p14="http://schemas.microsoft.com/office/powerpoint/2010/main" val="1677009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13</a:t>
            </a:fld>
            <a:endParaRPr lang="en-US"/>
          </a:p>
        </p:txBody>
      </p:sp>
    </p:spTree>
    <p:extLst>
      <p:ext uri="{BB962C8B-B14F-4D97-AF65-F5344CB8AC3E}">
        <p14:creationId xmlns:p14="http://schemas.microsoft.com/office/powerpoint/2010/main" val="3533290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14</a:t>
            </a:fld>
            <a:endParaRPr lang="en-US"/>
          </a:p>
        </p:txBody>
      </p:sp>
    </p:spTree>
    <p:extLst>
      <p:ext uri="{BB962C8B-B14F-4D97-AF65-F5344CB8AC3E}">
        <p14:creationId xmlns:p14="http://schemas.microsoft.com/office/powerpoint/2010/main" val="2340725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15</a:t>
            </a:fld>
            <a:endParaRPr lang="en-US"/>
          </a:p>
        </p:txBody>
      </p:sp>
    </p:spTree>
    <p:extLst>
      <p:ext uri="{BB962C8B-B14F-4D97-AF65-F5344CB8AC3E}">
        <p14:creationId xmlns:p14="http://schemas.microsoft.com/office/powerpoint/2010/main" val="2022768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16</a:t>
            </a:fld>
            <a:endParaRPr lang="en-US"/>
          </a:p>
        </p:txBody>
      </p:sp>
    </p:spTree>
    <p:extLst>
      <p:ext uri="{BB962C8B-B14F-4D97-AF65-F5344CB8AC3E}">
        <p14:creationId xmlns:p14="http://schemas.microsoft.com/office/powerpoint/2010/main" val="19939294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17</a:t>
            </a:fld>
            <a:endParaRPr lang="en-US"/>
          </a:p>
        </p:txBody>
      </p:sp>
    </p:spTree>
    <p:extLst>
      <p:ext uri="{BB962C8B-B14F-4D97-AF65-F5344CB8AC3E}">
        <p14:creationId xmlns:p14="http://schemas.microsoft.com/office/powerpoint/2010/main" val="1767761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18</a:t>
            </a:fld>
            <a:endParaRPr lang="en-US"/>
          </a:p>
        </p:txBody>
      </p:sp>
    </p:spTree>
    <p:extLst>
      <p:ext uri="{BB962C8B-B14F-4D97-AF65-F5344CB8AC3E}">
        <p14:creationId xmlns:p14="http://schemas.microsoft.com/office/powerpoint/2010/main" val="3659345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931971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a:t>
            </a:fld>
            <a:endParaRPr lang="en-US"/>
          </a:p>
        </p:txBody>
      </p:sp>
    </p:spTree>
    <p:extLst>
      <p:ext uri="{BB962C8B-B14F-4D97-AF65-F5344CB8AC3E}">
        <p14:creationId xmlns:p14="http://schemas.microsoft.com/office/powerpoint/2010/main" val="32792232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9599620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9070075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4716747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668523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8806867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2526795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3489963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658264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extLst>
      <p:ext uri="{BB962C8B-B14F-4D97-AF65-F5344CB8AC3E}">
        <p14:creationId xmlns:p14="http://schemas.microsoft.com/office/powerpoint/2010/main" val="31485855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638033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3</a:t>
            </a:fld>
            <a:endParaRPr lang="en-US"/>
          </a:p>
        </p:txBody>
      </p:sp>
    </p:spTree>
    <p:extLst>
      <p:ext uri="{BB962C8B-B14F-4D97-AF65-F5344CB8AC3E}">
        <p14:creationId xmlns:p14="http://schemas.microsoft.com/office/powerpoint/2010/main" val="1167270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3113739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9273546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9261135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33</a:t>
            </a:fld>
            <a:endParaRPr lang="en-US"/>
          </a:p>
        </p:txBody>
      </p:sp>
    </p:spTree>
    <p:extLst>
      <p:ext uri="{BB962C8B-B14F-4D97-AF65-F5344CB8AC3E}">
        <p14:creationId xmlns:p14="http://schemas.microsoft.com/office/powerpoint/2010/main" val="13346888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34</a:t>
            </a:fld>
            <a:endParaRPr lang="en-US"/>
          </a:p>
        </p:txBody>
      </p:sp>
    </p:spTree>
    <p:extLst>
      <p:ext uri="{BB962C8B-B14F-4D97-AF65-F5344CB8AC3E}">
        <p14:creationId xmlns:p14="http://schemas.microsoft.com/office/powerpoint/2010/main" val="37046141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35</a:t>
            </a:fld>
            <a:endParaRPr lang="en-US"/>
          </a:p>
        </p:txBody>
      </p:sp>
    </p:spTree>
    <p:extLst>
      <p:ext uri="{BB962C8B-B14F-4D97-AF65-F5344CB8AC3E}">
        <p14:creationId xmlns:p14="http://schemas.microsoft.com/office/powerpoint/2010/main" val="3393033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4</a:t>
            </a:fld>
            <a:endParaRPr lang="en-US"/>
          </a:p>
        </p:txBody>
      </p:sp>
    </p:spTree>
    <p:extLst>
      <p:ext uri="{BB962C8B-B14F-4D97-AF65-F5344CB8AC3E}">
        <p14:creationId xmlns:p14="http://schemas.microsoft.com/office/powerpoint/2010/main" val="3058287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5</a:t>
            </a:fld>
            <a:endParaRPr lang="en-US"/>
          </a:p>
        </p:txBody>
      </p:sp>
    </p:spTree>
    <p:extLst>
      <p:ext uri="{BB962C8B-B14F-4D97-AF65-F5344CB8AC3E}">
        <p14:creationId xmlns:p14="http://schemas.microsoft.com/office/powerpoint/2010/main" val="4078662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a:p>
        </p:txBody>
      </p:sp>
    </p:spTree>
    <p:extLst>
      <p:ext uri="{BB962C8B-B14F-4D97-AF65-F5344CB8AC3E}">
        <p14:creationId xmlns:p14="http://schemas.microsoft.com/office/powerpoint/2010/main" val="2379876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7</a:t>
            </a:fld>
            <a:endParaRPr lang="en-US"/>
          </a:p>
        </p:txBody>
      </p:sp>
    </p:spTree>
    <p:extLst>
      <p:ext uri="{BB962C8B-B14F-4D97-AF65-F5344CB8AC3E}">
        <p14:creationId xmlns:p14="http://schemas.microsoft.com/office/powerpoint/2010/main" val="10100266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8</a:t>
            </a:fld>
            <a:endParaRPr lang="en-US"/>
          </a:p>
        </p:txBody>
      </p:sp>
    </p:spTree>
    <p:extLst>
      <p:ext uri="{BB962C8B-B14F-4D97-AF65-F5344CB8AC3E}">
        <p14:creationId xmlns:p14="http://schemas.microsoft.com/office/powerpoint/2010/main" val="2442987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9</a:t>
            </a:fld>
            <a:endParaRPr lang="en-US"/>
          </a:p>
        </p:txBody>
      </p:sp>
    </p:spTree>
    <p:extLst>
      <p:ext uri="{BB962C8B-B14F-4D97-AF65-F5344CB8AC3E}">
        <p14:creationId xmlns:p14="http://schemas.microsoft.com/office/powerpoint/2010/main" val="1264350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1" y="0"/>
            <a:ext cx="9144000"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3200"/>
            </a:lvl1p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5334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a:solidFill>
                  <a:schemeClr val="tx1"/>
                </a:solidFill>
                <a:latin typeface="Verdana" pitchFamily="34" charset="0"/>
                <a:ea typeface="ＭＳ Ｐゴシック" charset="-128"/>
                <a:cs typeface="+mn-cs"/>
              </a:rPr>
              <a:t>Ardavan </a:t>
            </a:r>
            <a:r>
              <a:rPr lang="en-US" sz="1200" b="1" i="1" kern="1200" dirty="0" smtClean="0">
                <a:solidFill>
                  <a:schemeClr val="tx1"/>
                </a:solidFill>
                <a:latin typeface="Verdana" pitchFamily="34" charset="0"/>
                <a:ea typeface="ＭＳ Ｐゴシック" charset="-128"/>
                <a:cs typeface="+mn-cs"/>
              </a:rPr>
              <a:t>Asef-Vaziri   Jan-2018</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Operations Management</a:t>
            </a:r>
            <a:r>
              <a:rPr lang="en-US" sz="1200" b="1" i="1" baseline="0" dirty="0" smtClean="0">
                <a:solidFill>
                  <a:schemeClr val="tx1"/>
                </a:solidFill>
              </a:rPr>
              <a:t>: Waiting Lines 2</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cxnSp>
        <p:nvCxnSpPr>
          <p:cNvPr id="19" name="Straight Connector 18"/>
          <p:cNvCxnSpPr/>
          <p:nvPr userDrawn="1"/>
        </p:nvCxnSpPr>
        <p:spPr bwMode="auto">
          <a:xfrm>
            <a:off x="0" y="990600"/>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88" r:id="rId3"/>
    <p:sldLayoutId id="2147483756" r:id="rId4"/>
    <p:sldLayoutId id="2147483761" r:id="rId5"/>
    <p:sldLayoutId id="2147483762" r:id="rId6"/>
    <p:sldLayoutId id="2147483789" r:id="rId7"/>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2060"/>
                </a:solidFill>
              </a:rPr>
              <a:t>Lean Thinking:  1- Introduction </a:t>
            </a:r>
            <a:endParaRPr lang="en-US" sz="1200" b="1" i="1" dirty="0">
              <a:solidFill>
                <a:srgbClr val="002060"/>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8.bin"/><Relationship Id="rId13" Type="http://schemas.openxmlformats.org/officeDocument/2006/relationships/image" Target="../media/image19.emf"/><Relationship Id="rId3" Type="http://schemas.openxmlformats.org/officeDocument/2006/relationships/notesSlide" Target="../notesSlides/notesSlide10.xml"/><Relationship Id="rId7" Type="http://schemas.openxmlformats.org/officeDocument/2006/relationships/image" Target="../media/image16.wmf"/><Relationship Id="rId12"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7.bin"/><Relationship Id="rId11" Type="http://schemas.openxmlformats.org/officeDocument/2006/relationships/image" Target="../media/image18.wmf"/><Relationship Id="rId5" Type="http://schemas.openxmlformats.org/officeDocument/2006/relationships/image" Target="../media/image15.wmf"/><Relationship Id="rId10" Type="http://schemas.openxmlformats.org/officeDocument/2006/relationships/oleObject" Target="../embeddings/oleObject19.bin"/><Relationship Id="rId4" Type="http://schemas.openxmlformats.org/officeDocument/2006/relationships/oleObject" Target="../embeddings/oleObject16.bin"/><Relationship Id="rId9" Type="http://schemas.openxmlformats.org/officeDocument/2006/relationships/image" Target="../media/image17.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2.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2.bin"/><Relationship Id="rId5" Type="http://schemas.openxmlformats.org/officeDocument/2006/relationships/image" Target="../media/image20.wmf"/><Relationship Id="rId4" Type="http://schemas.openxmlformats.org/officeDocument/2006/relationships/oleObject" Target="../embeddings/oleObject21.bin"/><Relationship Id="rId9" Type="http://schemas.openxmlformats.org/officeDocument/2006/relationships/image" Target="../media/image22.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5.bin"/><Relationship Id="rId5" Type="http://schemas.openxmlformats.org/officeDocument/2006/relationships/image" Target="../media/image23.wmf"/><Relationship Id="rId4" Type="http://schemas.openxmlformats.org/officeDocument/2006/relationships/oleObject" Target="../embeddings/oleObject24.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6.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7.bin"/><Relationship Id="rId5" Type="http://schemas.openxmlformats.org/officeDocument/2006/relationships/image" Target="../media/image25.wmf"/><Relationship Id="rId4" Type="http://schemas.openxmlformats.org/officeDocument/2006/relationships/oleObject" Target="../embeddings/oleObject26.bin"/><Relationship Id="rId9" Type="http://schemas.openxmlformats.org/officeDocument/2006/relationships/image" Target="../media/image27.wmf"/></Relationships>
</file>

<file path=ppt/slides/_rels/slide17.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notesSlide" Target="../notesSlides/notesSlide17.xml"/><Relationship Id="rId7" Type="http://schemas.openxmlformats.org/officeDocument/2006/relationships/image" Target="../media/image28.e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0.bin"/><Relationship Id="rId5" Type="http://schemas.openxmlformats.org/officeDocument/2006/relationships/image" Target="../media/image1.wmf"/><Relationship Id="rId4" Type="http://schemas.openxmlformats.org/officeDocument/2006/relationships/oleObject" Target="../embeddings/oleObject29.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notesSlide" Target="../notesSlides/notesSlide2.xml"/><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20.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32.bin"/><Relationship Id="rId5" Type="http://schemas.openxmlformats.org/officeDocument/2006/relationships/image" Target="../media/image30.wmf"/><Relationship Id="rId4" Type="http://schemas.openxmlformats.org/officeDocument/2006/relationships/oleObject" Target="../embeddings/oleObject31.bin"/><Relationship Id="rId9" Type="http://schemas.openxmlformats.org/officeDocument/2006/relationships/image" Target="../media/image32.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22.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5.bin"/><Relationship Id="rId5" Type="http://schemas.openxmlformats.org/officeDocument/2006/relationships/image" Target="../media/image33.wmf"/><Relationship Id="rId4" Type="http://schemas.openxmlformats.org/officeDocument/2006/relationships/oleObject" Target="../embeddings/oleObject34.bin"/><Relationship Id="rId9" Type="http://schemas.openxmlformats.org/officeDocument/2006/relationships/image" Target="../media/image35.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25.xml"/><Relationship Id="rId7" Type="http://schemas.openxmlformats.org/officeDocument/2006/relationships/image" Target="../media/image37.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8.bin"/><Relationship Id="rId5" Type="http://schemas.openxmlformats.org/officeDocument/2006/relationships/image" Target="../media/image36.wmf"/><Relationship Id="rId4" Type="http://schemas.openxmlformats.org/officeDocument/2006/relationships/oleObject" Target="../embeddings/oleObject37.bin"/><Relationship Id="rId9" Type="http://schemas.openxmlformats.org/officeDocument/2006/relationships/image" Target="../media/image38.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28.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1.bin"/><Relationship Id="rId5" Type="http://schemas.openxmlformats.org/officeDocument/2006/relationships/image" Target="../media/image39.wmf"/><Relationship Id="rId4" Type="http://schemas.openxmlformats.org/officeDocument/2006/relationships/oleObject" Target="../embeddings/oleObject40.bin"/><Relationship Id="rId9" Type="http://schemas.openxmlformats.org/officeDocument/2006/relationships/image" Target="../media/image41.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29.xml"/><Relationship Id="rId7"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4.bin"/><Relationship Id="rId5" Type="http://schemas.openxmlformats.org/officeDocument/2006/relationships/image" Target="../media/image42.wmf"/><Relationship Id="rId4" Type="http://schemas.openxmlformats.org/officeDocument/2006/relationships/oleObject" Target="../embeddings/oleObject43.bin"/><Relationship Id="rId9" Type="http://schemas.openxmlformats.org/officeDocument/2006/relationships/image" Target="../media/image44.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30.xml"/><Relationship Id="rId7"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7.bin"/><Relationship Id="rId5" Type="http://schemas.openxmlformats.org/officeDocument/2006/relationships/image" Target="../media/image45.wmf"/><Relationship Id="rId4" Type="http://schemas.openxmlformats.org/officeDocument/2006/relationships/oleObject" Target="../embeddings/oleObject46.bin"/><Relationship Id="rId9" Type="http://schemas.openxmlformats.org/officeDocument/2006/relationships/image" Target="../media/image47.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50.bin"/><Relationship Id="rId5" Type="http://schemas.openxmlformats.org/officeDocument/2006/relationships/image" Target="../media/image48.wmf"/><Relationship Id="rId4" Type="http://schemas.openxmlformats.org/officeDocument/2006/relationships/oleObject" Target="../embeddings/oleObject49.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51.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52.bin"/><Relationship Id="rId5" Type="http://schemas.openxmlformats.org/officeDocument/2006/relationships/image" Target="../media/image50.wmf"/><Relationship Id="rId4" Type="http://schemas.openxmlformats.org/officeDocument/2006/relationships/oleObject" Target="../embeddings/oleObject51.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package" Target="../embeddings/Microsoft_Excel_Worksheet1.xlsx"/><Relationship Id="rId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emf"/><Relationship Id="rId5" Type="http://schemas.openxmlformats.org/officeDocument/2006/relationships/package" Target="../embeddings/Microsoft_Excel_Worksheet2.xlsx"/><Relationship Id="rId4" Type="http://schemas.openxmlformats.org/officeDocument/2006/relationships/oleObject" Target="../embeddings/oleObject8.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1.bin"/><Relationship Id="rId13" Type="http://schemas.openxmlformats.org/officeDocument/2006/relationships/image" Target="../media/image2.wmf"/><Relationship Id="rId3" Type="http://schemas.openxmlformats.org/officeDocument/2006/relationships/notesSlide" Target="../notesSlides/notesSlide8.xml"/><Relationship Id="rId7" Type="http://schemas.openxmlformats.org/officeDocument/2006/relationships/image" Target="../media/image10.wmf"/><Relationship Id="rId12"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0.bin"/><Relationship Id="rId11" Type="http://schemas.openxmlformats.org/officeDocument/2006/relationships/image" Target="../media/image12.emf"/><Relationship Id="rId5" Type="http://schemas.openxmlformats.org/officeDocument/2006/relationships/image" Target="../media/image9.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13.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067800" cy="1295400"/>
          </a:xfrm>
        </p:spPr>
        <p:txBody>
          <a:bodyPr/>
          <a:lstStyle/>
          <a:p>
            <a:pPr marL="0" indent="0">
              <a:spcAft>
                <a:spcPts val="600"/>
              </a:spcAft>
              <a:buNone/>
            </a:pPr>
            <a:r>
              <a:rPr lang="en-US" dirty="0" smtClean="0">
                <a:solidFill>
                  <a:schemeClr val="tx1"/>
                </a:solidFill>
                <a:latin typeface="Book Antiqua" pitchFamily="18" charset="0"/>
              </a:rPr>
              <a:t>The arrival rate to a store is 6 customers per hour and follows  </a:t>
            </a:r>
            <a:r>
              <a:rPr lang="en-US" dirty="0" smtClean="0">
                <a:solidFill>
                  <a:srgbClr val="FF0000"/>
                </a:solidFill>
                <a:latin typeface="Book Antiqua" pitchFamily="18" charset="0"/>
              </a:rPr>
              <a:t>Poisson distribution</a:t>
            </a:r>
            <a:r>
              <a:rPr lang="en-US" dirty="0" smtClean="0">
                <a:solidFill>
                  <a:schemeClr val="tx1"/>
                </a:solidFill>
                <a:latin typeface="Book Antiqua" pitchFamily="18" charset="0"/>
              </a:rPr>
              <a:t>. The service time is 5 min per customer and follows  </a:t>
            </a:r>
            <a:r>
              <a:rPr lang="en-US" dirty="0" smtClean="0">
                <a:solidFill>
                  <a:srgbClr val="FF0000"/>
                </a:solidFill>
                <a:latin typeface="Book Antiqua" pitchFamily="18" charset="0"/>
              </a:rPr>
              <a:t>exponential distribution</a:t>
            </a:r>
            <a:r>
              <a:rPr lang="en-US" dirty="0" smtClean="0">
                <a:solidFill>
                  <a:schemeClr val="tx1"/>
                </a:solidFill>
                <a:latin typeface="Book Antiqua" pitchFamily="18" charset="0"/>
              </a:rPr>
              <a:t>. </a:t>
            </a:r>
          </a:p>
          <a:p>
            <a:pPr marL="0" indent="0">
              <a:spcAft>
                <a:spcPts val="600"/>
              </a:spcAft>
              <a:buNone/>
            </a:pPr>
            <a:endParaRPr lang="en-US" dirty="0" smtClean="0">
              <a:solidFill>
                <a:schemeClr val="tx1"/>
              </a:solidFill>
              <a:latin typeface="Book Antiqua"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1:  M/M/1 Performance Evaluation</a:t>
            </a:r>
            <a:endParaRPr lang="en-US" dirty="0"/>
          </a:p>
        </p:txBody>
      </p:sp>
      <p:sp>
        <p:nvSpPr>
          <p:cNvPr id="14" name="Content Placeholder 1"/>
          <p:cNvSpPr txBox="1">
            <a:spLocks/>
          </p:cNvSpPr>
          <p:nvPr/>
        </p:nvSpPr>
        <p:spPr bwMode="auto">
          <a:xfrm>
            <a:off x="45358" y="2286000"/>
            <a:ext cx="9098643"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None/>
            </a:pPr>
            <a:r>
              <a:rPr lang="en-US" kern="0" dirty="0">
                <a:solidFill>
                  <a:schemeClr val="tx1"/>
                </a:solidFill>
                <a:latin typeface="Book Antiqua" panose="02040602050305030304" pitchFamily="18" charset="0"/>
              </a:rPr>
              <a:t>a) Compute Processing time (How long does a customer </a:t>
            </a:r>
            <a:r>
              <a:rPr lang="en-US" kern="0" dirty="0" smtClean="0">
                <a:solidFill>
                  <a:schemeClr val="tx1"/>
                </a:solidFill>
                <a:latin typeface="Book Antiqua" panose="02040602050305030304" pitchFamily="18" charset="0"/>
              </a:rPr>
              <a:t>stay with the cashier?)</a:t>
            </a:r>
            <a:endParaRPr lang="en-US" kern="0" dirty="0">
              <a:solidFill>
                <a:schemeClr val="tx1"/>
              </a:solidFill>
              <a:latin typeface="Book Antiqua" panose="02040602050305030304" pitchFamily="18" charset="0"/>
            </a:endParaRPr>
          </a:p>
          <a:p>
            <a:pPr marL="0" indent="0">
              <a:buFont typeface="Wingdings" pitchFamily="2" charset="2"/>
              <a:buNone/>
            </a:pPr>
            <a:r>
              <a:rPr lang="en-US" kern="0" dirty="0" smtClean="0">
                <a:solidFill>
                  <a:schemeClr val="tx1"/>
                </a:solidFill>
                <a:latin typeface="Book Antiqua" panose="02040602050305030304" pitchFamily="18" charset="0"/>
              </a:rPr>
              <a:t>Tp = 5 min.</a:t>
            </a:r>
          </a:p>
          <a:p>
            <a:pPr marL="0" indent="0">
              <a:buFont typeface="Wingdings" pitchFamily="2" charset="2"/>
              <a:buNone/>
            </a:pPr>
            <a:r>
              <a:rPr lang="en-US" kern="0" dirty="0" smtClean="0">
                <a:solidFill>
                  <a:schemeClr val="tx1"/>
                </a:solidFill>
                <a:latin typeface="Book Antiqua" panose="02040602050305030304" pitchFamily="18" charset="0"/>
              </a:rPr>
              <a:t>b) On average how many customers are with cashier? </a:t>
            </a:r>
          </a:p>
          <a:p>
            <a:pPr marL="0" indent="0">
              <a:buFont typeface="Wingdings" pitchFamily="2" charset="2"/>
              <a:buNone/>
            </a:pPr>
            <a:r>
              <a:rPr lang="en-US" kern="0" dirty="0" smtClean="0">
                <a:solidFill>
                  <a:schemeClr val="tx1"/>
                </a:solidFill>
                <a:latin typeface="Book Antiqua" panose="02040602050305030304" pitchFamily="18" charset="0"/>
              </a:rPr>
              <a:t>R= 6/ </a:t>
            </a:r>
            <a:r>
              <a:rPr lang="en-US" kern="0" dirty="0" err="1" smtClean="0">
                <a:solidFill>
                  <a:schemeClr val="tx1"/>
                </a:solidFill>
                <a:latin typeface="Book Antiqua" panose="02040602050305030304" pitchFamily="18" charset="0"/>
              </a:rPr>
              <a:t>hr</a:t>
            </a:r>
            <a:endParaRPr lang="en-US" kern="0" dirty="0" smtClean="0">
              <a:solidFill>
                <a:schemeClr val="tx1"/>
              </a:solidFill>
              <a:latin typeface="Book Antiqua" panose="02040602050305030304" pitchFamily="18" charset="0"/>
            </a:endParaRPr>
          </a:p>
          <a:p>
            <a:pPr marL="0" indent="0">
              <a:buFont typeface="Wingdings" pitchFamily="2" charset="2"/>
              <a:buNone/>
            </a:pPr>
            <a:r>
              <a:rPr lang="en-US" kern="0" dirty="0" smtClean="0">
                <a:solidFill>
                  <a:schemeClr val="tx1"/>
                </a:solidFill>
                <a:latin typeface="Book Antiqua" panose="02040602050305030304" pitchFamily="18" charset="0"/>
              </a:rPr>
              <a:t>Rp=1/Tp = 1/5 per min. or 60(1/5) = 12/</a:t>
            </a:r>
            <a:r>
              <a:rPr lang="en-US" kern="0" dirty="0" err="1" smtClean="0">
                <a:solidFill>
                  <a:schemeClr val="tx1"/>
                </a:solidFill>
                <a:latin typeface="Book Antiqua" panose="02040602050305030304" pitchFamily="18" charset="0"/>
              </a:rPr>
              <a:t>hr</a:t>
            </a:r>
            <a:endParaRPr lang="en-US" kern="0" dirty="0" smtClean="0">
              <a:solidFill>
                <a:schemeClr val="tx1"/>
              </a:solidFill>
              <a:latin typeface="Book Antiqua" panose="02040602050305030304" pitchFamily="18" charset="0"/>
            </a:endParaRPr>
          </a:p>
          <a:p>
            <a:pPr marL="0" indent="0">
              <a:buFont typeface="Wingdings" pitchFamily="2" charset="2"/>
              <a:buNone/>
            </a:pPr>
            <a:r>
              <a:rPr lang="en-US" kern="0" dirty="0" smtClean="0">
                <a:solidFill>
                  <a:schemeClr val="tx1"/>
                </a:solidFill>
                <a:latin typeface="Book Antiqua" panose="02040602050305030304" pitchFamily="18" charset="0"/>
              </a:rPr>
              <a:t>U= 6/12 = 0.5  </a:t>
            </a:r>
            <a:r>
              <a:rPr lang="en-US" kern="0" dirty="0" smtClean="0">
                <a:solidFill>
                  <a:schemeClr val="tx1"/>
                </a:solidFill>
                <a:latin typeface="Book Antiqua" panose="02040602050305030304" pitchFamily="18" charset="0"/>
                <a:sym typeface="Wingdings" panose="05000000000000000000" pitchFamily="2" charset="2"/>
              </a:rPr>
              <a:t> </a:t>
            </a:r>
            <a:r>
              <a:rPr lang="en-US" b="1" kern="0" dirty="0" smtClean="0">
                <a:solidFill>
                  <a:srgbClr val="C00000"/>
                </a:solidFill>
                <a:latin typeface="Book Antiqua" panose="02040602050305030304" pitchFamily="18" charset="0"/>
              </a:rPr>
              <a:t>Ip = 0.5</a:t>
            </a:r>
          </a:p>
          <a:p>
            <a:pPr marL="0" indent="0">
              <a:buFont typeface="Wingdings" pitchFamily="2" charset="2"/>
              <a:buNone/>
            </a:pPr>
            <a:endParaRPr lang="en-US" kern="0" dirty="0">
              <a:solidFill>
                <a:schemeClr val="tx1"/>
              </a:solidFill>
              <a:latin typeface="Book Antiqua" panose="02040602050305030304" pitchFamily="18" charset="0"/>
            </a:endParaRPr>
          </a:p>
        </p:txBody>
      </p:sp>
      <p:sp>
        <p:nvSpPr>
          <p:cNvPr id="15" name="Content Placeholder 1"/>
          <p:cNvSpPr txBox="1">
            <a:spLocks/>
          </p:cNvSpPr>
          <p:nvPr/>
        </p:nvSpPr>
        <p:spPr bwMode="auto">
          <a:xfrm>
            <a:off x="-76200" y="5414159"/>
            <a:ext cx="9144000" cy="4898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Alternatively; </a:t>
            </a:r>
          </a:p>
        </p:txBody>
      </p:sp>
      <p:sp>
        <p:nvSpPr>
          <p:cNvPr id="16" name="Content Placeholder 1"/>
          <p:cNvSpPr txBox="1">
            <a:spLocks/>
          </p:cNvSpPr>
          <p:nvPr/>
        </p:nvSpPr>
        <p:spPr bwMode="auto">
          <a:xfrm>
            <a:off x="1905000" y="5432302"/>
            <a:ext cx="1676400" cy="526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err="1" smtClean="0">
                <a:latin typeface="Book Antiqua" pitchFamily="18" charset="0"/>
                <a:ea typeface="ＭＳ Ｐゴシック" pitchFamily="-65" charset="-128"/>
                <a:cs typeface="MS Reference Sans Serif" pitchFamily="34" charset="0"/>
              </a:rPr>
              <a:t>RTp</a:t>
            </a:r>
            <a:r>
              <a:rPr lang="en-US" sz="2400" kern="0" dirty="0" smtClean="0">
                <a:latin typeface="Book Antiqua" pitchFamily="18" charset="0"/>
                <a:ea typeface="ＭＳ Ｐゴシック" pitchFamily="-65" charset="-128"/>
                <a:cs typeface="MS Reference Sans Serif" pitchFamily="34" charset="0"/>
              </a:rPr>
              <a:t> </a:t>
            </a:r>
            <a:r>
              <a:rPr lang="en-US" sz="2400" kern="0" dirty="0">
                <a:latin typeface="Book Antiqua" pitchFamily="18" charset="0"/>
                <a:ea typeface="ＭＳ Ｐゴシック" pitchFamily="-65" charset="-128"/>
                <a:cs typeface="MS Reference Sans Serif" pitchFamily="34" charset="0"/>
              </a:rPr>
              <a:t>= </a:t>
            </a:r>
            <a:r>
              <a:rPr lang="en-US" sz="2400" kern="0" dirty="0" err="1">
                <a:latin typeface="Book Antiqua" pitchFamily="18" charset="0"/>
                <a:ea typeface="ＭＳ Ｐゴシック" pitchFamily="-65" charset="-128"/>
                <a:cs typeface="MS Reference Sans Serif" pitchFamily="34" charset="0"/>
              </a:rPr>
              <a:t>Ip</a:t>
            </a:r>
            <a:r>
              <a:rPr lang="en-US" sz="2400" kern="0" dirty="0">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a:t>
            </a:r>
          </a:p>
        </p:txBody>
      </p:sp>
      <p:sp>
        <p:nvSpPr>
          <p:cNvPr id="17" name="Content Placeholder 1"/>
          <p:cNvSpPr txBox="1">
            <a:spLocks/>
          </p:cNvSpPr>
          <p:nvPr/>
        </p:nvSpPr>
        <p:spPr bwMode="auto">
          <a:xfrm>
            <a:off x="3505200" y="5397336"/>
            <a:ext cx="1981200" cy="526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6(5/60) = 0.5</a:t>
            </a:r>
          </a:p>
        </p:txBody>
      </p:sp>
      <p:sp>
        <p:nvSpPr>
          <p:cNvPr id="18" name="Content Placeholder 1"/>
          <p:cNvSpPr txBox="1">
            <a:spLocks/>
          </p:cNvSpPr>
          <p:nvPr/>
        </p:nvSpPr>
        <p:spPr bwMode="auto">
          <a:xfrm>
            <a:off x="5791200" y="5396015"/>
            <a:ext cx="2209800" cy="526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=(6/60)5 = 0.5</a:t>
            </a:r>
          </a:p>
        </p:txBody>
      </p:sp>
    </p:spTree>
    <p:extLst>
      <p:ext uri="{BB962C8B-B14F-4D97-AF65-F5344CB8AC3E}">
        <p14:creationId xmlns:p14="http://schemas.microsoft.com/office/powerpoint/2010/main" val="41239730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dissolv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dissolv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dissolv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dissolv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dissolv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dissolve">
                                      <p:cBhvr>
                                        <p:cTn id="32" dur="5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animEffect transition="in" filter="dissolve">
                                      <p:cBhvr>
                                        <p:cTn id="37" dur="500"/>
                                        <p:tgtEl>
                                          <p:spTgt spid="1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xEl>
                                              <p:pRg st="0" end="0"/>
                                            </p:txEl>
                                          </p:spTgt>
                                        </p:tgtEl>
                                        <p:attrNameLst>
                                          <p:attrName>style.visibility</p:attrName>
                                        </p:attrNameLst>
                                      </p:cBhvr>
                                      <p:to>
                                        <p:strVal val="visible"/>
                                      </p:to>
                                    </p:set>
                                    <p:animEffect transition="in" filter="dissolve">
                                      <p:cBhvr>
                                        <p:cTn id="42" dur="500"/>
                                        <p:tgtEl>
                                          <p:spTgt spid="1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7">
                                            <p:txEl>
                                              <p:pRg st="0" end="0"/>
                                            </p:txEl>
                                          </p:spTgt>
                                        </p:tgtEl>
                                        <p:attrNameLst>
                                          <p:attrName>style.visibility</p:attrName>
                                        </p:attrNameLst>
                                      </p:cBhvr>
                                      <p:to>
                                        <p:strVal val="visible"/>
                                      </p:to>
                                    </p:set>
                                    <p:animEffect transition="in" filter="dissolve">
                                      <p:cBhvr>
                                        <p:cTn id="47" dur="500"/>
                                        <p:tgtEl>
                                          <p:spTgt spid="17">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
                                            <p:txEl>
                                              <p:pRg st="0" end="0"/>
                                            </p:txEl>
                                          </p:spTgt>
                                        </p:tgtEl>
                                        <p:attrNameLst>
                                          <p:attrName>style.visibility</p:attrName>
                                        </p:attrNameLst>
                                      </p:cBhvr>
                                      <p:to>
                                        <p:strVal val="visible"/>
                                      </p:to>
                                    </p:set>
                                    <p:animEffect transition="in" filter="dissolve">
                                      <p:cBhvr>
                                        <p:cTn id="52" dur="500"/>
                                        <p:tgtEl>
                                          <p:spTgt spid="1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build="p"/>
      <p:bldP spid="16" grpId="0" build="p"/>
      <p:bldP spid="17" grpId="0" build="p"/>
      <p:bldP spid="1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357" y="990600"/>
            <a:ext cx="9098643" cy="1295400"/>
          </a:xfrm>
        </p:spPr>
        <p:txBody>
          <a:bodyPr/>
          <a:lstStyle/>
          <a:p>
            <a:pPr marL="0" indent="0">
              <a:buNone/>
            </a:pPr>
            <a:r>
              <a:rPr lang="en-US" dirty="0" smtClean="0">
                <a:solidFill>
                  <a:schemeClr val="tx1"/>
                </a:solidFill>
                <a:latin typeface="Book Antiqua" panose="02040602050305030304" pitchFamily="18" charset="0"/>
              </a:rPr>
              <a:t>Case 4. Now </a:t>
            </a:r>
            <a:r>
              <a:rPr lang="en-US" dirty="0">
                <a:solidFill>
                  <a:schemeClr val="tx1"/>
                </a:solidFill>
                <a:latin typeface="Book Antiqua" panose="02040602050305030304" pitchFamily="18" charset="0"/>
              </a:rPr>
              <a:t>suppose we </a:t>
            </a:r>
            <a:r>
              <a:rPr lang="en-US" dirty="0" smtClean="0">
                <a:solidFill>
                  <a:schemeClr val="tx1"/>
                </a:solidFill>
                <a:latin typeface="Book Antiqua" panose="02040602050305030304" pitchFamily="18" charset="0"/>
              </a:rPr>
              <a:t>open a second runway.  R=21,  Rp=2*25/</a:t>
            </a:r>
            <a:r>
              <a:rPr lang="en-US" dirty="0" err="1" smtClean="0">
                <a:solidFill>
                  <a:schemeClr val="tx1"/>
                </a:solidFill>
                <a:latin typeface="Book Antiqua" panose="02040602050305030304" pitchFamily="18" charset="0"/>
              </a:rPr>
              <a:t>hr</a:t>
            </a:r>
            <a:r>
              <a:rPr lang="en-US" dirty="0" smtClean="0">
                <a:solidFill>
                  <a:schemeClr val="tx1"/>
                </a:solidFill>
                <a:latin typeface="Book Antiqua" panose="02040602050305030304" pitchFamily="18" charset="0"/>
              </a:rPr>
              <a:t>  </a:t>
            </a:r>
            <a:r>
              <a:rPr lang="en-US" dirty="0" smtClean="0">
                <a:solidFill>
                  <a:schemeClr val="tx1"/>
                </a:solidFill>
                <a:latin typeface="Book Antiqua" panose="02040602050305030304" pitchFamily="18" charset="0"/>
                <a:sym typeface="Wingdings" panose="05000000000000000000" pitchFamily="2" charset="2"/>
              </a:rPr>
              <a:t> </a:t>
            </a:r>
            <a:r>
              <a:rPr lang="en-US" dirty="0" smtClean="0">
                <a:solidFill>
                  <a:schemeClr val="tx1"/>
                </a:solidFill>
                <a:latin typeface="Book Antiqua" panose="02040602050305030304" pitchFamily="18" charset="0"/>
              </a:rPr>
              <a:t>U= 21/50 = 0.42</a:t>
            </a:r>
          </a:p>
          <a:p>
            <a:pPr marL="0" indent="0">
              <a:buNone/>
            </a:pPr>
            <a:endParaRPr lang="en-US" b="1" dirty="0" smtClean="0">
              <a:solidFill>
                <a:srgbClr val="C00000"/>
              </a:solidFill>
              <a:latin typeface="Book Antiqua" panose="02040602050305030304" pitchFamily="18" charset="0"/>
            </a:endParaRPr>
          </a:p>
          <a:p>
            <a:pPr marL="0" indent="0">
              <a:buNone/>
            </a:pPr>
            <a:endParaRPr lang="en-US" dirty="0" smtClean="0">
              <a:solidFill>
                <a:schemeClr val="tx1"/>
              </a:solidFill>
              <a:latin typeface="Book Antiqua" panose="02040602050305030304" pitchFamily="18" charset="0"/>
            </a:endParaRPr>
          </a:p>
          <a:p>
            <a:pPr marL="0" indent="0">
              <a:buNone/>
            </a:pPr>
            <a:r>
              <a:rPr lang="en-US" dirty="0" smtClean="0">
                <a:solidFill>
                  <a:schemeClr val="tx1"/>
                </a:solidFill>
                <a:latin typeface="Book Antiqua" panose="02040602050305030304" pitchFamily="18" charset="0"/>
              </a:rPr>
              <a:t> </a:t>
            </a:r>
            <a:endParaRPr lang="en-US" dirty="0">
              <a:solidFill>
                <a:schemeClr val="tx1"/>
              </a:solidFill>
              <a:latin typeface="Book Antiqua" panose="02040602050305030304"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2:  M/M/1 Performance Evaluation</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247585585"/>
              </p:ext>
            </p:extLst>
          </p:nvPr>
        </p:nvGraphicFramePr>
        <p:xfrm>
          <a:off x="292100" y="2133600"/>
          <a:ext cx="1703388" cy="990600"/>
        </p:xfrm>
        <a:graphic>
          <a:graphicData uri="http://schemas.openxmlformats.org/presentationml/2006/ole">
            <mc:AlternateContent xmlns:mc="http://schemas.openxmlformats.org/markup-compatibility/2006">
              <mc:Choice xmlns:v="urn:schemas-microsoft-com:vml" Requires="v">
                <p:oleObj spid="_x0000_s241694" name="Equation" r:id="rId4" imgW="787320" imgH="444240" progId="Equation.3">
                  <p:embed/>
                </p:oleObj>
              </mc:Choice>
              <mc:Fallback>
                <p:oleObj name="Equation" r:id="rId4" imgW="787320" imgH="444240" progId="Equation.3">
                  <p:embed/>
                  <p:pic>
                    <p:nvPicPr>
                      <p:cNvPr id="17" name="Object 16"/>
                      <p:cNvPicPr>
                        <a:picLocks noChangeAspect="1" noChangeArrowheads="1"/>
                      </p:cNvPicPr>
                      <p:nvPr/>
                    </p:nvPicPr>
                    <p:blipFill>
                      <a:blip r:embed="rId5"/>
                      <a:srcRect/>
                      <a:stretch>
                        <a:fillRect/>
                      </a:stretch>
                    </p:blipFill>
                    <p:spPr bwMode="auto">
                      <a:xfrm>
                        <a:off x="292100" y="2133600"/>
                        <a:ext cx="1703388" cy="990600"/>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97162697"/>
              </p:ext>
            </p:extLst>
          </p:nvPr>
        </p:nvGraphicFramePr>
        <p:xfrm>
          <a:off x="2867026" y="2133600"/>
          <a:ext cx="1704975" cy="990600"/>
        </p:xfrm>
        <a:graphic>
          <a:graphicData uri="http://schemas.openxmlformats.org/presentationml/2006/ole">
            <mc:AlternateContent xmlns:mc="http://schemas.openxmlformats.org/markup-compatibility/2006">
              <mc:Choice xmlns:v="urn:schemas-microsoft-com:vml" Requires="v">
                <p:oleObj spid="_x0000_s241695" name="Equation" r:id="rId6" imgW="787320" imgH="444240" progId="Equation.3">
                  <p:embed/>
                </p:oleObj>
              </mc:Choice>
              <mc:Fallback>
                <p:oleObj name="Equation" r:id="rId6" imgW="787320" imgH="444240" progId="Equation.3">
                  <p:embed/>
                  <p:pic>
                    <p:nvPicPr>
                      <p:cNvPr id="7" name="Object 6"/>
                      <p:cNvPicPr>
                        <a:picLocks noChangeAspect="1" noChangeArrowheads="1"/>
                      </p:cNvPicPr>
                      <p:nvPr/>
                    </p:nvPicPr>
                    <p:blipFill>
                      <a:blip r:embed="rId7"/>
                      <a:srcRect/>
                      <a:stretch>
                        <a:fillRect/>
                      </a:stretch>
                    </p:blipFill>
                    <p:spPr bwMode="auto">
                      <a:xfrm>
                        <a:off x="2867026" y="2133600"/>
                        <a:ext cx="1704975" cy="990600"/>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4405746"/>
              </p:ext>
            </p:extLst>
          </p:nvPr>
        </p:nvGraphicFramePr>
        <p:xfrm>
          <a:off x="5348288" y="2174875"/>
          <a:ext cx="1676400" cy="962025"/>
        </p:xfrm>
        <a:graphic>
          <a:graphicData uri="http://schemas.openxmlformats.org/presentationml/2006/ole">
            <mc:AlternateContent xmlns:mc="http://schemas.openxmlformats.org/markup-compatibility/2006">
              <mc:Choice xmlns:v="urn:schemas-microsoft-com:vml" Requires="v">
                <p:oleObj spid="_x0000_s241696" name="Equation" r:id="rId8" imgW="774360" imgH="431640" progId="Equation.3">
                  <p:embed/>
                </p:oleObj>
              </mc:Choice>
              <mc:Fallback>
                <p:oleObj name="Equation" r:id="rId8" imgW="774360" imgH="431640" progId="Equation.3">
                  <p:embed/>
                  <p:pic>
                    <p:nvPicPr>
                      <p:cNvPr id="8" name="Object 7"/>
                      <p:cNvPicPr>
                        <a:picLocks noChangeAspect="1" noChangeArrowheads="1"/>
                      </p:cNvPicPr>
                      <p:nvPr/>
                    </p:nvPicPr>
                    <p:blipFill>
                      <a:blip r:embed="rId9"/>
                      <a:srcRect/>
                      <a:stretch>
                        <a:fillRect/>
                      </a:stretch>
                    </p:blipFill>
                    <p:spPr bwMode="auto">
                      <a:xfrm>
                        <a:off x="5348288" y="2174875"/>
                        <a:ext cx="1676400" cy="962025"/>
                      </a:xfrm>
                      <a:prstGeom prst="rect">
                        <a:avLst/>
                      </a:prstGeom>
                      <a:noFill/>
                      <a:ln>
                        <a:noFill/>
                      </a:ln>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630307519"/>
              </p:ext>
            </p:extLst>
          </p:nvPr>
        </p:nvGraphicFramePr>
        <p:xfrm>
          <a:off x="7466012" y="2458243"/>
          <a:ext cx="1236663" cy="395287"/>
        </p:xfrm>
        <a:graphic>
          <a:graphicData uri="http://schemas.openxmlformats.org/presentationml/2006/ole">
            <mc:AlternateContent xmlns:mc="http://schemas.openxmlformats.org/markup-compatibility/2006">
              <mc:Choice xmlns:v="urn:schemas-microsoft-com:vml" Requires="v">
                <p:oleObj spid="_x0000_s241697" name="Equation" r:id="rId10" imgW="571320" imgH="177480" progId="Equation.3">
                  <p:embed/>
                </p:oleObj>
              </mc:Choice>
              <mc:Fallback>
                <p:oleObj name="Equation" r:id="rId10" imgW="571320" imgH="177480" progId="Equation.3">
                  <p:embed/>
                  <p:pic>
                    <p:nvPicPr>
                      <p:cNvPr id="10" name="Object 9"/>
                      <p:cNvPicPr>
                        <a:picLocks noChangeAspect="1" noChangeArrowheads="1"/>
                      </p:cNvPicPr>
                      <p:nvPr/>
                    </p:nvPicPr>
                    <p:blipFill>
                      <a:blip r:embed="rId11"/>
                      <a:srcRect/>
                      <a:stretch>
                        <a:fillRect/>
                      </a:stretch>
                    </p:blipFill>
                    <p:spPr bwMode="auto">
                      <a:xfrm>
                        <a:off x="7466012" y="2458243"/>
                        <a:ext cx="1236663" cy="395287"/>
                      </a:xfrm>
                      <a:prstGeom prst="rect">
                        <a:avLst/>
                      </a:prstGeom>
                      <a:noFill/>
                      <a:ln>
                        <a:noFill/>
                      </a:ln>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331905291"/>
              </p:ext>
            </p:extLst>
          </p:nvPr>
        </p:nvGraphicFramePr>
        <p:xfrm>
          <a:off x="292099" y="3792537"/>
          <a:ext cx="8277771" cy="1617663"/>
        </p:xfrm>
        <a:graphic>
          <a:graphicData uri="http://schemas.openxmlformats.org/presentationml/2006/ole">
            <mc:AlternateContent xmlns:mc="http://schemas.openxmlformats.org/markup-compatibility/2006">
              <mc:Choice xmlns:v="urn:schemas-microsoft-com:vml" Requires="v">
                <p:oleObj spid="_x0000_s241698" name="Worksheet" r:id="rId12" imgW="5410335" imgH="1057320" progId="Excel.Sheet.12">
                  <p:embed/>
                </p:oleObj>
              </mc:Choice>
              <mc:Fallback>
                <p:oleObj name="Worksheet" r:id="rId12" imgW="5410335" imgH="1057320" progId="Excel.Sheet.12">
                  <p:embed/>
                  <p:pic>
                    <p:nvPicPr>
                      <p:cNvPr id="0" name=""/>
                      <p:cNvPicPr/>
                      <p:nvPr/>
                    </p:nvPicPr>
                    <p:blipFill>
                      <a:blip r:embed="rId13"/>
                      <a:stretch>
                        <a:fillRect/>
                      </a:stretch>
                    </p:blipFill>
                    <p:spPr>
                      <a:xfrm>
                        <a:off x="292099" y="3792537"/>
                        <a:ext cx="8277771" cy="1617663"/>
                      </a:xfrm>
                      <a:prstGeom prst="rect">
                        <a:avLst/>
                      </a:prstGeom>
                    </p:spPr>
                  </p:pic>
                </p:oleObj>
              </mc:Fallback>
            </mc:AlternateContent>
          </a:graphicData>
        </a:graphic>
      </p:graphicFrame>
    </p:spTree>
    <p:extLst>
      <p:ext uri="{BB962C8B-B14F-4D97-AF65-F5344CB8AC3E}">
        <p14:creationId xmlns:p14="http://schemas.microsoft.com/office/powerpoint/2010/main" val="25369345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8991600" cy="1981200"/>
          </a:xfrm>
        </p:spPr>
        <p:txBody>
          <a:bodyPr/>
          <a:lstStyle/>
          <a:p>
            <a:pPr marL="0" indent="4763">
              <a:spcAft>
                <a:spcPts val="600"/>
              </a:spcAft>
              <a:buNone/>
            </a:pPr>
            <a:r>
              <a:rPr lang="en-US" dirty="0" smtClean="0">
                <a:solidFill>
                  <a:schemeClr val="tx1"/>
                </a:solidFill>
                <a:latin typeface="Book Antiqua" pitchFamily="18" charset="0"/>
              </a:rPr>
              <a:t>An store on average has </a:t>
            </a:r>
            <a:r>
              <a:rPr lang="en-US" dirty="0" smtClean="0">
                <a:solidFill>
                  <a:srgbClr val="FF0000"/>
                </a:solidFill>
                <a:latin typeface="Book Antiqua" pitchFamily="18" charset="0"/>
              </a:rPr>
              <a:t>10 customers /</a:t>
            </a:r>
            <a:r>
              <a:rPr lang="en-US" dirty="0" err="1" smtClean="0">
                <a:solidFill>
                  <a:srgbClr val="FF0000"/>
                </a:solidFill>
                <a:latin typeface="Book Antiqua" pitchFamily="18" charset="0"/>
              </a:rPr>
              <a:t>hr</a:t>
            </a:r>
            <a:r>
              <a:rPr lang="en-US" dirty="0" smtClean="0">
                <a:solidFill>
                  <a:srgbClr val="FF0000"/>
                </a:solidFill>
                <a:latin typeface="Book Antiqua" pitchFamily="18" charset="0"/>
              </a:rPr>
              <a:t> </a:t>
            </a:r>
            <a:r>
              <a:rPr lang="en-US" dirty="0" smtClean="0">
                <a:solidFill>
                  <a:schemeClr val="tx1"/>
                </a:solidFill>
                <a:latin typeface="Book Antiqua" pitchFamily="18" charset="0"/>
              </a:rPr>
              <a:t>for the checkout line. The inter-arrival time follows the </a:t>
            </a:r>
            <a:r>
              <a:rPr lang="en-US" dirty="0" smtClean="0">
                <a:solidFill>
                  <a:srgbClr val="FF0000"/>
                </a:solidFill>
                <a:latin typeface="Book Antiqua" pitchFamily="18" charset="0"/>
              </a:rPr>
              <a:t>exponential distribution</a:t>
            </a:r>
            <a:r>
              <a:rPr lang="en-US" dirty="0" smtClean="0">
                <a:solidFill>
                  <a:schemeClr val="tx1"/>
                </a:solidFill>
                <a:latin typeface="Book Antiqua" pitchFamily="18" charset="0"/>
              </a:rPr>
              <a:t>. The store has </a:t>
            </a:r>
            <a:r>
              <a:rPr lang="en-US" dirty="0" smtClean="0">
                <a:solidFill>
                  <a:srgbClr val="FF0000"/>
                </a:solidFill>
                <a:latin typeface="Book Antiqua" pitchFamily="18" charset="0"/>
              </a:rPr>
              <a:t>two cashiers</a:t>
            </a:r>
            <a:r>
              <a:rPr lang="en-US" dirty="0" smtClean="0">
                <a:solidFill>
                  <a:schemeClr val="tx1"/>
                </a:solidFill>
                <a:latin typeface="Book Antiqua" pitchFamily="18" charset="0"/>
              </a:rPr>
              <a:t>. The service time for checkout follows a </a:t>
            </a:r>
            <a:r>
              <a:rPr lang="en-US" dirty="0" smtClean="0">
                <a:solidFill>
                  <a:srgbClr val="FF0000"/>
                </a:solidFill>
                <a:latin typeface="Book Antiqua" pitchFamily="18" charset="0"/>
              </a:rPr>
              <a:t>normal distribution </a:t>
            </a:r>
            <a:r>
              <a:rPr lang="en-US" dirty="0" smtClean="0">
                <a:solidFill>
                  <a:schemeClr val="tx1"/>
                </a:solidFill>
                <a:latin typeface="Book Antiqua" pitchFamily="18" charset="0"/>
              </a:rPr>
              <a:t>with mean equal to </a:t>
            </a:r>
            <a:r>
              <a:rPr lang="en-US" dirty="0" smtClean="0">
                <a:solidFill>
                  <a:srgbClr val="FF0000"/>
                </a:solidFill>
                <a:latin typeface="Book Antiqua" pitchFamily="18" charset="0"/>
              </a:rPr>
              <a:t>5 min </a:t>
            </a:r>
            <a:r>
              <a:rPr lang="en-US" dirty="0" smtClean="0">
                <a:solidFill>
                  <a:schemeClr val="tx1"/>
                </a:solidFill>
                <a:latin typeface="Book Antiqua" pitchFamily="18" charset="0"/>
              </a:rPr>
              <a:t>and a standard deviation of </a:t>
            </a:r>
            <a:r>
              <a:rPr lang="en-US" dirty="0" smtClean="0">
                <a:solidFill>
                  <a:srgbClr val="FF0000"/>
                </a:solidFill>
                <a:latin typeface="Book Antiqua" pitchFamily="18" charset="0"/>
              </a:rPr>
              <a:t>1 min</a:t>
            </a:r>
            <a:r>
              <a:rPr lang="en-US" dirty="0" smtClean="0">
                <a:solidFill>
                  <a:schemeClr val="tx1"/>
                </a:solidFill>
                <a:latin typeface="Book Antiqua" pitchFamily="18" charset="0"/>
              </a:rPr>
              <a:t>. </a:t>
            </a:r>
          </a:p>
          <a:p>
            <a:pPr marL="0" indent="4763">
              <a:buNone/>
            </a:pPr>
            <a:endParaRPr lang="en-US" dirty="0" smtClean="0">
              <a:solidFill>
                <a:schemeClr val="tx1"/>
              </a:solidFill>
              <a:latin typeface="Book Antiqua"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3: M/G/c</a:t>
            </a:r>
            <a:endParaRPr lang="en-US" dirty="0"/>
          </a:p>
        </p:txBody>
      </p:sp>
      <p:sp>
        <p:nvSpPr>
          <p:cNvPr id="4" name="Content Placeholder 1"/>
          <p:cNvSpPr txBox="1">
            <a:spLocks/>
          </p:cNvSpPr>
          <p:nvPr/>
        </p:nvSpPr>
        <p:spPr bwMode="auto">
          <a:xfrm>
            <a:off x="76200" y="3048000"/>
            <a:ext cx="91440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ts val="0"/>
              </a:spcBef>
              <a:spcAft>
                <a:spcPts val="0"/>
              </a:spcAft>
              <a:buFont typeface="Wingdings" pitchFamily="2" charset="2"/>
              <a:buNone/>
              <a:defRPr/>
            </a:pPr>
            <a:r>
              <a:rPr lang="en-US" dirty="0" smtClean="0">
                <a:solidFill>
                  <a:schemeClr val="tx1"/>
                </a:solidFill>
                <a:latin typeface="Book Antiqua" pitchFamily="18" charset="0"/>
              </a:rPr>
              <a:t>Arrival rate: R = 10 per hour.</a:t>
            </a:r>
          </a:p>
          <a:p>
            <a:pPr>
              <a:spcBef>
                <a:spcPts val="0"/>
              </a:spcBef>
              <a:spcAft>
                <a:spcPts val="0"/>
              </a:spcAft>
              <a:buFont typeface="Wingdings" pitchFamily="2" charset="2"/>
              <a:buNone/>
              <a:defRPr/>
            </a:pPr>
            <a:r>
              <a:rPr lang="en-US" dirty="0" smtClean="0">
                <a:solidFill>
                  <a:schemeClr val="tx1"/>
                </a:solidFill>
                <a:latin typeface="Book Antiqua" pitchFamily="18" charset="0"/>
              </a:rPr>
              <a:t>Number of servers: c =2. </a:t>
            </a:r>
          </a:p>
          <a:p>
            <a:pPr>
              <a:spcBef>
                <a:spcPts val="0"/>
              </a:spcBef>
              <a:spcAft>
                <a:spcPts val="0"/>
              </a:spcAft>
              <a:buFont typeface="Wingdings" pitchFamily="2" charset="2"/>
              <a:buNone/>
              <a:defRPr/>
            </a:pP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 c/</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 = 2/5 per min or 24 per hour. </a:t>
            </a:r>
          </a:p>
          <a:p>
            <a:pPr>
              <a:spcBef>
                <a:spcPts val="0"/>
              </a:spcBef>
              <a:spcAft>
                <a:spcPts val="0"/>
              </a:spcAft>
              <a:buFont typeface="Wingdings" pitchFamily="2" charset="2"/>
              <a:buNone/>
              <a:defRPr/>
            </a:pPr>
            <a:r>
              <a:rPr lang="en-US" dirty="0" smtClean="0">
                <a:solidFill>
                  <a:schemeClr val="tx1"/>
                </a:solidFill>
                <a:latin typeface="Book Antiqua" pitchFamily="18" charset="0"/>
                <a:cs typeface="Tahoma" pitchFamily="34" charset="0"/>
              </a:rPr>
              <a:t>U=  R/</a:t>
            </a:r>
            <a:r>
              <a:rPr lang="en-US" dirty="0" err="1" smtClean="0">
                <a:solidFill>
                  <a:schemeClr val="tx1"/>
                </a:solidFill>
                <a:latin typeface="Book Antiqua" pitchFamily="18" charset="0"/>
                <a:cs typeface="Tahoma" pitchFamily="34" charset="0"/>
              </a:rPr>
              <a:t>Rp</a:t>
            </a:r>
            <a:r>
              <a:rPr lang="en-US" dirty="0" smtClean="0">
                <a:solidFill>
                  <a:schemeClr val="tx1"/>
                </a:solidFill>
                <a:latin typeface="Book Antiqua" pitchFamily="18" charset="0"/>
                <a:cs typeface="Tahoma" pitchFamily="34" charset="0"/>
              </a:rPr>
              <a:t> = 10/24 = 0.42</a:t>
            </a:r>
            <a:endParaRPr lang="el-GR" dirty="0" smtClean="0">
              <a:solidFill>
                <a:schemeClr val="tx1"/>
              </a:solidFill>
              <a:latin typeface="Book Antiqua" pitchFamily="18" charset="0"/>
              <a:cs typeface="Tahoma" pitchFamily="34" charset="0"/>
            </a:endParaRPr>
          </a:p>
          <a:p>
            <a:pPr>
              <a:spcBef>
                <a:spcPts val="0"/>
              </a:spcBef>
              <a:spcAft>
                <a:spcPts val="0"/>
              </a:spcAft>
              <a:buFont typeface="Wingdings" pitchFamily="2" charset="2"/>
              <a:buNone/>
              <a:defRPr/>
            </a:pPr>
            <a:r>
              <a:rPr lang="en-US" dirty="0" smtClean="0">
                <a:solidFill>
                  <a:schemeClr val="tx1"/>
                </a:solidFill>
                <a:latin typeface="Book Antiqua" pitchFamily="18" charset="0"/>
              </a:rPr>
              <a:t>Average service time: </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  = 5 min</a:t>
            </a:r>
          </a:p>
          <a:p>
            <a:pPr>
              <a:spcBef>
                <a:spcPts val="0"/>
              </a:spcBef>
              <a:spcAft>
                <a:spcPts val="0"/>
              </a:spcAft>
              <a:buFont typeface="Wingdings" pitchFamily="2" charset="2"/>
              <a:buNone/>
              <a:defRPr/>
            </a:pPr>
            <a:r>
              <a:rPr lang="en-US" dirty="0" smtClean="0">
                <a:solidFill>
                  <a:schemeClr val="tx1"/>
                </a:solidFill>
                <a:latin typeface="Book Antiqua" pitchFamily="18" charset="0"/>
              </a:rPr>
              <a:t>Standard deviation of service time:  </a:t>
            </a:r>
            <a:r>
              <a:rPr lang="en-US" dirty="0" err="1" smtClean="0">
                <a:solidFill>
                  <a:schemeClr val="tx1"/>
                </a:solidFill>
                <a:latin typeface="Book Antiqua" pitchFamily="18" charset="0"/>
              </a:rPr>
              <a:t>Sp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 1 min</a:t>
            </a:r>
          </a:p>
          <a:p>
            <a:pPr>
              <a:spcBef>
                <a:spcPts val="0"/>
              </a:spcBef>
              <a:spcAft>
                <a:spcPts val="0"/>
              </a:spcAft>
              <a:buFont typeface="Wingdings" pitchFamily="2" charset="2"/>
              <a:buNone/>
              <a:defRPr/>
            </a:pPr>
            <a:r>
              <a:rPr lang="en-US" dirty="0" smtClean="0">
                <a:solidFill>
                  <a:schemeClr val="tx1"/>
                </a:solidFill>
                <a:latin typeface="Book Antiqua" pitchFamily="18" charset="0"/>
              </a:rPr>
              <a:t>Coefficient of variation for service time: </a:t>
            </a:r>
            <a:r>
              <a:rPr lang="en-US" dirty="0" err="1" smtClean="0">
                <a:solidFill>
                  <a:schemeClr val="tx1"/>
                </a:solidFill>
                <a:latin typeface="Book Antiqua" pitchFamily="18" charset="0"/>
              </a:rPr>
              <a:t>Cp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 </a:t>
            </a:r>
            <a:r>
              <a:rPr lang="en-US" dirty="0" err="1" smtClean="0">
                <a:solidFill>
                  <a:schemeClr val="tx1"/>
                </a:solidFill>
                <a:latin typeface="Book Antiqua" pitchFamily="18" charset="0"/>
              </a:rPr>
              <a:t>Sp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a:t>
            </a:r>
            <a:r>
              <a:rPr lang="en-US" dirty="0" err="1" smtClean="0">
                <a:solidFill>
                  <a:schemeClr val="tx1"/>
                </a:solidFill>
                <a:latin typeface="Book Antiqua" pitchFamily="18" charset="0"/>
              </a:rPr>
              <a:t>Tp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 = 1/5 =0.2</a:t>
            </a:r>
          </a:p>
          <a:p>
            <a:pPr>
              <a:spcBef>
                <a:spcPts val="0"/>
              </a:spcBef>
              <a:spcAft>
                <a:spcPts val="0"/>
              </a:spcAft>
              <a:buFont typeface="Wingdings" pitchFamily="2" charset="2"/>
              <a:buNone/>
              <a:defRPr/>
            </a:pPr>
            <a:r>
              <a:rPr lang="en-US" dirty="0" smtClean="0">
                <a:solidFill>
                  <a:schemeClr val="tx1"/>
                </a:solidFill>
                <a:latin typeface="Book Antiqua" pitchFamily="18" charset="0"/>
              </a:rPr>
              <a:t>Average inter-arrival time: Ta = 1/R = 1/10 </a:t>
            </a:r>
            <a:r>
              <a:rPr lang="en-US" dirty="0" err="1" smtClean="0">
                <a:solidFill>
                  <a:schemeClr val="tx1"/>
                </a:solidFill>
                <a:latin typeface="Book Antiqua" pitchFamily="18" charset="0"/>
              </a:rPr>
              <a:t>hr</a:t>
            </a:r>
            <a:r>
              <a:rPr lang="en-US" dirty="0" smtClean="0">
                <a:solidFill>
                  <a:schemeClr val="tx1"/>
                </a:solidFill>
                <a:latin typeface="Book Antiqua" pitchFamily="18" charset="0"/>
              </a:rPr>
              <a:t> = 6 min</a:t>
            </a:r>
          </a:p>
          <a:p>
            <a:pPr>
              <a:spcBef>
                <a:spcPts val="0"/>
              </a:spcBef>
              <a:spcAft>
                <a:spcPts val="0"/>
              </a:spcAft>
              <a:buNone/>
              <a:defRPr/>
            </a:pPr>
            <a:r>
              <a:rPr lang="en-US" dirty="0" smtClean="0">
                <a:solidFill>
                  <a:schemeClr val="tx1"/>
                </a:solidFill>
                <a:latin typeface="Book Antiqua" pitchFamily="18" charset="0"/>
              </a:rPr>
              <a:t>Inter-arrival time is exponential </a:t>
            </a:r>
            <a:r>
              <a:rPr lang="en-US" dirty="0" smtClean="0">
                <a:solidFill>
                  <a:schemeClr val="tx1"/>
                </a:solidFill>
                <a:latin typeface="Book Antiqua" pitchFamily="18" charset="0"/>
                <a:sym typeface="Wingdings" pitchFamily="2" charset="2"/>
              </a:rPr>
              <a:t> </a:t>
            </a:r>
            <a:r>
              <a:rPr lang="en-US" dirty="0">
                <a:solidFill>
                  <a:schemeClr val="tx1"/>
                </a:solidFill>
                <a:latin typeface="Book Antiqua" pitchFamily="18" charset="0"/>
                <a:sym typeface="Wingdings" pitchFamily="2" charset="2"/>
              </a:rPr>
              <a:t>Ca = Sa/Ta = </a:t>
            </a:r>
            <a:r>
              <a:rPr lang="en-US" dirty="0" smtClean="0">
                <a:solidFill>
                  <a:schemeClr val="tx1"/>
                </a:solidFill>
                <a:latin typeface="Book Antiqua" pitchFamily="18" charset="0"/>
                <a:sym typeface="Wingdings" pitchFamily="2" charset="2"/>
              </a:rPr>
              <a:t>1: Sa =Ta </a:t>
            </a:r>
            <a:endParaRPr lang="en-US" dirty="0">
              <a:latin typeface="Book Antiqua" pitchFamily="18" charset="0"/>
            </a:endParaRPr>
          </a:p>
        </p:txBody>
      </p:sp>
    </p:spTree>
    <p:extLst>
      <p:ext uri="{BB962C8B-B14F-4D97-AF65-F5344CB8AC3E}">
        <p14:creationId xmlns:p14="http://schemas.microsoft.com/office/powerpoint/2010/main" val="16691734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dissolv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dissolv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14400"/>
          </a:xfrm>
        </p:spPr>
        <p:txBody>
          <a:bodyPr/>
          <a:lstStyle/>
          <a:p>
            <a:r>
              <a:rPr lang="en-US" dirty="0" smtClean="0"/>
              <a:t>M/G/2 Example</a:t>
            </a:r>
            <a:endParaRPr lang="en-US" dirty="0"/>
          </a:p>
        </p:txBody>
      </p:sp>
      <p:graphicFrame>
        <p:nvGraphicFramePr>
          <p:cNvPr id="12290" name="Object 6"/>
          <p:cNvGraphicFramePr>
            <a:graphicFrameLocks noChangeAspect="1"/>
          </p:cNvGraphicFramePr>
          <p:nvPr>
            <p:extLst/>
          </p:nvPr>
        </p:nvGraphicFramePr>
        <p:xfrm>
          <a:off x="520700" y="1524000"/>
          <a:ext cx="3074988" cy="960438"/>
        </p:xfrm>
        <a:graphic>
          <a:graphicData uri="http://schemas.openxmlformats.org/presentationml/2006/ole">
            <mc:AlternateContent xmlns:mc="http://schemas.openxmlformats.org/markup-compatibility/2006">
              <mc:Choice xmlns:v="urn:schemas-microsoft-com:vml" Requires="v">
                <p:oleObj spid="_x0000_s229393" name="Equation" r:id="rId4" imgW="1422360" imgH="444240" progId="Equation.3">
                  <p:embed/>
                </p:oleObj>
              </mc:Choice>
              <mc:Fallback>
                <p:oleObj name="Equation" r:id="rId4" imgW="1422360" imgH="444240" progId="Equation.3">
                  <p:embed/>
                  <p:pic>
                    <p:nvPicPr>
                      <p:cNvPr id="12290" name="Object 6"/>
                      <p:cNvPicPr>
                        <a:picLocks noChangeAspect="1" noChangeArrowheads="1"/>
                      </p:cNvPicPr>
                      <p:nvPr/>
                    </p:nvPicPr>
                    <p:blipFill>
                      <a:blip r:embed="rId5"/>
                      <a:srcRect/>
                      <a:stretch>
                        <a:fillRect/>
                      </a:stretch>
                    </p:blipFill>
                    <p:spPr bwMode="auto">
                      <a:xfrm>
                        <a:off x="520700" y="1524000"/>
                        <a:ext cx="3074988" cy="960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1"/>
          <p:cNvSpPr>
            <a:spLocks noGrp="1"/>
          </p:cNvSpPr>
          <p:nvPr>
            <p:ph idx="1"/>
          </p:nvPr>
        </p:nvSpPr>
        <p:spPr>
          <a:xfrm>
            <a:off x="76200" y="1066800"/>
            <a:ext cx="8915400" cy="796925"/>
          </a:xfrm>
        </p:spPr>
        <p:txBody>
          <a:bodyPr/>
          <a:lstStyle/>
          <a:p>
            <a:pPr>
              <a:buNone/>
            </a:pPr>
            <a:r>
              <a:rPr lang="en-US" dirty="0" smtClean="0">
                <a:solidFill>
                  <a:schemeClr val="tx1"/>
                </a:solidFill>
                <a:latin typeface="Book Antiqua" pitchFamily="18" charset="0"/>
              </a:rPr>
              <a:t>a) On average how many customers are  in the waiting line?</a:t>
            </a:r>
          </a:p>
          <a:p>
            <a:pPr>
              <a:buNone/>
            </a:pPr>
            <a:r>
              <a:rPr lang="en-US" dirty="0" smtClean="0">
                <a:solidFill>
                  <a:schemeClr val="tx1"/>
                </a:solidFill>
                <a:latin typeface="Book Antiqua" pitchFamily="18" charset="0"/>
              </a:rPr>
              <a:t> </a:t>
            </a:r>
          </a:p>
        </p:txBody>
      </p:sp>
      <p:sp>
        <p:nvSpPr>
          <p:cNvPr id="12" name="Content Placeholder 1"/>
          <p:cNvSpPr txBox="1">
            <a:spLocks/>
          </p:cNvSpPr>
          <p:nvPr/>
        </p:nvSpPr>
        <p:spPr bwMode="auto">
          <a:xfrm>
            <a:off x="76200" y="2743200"/>
            <a:ext cx="9144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b) How long </a:t>
            </a:r>
            <a:r>
              <a:rPr kumimoji="0" lang="en-US" sz="2400" i="0"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does</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a customer stay in the line?</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err="1" smtClean="0">
                <a:latin typeface="Book Antiqua" pitchFamily="18" charset="0"/>
                <a:ea typeface="ＭＳ Ｐゴシック" pitchFamily="-65" charset="-128"/>
                <a:cs typeface="MS Reference Sans Serif" pitchFamily="34" charset="0"/>
              </a:rPr>
              <a:t>RTi</a:t>
            </a:r>
            <a:r>
              <a:rPr lang="en-US" sz="2400" kern="0" dirty="0" smtClean="0">
                <a:latin typeface="Book Antiqua" pitchFamily="18" charset="0"/>
                <a:ea typeface="ＭＳ Ｐゴシック" pitchFamily="-65" charset="-128"/>
                <a:cs typeface="MS Reference Sans Serif" pitchFamily="34" charset="0"/>
              </a:rPr>
              <a:t> = Ii</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10Ti = 0.11</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Ti = 0.011 hour </a:t>
            </a:r>
            <a:r>
              <a:rPr lang="en-US" sz="2400" kern="0" dirty="0" smtClean="0">
                <a:latin typeface="Book Antiqua" pitchFamily="18" charset="0"/>
                <a:ea typeface="ＭＳ Ｐゴシック" pitchFamily="-65" charset="-128"/>
                <a:cs typeface="MS Reference Sans Serif" pitchFamily="34" charset="0"/>
                <a:sym typeface="Wingdings" pitchFamily="2" charset="2"/>
              </a:rPr>
              <a:t> </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Ti = </a:t>
            </a:r>
            <a:r>
              <a:rPr lang="en-US" sz="2400" kern="0" dirty="0" smtClean="0">
                <a:latin typeface="Book Antiqua" pitchFamily="18" charset="0"/>
                <a:ea typeface="ＭＳ Ｐゴシック" pitchFamily="-65" charset="-128"/>
                <a:cs typeface="MS Reference Sans Serif" pitchFamily="34" charset="0"/>
              </a:rPr>
              <a:t>0.011(60) = 0.7 minute</a:t>
            </a:r>
          </a:p>
          <a:p>
            <a:pPr marL="342900" lvl="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c) How long does a customer stay in the processors (with the servers)?</a:t>
            </a:r>
          </a:p>
          <a:p>
            <a:pPr marL="342900" indent="-342900" eaLnBrk="1" hangingPunct="1">
              <a:spcBef>
                <a:spcPct val="20000"/>
              </a:spcBef>
              <a:spcAft>
                <a:spcPts val="600"/>
              </a:spcAft>
              <a:buSzPct val="75000"/>
            </a:pPr>
            <a:r>
              <a:rPr lang="en-US" sz="2400" dirty="0" smtClean="0">
                <a:latin typeface="Book Antiqua" pitchFamily="18" charset="0"/>
              </a:rPr>
              <a:t>Average service time: </a:t>
            </a:r>
            <a:r>
              <a:rPr lang="en-US" sz="2400" dirty="0" err="1" smtClean="0">
                <a:latin typeface="Book Antiqua" pitchFamily="18" charset="0"/>
              </a:rPr>
              <a:t>Tp</a:t>
            </a:r>
            <a:r>
              <a:rPr lang="en-US" sz="2400" dirty="0" smtClean="0">
                <a:latin typeface="Book Antiqua" pitchFamily="18" charset="0"/>
              </a:rPr>
              <a:t>  = 5 min</a:t>
            </a:r>
          </a:p>
          <a:p>
            <a:pPr marL="342900" lvl="0" indent="-342900" eaLnBrk="1" hangingPunct="1">
              <a:spcBef>
                <a:spcPct val="20000"/>
              </a:spcBef>
              <a:buSzPct val="75000"/>
              <a:defRPr/>
            </a:pPr>
            <a:endPar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rgbClr val="002060"/>
                </a:solidFill>
                <a:effectLst/>
                <a:uLnTx/>
                <a:uFillTx/>
                <a:latin typeface="Book Antiqua" pitchFamily="18" charset="0"/>
                <a:ea typeface="ＭＳ Ｐゴシック" pitchFamily="-65" charset="-128"/>
                <a:cs typeface="MS Reference Sans Serif" pitchFamily="34" charset="0"/>
              </a:rPr>
              <a:t> </a:t>
            </a:r>
          </a:p>
        </p:txBody>
      </p:sp>
      <p:graphicFrame>
        <p:nvGraphicFramePr>
          <p:cNvPr id="2" name="Object 1"/>
          <p:cNvGraphicFramePr>
            <a:graphicFrameLocks noChangeAspect="1"/>
          </p:cNvGraphicFramePr>
          <p:nvPr>
            <p:extLst/>
          </p:nvPr>
        </p:nvGraphicFramePr>
        <p:xfrm>
          <a:off x="3644900" y="1542143"/>
          <a:ext cx="1728787" cy="960438"/>
        </p:xfrm>
        <a:graphic>
          <a:graphicData uri="http://schemas.openxmlformats.org/presentationml/2006/ole">
            <mc:AlternateContent xmlns:mc="http://schemas.openxmlformats.org/markup-compatibility/2006">
              <mc:Choice xmlns:v="urn:schemas-microsoft-com:vml" Requires="v">
                <p:oleObj spid="_x0000_s229394" name="Equation" r:id="rId6" imgW="799920" imgH="444240" progId="Equation.3">
                  <p:embed/>
                </p:oleObj>
              </mc:Choice>
              <mc:Fallback>
                <p:oleObj name="Equation" r:id="rId6" imgW="799920" imgH="444240" progId="Equation.3">
                  <p:embed/>
                  <p:pic>
                    <p:nvPicPr>
                      <p:cNvPr id="2" name="Object 1"/>
                      <p:cNvPicPr>
                        <a:picLocks noChangeAspect="1" noChangeArrowheads="1"/>
                      </p:cNvPicPr>
                      <p:nvPr/>
                    </p:nvPicPr>
                    <p:blipFill>
                      <a:blip r:embed="rId7"/>
                      <a:srcRect/>
                      <a:stretch>
                        <a:fillRect/>
                      </a:stretch>
                    </p:blipFill>
                    <p:spPr bwMode="auto">
                      <a:xfrm>
                        <a:off x="3644900" y="1542143"/>
                        <a:ext cx="1728787"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nvPr>
        </p:nvGraphicFramePr>
        <p:xfrm>
          <a:off x="5429250" y="1603375"/>
          <a:ext cx="2335213" cy="906463"/>
        </p:xfrm>
        <a:graphic>
          <a:graphicData uri="http://schemas.openxmlformats.org/presentationml/2006/ole">
            <mc:AlternateContent xmlns:mc="http://schemas.openxmlformats.org/markup-compatibility/2006">
              <mc:Choice xmlns:v="urn:schemas-microsoft-com:vml" Requires="v">
                <p:oleObj spid="_x0000_s229395" name="Equation" r:id="rId8" imgW="1079280" imgH="419040" progId="Equation.3">
                  <p:embed/>
                </p:oleObj>
              </mc:Choice>
              <mc:Fallback>
                <p:oleObj name="Equation" r:id="rId8" imgW="1079280" imgH="419040" progId="Equation.3">
                  <p:embed/>
                  <p:pic>
                    <p:nvPicPr>
                      <p:cNvPr id="5" name="Object 4"/>
                      <p:cNvPicPr>
                        <a:picLocks noChangeAspect="1" noChangeArrowheads="1"/>
                      </p:cNvPicPr>
                      <p:nvPr/>
                    </p:nvPicPr>
                    <p:blipFill>
                      <a:blip r:embed="rId9"/>
                      <a:srcRect/>
                      <a:stretch>
                        <a:fillRect/>
                      </a:stretch>
                    </p:blipFill>
                    <p:spPr bwMode="auto">
                      <a:xfrm>
                        <a:off x="5429250" y="1603375"/>
                        <a:ext cx="2335213"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31006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dissolve">
                                      <p:cBhvr>
                                        <p:cTn id="12" dur="500"/>
                                        <p:tgtEl>
                                          <p:spTgt spid="1229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dissolve">
                                      <p:cBhvr>
                                        <p:cTn id="27" dur="500"/>
                                        <p:tgtEl>
                                          <p:spTgt spid="1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1" end="1"/>
                                            </p:txEl>
                                          </p:spTgt>
                                        </p:tgtEl>
                                        <p:attrNameLst>
                                          <p:attrName>style.visibility</p:attrName>
                                        </p:attrNameLst>
                                      </p:cBhvr>
                                      <p:to>
                                        <p:strVal val="visible"/>
                                      </p:to>
                                    </p:set>
                                    <p:animEffect transition="in" filter="dissolve">
                                      <p:cBhvr>
                                        <p:cTn id="32" dur="500"/>
                                        <p:tgtEl>
                                          <p:spTgt spid="1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xEl>
                                              <p:pRg st="2" end="2"/>
                                            </p:txEl>
                                          </p:spTgt>
                                        </p:tgtEl>
                                        <p:attrNameLst>
                                          <p:attrName>style.visibility</p:attrName>
                                        </p:attrNameLst>
                                      </p:cBhvr>
                                      <p:to>
                                        <p:strVal val="visible"/>
                                      </p:to>
                                    </p:set>
                                    <p:animEffect transition="in" filter="dissolve">
                                      <p:cBhvr>
                                        <p:cTn id="37" dur="500"/>
                                        <p:tgtEl>
                                          <p:spTgt spid="12">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
                                            <p:txEl>
                                              <p:pRg st="3" end="3"/>
                                            </p:txEl>
                                          </p:spTgt>
                                        </p:tgtEl>
                                        <p:attrNameLst>
                                          <p:attrName>style.visibility</p:attrName>
                                        </p:attrNameLst>
                                      </p:cBhvr>
                                      <p:to>
                                        <p:strVal val="visible"/>
                                      </p:to>
                                    </p:set>
                                    <p:animEffect transition="in" filter="dissolve">
                                      <p:cBhvr>
                                        <p:cTn id="42" dur="500"/>
                                        <p:tgtEl>
                                          <p:spTgt spid="1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
                                            <p:txEl>
                                              <p:pRg st="4" end="4"/>
                                            </p:txEl>
                                          </p:spTgt>
                                        </p:tgtEl>
                                        <p:attrNameLst>
                                          <p:attrName>style.visibility</p:attrName>
                                        </p:attrNameLst>
                                      </p:cBhvr>
                                      <p:to>
                                        <p:strVal val="visible"/>
                                      </p:to>
                                    </p:set>
                                    <p:animEffect transition="in" filter="dissolve">
                                      <p:cBhvr>
                                        <p:cTn id="47" dur="500"/>
                                        <p:tgtEl>
                                          <p:spTgt spid="1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
                                            <p:txEl>
                                              <p:pRg st="5" end="5"/>
                                            </p:txEl>
                                          </p:spTgt>
                                        </p:tgtEl>
                                        <p:attrNameLst>
                                          <p:attrName>style.visibility</p:attrName>
                                        </p:attrNameLst>
                                      </p:cBhvr>
                                      <p:to>
                                        <p:strVal val="visible"/>
                                      </p:to>
                                    </p:set>
                                    <p:animEffect transition="in" filter="dissolve">
                                      <p:cBhvr>
                                        <p:cTn id="52" dur="500"/>
                                        <p:tgtEl>
                                          <p:spTgt spid="12">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2">
                                            <p:txEl>
                                              <p:pRg st="7" end="7"/>
                                            </p:txEl>
                                          </p:spTgt>
                                        </p:tgtEl>
                                        <p:attrNameLst>
                                          <p:attrName>style.visibility</p:attrName>
                                        </p:attrNameLst>
                                      </p:cBhvr>
                                      <p:to>
                                        <p:strVal val="visible"/>
                                      </p:to>
                                    </p:set>
                                    <p:animEffect transition="in" filter="dissolve">
                                      <p:cBhvr>
                                        <p:cTn id="57" dur="500"/>
                                        <p:tgtEl>
                                          <p:spTgt spid="1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M/G/2 Example</a:t>
            </a:r>
            <a:endParaRPr lang="en-US" dirty="0"/>
          </a:p>
        </p:txBody>
      </p:sp>
      <p:sp>
        <p:nvSpPr>
          <p:cNvPr id="14" name="Content Placeholder 1"/>
          <p:cNvSpPr txBox="1">
            <a:spLocks/>
          </p:cNvSpPr>
          <p:nvPr/>
        </p:nvSpPr>
        <p:spPr bwMode="auto">
          <a:xfrm>
            <a:off x="76200" y="1143000"/>
            <a:ext cx="91440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3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d) On average how many customers are</a:t>
            </a:r>
            <a:r>
              <a:rPr kumimoji="0" lang="en-US" sz="2400" b="1" i="0"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a:t>
            </a:r>
            <a:r>
              <a:rPr kumimoji="0" lang="en-US" sz="2400" b="0" i="0"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with</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the servers ?</a:t>
            </a:r>
          </a:p>
          <a:p>
            <a:pPr marL="342900" marR="0" lvl="0" indent="-342900" algn="l" defTabSz="914400" rtl="0" eaLnBrk="1" fontAlgn="base" latinLnBrk="0" hangingPunct="1">
              <a:lnSpc>
                <a:spcPct val="100000"/>
              </a:lnSpc>
              <a:spcBef>
                <a:spcPts val="300"/>
              </a:spcBef>
              <a:spcAft>
                <a:spcPts val="600"/>
              </a:spcAft>
              <a:buClrTx/>
              <a:buSzPct val="75000"/>
              <a:buFont typeface="Wingdings" pitchFamily="2" charset="2"/>
              <a:buNone/>
              <a:tabLst/>
              <a:defRPr/>
            </a:pPr>
            <a:r>
              <a:rPr lang="en-US" sz="2400" kern="0" noProof="0" dirty="0" err="1" smtClean="0">
                <a:latin typeface="Book Antiqua" pitchFamily="18" charset="0"/>
                <a:ea typeface="ＭＳ Ｐゴシック" pitchFamily="-65" charset="-128"/>
                <a:cs typeface="MS Reference Sans Serif" pitchFamily="34" charset="0"/>
              </a:rPr>
              <a:t>RTp</a:t>
            </a:r>
            <a:r>
              <a:rPr lang="en-US" sz="2400" kern="0" noProof="0" dirty="0" smtClean="0">
                <a:latin typeface="Book Antiqua" pitchFamily="18" charset="0"/>
                <a:ea typeface="ＭＳ Ｐゴシック" pitchFamily="-65" charset="-128"/>
                <a:cs typeface="MS Reference Sans Serif" pitchFamily="34" charset="0"/>
              </a:rPr>
              <a:t> = </a:t>
            </a:r>
            <a:r>
              <a:rPr lang="en-US" sz="2400" kern="0" noProof="0" dirty="0" err="1" smtClean="0">
                <a:latin typeface="Book Antiqua" pitchFamily="18" charset="0"/>
                <a:ea typeface="ＭＳ Ｐゴシック" pitchFamily="-65" charset="-128"/>
                <a:cs typeface="MS Reference Sans Serif" pitchFamily="34" charset="0"/>
              </a:rPr>
              <a:t>Ip</a:t>
            </a:r>
            <a:r>
              <a:rPr lang="en-US" sz="2400" kern="0" noProof="0" dirty="0" smtClean="0">
                <a:latin typeface="Book Antiqua" pitchFamily="18" charset="0"/>
                <a:ea typeface="ＭＳ Ｐゴシック" pitchFamily="-65" charset="-128"/>
                <a:cs typeface="MS Reference Sans Serif" pitchFamily="34" charset="0"/>
              </a:rPr>
              <a:t> </a:t>
            </a:r>
            <a:r>
              <a:rPr lang="en-US" sz="2400" kern="0" noProof="0" smtClean="0">
                <a:latin typeface="Book Antiqua" pitchFamily="18" charset="0"/>
                <a:ea typeface="ＭＳ Ｐゴシック" pitchFamily="-65" charset="-128"/>
                <a:cs typeface="MS Reference Sans Serif" pitchFamily="34" charset="0"/>
              </a:rPr>
              <a:t>= (5/60)(</a:t>
            </a:r>
            <a:r>
              <a:rPr lang="en-US" sz="2400" kern="0" noProof="0" dirty="0" smtClean="0">
                <a:latin typeface="Book Antiqua" pitchFamily="18" charset="0"/>
                <a:ea typeface="ＭＳ Ｐゴシック" pitchFamily="-65" charset="-128"/>
                <a:cs typeface="MS Reference Sans Serif" pitchFamily="34" charset="0"/>
              </a:rPr>
              <a:t>10) = 0.84</a:t>
            </a:r>
          </a:p>
          <a:p>
            <a:pPr marL="342900" marR="0" lvl="0" indent="-342900" algn="l" defTabSz="914400" rtl="0" eaLnBrk="1" fontAlgn="base" latinLnBrk="0" hangingPunct="1">
              <a:lnSpc>
                <a:spcPct val="100000"/>
              </a:lnSpc>
              <a:spcBef>
                <a:spcPts val="300"/>
              </a:spcBef>
              <a:spcAft>
                <a:spcPts val="600"/>
              </a:spcAft>
              <a:buClrTx/>
              <a:buSzPct val="75000"/>
              <a:buFont typeface="Wingdings" pitchFamily="2" charset="2"/>
              <a:buNone/>
              <a:tabLst/>
              <a:defRPr/>
            </a:pPr>
            <a:r>
              <a:rPr kumimoji="0" lang="en-US" sz="2400" b="0" i="0" u="none" strike="noStrike" kern="0" cap="none" spc="0" normalizeH="0" baseline="0" dirty="0" err="1" smtClean="0">
                <a:ln>
                  <a:noFill/>
                </a:ln>
                <a:effectLst/>
                <a:uLnTx/>
                <a:uFillTx/>
                <a:latin typeface="Book Antiqua" pitchFamily="18" charset="0"/>
                <a:ea typeface="ＭＳ Ｐゴシック" pitchFamily="-65" charset="-128"/>
                <a:cs typeface="MS Reference Sans Serif" pitchFamily="34" charset="0"/>
              </a:rPr>
              <a:t>Ip</a:t>
            </a:r>
            <a:r>
              <a:rPr kumimoji="0" lang="en-US" sz="2400" b="0" i="0" u="none" strike="noStrike" kern="0" cap="none" spc="0" normalizeH="0" baseline="0" dirty="0" smtClean="0">
                <a:ln>
                  <a:noFill/>
                </a:ln>
                <a:effectLst/>
                <a:uLnTx/>
                <a:uFillTx/>
                <a:latin typeface="Book Antiqua" pitchFamily="18" charset="0"/>
                <a:ea typeface="ＭＳ Ｐゴシック" pitchFamily="-65" charset="-128"/>
                <a:cs typeface="MS Reference Sans Serif" pitchFamily="34" charset="0"/>
              </a:rPr>
              <a:t> = </a:t>
            </a:r>
            <a:r>
              <a:rPr kumimoji="0" lang="en-US" sz="2400" b="0" i="0" u="none" strike="noStrike" kern="0" cap="none" spc="0" normalizeH="0" baseline="0" dirty="0" err="1" smtClean="0">
                <a:ln>
                  <a:noFill/>
                </a:ln>
                <a:effectLst/>
                <a:uLnTx/>
                <a:uFillTx/>
                <a:latin typeface="Book Antiqua" pitchFamily="18" charset="0"/>
                <a:ea typeface="ＭＳ Ｐゴシック" pitchFamily="-65" charset="-128"/>
                <a:cs typeface="MS Reference Sans Serif" pitchFamily="34" charset="0"/>
              </a:rPr>
              <a:t>cU</a:t>
            </a:r>
            <a:r>
              <a:rPr kumimoji="0" lang="en-US" sz="2400" b="0" i="0" u="none" strike="noStrike" kern="0" cap="none" spc="0" normalizeH="0" baseline="0" dirty="0" smtClean="0">
                <a:ln>
                  <a:noFill/>
                </a:ln>
                <a:effectLst/>
                <a:uLnTx/>
                <a:uFillTx/>
                <a:latin typeface="Book Antiqua" pitchFamily="18" charset="0"/>
                <a:ea typeface="ＭＳ Ｐゴシック" pitchFamily="-65" charset="-128"/>
                <a:cs typeface="MS Reference Sans Serif" pitchFamily="34" charset="0"/>
              </a:rPr>
              <a:t> = 2(0.42) = 0.84</a:t>
            </a: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e) On average how many customers are  in the system?</a:t>
            </a: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I = ?</a:t>
            </a: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I = </a:t>
            </a:r>
            <a:r>
              <a:rPr lang="en-US" sz="2400" kern="0" dirty="0" err="1" smtClean="0">
                <a:latin typeface="Book Antiqua" pitchFamily="18" charset="0"/>
                <a:ea typeface="ＭＳ Ｐゴシック" pitchFamily="-65" charset="-128"/>
                <a:cs typeface="MS Reference Sans Serif" pitchFamily="34" charset="0"/>
              </a:rPr>
              <a:t>Ii+Ip</a:t>
            </a:r>
            <a:endParaRPr lang="en-US" sz="2400" kern="0" dirty="0" smtClean="0">
              <a:latin typeface="Book Antiqua" pitchFamily="18" charset="0"/>
              <a:ea typeface="ＭＳ Ｐゴシック" pitchFamily="-65" charset="-128"/>
              <a:cs typeface="MS Reference Sans Serif" pitchFamily="34" charset="0"/>
            </a:endParaRP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I = 0.11+0.84 = 0.95</a:t>
            </a: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f) On average how long does a customer stay in the system?</a:t>
            </a: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T= ?</a:t>
            </a: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T = </a:t>
            </a:r>
            <a:r>
              <a:rPr lang="en-US" sz="2400" kern="0" dirty="0" err="1" smtClean="0">
                <a:latin typeface="Book Antiqua" pitchFamily="18" charset="0"/>
                <a:ea typeface="ＭＳ Ｐゴシック" pitchFamily="-65" charset="-128"/>
                <a:cs typeface="MS Reference Sans Serif" pitchFamily="34" charset="0"/>
              </a:rPr>
              <a:t>Ti+Tp</a:t>
            </a:r>
            <a:endParaRPr lang="en-US" sz="2400" kern="0" dirty="0" smtClean="0">
              <a:latin typeface="Book Antiqua" pitchFamily="18" charset="0"/>
              <a:ea typeface="ＭＳ Ｐゴシック" pitchFamily="-65" charset="-128"/>
              <a:cs typeface="MS Reference Sans Serif" pitchFamily="34" charset="0"/>
            </a:endParaRP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T= 0.7+5 = 5.7 minutes</a:t>
            </a:r>
          </a:p>
          <a:p>
            <a:pPr marL="342900" indent="-342900" eaLnBrk="1" hangingPunct="1">
              <a:spcBef>
                <a:spcPct val="20000"/>
              </a:spcBef>
              <a:buSzPct val="75000"/>
              <a:defRPr/>
            </a:pPr>
            <a:endParaRPr lang="en-US" sz="2400" kern="0" dirty="0" smtClean="0">
              <a:latin typeface="Book Antiqua" pitchFamily="18" charset="0"/>
              <a:ea typeface="ＭＳ Ｐゴシック" pitchFamily="-65" charset="-128"/>
              <a:cs typeface="MS Reference Sans Serif" pitchFamily="34" charset="0"/>
            </a:endParaRPr>
          </a:p>
          <a:p>
            <a:pPr marL="342900" indent="-342900" eaLnBrk="1" hangingPunct="1">
              <a:spcBef>
                <a:spcPct val="20000"/>
              </a:spcBef>
              <a:buSzPct val="75000"/>
              <a:defRPr/>
            </a:pPr>
            <a:endParaRPr lang="en-US" sz="2400" kern="0" dirty="0" smtClean="0">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39427918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dissolv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dissolv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dissolv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dissolv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dissolv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dissolve">
                                      <p:cBhvr>
                                        <p:cTn id="32" dur="5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
                                            <p:txEl>
                                              <p:pRg st="6" end="6"/>
                                            </p:txEl>
                                          </p:spTgt>
                                        </p:tgtEl>
                                        <p:attrNameLst>
                                          <p:attrName>style.visibility</p:attrName>
                                        </p:attrNameLst>
                                      </p:cBhvr>
                                      <p:to>
                                        <p:strVal val="visible"/>
                                      </p:to>
                                    </p:set>
                                    <p:animEffect transition="in" filter="dissolve">
                                      <p:cBhvr>
                                        <p:cTn id="37" dur="500"/>
                                        <p:tgtEl>
                                          <p:spTgt spid="1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
                                            <p:txEl>
                                              <p:pRg st="7" end="7"/>
                                            </p:txEl>
                                          </p:spTgt>
                                        </p:tgtEl>
                                        <p:attrNameLst>
                                          <p:attrName>style.visibility</p:attrName>
                                        </p:attrNameLst>
                                      </p:cBhvr>
                                      <p:to>
                                        <p:strVal val="visible"/>
                                      </p:to>
                                    </p:set>
                                    <p:animEffect transition="in" filter="dissolve">
                                      <p:cBhvr>
                                        <p:cTn id="42" dur="500"/>
                                        <p:tgtEl>
                                          <p:spTgt spid="1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xEl>
                                              <p:pRg st="8" end="8"/>
                                            </p:txEl>
                                          </p:spTgt>
                                        </p:tgtEl>
                                        <p:attrNameLst>
                                          <p:attrName>style.visibility</p:attrName>
                                        </p:attrNameLst>
                                      </p:cBhvr>
                                      <p:to>
                                        <p:strVal val="visible"/>
                                      </p:to>
                                    </p:set>
                                    <p:animEffect transition="in" filter="dissolve">
                                      <p:cBhvr>
                                        <p:cTn id="47" dur="500"/>
                                        <p:tgtEl>
                                          <p:spTgt spid="1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4">
                                            <p:txEl>
                                              <p:pRg st="9" end="9"/>
                                            </p:txEl>
                                          </p:spTgt>
                                        </p:tgtEl>
                                        <p:attrNameLst>
                                          <p:attrName>style.visibility</p:attrName>
                                        </p:attrNameLst>
                                      </p:cBhvr>
                                      <p:to>
                                        <p:strVal val="visible"/>
                                      </p:to>
                                    </p:set>
                                    <p:animEffect transition="in" filter="dissolve">
                                      <p:cBhvr>
                                        <p:cTn id="52" dur="500"/>
                                        <p:tgtEl>
                                          <p:spTgt spid="1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4">
                                            <p:txEl>
                                              <p:pRg st="10" end="10"/>
                                            </p:txEl>
                                          </p:spTgt>
                                        </p:tgtEl>
                                        <p:attrNameLst>
                                          <p:attrName>style.visibility</p:attrName>
                                        </p:attrNameLst>
                                      </p:cBhvr>
                                      <p:to>
                                        <p:strVal val="visible"/>
                                      </p:to>
                                    </p:set>
                                    <p:animEffect transition="in" filter="dissolve">
                                      <p:cBhvr>
                                        <p:cTn id="57"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4530725"/>
          </a:xfrm>
        </p:spPr>
        <p:txBody>
          <a:bodyPr/>
          <a:lstStyle/>
          <a:p>
            <a:r>
              <a:rPr lang="en-US" dirty="0" smtClean="0">
                <a:solidFill>
                  <a:schemeClr val="tx1"/>
                </a:solidFill>
                <a:latin typeface="Book Antiqua" pitchFamily="18" charset="0"/>
              </a:rPr>
              <a:t>Approximation formula gives exact answers for M/M/1 system.</a:t>
            </a:r>
          </a:p>
          <a:p>
            <a:endParaRPr lang="en-US" dirty="0" smtClean="0">
              <a:solidFill>
                <a:schemeClr val="tx1"/>
              </a:solidFill>
              <a:latin typeface="Book Antiqua" pitchFamily="18" charset="0"/>
            </a:endParaRPr>
          </a:p>
          <a:p>
            <a:r>
              <a:rPr lang="en-US" dirty="0" smtClean="0">
                <a:solidFill>
                  <a:schemeClr val="tx1"/>
                </a:solidFill>
                <a:latin typeface="Book Antiqua" pitchFamily="18" charset="0"/>
              </a:rPr>
              <a:t>Approximation formula provide good approximations for M/M/2 system. </a:t>
            </a:r>
          </a:p>
          <a:p>
            <a:pPr>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90600"/>
          </a:xfrm>
        </p:spPr>
        <p:txBody>
          <a:bodyPr/>
          <a:lstStyle/>
          <a:p>
            <a:r>
              <a:rPr lang="en-US" dirty="0" smtClean="0"/>
              <a:t>Comment on General Formula</a:t>
            </a:r>
            <a:endParaRPr lang="en-US" dirty="0"/>
          </a:p>
        </p:txBody>
      </p:sp>
    </p:spTree>
    <p:extLst>
      <p:ext uri="{BB962C8B-B14F-4D97-AF65-F5344CB8AC3E}">
        <p14:creationId xmlns:p14="http://schemas.microsoft.com/office/powerpoint/2010/main" val="88910460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1"/>
            <a:ext cx="8915400" cy="2057399"/>
          </a:xfrm>
        </p:spPr>
        <p:txBody>
          <a:bodyPr/>
          <a:lstStyle/>
          <a:p>
            <a:pPr marL="0" indent="4763">
              <a:spcAft>
                <a:spcPts val="1200"/>
              </a:spcAft>
              <a:buNone/>
            </a:pPr>
            <a:r>
              <a:rPr lang="en-US" dirty="0" smtClean="0">
                <a:solidFill>
                  <a:schemeClr val="tx1"/>
                </a:solidFill>
                <a:latin typeface="Book Antiqua" pitchFamily="18" charset="0"/>
              </a:rPr>
              <a:t>A call center has 11 operators. The arrival rate of calls is 200 calls per hour. Each of the operators can serve 20 customers per hour. Assume inter-arrival time and processing time follow Poisson and Exponential, respectively. What is the </a:t>
            </a:r>
            <a:r>
              <a:rPr lang="en-US" b="1" dirty="0" smtClean="0">
                <a:solidFill>
                  <a:schemeClr val="tx1"/>
                </a:solidFill>
                <a:latin typeface="Book Antiqua" pitchFamily="18" charset="0"/>
              </a:rPr>
              <a:t>average waiting time</a:t>
            </a:r>
            <a:r>
              <a:rPr lang="en-US" dirty="0" smtClean="0">
                <a:solidFill>
                  <a:schemeClr val="tx1"/>
                </a:solidFill>
                <a:latin typeface="Book Antiqua" pitchFamily="18" charset="0"/>
              </a:rPr>
              <a:t> (time before a customer’s call is answered)?</a:t>
            </a:r>
          </a:p>
          <a:p>
            <a:pPr marL="0" indent="4763">
              <a:buNone/>
            </a:pPr>
            <a:endParaRPr lang="en-US" dirty="0" smtClean="0">
              <a:solidFill>
                <a:schemeClr val="tx1"/>
              </a:solidFill>
              <a:latin typeface="Book Antiqua" pitchFamily="18" charset="0"/>
            </a:endParaRPr>
          </a:p>
          <a:p>
            <a:pPr marL="0" indent="4763">
              <a:buNone/>
            </a:pPr>
            <a:endParaRPr lang="en-US" dirty="0" smtClean="0">
              <a:solidFill>
                <a:schemeClr val="tx1"/>
              </a:solidFill>
              <a:latin typeface="Book Antiqua" pitchFamily="18" charset="0"/>
            </a:endParaRPr>
          </a:p>
          <a:p>
            <a:pPr>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4: M/M/c Example</a:t>
            </a:r>
            <a:endParaRPr lang="en-US" dirty="0"/>
          </a:p>
        </p:txBody>
      </p:sp>
      <p:sp>
        <p:nvSpPr>
          <p:cNvPr id="7" name="Content Placeholder 1"/>
          <p:cNvSpPr txBox="1">
            <a:spLocks/>
          </p:cNvSpPr>
          <p:nvPr/>
        </p:nvSpPr>
        <p:spPr bwMode="auto">
          <a:xfrm>
            <a:off x="228600" y="3048000"/>
            <a:ext cx="84582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U = 200/220 = 0.91, </a:t>
            </a:r>
            <a:r>
              <a:rPr lang="en-US" sz="2400" kern="0" dirty="0" smtClean="0">
                <a:latin typeface="Book Antiqua" pitchFamily="18" charset="0"/>
                <a:ea typeface="ＭＳ Ｐゴシック" pitchFamily="-65" charset="-128"/>
                <a:cs typeface="MS Reference Sans Serif" pitchFamily="34" charset="0"/>
              </a:rPr>
              <a:t>Ca = 1,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Cp = 1</a:t>
            </a: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Book Antiqua" pitchFamily="18" charset="0"/>
              <a:ea typeface="ＭＳ Ｐゴシック" pitchFamily="-65" charset="-128"/>
              <a:cs typeface="MS Reference Sans Serif" pitchFamily="34" charset="0"/>
            </a:endParaRPr>
          </a:p>
        </p:txBody>
      </p:sp>
      <p:graphicFrame>
        <p:nvGraphicFramePr>
          <p:cNvPr id="150533" name="Object 3"/>
          <p:cNvGraphicFramePr>
            <a:graphicFrameLocks noChangeAspect="1"/>
          </p:cNvGraphicFramePr>
          <p:nvPr>
            <p:extLst/>
          </p:nvPr>
        </p:nvGraphicFramePr>
        <p:xfrm>
          <a:off x="304800" y="3581400"/>
          <a:ext cx="3459162" cy="1081087"/>
        </p:xfrm>
        <a:graphic>
          <a:graphicData uri="http://schemas.openxmlformats.org/presentationml/2006/ole">
            <mc:AlternateContent xmlns:mc="http://schemas.openxmlformats.org/markup-compatibility/2006">
              <mc:Choice xmlns:v="urn:schemas-microsoft-com:vml" Requires="v">
                <p:oleObj spid="_x0000_s230412" name="Equation" r:id="rId4" imgW="1422360" imgH="444240" progId="Equation.3">
                  <p:embed/>
                </p:oleObj>
              </mc:Choice>
              <mc:Fallback>
                <p:oleObj name="Equation" r:id="rId4" imgW="1422360" imgH="444240" progId="Equation.3">
                  <p:embed/>
                  <p:pic>
                    <p:nvPicPr>
                      <p:cNvPr id="150533" name="Object 3"/>
                      <p:cNvPicPr>
                        <a:picLocks noChangeAspect="1" noChangeArrowheads="1"/>
                      </p:cNvPicPr>
                      <p:nvPr/>
                    </p:nvPicPr>
                    <p:blipFill>
                      <a:blip r:embed="rId5"/>
                      <a:srcRect/>
                      <a:stretch>
                        <a:fillRect/>
                      </a:stretch>
                    </p:blipFill>
                    <p:spPr bwMode="auto">
                      <a:xfrm>
                        <a:off x="304800" y="35814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0534" name="Object 7"/>
          <p:cNvGraphicFramePr>
            <a:graphicFrameLocks noChangeAspect="1"/>
          </p:cNvGraphicFramePr>
          <p:nvPr/>
        </p:nvGraphicFramePr>
        <p:xfrm>
          <a:off x="4495800" y="3581400"/>
          <a:ext cx="4054475" cy="1076325"/>
        </p:xfrm>
        <a:graphic>
          <a:graphicData uri="http://schemas.openxmlformats.org/presentationml/2006/ole">
            <mc:AlternateContent xmlns:mc="http://schemas.openxmlformats.org/markup-compatibility/2006">
              <mc:Choice xmlns:v="urn:schemas-microsoft-com:vml" Requires="v">
                <p:oleObj spid="_x0000_s230413" name="Equation" r:id="rId6" imgW="1676160" imgH="444240" progId="Equation.3">
                  <p:embed/>
                </p:oleObj>
              </mc:Choice>
              <mc:Fallback>
                <p:oleObj name="Equation" r:id="rId6" imgW="1676160" imgH="444240" progId="Equation.3">
                  <p:embed/>
                  <p:pic>
                    <p:nvPicPr>
                      <p:cNvPr id="150534"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3581400"/>
                        <a:ext cx="4054475"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1"/>
          <p:cNvSpPr txBox="1">
            <a:spLocks/>
          </p:cNvSpPr>
          <p:nvPr/>
        </p:nvSpPr>
        <p:spPr bwMode="auto">
          <a:xfrm>
            <a:off x="228600" y="4800600"/>
            <a:ext cx="8915400"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err="1" smtClean="0">
                <a:ln>
                  <a:noFill/>
                </a:ln>
                <a:solidFill>
                  <a:schemeClr val="tx1"/>
                </a:solidFill>
                <a:effectLst/>
                <a:uLnTx/>
                <a:uFillTx/>
                <a:latin typeface="Book Antiqua" pitchFamily="18" charset="0"/>
                <a:ea typeface="ＭＳ Ｐゴシック" pitchFamily="-65" charset="-128"/>
                <a:cs typeface="MS Reference Sans Serif" pitchFamily="34" charset="0"/>
              </a:rPr>
              <a:t>RTi</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 Ii</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200Ti = 6.89</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Ti = 0.0345 hour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Ti = 0.0345(60) = 2.1 min</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39607705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0533"/>
                                        </p:tgtEl>
                                        <p:attrNameLst>
                                          <p:attrName>style.visibility</p:attrName>
                                        </p:attrNameLst>
                                      </p:cBhvr>
                                      <p:to>
                                        <p:strVal val="visible"/>
                                      </p:to>
                                    </p:set>
                                    <p:animEffect transition="in" filter="dissolve">
                                      <p:cBhvr>
                                        <p:cTn id="12" dur="500"/>
                                        <p:tgtEl>
                                          <p:spTgt spid="15053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0534"/>
                                        </p:tgtEl>
                                        <p:attrNameLst>
                                          <p:attrName>style.visibility</p:attrName>
                                        </p:attrNameLst>
                                      </p:cBhvr>
                                      <p:to>
                                        <p:strVal val="visible"/>
                                      </p:to>
                                    </p:set>
                                    <p:animEffect transition="in" filter="dissolve">
                                      <p:cBhvr>
                                        <p:cTn id="17" dur="500"/>
                                        <p:tgtEl>
                                          <p:spTgt spid="15053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dissolve">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dissolve">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dissolve">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1482725"/>
          </a:xfrm>
        </p:spPr>
        <p:txBody>
          <a:bodyPr/>
          <a:lstStyle/>
          <a:p>
            <a:r>
              <a:rPr lang="en-US" dirty="0" smtClean="0">
                <a:solidFill>
                  <a:schemeClr val="tx1"/>
                </a:solidFill>
                <a:latin typeface="Book Antiqua" pitchFamily="18" charset="0"/>
              </a:rPr>
              <a:t>Suppose the service time is a constant</a:t>
            </a:r>
          </a:p>
          <a:p>
            <a:r>
              <a:rPr lang="en-US" dirty="0" smtClean="0">
                <a:solidFill>
                  <a:schemeClr val="tx1"/>
                </a:solidFill>
                <a:latin typeface="Book Antiqua" pitchFamily="18" charset="0"/>
              </a:rPr>
              <a:t>What is the answer to the previous question?</a:t>
            </a:r>
          </a:p>
          <a:p>
            <a:pPr lvl="1"/>
            <a:r>
              <a:rPr lang="en-US" dirty="0" smtClean="0">
                <a:solidFill>
                  <a:schemeClr val="tx1"/>
                </a:solidFill>
                <a:latin typeface="Book Antiqua" pitchFamily="18" charset="0"/>
              </a:rPr>
              <a:t>In this case</a:t>
            </a:r>
          </a:p>
          <a:p>
            <a:pPr>
              <a:buNone/>
            </a:pPr>
            <a:endParaRPr lang="en-US" dirty="0">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5: M/D/c Example</a:t>
            </a:r>
            <a:endParaRPr lang="en-US" dirty="0"/>
          </a:p>
        </p:txBody>
      </p:sp>
      <p:graphicFrame>
        <p:nvGraphicFramePr>
          <p:cNvPr id="5" name="Object 4"/>
          <p:cNvGraphicFramePr>
            <a:graphicFrameLocks noChangeAspect="1"/>
          </p:cNvGraphicFramePr>
          <p:nvPr/>
        </p:nvGraphicFramePr>
        <p:xfrm>
          <a:off x="2667000" y="2016125"/>
          <a:ext cx="842963" cy="457200"/>
        </p:xfrm>
        <a:graphic>
          <a:graphicData uri="http://schemas.openxmlformats.org/presentationml/2006/ole">
            <mc:AlternateContent xmlns:mc="http://schemas.openxmlformats.org/markup-compatibility/2006">
              <mc:Choice xmlns:v="urn:schemas-microsoft-com:vml" Requires="v">
                <p:oleObj spid="_x0000_s231441" name="Equation" r:id="rId4" imgW="444240" imgH="241200" progId="Equation.3">
                  <p:embed/>
                </p:oleObj>
              </mc:Choice>
              <mc:Fallback>
                <p:oleObj name="Equation" r:id="rId4" imgW="444240" imgH="241200" progId="Equation.3">
                  <p:embed/>
                  <p:pic>
                    <p:nvPicPr>
                      <p:cNvPr id="5"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2016125"/>
                        <a:ext cx="8429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4693" name="Object 3"/>
          <p:cNvGraphicFramePr>
            <a:graphicFrameLocks noChangeAspect="1"/>
          </p:cNvGraphicFramePr>
          <p:nvPr/>
        </p:nvGraphicFramePr>
        <p:xfrm>
          <a:off x="228600" y="2743200"/>
          <a:ext cx="3459162" cy="1081087"/>
        </p:xfrm>
        <a:graphic>
          <a:graphicData uri="http://schemas.openxmlformats.org/presentationml/2006/ole">
            <mc:AlternateContent xmlns:mc="http://schemas.openxmlformats.org/markup-compatibility/2006">
              <mc:Choice xmlns:v="urn:schemas-microsoft-com:vml" Requires="v">
                <p:oleObj spid="_x0000_s231442" name="Equation" r:id="rId6" imgW="1422360" imgH="444240" progId="Equation.3">
                  <p:embed/>
                </p:oleObj>
              </mc:Choice>
              <mc:Fallback>
                <p:oleObj name="Equation" r:id="rId6" imgW="1422360" imgH="444240" progId="Equation.3">
                  <p:embed/>
                  <p:pic>
                    <p:nvPicPr>
                      <p:cNvPr id="114693"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 y="27432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4694" name="Object 7"/>
          <p:cNvGraphicFramePr>
            <a:graphicFrameLocks noChangeAspect="1"/>
          </p:cNvGraphicFramePr>
          <p:nvPr/>
        </p:nvGraphicFramePr>
        <p:xfrm>
          <a:off x="4038600" y="2667000"/>
          <a:ext cx="4300537" cy="1076325"/>
        </p:xfrm>
        <a:graphic>
          <a:graphicData uri="http://schemas.openxmlformats.org/presentationml/2006/ole">
            <mc:AlternateContent xmlns:mc="http://schemas.openxmlformats.org/markup-compatibility/2006">
              <mc:Choice xmlns:v="urn:schemas-microsoft-com:vml" Requires="v">
                <p:oleObj spid="_x0000_s231443" name="Equation" r:id="rId8" imgW="1777680" imgH="444240" progId="Equation.3">
                  <p:embed/>
                </p:oleObj>
              </mc:Choice>
              <mc:Fallback>
                <p:oleObj name="Equation" r:id="rId8" imgW="1777680" imgH="444240" progId="Equation.3">
                  <p:embed/>
                  <p:pic>
                    <p:nvPicPr>
                      <p:cNvPr id="114694"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38600" y="2667000"/>
                        <a:ext cx="4300537"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1"/>
          <p:cNvSpPr txBox="1">
            <a:spLocks/>
          </p:cNvSpPr>
          <p:nvPr/>
        </p:nvSpPr>
        <p:spPr bwMode="auto">
          <a:xfrm>
            <a:off x="228600" y="3962400"/>
            <a:ext cx="89154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err="1" smtClean="0">
                <a:ln>
                  <a:noFill/>
                </a:ln>
                <a:solidFill>
                  <a:schemeClr val="tx1"/>
                </a:solidFill>
                <a:effectLst/>
                <a:uLnTx/>
                <a:uFillTx/>
                <a:latin typeface="Book Antiqua" pitchFamily="18" charset="0"/>
                <a:ea typeface="ＭＳ Ｐゴシック" pitchFamily="-65" charset="-128"/>
                <a:cs typeface="MS Reference Sans Serif" pitchFamily="34" charset="0"/>
              </a:rPr>
              <a:t>RTi</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 Ii</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200Ti = 3.45</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Ti = 0.017 hour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Ti = 0.017(60) = 1.03 min</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12509015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4693"/>
                                        </p:tgtEl>
                                        <p:attrNameLst>
                                          <p:attrName>style.visibility</p:attrName>
                                        </p:attrNameLst>
                                      </p:cBhvr>
                                      <p:to>
                                        <p:strVal val="visible"/>
                                      </p:to>
                                    </p:set>
                                    <p:animEffect transition="in" filter="dissolve">
                                      <p:cBhvr>
                                        <p:cTn id="12" dur="500"/>
                                        <p:tgtEl>
                                          <p:spTgt spid="11469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4694"/>
                                        </p:tgtEl>
                                        <p:attrNameLst>
                                          <p:attrName>style.visibility</p:attrName>
                                        </p:attrNameLst>
                                      </p:cBhvr>
                                      <p:to>
                                        <p:strVal val="visible"/>
                                      </p:to>
                                    </p:set>
                                    <p:animEffect transition="in" filter="dissolve">
                                      <p:cBhvr>
                                        <p:cTn id="17" dur="500"/>
                                        <p:tgtEl>
                                          <p:spTgt spid="11469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dissolve">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dissolve">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dissolve">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067800" cy="1295400"/>
          </a:xfrm>
        </p:spPr>
        <p:txBody>
          <a:bodyPr/>
          <a:lstStyle/>
          <a:p>
            <a:pPr marL="0" indent="0">
              <a:spcAft>
                <a:spcPts val="600"/>
              </a:spcAft>
              <a:buNone/>
            </a:pPr>
            <a:r>
              <a:rPr lang="en-US" dirty="0" smtClean="0">
                <a:solidFill>
                  <a:schemeClr val="tx1"/>
                </a:solidFill>
                <a:latin typeface="Book Antiqua" pitchFamily="18" charset="0"/>
              </a:rPr>
              <a:t>The arrival rate to a store is 6 customers per hour and follows  </a:t>
            </a:r>
            <a:r>
              <a:rPr lang="en-US" dirty="0" smtClean="0">
                <a:solidFill>
                  <a:srgbClr val="FF0000"/>
                </a:solidFill>
                <a:latin typeface="Book Antiqua" pitchFamily="18" charset="0"/>
              </a:rPr>
              <a:t>Poisson distribution</a:t>
            </a:r>
            <a:r>
              <a:rPr lang="en-US" dirty="0" smtClean="0">
                <a:solidFill>
                  <a:schemeClr val="tx1"/>
                </a:solidFill>
                <a:latin typeface="Book Antiqua" pitchFamily="18" charset="0"/>
              </a:rPr>
              <a:t>. The service time is 5 min per customer and follows  </a:t>
            </a:r>
            <a:r>
              <a:rPr lang="en-US" dirty="0" smtClean="0">
                <a:solidFill>
                  <a:srgbClr val="FF0000"/>
                </a:solidFill>
                <a:latin typeface="Book Antiqua" pitchFamily="18" charset="0"/>
              </a:rPr>
              <a:t>exponential distribution</a:t>
            </a:r>
            <a:r>
              <a:rPr lang="en-US" dirty="0" smtClean="0">
                <a:solidFill>
                  <a:schemeClr val="tx1"/>
                </a:solidFill>
                <a:latin typeface="Book Antiqua" pitchFamily="18" charset="0"/>
              </a:rPr>
              <a:t>. </a:t>
            </a:r>
          </a:p>
          <a:p>
            <a:pPr marL="0" indent="0">
              <a:spcAft>
                <a:spcPts val="600"/>
              </a:spcAft>
              <a:buNone/>
            </a:pPr>
            <a:endParaRPr lang="en-US" dirty="0" smtClean="0">
              <a:solidFill>
                <a:schemeClr val="tx1"/>
              </a:solidFill>
              <a:latin typeface="Book Antiqua"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1:  M/M/1 Performance Evaluation</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522997494"/>
              </p:ext>
            </p:extLst>
          </p:nvPr>
        </p:nvGraphicFramePr>
        <p:xfrm>
          <a:off x="5181600" y="1790700"/>
          <a:ext cx="3076575" cy="990600"/>
        </p:xfrm>
        <a:graphic>
          <a:graphicData uri="http://schemas.openxmlformats.org/presentationml/2006/ole">
            <mc:AlternateContent xmlns:mc="http://schemas.openxmlformats.org/markup-compatibility/2006">
              <mc:Choice xmlns:v="urn:schemas-microsoft-com:vml" Requires="v">
                <p:oleObj spid="_x0000_s242695" name="Equation" r:id="rId4" imgW="1422360" imgH="444240" progId="Equation.3">
                  <p:embed/>
                </p:oleObj>
              </mc:Choice>
              <mc:Fallback>
                <p:oleObj name="Equation" r:id="rId4" imgW="1422360" imgH="444240" progId="Equation.3">
                  <p:embed/>
                  <p:pic>
                    <p:nvPicPr>
                      <p:cNvPr id="16" name="Object 15"/>
                      <p:cNvPicPr>
                        <a:picLocks noChangeAspect="1" noChangeArrowheads="1"/>
                      </p:cNvPicPr>
                      <p:nvPr/>
                    </p:nvPicPr>
                    <p:blipFill>
                      <a:blip r:embed="rId5"/>
                      <a:srcRect/>
                      <a:stretch>
                        <a:fillRect/>
                      </a:stretch>
                    </p:blipFill>
                    <p:spPr bwMode="auto">
                      <a:xfrm>
                        <a:off x="5181600" y="1790700"/>
                        <a:ext cx="3076575" cy="990600"/>
                      </a:xfrm>
                      <a:prstGeom prst="rect">
                        <a:avLst/>
                      </a:prstGeom>
                      <a:noFill/>
                      <a:ln>
                        <a:noFill/>
                      </a:ln>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375012755"/>
              </p:ext>
            </p:extLst>
          </p:nvPr>
        </p:nvGraphicFramePr>
        <p:xfrm>
          <a:off x="228600" y="3058390"/>
          <a:ext cx="8804467" cy="2885209"/>
        </p:xfrm>
        <a:graphic>
          <a:graphicData uri="http://schemas.openxmlformats.org/presentationml/2006/ole">
            <mc:AlternateContent xmlns:mc="http://schemas.openxmlformats.org/markup-compatibility/2006">
              <mc:Choice xmlns:v="urn:schemas-microsoft-com:vml" Requires="v">
                <p:oleObj spid="_x0000_s242696" name="Worksheet" r:id="rId6" imgW="7324641" imgH="2400300" progId="Excel.Sheet.12">
                  <p:embed/>
                </p:oleObj>
              </mc:Choice>
              <mc:Fallback>
                <p:oleObj name="Worksheet" r:id="rId6" imgW="7324641" imgH="2400300" progId="Excel.Sheet.12">
                  <p:embed/>
                  <p:pic>
                    <p:nvPicPr>
                      <p:cNvPr id="0" name=""/>
                      <p:cNvPicPr/>
                      <p:nvPr/>
                    </p:nvPicPr>
                    <p:blipFill>
                      <a:blip r:embed="rId7"/>
                      <a:stretch>
                        <a:fillRect/>
                      </a:stretch>
                    </p:blipFill>
                    <p:spPr>
                      <a:xfrm>
                        <a:off x="228600" y="3058390"/>
                        <a:ext cx="8804467" cy="2885209"/>
                      </a:xfrm>
                      <a:prstGeom prst="rect">
                        <a:avLst/>
                      </a:prstGeom>
                    </p:spPr>
                  </p:pic>
                </p:oleObj>
              </mc:Fallback>
            </mc:AlternateContent>
          </a:graphicData>
        </a:graphic>
      </p:graphicFrame>
      <p:pic>
        <p:nvPicPr>
          <p:cNvPr id="5" name="Picture 4"/>
          <p:cNvPicPr>
            <a:picLocks noChangeAspect="1"/>
          </p:cNvPicPr>
          <p:nvPr/>
        </p:nvPicPr>
        <p:blipFill>
          <a:blip r:embed="rId8"/>
          <a:stretch>
            <a:fillRect/>
          </a:stretch>
        </p:blipFill>
        <p:spPr>
          <a:xfrm>
            <a:off x="694057" y="1600200"/>
            <a:ext cx="7824122" cy="4754994"/>
          </a:xfrm>
          <a:prstGeom prst="rect">
            <a:avLst/>
          </a:prstGeom>
        </p:spPr>
      </p:pic>
    </p:spTree>
    <p:extLst>
      <p:ext uri="{BB962C8B-B14F-4D97-AF65-F5344CB8AC3E}">
        <p14:creationId xmlns:p14="http://schemas.microsoft.com/office/powerpoint/2010/main" val="4091503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Additional Problems</a:t>
            </a:r>
            <a:endParaRPr lang="en-US" dirty="0"/>
          </a:p>
        </p:txBody>
      </p:sp>
    </p:spTree>
    <p:extLst>
      <p:ext uri="{BB962C8B-B14F-4D97-AF65-F5344CB8AC3E}">
        <p14:creationId xmlns:p14="http://schemas.microsoft.com/office/powerpoint/2010/main" val="200963525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0" y="0"/>
            <a:ext cx="9143999" cy="914400"/>
          </a:xfrm>
        </p:spPr>
        <p:txBody>
          <a:bodyPr/>
          <a:lstStyle/>
          <a:p>
            <a:r>
              <a:rPr lang="en-US" dirty="0" smtClean="0"/>
              <a:t>Problem A1</a:t>
            </a:r>
          </a:p>
        </p:txBody>
      </p:sp>
      <p:sp>
        <p:nvSpPr>
          <p:cNvPr id="2051" name="Content Placeholder 2"/>
          <p:cNvSpPr>
            <a:spLocks noGrp="1"/>
          </p:cNvSpPr>
          <p:nvPr>
            <p:ph idx="4294967295"/>
          </p:nvPr>
        </p:nvSpPr>
        <p:spPr>
          <a:xfrm>
            <a:off x="0" y="1066800"/>
            <a:ext cx="9144000" cy="5181600"/>
          </a:xfrm>
        </p:spPr>
        <p:txBody>
          <a:bodyPr/>
          <a:lstStyle/>
          <a:p>
            <a:pPr marL="0" indent="0" defTabSz="225425">
              <a:buNone/>
              <a:defRPr/>
            </a:pPr>
            <a:r>
              <a:rPr lang="en-US" sz="2400" dirty="0" smtClean="0">
                <a:latin typeface="Book Antiqua" pitchFamily="18" charset="0"/>
              </a:rPr>
              <a:t>Students arrive at the Administrative Services Office on the average of </a:t>
            </a:r>
            <a:r>
              <a:rPr lang="en-US" dirty="0" smtClean="0">
                <a:solidFill>
                  <a:srgbClr val="FF0000"/>
                </a:solidFill>
                <a:latin typeface="Book Antiqua" pitchFamily="18" charset="0"/>
              </a:rPr>
              <a:t>one</a:t>
            </a:r>
            <a:r>
              <a:rPr lang="en-US" sz="2400" dirty="0" smtClean="0">
                <a:solidFill>
                  <a:srgbClr val="FF0000"/>
                </a:solidFill>
                <a:latin typeface="Book Antiqua" pitchFamily="18" charset="0"/>
              </a:rPr>
              <a:t> every 15 minutes</a:t>
            </a:r>
            <a:r>
              <a:rPr lang="en-US" sz="2400" dirty="0" smtClean="0">
                <a:latin typeface="Book Antiqua" pitchFamily="18" charset="0"/>
              </a:rPr>
              <a:t>, and their request take on average </a:t>
            </a:r>
            <a:r>
              <a:rPr lang="en-US" sz="2400" dirty="0" smtClean="0">
                <a:solidFill>
                  <a:srgbClr val="FF0000"/>
                </a:solidFill>
                <a:latin typeface="Book Antiqua" pitchFamily="18" charset="0"/>
              </a:rPr>
              <a:t>10 minutes to be processed</a:t>
            </a:r>
            <a:r>
              <a:rPr lang="en-US" sz="2400" dirty="0" smtClean="0">
                <a:latin typeface="Book Antiqua" pitchFamily="18" charset="0"/>
              </a:rPr>
              <a:t>. The service counter clerk </a:t>
            </a:r>
            <a:r>
              <a:rPr lang="en-US" dirty="0" smtClean="0">
                <a:latin typeface="Book Antiqua" pitchFamily="18" charset="0"/>
              </a:rPr>
              <a:t>works </a:t>
            </a:r>
            <a:r>
              <a:rPr lang="en-US" dirty="0" smtClean="0">
                <a:solidFill>
                  <a:srgbClr val="FF0000"/>
                </a:solidFill>
                <a:latin typeface="Book Antiqua" pitchFamily="18" charset="0"/>
              </a:rPr>
              <a:t>8 hours per day</a:t>
            </a:r>
            <a:r>
              <a:rPr lang="en-US" dirty="0" smtClean="0">
                <a:latin typeface="Book Antiqua" pitchFamily="18" charset="0"/>
              </a:rPr>
              <a:t> and</a:t>
            </a:r>
            <a:r>
              <a:rPr lang="en-US" dirty="0" smtClean="0">
                <a:solidFill>
                  <a:srgbClr val="FF0000"/>
                </a:solidFill>
                <a:latin typeface="Book Antiqua" pitchFamily="18" charset="0"/>
              </a:rPr>
              <a:t> </a:t>
            </a:r>
            <a:r>
              <a:rPr lang="en-US" sz="2400" dirty="0" smtClean="0">
                <a:latin typeface="Book Antiqua" pitchFamily="18" charset="0"/>
              </a:rPr>
              <a:t>is staffed by only </a:t>
            </a:r>
            <a:r>
              <a:rPr lang="en-US" sz="2400" dirty="0" smtClean="0">
                <a:solidFill>
                  <a:srgbClr val="FF0000"/>
                </a:solidFill>
                <a:latin typeface="Book Antiqua" pitchFamily="18" charset="0"/>
              </a:rPr>
              <a:t>1 clerk</a:t>
            </a:r>
            <a:r>
              <a:rPr lang="en-US" sz="2400" dirty="0" smtClean="0">
                <a:latin typeface="Book Antiqua" pitchFamily="18" charset="0"/>
              </a:rPr>
              <a:t>, Judy Gumshoe. Assume Poisson arrivals and exponential service times.</a:t>
            </a:r>
          </a:p>
          <a:p>
            <a:pPr marL="165100" indent="-165100" defTabSz="225425">
              <a:buNone/>
              <a:defRPr/>
            </a:pPr>
            <a:r>
              <a:rPr lang="en-US" dirty="0" smtClean="0">
                <a:latin typeface="Book Antiqua" pitchFamily="18" charset="0"/>
              </a:rPr>
              <a:t>M/M/1 Queuing System</a:t>
            </a:r>
          </a:p>
          <a:p>
            <a:pPr marL="165100" indent="-165100" defTabSz="225425">
              <a:buNone/>
              <a:defRPr/>
            </a:pPr>
            <a:r>
              <a:rPr lang="en-US" dirty="0" smtClean="0">
                <a:latin typeface="Book Antiqua" pitchFamily="18" charset="0"/>
                <a:sym typeface="Symbol" pitchFamily="18" charset="2"/>
              </a:rPr>
              <a:t>R</a:t>
            </a:r>
            <a:r>
              <a:rPr lang="en-US" dirty="0" smtClean="0">
                <a:latin typeface="Book Antiqua" pitchFamily="18" charset="0"/>
              </a:rPr>
              <a:t> = 4 customers/hour, Poisson (Ca =1)</a:t>
            </a:r>
          </a:p>
          <a:p>
            <a:pPr marL="165100" indent="-165100" defTabSz="225425">
              <a:buNone/>
              <a:defRPr/>
            </a:pPr>
            <a:r>
              <a:rPr lang="en-US" dirty="0" err="1" smtClean="0">
                <a:latin typeface="Book Antiqua" pitchFamily="18" charset="0"/>
                <a:sym typeface="Symbol" pitchFamily="18" charset="2"/>
              </a:rPr>
              <a:t>Rp</a:t>
            </a:r>
            <a:r>
              <a:rPr lang="en-US" dirty="0" smtClean="0">
                <a:latin typeface="Book Antiqua" pitchFamily="18" charset="0"/>
              </a:rPr>
              <a:t> = 6 customers/hour, Exponential (Cp =1)</a:t>
            </a:r>
          </a:p>
          <a:p>
            <a:pPr marL="533400" indent="-533400">
              <a:buNone/>
              <a:defRPr/>
            </a:pPr>
            <a:endParaRPr lang="en-US" dirty="0" smtClean="0">
              <a:latin typeface="Book Antiqua" pitchFamily="18" charset="0"/>
            </a:endParaRPr>
          </a:p>
          <a:p>
            <a:pPr marL="533400" indent="-533400">
              <a:buNone/>
              <a:defRPr/>
            </a:pPr>
            <a:r>
              <a:rPr lang="en-US" dirty="0" smtClean="0">
                <a:latin typeface="Book Antiqua" pitchFamily="18" charset="0"/>
              </a:rPr>
              <a:t>a) What percentage of time is Judy idle?</a:t>
            </a:r>
          </a:p>
          <a:p>
            <a:pPr marL="533400" indent="-533400">
              <a:buNone/>
              <a:defRPr/>
            </a:pPr>
            <a:r>
              <a:rPr lang="en-US" dirty="0" smtClean="0">
                <a:latin typeface="Book Antiqua" pitchFamily="18" charset="0"/>
              </a:rPr>
              <a:t>b) How much time, on average, does a student spend waiting in line?</a:t>
            </a:r>
          </a:p>
          <a:p>
            <a:pPr marL="280988" lvl="1" indent="-1588" defTabSz="225425">
              <a:buFont typeface="Symbol" pitchFamily="18" charset="2"/>
              <a:buNone/>
              <a:defRPr/>
            </a:pPr>
            <a:endParaRPr lang="en-US" dirty="0" smtClean="0">
              <a:latin typeface="Book Antiqua" pitchFamily="18" charset="0"/>
            </a:endParaRPr>
          </a:p>
          <a:p>
            <a:pPr marL="165100" indent="-165100" defTabSz="225425">
              <a:buFont typeface="Wingdings" pitchFamily="2" charset="2"/>
              <a:buNone/>
              <a:defRPr/>
            </a:pPr>
            <a:endParaRPr lang="en-US" dirty="0" smtClean="0">
              <a:solidFill>
                <a:srgbClr val="09224F"/>
              </a:solidFill>
              <a:latin typeface="Book Antiqua" pitchFamily="18" charset="0"/>
            </a:endParaRPr>
          </a:p>
          <a:p>
            <a:pPr marL="165100" indent="-165100" defTabSz="225425">
              <a:buFont typeface="Wingdings" pitchFamily="2" charset="2"/>
              <a:buNone/>
              <a:defRPr/>
            </a:pPr>
            <a:endParaRPr lang="en-US" dirty="0" smtClean="0">
              <a:solidFill>
                <a:srgbClr val="09224F"/>
              </a:solidFill>
              <a:latin typeface="Book Antiqua" pitchFamily="18" charset="0"/>
            </a:endParaRPr>
          </a:p>
        </p:txBody>
      </p:sp>
    </p:spTree>
    <p:extLst>
      <p:ext uri="{BB962C8B-B14F-4D97-AF65-F5344CB8AC3E}">
        <p14:creationId xmlns:p14="http://schemas.microsoft.com/office/powerpoint/2010/main" val="1311858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Problem 1:  M/M/1 Performance Evaluation</a:t>
            </a:r>
            <a:endParaRPr lang="en-US" dirty="0"/>
          </a:p>
        </p:txBody>
      </p:sp>
      <p:sp>
        <p:nvSpPr>
          <p:cNvPr id="4" name="Content Placeholder 1"/>
          <p:cNvSpPr txBox="1">
            <a:spLocks/>
          </p:cNvSpPr>
          <p:nvPr/>
        </p:nvSpPr>
        <p:spPr bwMode="auto">
          <a:xfrm>
            <a:off x="1" y="1066800"/>
            <a:ext cx="9144001"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ts val="0"/>
              </a:spcBef>
              <a:spcAft>
                <a:spcPts val="600"/>
              </a:spcAft>
              <a:buNone/>
            </a:pPr>
            <a:r>
              <a:rPr lang="en-US" dirty="0">
                <a:solidFill>
                  <a:schemeClr val="tx1"/>
                </a:solidFill>
                <a:latin typeface="Book Antiqua" pitchFamily="18" charset="0"/>
              </a:rPr>
              <a:t>c</a:t>
            </a:r>
            <a:r>
              <a:rPr lang="en-US" dirty="0" smtClean="0">
                <a:solidFill>
                  <a:schemeClr val="tx1"/>
                </a:solidFill>
                <a:latin typeface="Book Antiqua" pitchFamily="18" charset="0"/>
              </a:rPr>
              <a:t>) On </a:t>
            </a:r>
            <a:r>
              <a:rPr lang="en-US" dirty="0">
                <a:solidFill>
                  <a:schemeClr val="tx1"/>
                </a:solidFill>
                <a:latin typeface="Book Antiqua" pitchFamily="18" charset="0"/>
              </a:rPr>
              <a:t>average how </a:t>
            </a:r>
            <a:r>
              <a:rPr lang="en-US" dirty="0" smtClean="0">
                <a:solidFill>
                  <a:schemeClr val="tx1"/>
                </a:solidFill>
                <a:latin typeface="Book Antiqua" pitchFamily="18" charset="0"/>
              </a:rPr>
              <a:t>many customers in the waiting line?</a:t>
            </a:r>
          </a:p>
          <a:p>
            <a:pPr marL="0" indent="0">
              <a:spcBef>
                <a:spcPts val="0"/>
              </a:spcBef>
              <a:spcAft>
                <a:spcPts val="600"/>
              </a:spcAft>
              <a:buNone/>
            </a:pPr>
            <a:endParaRPr lang="en-US" dirty="0">
              <a:solidFill>
                <a:schemeClr val="tx1"/>
              </a:solidFill>
              <a:latin typeface="Book Antiqua" pitchFamily="18" charset="0"/>
            </a:endParaRPr>
          </a:p>
        </p:txBody>
      </p:sp>
      <p:graphicFrame>
        <p:nvGraphicFramePr>
          <p:cNvPr id="16" name="Object 15"/>
          <p:cNvGraphicFramePr>
            <a:graphicFrameLocks noChangeAspect="1"/>
          </p:cNvGraphicFramePr>
          <p:nvPr>
            <p:extLst/>
          </p:nvPr>
        </p:nvGraphicFramePr>
        <p:xfrm>
          <a:off x="228600" y="1752600"/>
          <a:ext cx="3076575" cy="990600"/>
        </p:xfrm>
        <a:graphic>
          <a:graphicData uri="http://schemas.openxmlformats.org/presentationml/2006/ole">
            <mc:AlternateContent xmlns:mc="http://schemas.openxmlformats.org/markup-compatibility/2006">
              <mc:Choice xmlns:v="urn:schemas-microsoft-com:vml" Requires="v">
                <p:oleObj spid="_x0000_s225332" name="Equation" r:id="rId4" imgW="1422360" imgH="444240" progId="Equation.3">
                  <p:embed/>
                </p:oleObj>
              </mc:Choice>
              <mc:Fallback>
                <p:oleObj name="Equation" r:id="rId4" imgW="1422360" imgH="444240" progId="Equation.3">
                  <p:embed/>
                  <p:pic>
                    <p:nvPicPr>
                      <p:cNvPr id="16" name="Object 15"/>
                      <p:cNvPicPr>
                        <a:picLocks noChangeAspect="1" noChangeArrowheads="1"/>
                      </p:cNvPicPr>
                      <p:nvPr/>
                    </p:nvPicPr>
                    <p:blipFill>
                      <a:blip r:embed="rId5"/>
                      <a:srcRect/>
                      <a:stretch>
                        <a:fillRect/>
                      </a:stretch>
                    </p:blipFill>
                    <p:spPr bwMode="auto">
                      <a:xfrm>
                        <a:off x="228600" y="1752600"/>
                        <a:ext cx="3076575" cy="990600"/>
                      </a:xfrm>
                      <a:prstGeom prst="rect">
                        <a:avLst/>
                      </a:prstGeom>
                      <a:noFill/>
                      <a:ln>
                        <a:noFill/>
                      </a:ln>
                    </p:spPr>
                  </p:pic>
                </p:oleObj>
              </mc:Fallback>
            </mc:AlternateContent>
          </a:graphicData>
        </a:graphic>
      </p:graphicFrame>
      <p:graphicFrame>
        <p:nvGraphicFramePr>
          <p:cNvPr id="17" name="Object 16"/>
          <p:cNvGraphicFramePr>
            <a:graphicFrameLocks noChangeAspect="1"/>
          </p:cNvGraphicFramePr>
          <p:nvPr>
            <p:extLst/>
          </p:nvPr>
        </p:nvGraphicFramePr>
        <p:xfrm>
          <a:off x="3733800" y="1717964"/>
          <a:ext cx="2774950" cy="990600"/>
        </p:xfrm>
        <a:graphic>
          <a:graphicData uri="http://schemas.openxmlformats.org/presentationml/2006/ole">
            <mc:AlternateContent xmlns:mc="http://schemas.openxmlformats.org/markup-compatibility/2006">
              <mc:Choice xmlns:v="urn:schemas-microsoft-com:vml" Requires="v">
                <p:oleObj spid="_x0000_s225333" name="Equation" r:id="rId6" imgW="1282680" imgH="444240" progId="Equation.3">
                  <p:embed/>
                </p:oleObj>
              </mc:Choice>
              <mc:Fallback>
                <p:oleObj name="Equation" r:id="rId6" imgW="1282680" imgH="444240" progId="Equation.3">
                  <p:embed/>
                  <p:pic>
                    <p:nvPicPr>
                      <p:cNvPr id="17" name="Object 16"/>
                      <p:cNvPicPr>
                        <a:picLocks noChangeAspect="1" noChangeArrowheads="1"/>
                      </p:cNvPicPr>
                      <p:nvPr/>
                    </p:nvPicPr>
                    <p:blipFill>
                      <a:blip r:embed="rId7"/>
                      <a:srcRect/>
                      <a:stretch>
                        <a:fillRect/>
                      </a:stretch>
                    </p:blipFill>
                    <p:spPr bwMode="auto">
                      <a:xfrm>
                        <a:off x="3733800" y="1717964"/>
                        <a:ext cx="2774950" cy="990600"/>
                      </a:xfrm>
                      <a:prstGeom prst="rect">
                        <a:avLst/>
                      </a:prstGeom>
                      <a:noFill/>
                      <a:ln>
                        <a:noFill/>
                      </a:ln>
                    </p:spPr>
                  </p:pic>
                </p:oleObj>
              </mc:Fallback>
            </mc:AlternateContent>
          </a:graphicData>
        </a:graphic>
      </p:graphicFrame>
      <p:graphicFrame>
        <p:nvGraphicFramePr>
          <p:cNvPr id="18" name="Object 17"/>
          <p:cNvGraphicFramePr>
            <a:graphicFrameLocks noChangeAspect="1"/>
          </p:cNvGraphicFramePr>
          <p:nvPr>
            <p:extLst/>
          </p:nvPr>
        </p:nvGraphicFramePr>
        <p:xfrm>
          <a:off x="221673" y="4876800"/>
          <a:ext cx="1346200" cy="935038"/>
        </p:xfrm>
        <a:graphic>
          <a:graphicData uri="http://schemas.openxmlformats.org/presentationml/2006/ole">
            <mc:AlternateContent xmlns:mc="http://schemas.openxmlformats.org/markup-compatibility/2006">
              <mc:Choice xmlns:v="urn:schemas-microsoft-com:vml" Requires="v">
                <p:oleObj spid="_x0000_s225334" name="Equation" r:id="rId8" imgW="622080" imgH="419040" progId="Equation.3">
                  <p:embed/>
                </p:oleObj>
              </mc:Choice>
              <mc:Fallback>
                <p:oleObj name="Equation" r:id="rId8" imgW="622080" imgH="419040" progId="Equation.3">
                  <p:embed/>
                  <p:pic>
                    <p:nvPicPr>
                      <p:cNvPr id="18" name="Object 17"/>
                      <p:cNvPicPr>
                        <a:picLocks noChangeAspect="1" noChangeArrowheads="1"/>
                      </p:cNvPicPr>
                      <p:nvPr/>
                    </p:nvPicPr>
                    <p:blipFill>
                      <a:blip r:embed="rId9"/>
                      <a:srcRect/>
                      <a:stretch>
                        <a:fillRect/>
                      </a:stretch>
                    </p:blipFill>
                    <p:spPr bwMode="auto">
                      <a:xfrm>
                        <a:off x="221673" y="4876800"/>
                        <a:ext cx="1346200" cy="935038"/>
                      </a:xfrm>
                      <a:prstGeom prst="rect">
                        <a:avLst/>
                      </a:prstGeom>
                      <a:noFill/>
                      <a:ln>
                        <a:noFill/>
                      </a:ln>
                    </p:spPr>
                  </p:pic>
                </p:oleObj>
              </mc:Fallback>
            </mc:AlternateContent>
          </a:graphicData>
        </a:graphic>
      </p:graphicFrame>
      <p:sp>
        <p:nvSpPr>
          <p:cNvPr id="19" name="Content Placeholder 1"/>
          <p:cNvSpPr txBox="1">
            <a:spLocks/>
          </p:cNvSpPr>
          <p:nvPr/>
        </p:nvSpPr>
        <p:spPr bwMode="auto">
          <a:xfrm>
            <a:off x="1" y="3124200"/>
            <a:ext cx="9144000"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smtClean="0">
                <a:solidFill>
                  <a:schemeClr val="tx1"/>
                </a:solidFill>
                <a:latin typeface="Book Antiqua" pitchFamily="18" charset="0"/>
              </a:rPr>
              <a:t>Where there is only one server, and both arrival rate and processing rate follow Poisson Process (that is the same as when interarrival time and processing time follow exponential distribution). Then the Ii formula is simplified to</a:t>
            </a:r>
            <a:endParaRPr lang="en-US" dirty="0">
              <a:solidFill>
                <a:schemeClr val="tx1"/>
              </a:solidFill>
              <a:latin typeface="Book Antiqua" pitchFamily="18" charset="0"/>
            </a:endParaRPr>
          </a:p>
        </p:txBody>
      </p:sp>
      <p:graphicFrame>
        <p:nvGraphicFramePr>
          <p:cNvPr id="20" name="Object 19"/>
          <p:cNvGraphicFramePr>
            <a:graphicFrameLocks noChangeAspect="1"/>
          </p:cNvGraphicFramePr>
          <p:nvPr>
            <p:extLst/>
          </p:nvPr>
        </p:nvGraphicFramePr>
        <p:xfrm>
          <a:off x="2249488" y="4994275"/>
          <a:ext cx="1511300" cy="935038"/>
        </p:xfrm>
        <a:graphic>
          <a:graphicData uri="http://schemas.openxmlformats.org/presentationml/2006/ole">
            <mc:AlternateContent xmlns:mc="http://schemas.openxmlformats.org/markup-compatibility/2006">
              <mc:Choice xmlns:v="urn:schemas-microsoft-com:vml" Requires="v">
                <p:oleObj spid="_x0000_s225335" name="Equation" r:id="rId10" imgW="698400" imgH="419040" progId="Equation.3">
                  <p:embed/>
                </p:oleObj>
              </mc:Choice>
              <mc:Fallback>
                <p:oleObj name="Equation" r:id="rId10" imgW="698400" imgH="419040" progId="Equation.3">
                  <p:embed/>
                  <p:pic>
                    <p:nvPicPr>
                      <p:cNvPr id="20" name="Object 19"/>
                      <p:cNvPicPr>
                        <a:picLocks noChangeAspect="1" noChangeArrowheads="1"/>
                      </p:cNvPicPr>
                      <p:nvPr/>
                    </p:nvPicPr>
                    <p:blipFill>
                      <a:blip r:embed="rId11"/>
                      <a:srcRect/>
                      <a:stretch>
                        <a:fillRect/>
                      </a:stretch>
                    </p:blipFill>
                    <p:spPr bwMode="auto">
                      <a:xfrm>
                        <a:off x="2249488" y="4994275"/>
                        <a:ext cx="1511300" cy="935038"/>
                      </a:xfrm>
                      <a:prstGeom prst="rect">
                        <a:avLst/>
                      </a:prstGeom>
                      <a:noFill/>
                      <a:ln>
                        <a:noFill/>
                      </a:ln>
                    </p:spPr>
                  </p:pic>
                </p:oleObj>
              </mc:Fallback>
            </mc:AlternateContent>
          </a:graphicData>
        </a:graphic>
      </p:graphicFrame>
      <p:sp>
        <p:nvSpPr>
          <p:cNvPr id="21" name="Content Placeholder 1"/>
          <p:cNvSpPr txBox="1">
            <a:spLocks/>
          </p:cNvSpPr>
          <p:nvPr/>
        </p:nvSpPr>
        <p:spPr bwMode="auto">
          <a:xfrm>
            <a:off x="20783" y="5929601"/>
            <a:ext cx="9144000" cy="5368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b="1" dirty="0" smtClean="0">
                <a:solidFill>
                  <a:srgbClr val="C00000"/>
                </a:solidFill>
                <a:latin typeface="Book Antiqua" pitchFamily="18" charset="0"/>
              </a:rPr>
              <a:t>Ii = 0.5 </a:t>
            </a:r>
            <a:r>
              <a:rPr lang="en-US" dirty="0" smtClean="0">
                <a:solidFill>
                  <a:schemeClr val="tx1"/>
                </a:solidFill>
                <a:latin typeface="Book Antiqua" pitchFamily="18" charset="0"/>
              </a:rPr>
              <a:t>flow units (customers).</a:t>
            </a:r>
            <a:endParaRPr lang="en-US" dirty="0">
              <a:solidFill>
                <a:schemeClr val="tx1"/>
              </a:solidFill>
              <a:latin typeface="Book Antiqua"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434621268"/>
              </p:ext>
            </p:extLst>
          </p:nvPr>
        </p:nvGraphicFramePr>
        <p:xfrm>
          <a:off x="4489450" y="5064125"/>
          <a:ext cx="1263650" cy="935038"/>
        </p:xfrm>
        <a:graphic>
          <a:graphicData uri="http://schemas.openxmlformats.org/presentationml/2006/ole">
            <mc:AlternateContent xmlns:mc="http://schemas.openxmlformats.org/markup-compatibility/2006">
              <mc:Choice xmlns:v="urn:schemas-microsoft-com:vml" Requires="v">
                <p:oleObj spid="_x0000_s225336" name="Equation" r:id="rId12" imgW="583920" imgH="419040" progId="Equation.3">
                  <p:embed/>
                </p:oleObj>
              </mc:Choice>
              <mc:Fallback>
                <p:oleObj name="Equation" r:id="rId12" imgW="583920" imgH="419040" progId="Equation.3">
                  <p:embed/>
                  <p:pic>
                    <p:nvPicPr>
                      <p:cNvPr id="20" name="Object 19"/>
                      <p:cNvPicPr>
                        <a:picLocks noChangeAspect="1" noChangeArrowheads="1"/>
                      </p:cNvPicPr>
                      <p:nvPr/>
                    </p:nvPicPr>
                    <p:blipFill>
                      <a:blip r:embed="rId13"/>
                      <a:srcRect/>
                      <a:stretch>
                        <a:fillRect/>
                      </a:stretch>
                    </p:blipFill>
                    <p:spPr bwMode="auto">
                      <a:xfrm>
                        <a:off x="4489450" y="5064125"/>
                        <a:ext cx="1263650" cy="9350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275962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dissolv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Effect transition="in" filter="dissolve">
                                      <p:cBhvr>
                                        <p:cTn id="17" dur="500"/>
                                        <p:tgtEl>
                                          <p:spTgt spid="1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dissolv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dissolv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0" end="0"/>
                                            </p:txEl>
                                          </p:spTgt>
                                        </p:tgtEl>
                                        <p:attrNameLst>
                                          <p:attrName>style.visibility</p:attrName>
                                        </p:attrNameLst>
                                      </p:cBhvr>
                                      <p:to>
                                        <p:strVal val="visible"/>
                                      </p:to>
                                    </p:set>
                                    <p:animEffect transition="in" filter="dissolve">
                                      <p:cBhvr>
                                        <p:cTn id="32" dur="500"/>
                                        <p:tgtEl>
                                          <p:spTgt spid="2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P spid="2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itle 1"/>
          <p:cNvSpPr>
            <a:spLocks noGrp="1"/>
          </p:cNvSpPr>
          <p:nvPr>
            <p:ph type="title" idx="4294967295"/>
          </p:nvPr>
        </p:nvSpPr>
        <p:spPr>
          <a:xfrm>
            <a:off x="0" y="0"/>
            <a:ext cx="9143999" cy="990600"/>
          </a:xfrm>
        </p:spPr>
        <p:txBody>
          <a:bodyPr/>
          <a:lstStyle/>
          <a:p>
            <a:r>
              <a:rPr lang="en-US" dirty="0" smtClean="0"/>
              <a:t>Problem A1; M/M/1</a:t>
            </a:r>
          </a:p>
        </p:txBody>
      </p:sp>
      <p:sp>
        <p:nvSpPr>
          <p:cNvPr id="2051" name="Content Placeholder 2"/>
          <p:cNvSpPr>
            <a:spLocks noGrp="1"/>
          </p:cNvSpPr>
          <p:nvPr>
            <p:ph idx="4294967295"/>
          </p:nvPr>
        </p:nvSpPr>
        <p:spPr>
          <a:xfrm>
            <a:off x="152400" y="1143000"/>
            <a:ext cx="8991600" cy="2819400"/>
          </a:xfrm>
        </p:spPr>
        <p:txBody>
          <a:bodyPr/>
          <a:lstStyle/>
          <a:p>
            <a:pPr marL="533400" indent="-533400">
              <a:spcAft>
                <a:spcPts val="600"/>
              </a:spcAft>
              <a:buNone/>
            </a:pPr>
            <a:r>
              <a:rPr lang="en-US" dirty="0" smtClean="0">
                <a:latin typeface="Book Antiqua" pitchFamily="18" charset="0"/>
              </a:rPr>
              <a:t>a) What percentage of time is Judy idle?</a:t>
            </a:r>
          </a:p>
          <a:p>
            <a:pPr marL="533400" indent="-533400">
              <a:spcAft>
                <a:spcPts val="600"/>
              </a:spcAft>
              <a:buFont typeface="Symbol" pitchFamily="18" charset="2"/>
              <a:buNone/>
            </a:pPr>
            <a:r>
              <a:rPr lang="en-US" dirty="0" smtClean="0">
                <a:solidFill>
                  <a:srgbClr val="09224F"/>
                </a:solidFill>
                <a:latin typeface="Book Antiqua" pitchFamily="18" charset="0"/>
                <a:sym typeface="Symbol" pitchFamily="18" charset="2"/>
              </a:rPr>
              <a:t>U = </a:t>
            </a:r>
            <a:r>
              <a:rPr lang="en-US" dirty="0" smtClean="0">
                <a:latin typeface="Book Antiqua" pitchFamily="18" charset="0"/>
                <a:sym typeface="Symbol" pitchFamily="18" charset="2"/>
              </a:rPr>
              <a:t>R/</a:t>
            </a:r>
            <a:r>
              <a:rPr lang="en-US" dirty="0" err="1" smtClean="0">
                <a:latin typeface="Book Antiqua" pitchFamily="18" charset="0"/>
                <a:sym typeface="Symbol" pitchFamily="18" charset="2"/>
              </a:rPr>
              <a:t>Rp</a:t>
            </a:r>
            <a:r>
              <a:rPr lang="en-US" dirty="0" smtClean="0">
                <a:latin typeface="Book Antiqua" pitchFamily="18" charset="0"/>
              </a:rPr>
              <a:t> = 4/6 = 66.67% of time she is busy</a:t>
            </a:r>
          </a:p>
          <a:p>
            <a:pPr marL="533400" indent="-533400">
              <a:spcAft>
                <a:spcPts val="600"/>
              </a:spcAft>
              <a:buFont typeface="Symbol" pitchFamily="18" charset="2"/>
              <a:buNone/>
            </a:pPr>
            <a:r>
              <a:rPr lang="en-US" dirty="0" smtClean="0">
                <a:latin typeface="Book Antiqua" pitchFamily="18" charset="0"/>
              </a:rPr>
              <a:t>1- U</a:t>
            </a:r>
            <a:r>
              <a:rPr lang="en-US" dirty="0" smtClean="0">
                <a:latin typeface="Book Antiqua" pitchFamily="18" charset="0"/>
                <a:sym typeface="Symbol" pitchFamily="18" charset="2"/>
              </a:rPr>
              <a:t> = 33.33% of time idle</a:t>
            </a:r>
          </a:p>
          <a:p>
            <a:pPr marL="533400" indent="-533400">
              <a:spcAft>
                <a:spcPts val="600"/>
              </a:spcAft>
              <a:buFont typeface="Symbol" pitchFamily="18" charset="2"/>
              <a:buNone/>
            </a:pPr>
            <a:endParaRPr lang="en-US" dirty="0" smtClean="0">
              <a:latin typeface="Book Antiqua" pitchFamily="18" charset="0"/>
              <a:sym typeface="Symbol" pitchFamily="18" charset="2"/>
            </a:endParaRPr>
          </a:p>
          <a:p>
            <a:pPr marL="533400" indent="-533400">
              <a:spcAft>
                <a:spcPts val="600"/>
              </a:spcAft>
              <a:buFont typeface="Symbol" pitchFamily="18" charset="2"/>
              <a:buNone/>
            </a:pPr>
            <a:r>
              <a:rPr lang="en-US" dirty="0" smtClean="0">
                <a:latin typeface="Book Antiqua" pitchFamily="18" charset="0"/>
                <a:sym typeface="Symbol" pitchFamily="18" charset="2"/>
              </a:rPr>
              <a:t>b) </a:t>
            </a:r>
            <a:r>
              <a:rPr lang="en-US" dirty="0" smtClean="0">
                <a:latin typeface="Book Antiqua" pitchFamily="18" charset="0"/>
              </a:rPr>
              <a:t>How much time, on average, does a student spend waiting in line?</a:t>
            </a:r>
          </a:p>
          <a:p>
            <a:pPr marL="933450" lvl="1" indent="-533400">
              <a:buFont typeface="Symbol" pitchFamily="18" charset="2"/>
              <a:buNone/>
            </a:pPr>
            <a:r>
              <a:rPr lang="en-US" dirty="0" smtClean="0">
                <a:solidFill>
                  <a:srgbClr val="09224F"/>
                </a:solidFill>
                <a:latin typeface="Book Antiqua" pitchFamily="18" charset="0"/>
              </a:rPr>
              <a:t>	</a:t>
            </a:r>
          </a:p>
        </p:txBody>
      </p:sp>
      <p:sp>
        <p:nvSpPr>
          <p:cNvPr id="2" name="Content Placeholder 2"/>
          <p:cNvSpPr>
            <a:spLocks/>
          </p:cNvSpPr>
          <p:nvPr/>
        </p:nvSpPr>
        <p:spPr bwMode="auto">
          <a:xfrm>
            <a:off x="304800" y="5410200"/>
            <a:ext cx="8297862" cy="914400"/>
          </a:xfrm>
          <a:prstGeom prst="rect">
            <a:avLst/>
          </a:prstGeom>
          <a:noFill/>
          <a:ln w="9525">
            <a:noFill/>
            <a:miter lim="800000"/>
            <a:headEnd/>
            <a:tailEnd/>
          </a:ln>
        </p:spPr>
        <p:txBody>
          <a:bodyPr lIns="92075" tIns="46038" rIns="92075" bIns="46038"/>
          <a:lstStyle/>
          <a:p>
            <a:pPr marL="476250" indent="-533400">
              <a:spcBef>
                <a:spcPct val="20000"/>
              </a:spcBef>
              <a:spcAft>
                <a:spcPts val="600"/>
              </a:spcAft>
              <a:buClr>
                <a:schemeClr val="tx1"/>
              </a:buClr>
              <a:buFont typeface="Symbol" pitchFamily="18" charset="2"/>
              <a:buNone/>
            </a:pPr>
            <a:r>
              <a:rPr lang="en-US" sz="2400" dirty="0" smtClean="0">
                <a:latin typeface="Book Antiqua" pitchFamily="18" charset="0"/>
                <a:ea typeface="ＭＳ Ｐゴシック" pitchFamily="-65" charset="-128"/>
                <a:cs typeface="MS Reference Sans Serif" pitchFamily="34" charset="0"/>
              </a:rPr>
              <a:t>Ti R = Ii </a:t>
            </a:r>
            <a:r>
              <a:rPr lang="en-US" sz="2400" dirty="0" smtClean="0">
                <a:latin typeface="Book Antiqua" pitchFamily="18" charset="0"/>
                <a:ea typeface="ＭＳ Ｐゴシック" pitchFamily="-65" charset="-128"/>
                <a:cs typeface="MS Reference Sans Serif" pitchFamily="34" charset="0"/>
                <a:sym typeface="Wingdings" pitchFamily="2" charset="2"/>
              </a:rPr>
              <a:t> </a:t>
            </a:r>
            <a:r>
              <a:rPr lang="en-US" sz="2400" dirty="0" smtClean="0">
                <a:latin typeface="Book Antiqua" pitchFamily="18" charset="0"/>
                <a:ea typeface="ＭＳ Ｐゴシック" pitchFamily="-65" charset="-128"/>
                <a:cs typeface="MS Reference Sans Serif" pitchFamily="34" charset="0"/>
              </a:rPr>
              <a:t>Ti = Ii/R </a:t>
            </a:r>
            <a:r>
              <a:rPr lang="en-US" sz="2400" dirty="0" smtClean="0">
                <a:latin typeface="Book Antiqua" pitchFamily="18" charset="0"/>
                <a:ea typeface="ＭＳ Ｐゴシック" pitchFamily="-65" charset="-128"/>
                <a:cs typeface="MS Reference Sans Serif" pitchFamily="34" charset="0"/>
                <a:sym typeface="Wingdings" pitchFamily="2" charset="2"/>
              </a:rPr>
              <a:t> 1.33/4 = 0.33 hours</a:t>
            </a:r>
            <a:r>
              <a:rPr lang="en-US" sz="2400" dirty="0" smtClean="0">
                <a:latin typeface="Book Antiqua" pitchFamily="18" charset="0"/>
                <a:ea typeface="ＭＳ Ｐゴシック" pitchFamily="-65" charset="-128"/>
                <a:cs typeface="MS Reference Sans Serif" pitchFamily="34" charset="0"/>
              </a:rPr>
              <a:t> </a:t>
            </a:r>
          </a:p>
          <a:p>
            <a:pPr marL="476250" indent="-533400">
              <a:spcBef>
                <a:spcPct val="20000"/>
              </a:spcBef>
              <a:spcAft>
                <a:spcPts val="600"/>
              </a:spcAft>
              <a:buClr>
                <a:schemeClr val="tx1"/>
              </a:buClr>
              <a:buFont typeface="Symbol" pitchFamily="18" charset="2"/>
              <a:buNone/>
            </a:pPr>
            <a:r>
              <a:rPr lang="en-US" sz="2400" dirty="0" smtClean="0">
                <a:latin typeface="Book Antiqua" pitchFamily="18" charset="0"/>
                <a:ea typeface="ＭＳ Ｐゴシック" pitchFamily="-65" charset="-128"/>
                <a:cs typeface="MS Reference Sans Serif" pitchFamily="34" charset="0"/>
              </a:rPr>
              <a:t>       = 0.33  hours or 20 minutes</a:t>
            </a:r>
          </a:p>
        </p:txBody>
      </p:sp>
      <p:graphicFrame>
        <p:nvGraphicFramePr>
          <p:cNvPr id="4" name="Object 8"/>
          <p:cNvGraphicFramePr>
            <a:graphicFrameLocks noChangeAspect="1"/>
          </p:cNvGraphicFramePr>
          <p:nvPr>
            <p:extLst/>
          </p:nvPr>
        </p:nvGraphicFramePr>
        <p:xfrm>
          <a:off x="4127500" y="4038600"/>
          <a:ext cx="2882900" cy="960438"/>
        </p:xfrm>
        <a:graphic>
          <a:graphicData uri="http://schemas.openxmlformats.org/presentationml/2006/ole">
            <mc:AlternateContent xmlns:mc="http://schemas.openxmlformats.org/markup-compatibility/2006">
              <mc:Choice xmlns:v="urn:schemas-microsoft-com:vml" Requires="v">
                <p:oleObj spid="_x0000_s232465" name="Equation" r:id="rId4" imgW="1333440" imgH="444240" progId="Equation.3">
                  <p:embed/>
                </p:oleObj>
              </mc:Choice>
              <mc:Fallback>
                <p:oleObj name="Equation" r:id="rId4" imgW="1333440" imgH="444240" progId="Equation.3">
                  <p:embed/>
                  <p:pic>
                    <p:nvPicPr>
                      <p:cNvPr id="4"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7500" y="4038600"/>
                        <a:ext cx="2882900" cy="960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9"/>
          <p:cNvGraphicFramePr>
            <a:graphicFrameLocks noChangeAspect="1"/>
          </p:cNvGraphicFramePr>
          <p:nvPr>
            <p:extLst/>
          </p:nvPr>
        </p:nvGraphicFramePr>
        <p:xfrm>
          <a:off x="7631112" y="4319588"/>
          <a:ext cx="1208088" cy="493712"/>
        </p:xfrm>
        <a:graphic>
          <a:graphicData uri="http://schemas.openxmlformats.org/presentationml/2006/ole">
            <mc:AlternateContent xmlns:mc="http://schemas.openxmlformats.org/markup-compatibility/2006">
              <mc:Choice xmlns:v="urn:schemas-microsoft-com:vml" Requires="v">
                <p:oleObj spid="_x0000_s232466" name="Equation" r:id="rId6" imgW="558720" imgH="228600" progId="Equation.3">
                  <p:embed/>
                </p:oleObj>
              </mc:Choice>
              <mc:Fallback>
                <p:oleObj name="Equation" r:id="rId6" imgW="558720" imgH="228600" progId="Equation.3">
                  <p:embed/>
                  <p:pic>
                    <p:nvPicPr>
                      <p:cNvPr id="5"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31112" y="4319588"/>
                        <a:ext cx="1208088" cy="493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877" name="Object 3"/>
          <p:cNvGraphicFramePr>
            <a:graphicFrameLocks noChangeAspect="1"/>
          </p:cNvGraphicFramePr>
          <p:nvPr/>
        </p:nvGraphicFramePr>
        <p:xfrm>
          <a:off x="152400" y="4114800"/>
          <a:ext cx="3459162" cy="1081087"/>
        </p:xfrm>
        <a:graphic>
          <a:graphicData uri="http://schemas.openxmlformats.org/presentationml/2006/ole">
            <mc:AlternateContent xmlns:mc="http://schemas.openxmlformats.org/markup-compatibility/2006">
              <mc:Choice xmlns:v="urn:schemas-microsoft-com:vml" Requires="v">
                <p:oleObj spid="_x0000_s232467" name="Equation" r:id="rId8" imgW="1422360" imgH="444240" progId="Equation.3">
                  <p:embed/>
                </p:oleObj>
              </mc:Choice>
              <mc:Fallback>
                <p:oleObj name="Equation" r:id="rId8" imgW="1422360" imgH="444240" progId="Equation.3">
                  <p:embed/>
                  <p:pic>
                    <p:nvPicPr>
                      <p:cNvPr id="207877"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 y="41148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369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7877"/>
                                        </p:tgtEl>
                                        <p:attrNameLst>
                                          <p:attrName>style.visibility</p:attrName>
                                        </p:attrNameLst>
                                      </p:cBhvr>
                                      <p:to>
                                        <p:strVal val="visible"/>
                                      </p:to>
                                    </p:set>
                                    <p:animEffect transition="in" filter="dissolve">
                                      <p:cBhvr>
                                        <p:cTn id="32" dur="500"/>
                                        <p:tgtEl>
                                          <p:spTgt spid="20787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animEffect transition="in" filter="dissolve">
                                      <p:cBhvr>
                                        <p:cTn id="47" dur="500"/>
                                        <p:tgtEl>
                                          <p:spTgt spid="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
                                            <p:txEl>
                                              <p:pRg st="1" end="1"/>
                                            </p:txEl>
                                          </p:spTgt>
                                        </p:tgtEl>
                                        <p:attrNameLst>
                                          <p:attrName>style.visibility</p:attrName>
                                        </p:attrNameLst>
                                      </p:cBhvr>
                                      <p:to>
                                        <p:strVal val="visible"/>
                                      </p:to>
                                    </p:set>
                                    <p:animEffect transition="in" filter="dissolve">
                                      <p:cBhvr>
                                        <p:cTn id="5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0" y="0"/>
            <a:ext cx="9143999" cy="990600"/>
          </a:xfrm>
        </p:spPr>
        <p:txBody>
          <a:bodyPr/>
          <a:lstStyle/>
          <a:p>
            <a:r>
              <a:rPr lang="en-US" dirty="0" smtClean="0"/>
              <a:t>Problem A2</a:t>
            </a:r>
          </a:p>
        </p:txBody>
      </p:sp>
      <p:sp>
        <p:nvSpPr>
          <p:cNvPr id="2051" name="Content Placeholder 2"/>
          <p:cNvSpPr>
            <a:spLocks noGrp="1"/>
          </p:cNvSpPr>
          <p:nvPr>
            <p:ph idx="4294967295"/>
          </p:nvPr>
        </p:nvSpPr>
        <p:spPr>
          <a:xfrm>
            <a:off x="152400" y="1108075"/>
            <a:ext cx="8991600" cy="4530725"/>
          </a:xfrm>
        </p:spPr>
        <p:txBody>
          <a:bodyPr/>
          <a:lstStyle/>
          <a:p>
            <a:pPr marL="0" indent="0">
              <a:spcAft>
                <a:spcPts val="600"/>
              </a:spcAft>
              <a:buFont typeface="Arial" pitchFamily="34" charset="0"/>
              <a:buNone/>
            </a:pPr>
            <a:r>
              <a:rPr lang="en-US" sz="2400" dirty="0" smtClean="0">
                <a:latin typeface="Book Antiqua" pitchFamily="18" charset="0"/>
              </a:rPr>
              <a:t>You are working at a bank and doing resource requirements planning. You think that there should be </a:t>
            </a:r>
            <a:r>
              <a:rPr lang="en-US" sz="2400" dirty="0" smtClean="0">
                <a:solidFill>
                  <a:srgbClr val="FF0000"/>
                </a:solidFill>
                <a:latin typeface="Book Antiqua" pitchFamily="18" charset="0"/>
              </a:rPr>
              <a:t>six tellers </a:t>
            </a:r>
            <a:r>
              <a:rPr lang="en-US" sz="2400" dirty="0" smtClean="0">
                <a:latin typeface="Book Antiqua" pitchFamily="18" charset="0"/>
              </a:rPr>
              <a:t>working in the bank. Tellers take </a:t>
            </a:r>
            <a:r>
              <a:rPr lang="en-US" sz="2400" dirty="0" smtClean="0">
                <a:solidFill>
                  <a:srgbClr val="FF0000"/>
                </a:solidFill>
                <a:latin typeface="Book Antiqua" pitchFamily="18" charset="0"/>
              </a:rPr>
              <a:t>fifteen minutes per customer</a:t>
            </a:r>
            <a:r>
              <a:rPr lang="en-US" sz="2400" dirty="0" smtClean="0">
                <a:latin typeface="Book Antiqua" pitchFamily="18" charset="0"/>
              </a:rPr>
              <a:t> with a </a:t>
            </a:r>
            <a:r>
              <a:rPr lang="en-US" sz="2400" dirty="0" smtClean="0">
                <a:solidFill>
                  <a:srgbClr val="FF0000"/>
                </a:solidFill>
                <a:latin typeface="Book Antiqua" pitchFamily="18" charset="0"/>
              </a:rPr>
              <a:t>standard deviation of five minutes</a:t>
            </a:r>
            <a:r>
              <a:rPr lang="en-US" sz="2400" dirty="0" smtClean="0">
                <a:latin typeface="Book Antiqua" pitchFamily="18" charset="0"/>
              </a:rPr>
              <a:t>. On average </a:t>
            </a:r>
            <a:r>
              <a:rPr lang="en-US" sz="2400" dirty="0" smtClean="0">
                <a:solidFill>
                  <a:srgbClr val="FF0000"/>
                </a:solidFill>
                <a:latin typeface="Book Antiqua" pitchFamily="18" charset="0"/>
              </a:rPr>
              <a:t>one customer arrives in every three minutes</a:t>
            </a:r>
            <a:r>
              <a:rPr lang="en-US" sz="2400" dirty="0" smtClean="0">
                <a:latin typeface="Book Antiqua" pitchFamily="18" charset="0"/>
              </a:rPr>
              <a:t> according to an exponential distribution. </a:t>
            </a:r>
          </a:p>
          <a:p>
            <a:pPr marL="533400" indent="-533400">
              <a:spcAft>
                <a:spcPts val="600"/>
              </a:spcAft>
              <a:buFont typeface="Arial" pitchFamily="34" charset="0"/>
              <a:buNone/>
            </a:pPr>
            <a:r>
              <a:rPr lang="en-US" sz="2400" dirty="0" smtClean="0">
                <a:latin typeface="Book Antiqua" pitchFamily="18" charset="0"/>
              </a:rPr>
              <a:t>a) </a:t>
            </a:r>
            <a:r>
              <a:rPr lang="en-US" dirty="0" smtClean="0">
                <a:latin typeface="Book Antiqua" pitchFamily="18" charset="0"/>
              </a:rPr>
              <a:t>On average how many customers would be waiting in line?</a:t>
            </a:r>
          </a:p>
          <a:p>
            <a:pPr marL="533400" indent="-533400">
              <a:spcAft>
                <a:spcPts val="600"/>
              </a:spcAft>
              <a:buFont typeface="Arial" pitchFamily="34" charset="0"/>
              <a:buNone/>
            </a:pPr>
            <a:r>
              <a:rPr lang="en-US" dirty="0" smtClean="0">
                <a:latin typeface="Book Antiqua" pitchFamily="18" charset="0"/>
              </a:rPr>
              <a:t>b) On average how long would a customer spend in the bank?</a:t>
            </a:r>
          </a:p>
          <a:p>
            <a:pPr marL="533400" indent="-533400">
              <a:buFont typeface="Arial" pitchFamily="34" charset="0"/>
              <a:buNone/>
            </a:pPr>
            <a:endParaRPr lang="en-US" sz="2400" dirty="0" smtClean="0">
              <a:latin typeface="Book Antiqua" pitchFamily="18" charset="0"/>
            </a:endParaRPr>
          </a:p>
          <a:p>
            <a:pPr marL="1333500" lvl="2" indent="-533400">
              <a:buFont typeface="Symbol" pitchFamily="18" charset="2"/>
              <a:buNone/>
            </a:pPr>
            <a:endParaRPr lang="en-US" dirty="0" smtClean="0">
              <a:solidFill>
                <a:srgbClr val="09224F"/>
              </a:solidFill>
              <a:latin typeface="Book Antiqua" pitchFamily="18" charset="0"/>
            </a:endParaRPr>
          </a:p>
          <a:p>
            <a:pPr marL="533400" indent="-533400">
              <a:buFont typeface="Wingdings" pitchFamily="2" charset="2"/>
              <a:buNone/>
            </a:pPr>
            <a:endParaRPr lang="en-US" dirty="0" smtClean="0">
              <a:solidFill>
                <a:srgbClr val="09224F"/>
              </a:solidFill>
              <a:latin typeface="Book Antiqua" pitchFamily="18" charset="0"/>
            </a:endParaRPr>
          </a:p>
        </p:txBody>
      </p:sp>
    </p:spTree>
    <p:extLst>
      <p:ext uri="{BB962C8B-B14F-4D97-AF65-F5344CB8AC3E}">
        <p14:creationId xmlns:p14="http://schemas.microsoft.com/office/powerpoint/2010/main" val="22812949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9144000" cy="1905000"/>
          </a:xfrm>
        </p:spPr>
        <p:txBody>
          <a:bodyPr/>
          <a:lstStyle/>
          <a:p>
            <a:pPr>
              <a:spcAft>
                <a:spcPts val="600"/>
              </a:spcAft>
              <a:buFont typeface="Symbol" pitchFamily="18" charset="2"/>
              <a:buNone/>
              <a:defRPr/>
            </a:pPr>
            <a:r>
              <a:rPr lang="en-US" dirty="0" smtClean="0">
                <a:latin typeface="Book Antiqua" pitchFamily="18" charset="0"/>
                <a:ea typeface="+mn-ea"/>
                <a:cs typeface="+mn-cs"/>
              </a:rPr>
              <a:t>c = 6, R = 20, </a:t>
            </a:r>
            <a:r>
              <a:rPr lang="en-US" dirty="0" err="1" smtClean="0">
                <a:latin typeface="Book Antiqua" pitchFamily="18" charset="0"/>
                <a:ea typeface="+mn-ea"/>
                <a:cs typeface="+mn-cs"/>
                <a:sym typeface="Symbol"/>
              </a:rPr>
              <a:t>Rp</a:t>
            </a:r>
            <a:r>
              <a:rPr lang="en-US" dirty="0" smtClean="0">
                <a:latin typeface="Book Antiqua" pitchFamily="18" charset="0"/>
                <a:ea typeface="+mn-ea"/>
                <a:cs typeface="+mn-cs"/>
                <a:sym typeface="Symbol"/>
              </a:rPr>
              <a:t> </a:t>
            </a:r>
            <a:r>
              <a:rPr lang="en-US" dirty="0" smtClean="0">
                <a:latin typeface="Book Antiqua" pitchFamily="18" charset="0"/>
                <a:ea typeface="+mn-ea"/>
                <a:cs typeface="+mn-cs"/>
              </a:rPr>
              <a:t>= c/</a:t>
            </a:r>
            <a:r>
              <a:rPr lang="en-US" dirty="0" err="1" smtClean="0">
                <a:latin typeface="Book Antiqua" pitchFamily="18" charset="0"/>
                <a:ea typeface="+mn-ea"/>
                <a:cs typeface="+mn-cs"/>
              </a:rPr>
              <a:t>Tp</a:t>
            </a:r>
            <a:r>
              <a:rPr lang="en-US" dirty="0" smtClean="0">
                <a:latin typeface="Book Antiqua" pitchFamily="18" charset="0"/>
                <a:ea typeface="+mn-ea"/>
                <a:cs typeface="+mn-cs"/>
              </a:rPr>
              <a:t> = 6/15 /min, 60(6/15) = 24 /hr</a:t>
            </a:r>
            <a:endParaRPr lang="en-US" dirty="0" smtClean="0">
              <a:solidFill>
                <a:srgbClr val="09224F"/>
              </a:solidFill>
              <a:latin typeface="Book Antiqua" pitchFamily="18" charset="0"/>
            </a:endParaRPr>
          </a:p>
          <a:p>
            <a:pPr>
              <a:spcAft>
                <a:spcPts val="600"/>
              </a:spcAft>
              <a:buFont typeface="Symbol" pitchFamily="18" charset="2"/>
              <a:buNone/>
              <a:defRPr/>
            </a:pPr>
            <a:r>
              <a:rPr lang="en-US" dirty="0" smtClean="0">
                <a:latin typeface="Book Antiqua" pitchFamily="18" charset="0"/>
                <a:ea typeface="+mn-ea"/>
                <a:cs typeface="+mn-cs"/>
                <a:sym typeface="Symbol"/>
              </a:rPr>
              <a:t>U</a:t>
            </a:r>
            <a:r>
              <a:rPr lang="en-US" dirty="0" smtClean="0">
                <a:latin typeface="Book Antiqua" pitchFamily="18" charset="0"/>
                <a:ea typeface="+mn-ea"/>
                <a:cs typeface="+mn-cs"/>
              </a:rPr>
              <a:t> = </a:t>
            </a:r>
            <a:r>
              <a:rPr lang="en-US" dirty="0" smtClean="0">
                <a:latin typeface="Book Antiqua" pitchFamily="18" charset="0"/>
                <a:ea typeface="+mn-ea"/>
                <a:cs typeface="+mn-cs"/>
                <a:sym typeface="Symbol"/>
              </a:rPr>
              <a:t>R</a:t>
            </a:r>
            <a:r>
              <a:rPr lang="en-US" dirty="0" smtClean="0">
                <a:latin typeface="Book Antiqua" pitchFamily="18" charset="0"/>
                <a:ea typeface="+mn-ea"/>
                <a:cs typeface="+mn-cs"/>
              </a:rPr>
              <a:t>/</a:t>
            </a:r>
            <a:r>
              <a:rPr lang="en-US" dirty="0" err="1" smtClean="0">
                <a:latin typeface="Book Antiqua" pitchFamily="18" charset="0"/>
                <a:ea typeface="+mn-ea"/>
                <a:cs typeface="+mn-cs"/>
              </a:rPr>
              <a:t>Rp</a:t>
            </a:r>
            <a:r>
              <a:rPr lang="en-US" dirty="0" smtClean="0">
                <a:latin typeface="Book Antiqua" pitchFamily="18" charset="0"/>
                <a:ea typeface="+mn-ea"/>
                <a:cs typeface="+mn-cs"/>
              </a:rPr>
              <a:t> = 20/24 = 0.83</a:t>
            </a:r>
          </a:p>
          <a:p>
            <a:pPr>
              <a:spcAft>
                <a:spcPts val="600"/>
              </a:spcAft>
              <a:buFont typeface="Symbol" pitchFamily="18" charset="2"/>
              <a:buNone/>
              <a:defRPr/>
            </a:pPr>
            <a:r>
              <a:rPr lang="en-US" dirty="0" smtClean="0">
                <a:latin typeface="Book Antiqua" pitchFamily="18" charset="0"/>
              </a:rPr>
              <a:t>Ca = 1, Cp = 5/15 = 0.33</a:t>
            </a:r>
            <a:endParaRPr lang="en-US" dirty="0" smtClean="0">
              <a:latin typeface="Book Antiqua" pitchFamily="18" charset="0"/>
              <a:ea typeface="+mn-ea"/>
              <a:cs typeface="+mn-cs"/>
            </a:endParaRPr>
          </a:p>
          <a:p>
            <a:pPr>
              <a:spcAft>
                <a:spcPts val="600"/>
              </a:spcAft>
              <a:buFont typeface="Symbol" pitchFamily="18" charset="2"/>
              <a:buNone/>
              <a:defRPr/>
            </a:pPr>
            <a:r>
              <a:rPr lang="en-US" dirty="0" smtClean="0">
                <a:latin typeface="Book Antiqua" pitchFamily="18" charset="0"/>
              </a:rPr>
              <a:t>a) On average how many customers are in line?</a:t>
            </a:r>
            <a:endParaRPr lang="en-US" dirty="0" smtClean="0">
              <a:latin typeface="Book Antiqua" pitchFamily="18" charset="0"/>
              <a:ea typeface="+mn-ea"/>
              <a:cs typeface="+mn-cs"/>
            </a:endParaRPr>
          </a:p>
          <a:p>
            <a:pPr>
              <a:buFont typeface="Symbol" pitchFamily="18" charset="2"/>
              <a:buNone/>
              <a:defRPr/>
            </a:pPr>
            <a:endParaRPr lang="en-US" dirty="0" smtClean="0">
              <a:latin typeface="Book Antiqua" pitchFamily="18" charset="0"/>
              <a:ea typeface="+mn-ea"/>
              <a:cs typeface="+mn-cs"/>
            </a:endParaRPr>
          </a:p>
        </p:txBody>
      </p:sp>
      <p:graphicFrame>
        <p:nvGraphicFramePr>
          <p:cNvPr id="4" name="Object 2"/>
          <p:cNvGraphicFramePr>
            <a:graphicFrameLocks noChangeAspect="1"/>
          </p:cNvGraphicFramePr>
          <p:nvPr>
            <p:extLst/>
          </p:nvPr>
        </p:nvGraphicFramePr>
        <p:xfrm>
          <a:off x="3610016" y="3331412"/>
          <a:ext cx="3324184" cy="896101"/>
        </p:xfrm>
        <a:graphic>
          <a:graphicData uri="http://schemas.openxmlformats.org/presentationml/2006/ole">
            <mc:AlternateContent xmlns:mc="http://schemas.openxmlformats.org/markup-compatibility/2006">
              <mc:Choice xmlns:v="urn:schemas-microsoft-com:vml" Requires="v">
                <p:oleObj spid="_x0000_s233489" name="Equation" r:id="rId4" imgW="1650960" imgH="444240" progId="Equation.3">
                  <p:embed/>
                </p:oleObj>
              </mc:Choice>
              <mc:Fallback>
                <p:oleObj name="Equation" r:id="rId4" imgW="1650960" imgH="444240" progId="Equation.3">
                  <p:embed/>
                  <p:pic>
                    <p:nvPicPr>
                      <p:cNvPr id="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0016" y="3331412"/>
                        <a:ext cx="3324184" cy="896101"/>
                      </a:xfrm>
                      <a:prstGeom prst="rect">
                        <a:avLst/>
                      </a:prstGeom>
                      <a:noFill/>
                      <a:extLst/>
                    </p:spPr>
                  </p:pic>
                </p:oleObj>
              </mc:Fallback>
            </mc:AlternateContent>
          </a:graphicData>
        </a:graphic>
      </p:graphicFrame>
      <p:sp>
        <p:nvSpPr>
          <p:cNvPr id="5" name="TextBox 4"/>
          <p:cNvSpPr txBox="1"/>
          <p:nvPr/>
        </p:nvSpPr>
        <p:spPr>
          <a:xfrm>
            <a:off x="152400" y="4378708"/>
            <a:ext cx="8991599" cy="2022092"/>
          </a:xfrm>
          <a:prstGeom prst="rect">
            <a:avLst/>
          </a:prstGeom>
          <a:noFill/>
        </p:spPr>
        <p:txBody>
          <a:bodyPr wrap="square">
            <a:spAutoFit/>
          </a:bodyPr>
          <a:lstStyle/>
          <a:p>
            <a:pPr marL="342900" indent="-342900" eaLnBrk="1" hangingPunct="1">
              <a:spcBef>
                <a:spcPct val="20000"/>
              </a:spcBef>
              <a:spcAft>
                <a:spcPts val="600"/>
              </a:spcAft>
              <a:buSzPct val="75000"/>
              <a:defRPr/>
            </a:pPr>
            <a:r>
              <a:rPr lang="en-US" sz="2400" dirty="0">
                <a:latin typeface="Book Antiqua" pitchFamily="18" charset="0"/>
                <a:ea typeface="ＭＳ Ｐゴシック" pitchFamily="-65" charset="-128"/>
                <a:cs typeface="MS Reference Sans Serif" pitchFamily="34" charset="0"/>
              </a:rPr>
              <a:t>b) On average how long would a customer spend in the bank?</a:t>
            </a:r>
          </a:p>
          <a:p>
            <a:pPr marL="476250" indent="-533400">
              <a:spcBef>
                <a:spcPct val="20000"/>
              </a:spcBef>
              <a:spcAft>
                <a:spcPts val="600"/>
              </a:spcAft>
              <a:buClr>
                <a:schemeClr val="tx1"/>
              </a:buClr>
              <a:buFont typeface="Symbol" pitchFamily="18" charset="2"/>
              <a:buNone/>
              <a:defRPr/>
            </a:pPr>
            <a:r>
              <a:rPr lang="en-US" sz="2400" dirty="0">
                <a:latin typeface="Book Antiqua" pitchFamily="18" charset="0"/>
                <a:ea typeface="ＭＳ Ｐゴシック" pitchFamily="-65" charset="-128"/>
                <a:cs typeface="MS Reference Sans Serif" pitchFamily="34" charset="0"/>
              </a:rPr>
              <a:t>Ti = Ii/R </a:t>
            </a:r>
            <a:r>
              <a:rPr lang="en-US" sz="2400" dirty="0">
                <a:latin typeface="Book Antiqua" pitchFamily="18" charset="0"/>
                <a:ea typeface="ＭＳ Ｐゴシック" pitchFamily="-65" charset="-128"/>
                <a:cs typeface="MS Reference Sans Serif" pitchFamily="34" charset="0"/>
                <a:sym typeface="Wingdings" pitchFamily="2" charset="2"/>
              </a:rPr>
              <a:t> 1.62/20 = 0.081 hours, or 4.86 minutes</a:t>
            </a:r>
            <a:r>
              <a:rPr lang="en-US" sz="2400" dirty="0">
                <a:latin typeface="Book Antiqua" pitchFamily="18" charset="0"/>
                <a:ea typeface="ＭＳ Ｐゴシック" pitchFamily="-65" charset="-128"/>
                <a:cs typeface="MS Reference Sans Serif" pitchFamily="34" charset="0"/>
              </a:rPr>
              <a:t> </a:t>
            </a:r>
          </a:p>
          <a:p>
            <a:pPr marL="476250" indent="-533400">
              <a:spcBef>
                <a:spcPct val="20000"/>
              </a:spcBef>
              <a:spcAft>
                <a:spcPts val="600"/>
              </a:spcAft>
              <a:buClr>
                <a:schemeClr val="tx1"/>
              </a:buClr>
              <a:buFont typeface="Symbol" pitchFamily="18" charset="2"/>
              <a:buNone/>
              <a:defRPr/>
            </a:pPr>
            <a:r>
              <a:rPr lang="en-US" sz="2400" dirty="0" err="1">
                <a:latin typeface="Book Antiqua" pitchFamily="18" charset="0"/>
                <a:ea typeface="ＭＳ Ｐゴシック" pitchFamily="-65" charset="-128"/>
                <a:cs typeface="MS Reference Sans Serif" pitchFamily="34" charset="0"/>
              </a:rPr>
              <a:t>Tp</a:t>
            </a:r>
            <a:r>
              <a:rPr lang="en-US" sz="2400" dirty="0">
                <a:latin typeface="Book Antiqua" pitchFamily="18" charset="0"/>
                <a:ea typeface="ＭＳ Ｐゴシック" pitchFamily="-65" charset="-128"/>
                <a:cs typeface="MS Reference Sans Serif" pitchFamily="34" charset="0"/>
              </a:rPr>
              <a:t> = </a:t>
            </a:r>
            <a:r>
              <a:rPr lang="en-US" sz="2400" dirty="0" smtClean="0">
                <a:latin typeface="Book Antiqua" pitchFamily="18" charset="0"/>
                <a:ea typeface="ＭＳ Ｐゴシック" pitchFamily="-65" charset="-128"/>
                <a:cs typeface="MS Reference Sans Serif" pitchFamily="34" charset="0"/>
              </a:rPr>
              <a:t>15 </a:t>
            </a:r>
            <a:r>
              <a:rPr lang="en-US" sz="2400" dirty="0">
                <a:latin typeface="Book Antiqua" pitchFamily="18" charset="0"/>
                <a:ea typeface="ＭＳ Ｐゴシック" pitchFamily="-65" charset="-128"/>
                <a:cs typeface="MS Reference Sans Serif" pitchFamily="34" charset="0"/>
              </a:rPr>
              <a:t>minutes</a:t>
            </a:r>
          </a:p>
          <a:p>
            <a:pPr marL="476250" indent="-533400">
              <a:spcBef>
                <a:spcPct val="20000"/>
              </a:spcBef>
              <a:spcAft>
                <a:spcPts val="600"/>
              </a:spcAft>
              <a:buClr>
                <a:schemeClr val="tx1"/>
              </a:buClr>
              <a:buFont typeface="Symbol" pitchFamily="18" charset="2"/>
              <a:buNone/>
              <a:defRPr/>
            </a:pPr>
            <a:r>
              <a:rPr lang="en-US" sz="2400" dirty="0">
                <a:latin typeface="Book Antiqua" pitchFamily="18" charset="0"/>
                <a:ea typeface="ＭＳ Ｐゴシック" pitchFamily="-65" charset="-128"/>
                <a:cs typeface="MS Reference Sans Serif" pitchFamily="34" charset="0"/>
              </a:rPr>
              <a:t>T = </a:t>
            </a:r>
            <a:r>
              <a:rPr lang="en-US" sz="2400" dirty="0" err="1">
                <a:latin typeface="Book Antiqua" pitchFamily="18" charset="0"/>
                <a:ea typeface="ＭＳ Ｐゴシック" pitchFamily="-65" charset="-128"/>
                <a:cs typeface="MS Reference Sans Serif" pitchFamily="34" charset="0"/>
              </a:rPr>
              <a:t>Ti+Tp</a:t>
            </a:r>
            <a:r>
              <a:rPr lang="en-US" sz="2400" dirty="0">
                <a:latin typeface="Book Antiqua" pitchFamily="18" charset="0"/>
                <a:ea typeface="ＭＳ Ｐゴシック" pitchFamily="-65" charset="-128"/>
                <a:cs typeface="MS Reference Sans Serif" pitchFamily="34" charset="0"/>
              </a:rPr>
              <a:t> = 4.86+15 = 19.86 </a:t>
            </a:r>
            <a:r>
              <a:rPr lang="en-US" sz="2400" dirty="0" smtClean="0">
                <a:latin typeface="Book Antiqua" pitchFamily="18" charset="0"/>
                <a:ea typeface="ＭＳ Ｐゴシック" pitchFamily="-65" charset="-128"/>
                <a:cs typeface="MS Reference Sans Serif" pitchFamily="34" charset="0"/>
              </a:rPr>
              <a:t>minutes</a:t>
            </a:r>
            <a:r>
              <a:rPr lang="en-US" sz="2400" dirty="0">
                <a:latin typeface="Book Antiqua" pitchFamily="18" charset="0"/>
              </a:rPr>
              <a:t>	</a:t>
            </a:r>
          </a:p>
        </p:txBody>
      </p:sp>
      <p:graphicFrame>
        <p:nvGraphicFramePr>
          <p:cNvPr id="2" name="Object 6"/>
          <p:cNvGraphicFramePr>
            <a:graphicFrameLocks noChangeAspect="1"/>
          </p:cNvGraphicFramePr>
          <p:nvPr>
            <p:extLst/>
          </p:nvPr>
        </p:nvGraphicFramePr>
        <p:xfrm>
          <a:off x="304800" y="3360105"/>
          <a:ext cx="2904538" cy="907095"/>
        </p:xfrm>
        <a:graphic>
          <a:graphicData uri="http://schemas.openxmlformats.org/presentationml/2006/ole">
            <mc:AlternateContent xmlns:mc="http://schemas.openxmlformats.org/markup-compatibility/2006">
              <mc:Choice xmlns:v="urn:schemas-microsoft-com:vml" Requires="v">
                <p:oleObj spid="_x0000_s233490" name="Equation" r:id="rId6" imgW="1422360" imgH="444240" progId="Equation.3">
                  <p:embed/>
                </p:oleObj>
              </mc:Choice>
              <mc:Fallback>
                <p:oleObj name="Equation" r:id="rId6" imgW="1422360" imgH="444240" progId="Equation.3">
                  <p:embed/>
                  <p:pic>
                    <p:nvPicPr>
                      <p:cNvPr id="2"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3360105"/>
                        <a:ext cx="2904538" cy="907095"/>
                      </a:xfrm>
                      <a:prstGeom prst="rect">
                        <a:avLst/>
                      </a:prstGeom>
                      <a:noFill/>
                      <a:extLst/>
                    </p:spPr>
                  </p:pic>
                </p:oleObj>
              </mc:Fallback>
            </mc:AlternateContent>
          </a:graphicData>
        </a:graphic>
      </p:graphicFrame>
      <p:graphicFrame>
        <p:nvGraphicFramePr>
          <p:cNvPr id="6" name="Object 9"/>
          <p:cNvGraphicFramePr>
            <a:graphicFrameLocks noChangeAspect="1"/>
          </p:cNvGraphicFramePr>
          <p:nvPr>
            <p:extLst/>
          </p:nvPr>
        </p:nvGraphicFramePr>
        <p:xfrm>
          <a:off x="7364790" y="3527425"/>
          <a:ext cx="1398210" cy="569913"/>
        </p:xfrm>
        <a:graphic>
          <a:graphicData uri="http://schemas.openxmlformats.org/presentationml/2006/ole">
            <mc:AlternateContent xmlns:mc="http://schemas.openxmlformats.org/markup-compatibility/2006">
              <mc:Choice xmlns:v="urn:schemas-microsoft-com:vml" Requires="v">
                <p:oleObj spid="_x0000_s233491" name="Equation" r:id="rId8" imgW="558720" imgH="228600" progId="Equation.3">
                  <p:embed/>
                </p:oleObj>
              </mc:Choice>
              <mc:Fallback>
                <p:oleObj name="Equation" r:id="rId8" imgW="558720" imgH="228600" progId="Equation.3">
                  <p:embed/>
                  <p:pic>
                    <p:nvPicPr>
                      <p:cNvPr id="6"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64790" y="3527425"/>
                        <a:ext cx="1398210" cy="569913"/>
                      </a:xfrm>
                      <a:prstGeom prst="rect">
                        <a:avLst/>
                      </a:prstGeom>
                      <a:noFill/>
                      <a:extLst/>
                    </p:spPr>
                  </p:pic>
                </p:oleObj>
              </mc:Fallback>
            </mc:AlternateContent>
          </a:graphicData>
        </a:graphic>
      </p:graphicFrame>
      <p:sp>
        <p:nvSpPr>
          <p:cNvPr id="8"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A2; M/G/c</a:t>
            </a:r>
          </a:p>
        </p:txBody>
      </p:sp>
    </p:spTree>
    <p:extLst>
      <p:ext uri="{BB962C8B-B14F-4D97-AF65-F5344CB8AC3E}">
        <p14:creationId xmlns:p14="http://schemas.microsoft.com/office/powerpoint/2010/main" val="275734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dissolve">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dissolve">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dissolve">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dissolve">
                                      <p:cBhvr>
                                        <p:cTn id="5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143000"/>
            <a:ext cx="9067799" cy="5257800"/>
          </a:xfrm>
        </p:spPr>
        <p:txBody>
          <a:bodyPr/>
          <a:lstStyle/>
          <a:p>
            <a:pPr marL="0" indent="0">
              <a:buFont typeface="Arial" pitchFamily="34" charset="0"/>
              <a:buNone/>
              <a:defRPr/>
            </a:pPr>
            <a:r>
              <a:rPr lang="en-US" sz="2200" dirty="0" smtClean="0">
                <a:latin typeface="Book Antiqua" pitchFamily="18" charset="0"/>
              </a:rPr>
              <a:t>Consider a call center with </a:t>
            </a:r>
            <a:r>
              <a:rPr lang="en-US" sz="2200" dirty="0" smtClean="0">
                <a:solidFill>
                  <a:srgbClr val="FF0000"/>
                </a:solidFill>
                <a:latin typeface="Book Antiqua" pitchFamily="18" charset="0"/>
              </a:rPr>
              <a:t>8 agents</a:t>
            </a:r>
            <a:r>
              <a:rPr lang="en-US" sz="2200" dirty="0" smtClean="0">
                <a:latin typeface="Book Antiqua" pitchFamily="18" charset="0"/>
              </a:rPr>
              <a:t>. Past data has shown that the </a:t>
            </a:r>
            <a:r>
              <a:rPr lang="en-US" sz="2200" dirty="0" smtClean="0">
                <a:solidFill>
                  <a:srgbClr val="FF0000"/>
                </a:solidFill>
                <a:latin typeface="Book Antiqua" pitchFamily="18" charset="0"/>
              </a:rPr>
              <a:t>mean time between customer arrivals is 1 minute</a:t>
            </a:r>
            <a:r>
              <a:rPr lang="en-US" sz="2200" dirty="0" smtClean="0">
                <a:latin typeface="Book Antiqua" pitchFamily="18" charset="0"/>
              </a:rPr>
              <a:t>, and has a </a:t>
            </a:r>
            <a:r>
              <a:rPr lang="en-US" sz="2200" dirty="0" smtClean="0">
                <a:solidFill>
                  <a:srgbClr val="FF0000"/>
                </a:solidFill>
                <a:latin typeface="Book Antiqua" pitchFamily="18" charset="0"/>
              </a:rPr>
              <a:t>standard deviation of </a:t>
            </a:r>
            <a:r>
              <a:rPr lang="en-US" sz="2200" dirty="0" smtClean="0">
                <a:solidFill>
                  <a:srgbClr val="FF0000"/>
                </a:solidFill>
                <a:latin typeface="Book Antiqua" pitchFamily="18" charset="0"/>
                <a:ea typeface="ヒラギノ角ゴ ProN W3" pitchFamily="1" charset="-128"/>
              </a:rPr>
              <a:t>1/2</a:t>
            </a:r>
            <a:r>
              <a:rPr lang="en-US" sz="2200" dirty="0" smtClean="0">
                <a:solidFill>
                  <a:srgbClr val="FF0000"/>
                </a:solidFill>
                <a:latin typeface="Book Antiqua" pitchFamily="18" charset="0"/>
              </a:rPr>
              <a:t> minute</a:t>
            </a:r>
            <a:r>
              <a:rPr lang="en-US" sz="2200" dirty="0" smtClean="0">
                <a:latin typeface="Book Antiqua" pitchFamily="18" charset="0"/>
              </a:rPr>
              <a:t>. The amount of time in minutes the past 10 callers have spent </a:t>
            </a:r>
            <a:r>
              <a:rPr lang="en-US" sz="2200" dirty="0" smtClean="0">
                <a:solidFill>
                  <a:srgbClr val="FF0000"/>
                </a:solidFill>
                <a:latin typeface="Book Antiqua" pitchFamily="18" charset="0"/>
              </a:rPr>
              <a:t>talking to an agent </a:t>
            </a:r>
            <a:r>
              <a:rPr lang="en-US" sz="2200" dirty="0" smtClean="0">
                <a:latin typeface="Book Antiqua" pitchFamily="18" charset="0"/>
              </a:rPr>
              <a:t>is as follows: </a:t>
            </a:r>
            <a:r>
              <a:rPr lang="en-US" sz="2200" dirty="0" smtClean="0">
                <a:solidFill>
                  <a:srgbClr val="FF0000"/>
                </a:solidFill>
                <a:latin typeface="Book Antiqua" pitchFamily="18" charset="0"/>
              </a:rPr>
              <a:t>4.1, 6.2, 5.5, 3.5, 3.2, 7.3, 8.4, 6.3, 2.6, 4.9.</a:t>
            </a:r>
          </a:p>
          <a:p>
            <a:pPr>
              <a:buFont typeface="Symbol" pitchFamily="18" charset="2"/>
              <a:buNone/>
              <a:defRPr/>
            </a:pPr>
            <a:r>
              <a:rPr lang="en-US" sz="2200" dirty="0" smtClean="0">
                <a:latin typeface="Book Antiqua" pitchFamily="18" charset="0"/>
              </a:rPr>
              <a:t>a) What is the coefficient of variation for the inter-arrival times?</a:t>
            </a:r>
            <a:endParaRPr lang="en-US" sz="2200" dirty="0" smtClean="0">
              <a:latin typeface="Book Antiqua" pitchFamily="18" charset="0"/>
              <a:ea typeface="+mn-ea"/>
              <a:cs typeface="+mn-cs"/>
            </a:endParaRPr>
          </a:p>
          <a:p>
            <a:pPr>
              <a:buFont typeface="Symbol" pitchFamily="18" charset="2"/>
              <a:buNone/>
              <a:defRPr/>
            </a:pPr>
            <a:r>
              <a:rPr lang="en-US" sz="2200" dirty="0" smtClean="0">
                <a:latin typeface="Book Antiqua" pitchFamily="18" charset="0"/>
              </a:rPr>
              <a:t>b) What is the mean time a caller spends talking to an agent?</a:t>
            </a:r>
          </a:p>
          <a:p>
            <a:pPr>
              <a:buFont typeface="Symbol" pitchFamily="18" charset="2"/>
              <a:buNone/>
              <a:defRPr/>
            </a:pPr>
            <a:r>
              <a:rPr lang="en-US" sz="2200" dirty="0" smtClean="0">
                <a:latin typeface="Book Antiqua" pitchFamily="18" charset="0"/>
              </a:rPr>
              <a:t>c) What is the standard deviation of the time a caller spends talking to an agent? </a:t>
            </a:r>
          </a:p>
          <a:p>
            <a:pPr>
              <a:buNone/>
              <a:defRPr/>
            </a:pPr>
            <a:r>
              <a:rPr lang="en-US" sz="2200" dirty="0" smtClean="0">
                <a:latin typeface="Book Antiqua" pitchFamily="18" charset="0"/>
              </a:rPr>
              <a:t>d) What is the coefficient of variation for the times a caller spends talking to an agent?</a:t>
            </a:r>
          </a:p>
          <a:p>
            <a:pPr>
              <a:buNone/>
              <a:defRPr/>
            </a:pPr>
            <a:r>
              <a:rPr lang="en-US" sz="2200" dirty="0" smtClean="0">
                <a:latin typeface="Book Antiqua" pitchFamily="18" charset="0"/>
              </a:rPr>
              <a:t>e) What is the expected number of callers on hold, waiting to talk to an agent?</a:t>
            </a:r>
          </a:p>
          <a:p>
            <a:pPr>
              <a:buFont typeface="Symbol" pitchFamily="18" charset="2"/>
              <a:buNone/>
              <a:defRPr/>
            </a:pPr>
            <a:endParaRPr lang="en-US" sz="2000" dirty="0" smtClean="0">
              <a:latin typeface="Book Antiqua" pitchFamily="18" charset="0"/>
            </a:endParaRPr>
          </a:p>
          <a:p>
            <a:pPr>
              <a:buFont typeface="Wingdings" pitchFamily="2" charset="2"/>
              <a:buNone/>
              <a:defRPr/>
            </a:pPr>
            <a:r>
              <a:rPr lang="en-US" sz="2000" dirty="0" smtClean="0">
                <a:latin typeface="Book Antiqua" pitchFamily="18" charset="0"/>
              </a:rPr>
              <a:t>	</a:t>
            </a:r>
          </a:p>
          <a:p>
            <a:pPr lvl="1">
              <a:buFont typeface="Symbol" pitchFamily="18" charset="2"/>
              <a:buNone/>
              <a:defRPr/>
            </a:pPr>
            <a:endParaRPr lang="en-US" dirty="0" smtClean="0">
              <a:latin typeface="Book Antiqua" pitchFamily="18" charset="0"/>
              <a:ea typeface="+mn-ea"/>
              <a:cs typeface="+mn-cs"/>
            </a:endParaRPr>
          </a:p>
          <a:p>
            <a:pPr lvl="1">
              <a:buFont typeface="Symbol" pitchFamily="18" charset="2"/>
              <a:buNone/>
              <a:defRPr/>
            </a:pPr>
            <a:r>
              <a:rPr lang="en-US" dirty="0" smtClean="0">
                <a:latin typeface="Book Antiqua" pitchFamily="18" charset="0"/>
                <a:ea typeface="+mn-ea"/>
                <a:cs typeface="+mn-cs"/>
              </a:rPr>
              <a:t>	</a:t>
            </a:r>
          </a:p>
          <a:p>
            <a:pPr marL="895350" lvl="1"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smtClean="0">
                <a:ln>
                  <a:noFill/>
                </a:ln>
                <a:effectLst/>
                <a:uLnTx/>
                <a:uFillTx/>
                <a:latin typeface="Impact" pitchFamily="34" charset="0"/>
                <a:ea typeface="ＭＳ Ｐゴシック" pitchFamily="-65" charset="-128"/>
                <a:cs typeface="Impact" pitchFamily="34" charset="0"/>
              </a:rPr>
              <a:t>Problem </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extLst>
      <p:ext uri="{BB962C8B-B14F-4D97-AF65-F5344CB8AC3E}">
        <p14:creationId xmlns:p14="http://schemas.microsoft.com/office/powerpoint/2010/main" val="6874436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219200"/>
            <a:ext cx="8839200" cy="5029200"/>
          </a:xfrm>
        </p:spPr>
        <p:txBody>
          <a:bodyPr/>
          <a:lstStyle/>
          <a:p>
            <a:pPr marL="533400" indent="-533400">
              <a:spcAft>
                <a:spcPts val="600"/>
              </a:spcAft>
              <a:buNone/>
              <a:defRPr/>
            </a:pPr>
            <a:r>
              <a:rPr lang="en-US" dirty="0" smtClean="0">
                <a:latin typeface="Book Antiqua" pitchFamily="18" charset="0"/>
              </a:rPr>
              <a:t>a) What is the coefficient of variation for the inter-arrival times?</a:t>
            </a:r>
          </a:p>
          <a:p>
            <a:pPr marL="533400" indent="-533400">
              <a:spcAft>
                <a:spcPts val="600"/>
              </a:spcAft>
              <a:buNone/>
              <a:defRPr/>
            </a:pPr>
            <a:r>
              <a:rPr lang="en-US" dirty="0" smtClean="0">
                <a:latin typeface="Book Antiqua" pitchFamily="18" charset="0"/>
                <a:ea typeface="+mn-ea"/>
                <a:cs typeface="+mn-cs"/>
              </a:rPr>
              <a:t>Ca = Sa/Ta = 0.5/1 = 0.5 </a:t>
            </a:r>
          </a:p>
          <a:p>
            <a:pPr marL="533400" indent="-533400">
              <a:spcAft>
                <a:spcPts val="600"/>
              </a:spcAft>
              <a:buNone/>
              <a:defRPr/>
            </a:pPr>
            <a:endParaRPr lang="en-US" dirty="0" smtClean="0">
              <a:latin typeface="Book Antiqua" pitchFamily="18" charset="0"/>
              <a:ea typeface="+mn-ea"/>
              <a:cs typeface="+mn-cs"/>
            </a:endParaRPr>
          </a:p>
          <a:p>
            <a:pPr marL="533400" indent="-533400">
              <a:spcAft>
                <a:spcPts val="600"/>
              </a:spcAft>
              <a:buNone/>
              <a:defRPr/>
            </a:pPr>
            <a:r>
              <a:rPr lang="en-US" dirty="0" smtClean="0">
                <a:latin typeface="Book Antiqua" pitchFamily="18" charset="0"/>
                <a:ea typeface="+mn-ea"/>
                <a:cs typeface="+mn-cs"/>
              </a:rPr>
              <a:t>b) </a:t>
            </a:r>
            <a:r>
              <a:rPr lang="en-US" dirty="0" smtClean="0">
                <a:latin typeface="Book Antiqua" pitchFamily="18" charset="0"/>
              </a:rPr>
              <a:t>What is the mean time a caller spends talking to an agent?</a:t>
            </a:r>
            <a:endParaRPr lang="en-US" dirty="0" smtClean="0">
              <a:latin typeface="Book Antiqua" pitchFamily="18" charset="0"/>
              <a:ea typeface="+mn-ea"/>
              <a:cs typeface="+mn-cs"/>
            </a:endParaRPr>
          </a:p>
          <a:p>
            <a:pPr>
              <a:spcAft>
                <a:spcPts val="600"/>
              </a:spcAft>
              <a:buFont typeface="Symbol" pitchFamily="18" charset="2"/>
              <a:buNone/>
              <a:defRPr/>
            </a:pPr>
            <a:r>
              <a:rPr lang="en-US" dirty="0" smtClean="0">
                <a:latin typeface="Book Antiqua" pitchFamily="18" charset="0"/>
                <a:ea typeface="+mn-ea"/>
                <a:cs typeface="+mn-cs"/>
              </a:rPr>
              <a:t>= average (4.1, 6.2, 5.5, 3.5, 3.2, 7.3, 8.4, 6.3, 2.6, 4.9) = 5.2 minutes.</a:t>
            </a:r>
          </a:p>
          <a:p>
            <a:pPr>
              <a:spcAft>
                <a:spcPts val="600"/>
              </a:spcAft>
              <a:buFont typeface="Symbol" pitchFamily="18" charset="2"/>
              <a:buNone/>
              <a:defRPr/>
            </a:pPr>
            <a:r>
              <a:rPr lang="en-US" dirty="0" smtClean="0">
                <a:latin typeface="Book Antiqua" pitchFamily="18" charset="0"/>
              </a:rPr>
              <a:t>c) What is the standard deviation of the time a caller spends talking to an agent?</a:t>
            </a:r>
          </a:p>
          <a:p>
            <a:pPr lvl="1">
              <a:spcAft>
                <a:spcPts val="600"/>
              </a:spcAft>
              <a:buFont typeface="Symbol" pitchFamily="18" charset="2"/>
              <a:buNone/>
              <a:defRPr/>
            </a:pPr>
            <a:r>
              <a:rPr lang="en-US" dirty="0" smtClean="0">
                <a:latin typeface="Book Antiqua" pitchFamily="18" charset="0"/>
              </a:rPr>
              <a:t>	= </a:t>
            </a:r>
            <a:r>
              <a:rPr lang="en-US" dirty="0" err="1" smtClean="0">
                <a:latin typeface="Book Antiqua" pitchFamily="18" charset="0"/>
              </a:rPr>
              <a:t>stdev</a:t>
            </a:r>
            <a:r>
              <a:rPr lang="en-US" dirty="0" smtClean="0">
                <a:latin typeface="Book Antiqua" pitchFamily="18" charset="0"/>
              </a:rPr>
              <a:t>(</a:t>
            </a:r>
            <a:r>
              <a:rPr lang="en-US" sz="2400" dirty="0" smtClean="0">
                <a:latin typeface="Book Antiqua" pitchFamily="18" charset="0"/>
              </a:rPr>
              <a:t>4.1, 6.2, 5.5, 3.5, 3.2, 7.3, 8.4, 6.3, 2.6, 4.9) =</a:t>
            </a:r>
            <a:r>
              <a:rPr lang="en-US" dirty="0" smtClean="0">
                <a:latin typeface="Book Antiqua" pitchFamily="18" charset="0"/>
              </a:rPr>
              <a:t>1.88 minutes</a:t>
            </a:r>
            <a:r>
              <a:rPr lang="en-US" dirty="0" smtClean="0">
                <a:latin typeface="Book Antiqua" pitchFamily="18" charset="0"/>
                <a:ea typeface="+mn-ea"/>
                <a:cs typeface="+mn-cs"/>
              </a:rPr>
              <a:t> </a:t>
            </a:r>
          </a:p>
          <a:p>
            <a:pPr marL="895350" lvl="1"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A3; G/G/1</a:t>
            </a:r>
          </a:p>
        </p:txBody>
      </p:sp>
    </p:spTree>
    <p:extLst>
      <p:ext uri="{BB962C8B-B14F-4D97-AF65-F5344CB8AC3E}">
        <p14:creationId xmlns:p14="http://schemas.microsoft.com/office/powerpoint/2010/main" val="104767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991600" cy="4191000"/>
          </a:xfrm>
        </p:spPr>
        <p:txBody>
          <a:bodyPr/>
          <a:lstStyle/>
          <a:p>
            <a:pPr>
              <a:spcAft>
                <a:spcPts val="600"/>
              </a:spcAft>
              <a:buFont typeface="Wingdings" pitchFamily="2" charset="2"/>
              <a:buNone/>
              <a:defRPr/>
            </a:pPr>
            <a:r>
              <a:rPr lang="en-US" sz="2400" dirty="0" smtClean="0">
                <a:latin typeface="Book Antiqua" pitchFamily="18" charset="0"/>
              </a:rPr>
              <a:t>d) What is the coefficient of variation for the times a caller spends talking to an agent?</a:t>
            </a:r>
            <a:endParaRPr lang="en-US" dirty="0" smtClean="0">
              <a:latin typeface="Book Antiqua" pitchFamily="18" charset="0"/>
            </a:endParaRPr>
          </a:p>
          <a:p>
            <a:pPr>
              <a:spcAft>
                <a:spcPts val="600"/>
              </a:spcAft>
              <a:buFont typeface="Wingdings" pitchFamily="2" charset="2"/>
              <a:buNone/>
              <a:defRPr/>
            </a:pPr>
            <a:r>
              <a:rPr lang="en-US" dirty="0" smtClean="0">
                <a:latin typeface="Book Antiqua" pitchFamily="18" charset="0"/>
                <a:ea typeface="+mn-ea"/>
                <a:cs typeface="+mn-cs"/>
              </a:rPr>
              <a:t>(standard deviation)/mean = 1.88/5.2 = 0.36</a:t>
            </a:r>
          </a:p>
          <a:p>
            <a:pPr>
              <a:spcAft>
                <a:spcPts val="600"/>
              </a:spcAft>
              <a:buFont typeface="Wingdings" pitchFamily="2" charset="2"/>
              <a:buNone/>
              <a:defRPr/>
            </a:pPr>
            <a:endParaRPr lang="en-US" dirty="0" smtClean="0">
              <a:latin typeface="Book Antiqua" pitchFamily="18" charset="0"/>
              <a:ea typeface="+mn-ea"/>
              <a:cs typeface="+mn-cs"/>
            </a:endParaRPr>
          </a:p>
          <a:p>
            <a:pPr>
              <a:spcAft>
                <a:spcPts val="600"/>
              </a:spcAft>
              <a:buFont typeface="Wingdings" pitchFamily="2" charset="2"/>
              <a:buNone/>
              <a:defRPr/>
            </a:pPr>
            <a:r>
              <a:rPr lang="en-US" dirty="0" smtClean="0">
                <a:latin typeface="Book Antiqua" pitchFamily="18" charset="0"/>
              </a:rPr>
              <a:t>e) What is the expected number of callers on hold, waiting to talk to an agent?</a:t>
            </a:r>
          </a:p>
          <a:p>
            <a:pPr>
              <a:spcAft>
                <a:spcPts val="600"/>
              </a:spcAft>
              <a:buFont typeface="Wingdings" pitchFamily="2" charset="2"/>
              <a:buNone/>
              <a:defRPr/>
            </a:pPr>
            <a:r>
              <a:rPr lang="en-US" dirty="0" smtClean="0">
                <a:latin typeface="Book Antiqua" pitchFamily="18" charset="0"/>
              </a:rPr>
              <a:t>R= 1 per minute, c = 8, </a:t>
            </a:r>
            <a:r>
              <a:rPr lang="en-US" dirty="0" smtClean="0">
                <a:latin typeface="Book Antiqua" pitchFamily="18" charset="0"/>
                <a:sym typeface="Mathematica1"/>
              </a:rPr>
              <a:t>processing rate for one agent is </a:t>
            </a:r>
            <a:r>
              <a:rPr lang="en-US" dirty="0" smtClean="0">
                <a:latin typeface="Book Antiqua" pitchFamily="18" charset="0"/>
              </a:rPr>
              <a:t>= 1/5.2. For c=8 agents, </a:t>
            </a:r>
            <a:r>
              <a:rPr lang="en-US" dirty="0" err="1" smtClean="0">
                <a:latin typeface="Book Antiqua" pitchFamily="18" charset="0"/>
              </a:rPr>
              <a:t>Rp</a:t>
            </a:r>
            <a:r>
              <a:rPr lang="en-US" dirty="0" smtClean="0">
                <a:latin typeface="Book Antiqua" pitchFamily="18" charset="0"/>
              </a:rPr>
              <a:t> = 8/5.2 = 1.54 /min</a:t>
            </a:r>
          </a:p>
          <a:p>
            <a:pPr>
              <a:spcAft>
                <a:spcPts val="600"/>
              </a:spcAft>
              <a:buFont typeface="Wingdings" pitchFamily="2" charset="2"/>
              <a:buNone/>
              <a:defRPr/>
            </a:pPr>
            <a:r>
              <a:rPr lang="en-US" dirty="0" smtClean="0">
                <a:latin typeface="Book Antiqua" pitchFamily="18" charset="0"/>
                <a:sym typeface="Mathematica1"/>
              </a:rPr>
              <a:t>U = R/</a:t>
            </a:r>
            <a:r>
              <a:rPr lang="en-US" dirty="0" err="1" smtClean="0">
                <a:latin typeface="Book Antiqua" pitchFamily="18" charset="0"/>
                <a:sym typeface="Mathematica1"/>
              </a:rPr>
              <a:t>Rp</a:t>
            </a:r>
            <a:r>
              <a:rPr lang="en-US" dirty="0" smtClean="0">
                <a:latin typeface="Book Antiqua" pitchFamily="18" charset="0"/>
              </a:rPr>
              <a:t>= 1/(1.54) = 0.65</a:t>
            </a:r>
          </a:p>
          <a:p>
            <a:pPr>
              <a:buFont typeface="Wingdings" pitchFamily="2" charset="2"/>
              <a:buNone/>
              <a:defRPr/>
            </a:pPr>
            <a:endParaRPr lang="en-US" dirty="0" smtClean="0">
              <a:latin typeface="Book Antiqua" pitchFamily="18" charset="0"/>
              <a:ea typeface="+mn-ea"/>
              <a:cs typeface="+mn-cs"/>
            </a:endParaRPr>
          </a:p>
          <a:p>
            <a:pPr marL="895350" lvl="1"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A3</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graphicFrame>
        <p:nvGraphicFramePr>
          <p:cNvPr id="26629" name="Object 5"/>
          <p:cNvGraphicFramePr>
            <a:graphicFrameLocks noChangeAspect="1"/>
          </p:cNvGraphicFramePr>
          <p:nvPr/>
        </p:nvGraphicFramePr>
        <p:xfrm>
          <a:off x="120650" y="5438775"/>
          <a:ext cx="3232150" cy="1008063"/>
        </p:xfrm>
        <a:graphic>
          <a:graphicData uri="http://schemas.openxmlformats.org/presentationml/2006/ole">
            <mc:AlternateContent xmlns:mc="http://schemas.openxmlformats.org/markup-compatibility/2006">
              <mc:Choice xmlns:v="urn:schemas-microsoft-com:vml" Requires="v">
                <p:oleObj spid="_x0000_s234513" name="Equation" r:id="rId4" imgW="1422360" imgH="444240" progId="Equation.3">
                  <p:embed/>
                </p:oleObj>
              </mc:Choice>
              <mc:Fallback>
                <p:oleObj name="Equation" r:id="rId4" imgW="1422360" imgH="444240" progId="Equation.3">
                  <p:embed/>
                  <p:pic>
                    <p:nvPicPr>
                      <p:cNvPr id="26629"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650" y="5438775"/>
                        <a:ext cx="3232150"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6"/>
          <p:cNvGraphicFramePr>
            <a:graphicFrameLocks noChangeAspect="1"/>
          </p:cNvGraphicFramePr>
          <p:nvPr>
            <p:extLst/>
          </p:nvPr>
        </p:nvGraphicFramePr>
        <p:xfrm>
          <a:off x="3502025" y="5424488"/>
          <a:ext cx="3779838" cy="1009650"/>
        </p:xfrm>
        <a:graphic>
          <a:graphicData uri="http://schemas.openxmlformats.org/presentationml/2006/ole">
            <mc:AlternateContent xmlns:mc="http://schemas.openxmlformats.org/markup-compatibility/2006">
              <mc:Choice xmlns:v="urn:schemas-microsoft-com:vml" Requires="v">
                <p:oleObj spid="_x0000_s234514" name="Equation" r:id="rId6" imgW="1663560" imgH="444240" progId="Equation.3">
                  <p:embed/>
                </p:oleObj>
              </mc:Choice>
              <mc:Fallback>
                <p:oleObj name="Equation" r:id="rId6" imgW="1663560" imgH="444240" progId="Equation.3">
                  <p:embed/>
                  <p:pic>
                    <p:nvPicPr>
                      <p:cNvPr id="3" name="Object 6"/>
                      <p:cNvPicPr>
                        <a:picLocks noChangeAspect="1" noChangeArrowheads="1"/>
                      </p:cNvPicPr>
                      <p:nvPr/>
                    </p:nvPicPr>
                    <p:blipFill>
                      <a:blip r:embed="rId7"/>
                      <a:srcRect/>
                      <a:stretch>
                        <a:fillRect/>
                      </a:stretch>
                    </p:blipFill>
                    <p:spPr bwMode="auto">
                      <a:xfrm>
                        <a:off x="3502025" y="5424488"/>
                        <a:ext cx="3779838"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9"/>
          <p:cNvGraphicFramePr>
            <a:graphicFrameLocks noChangeAspect="1"/>
          </p:cNvGraphicFramePr>
          <p:nvPr>
            <p:extLst/>
          </p:nvPr>
        </p:nvGraphicFramePr>
        <p:xfrm>
          <a:off x="7369175" y="5664200"/>
          <a:ext cx="1641475" cy="654050"/>
        </p:xfrm>
        <a:graphic>
          <a:graphicData uri="http://schemas.openxmlformats.org/presentationml/2006/ole">
            <mc:AlternateContent xmlns:mc="http://schemas.openxmlformats.org/markup-compatibility/2006">
              <mc:Choice xmlns:v="urn:schemas-microsoft-com:vml" Requires="v">
                <p:oleObj spid="_x0000_s234515" name="Equation" r:id="rId8" imgW="571320" imgH="228600" progId="Equation.3">
                  <p:embed/>
                </p:oleObj>
              </mc:Choice>
              <mc:Fallback>
                <p:oleObj name="Equation" r:id="rId8" imgW="571320" imgH="228600" progId="Equation.3">
                  <p:embed/>
                  <p:pic>
                    <p:nvPicPr>
                      <p:cNvPr id="5" name="Object 9"/>
                      <p:cNvPicPr>
                        <a:picLocks noChangeAspect="1" noChangeArrowheads="1"/>
                      </p:cNvPicPr>
                      <p:nvPr/>
                    </p:nvPicPr>
                    <p:blipFill>
                      <a:blip r:embed="rId9"/>
                      <a:srcRect/>
                      <a:stretch>
                        <a:fillRect/>
                      </a:stretch>
                    </p:blipFill>
                    <p:spPr bwMode="auto">
                      <a:xfrm>
                        <a:off x="7369175" y="5664200"/>
                        <a:ext cx="1641475"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9714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6629"/>
                                        </p:tgtEl>
                                        <p:attrNameLst>
                                          <p:attrName>style.visibility</p:attrName>
                                        </p:attrNameLst>
                                      </p:cBhvr>
                                      <p:to>
                                        <p:strVal val="visible"/>
                                      </p:to>
                                    </p:set>
                                    <p:animEffect transition="in" filter="dissolve">
                                      <p:cBhvr>
                                        <p:cTn id="32" dur="500"/>
                                        <p:tgtEl>
                                          <p:spTgt spid="2662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dissolve">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915400" cy="5257800"/>
          </a:xfrm>
        </p:spPr>
        <p:txBody>
          <a:bodyPr/>
          <a:lstStyle/>
          <a:p>
            <a:pPr>
              <a:spcBef>
                <a:spcPts val="300"/>
              </a:spcBef>
              <a:spcAft>
                <a:spcPts val="600"/>
              </a:spcAft>
              <a:buFont typeface="Symbol" pitchFamily="18" charset="2"/>
              <a:buNone/>
              <a:defRPr/>
            </a:pPr>
            <a:r>
              <a:rPr lang="en-US" dirty="0" smtClean="0">
                <a:latin typeface="Book Antiqua" pitchFamily="18" charset="0"/>
              </a:rPr>
              <a:t>f) What is the expected number of callers either on hold or talking to an agent?</a:t>
            </a:r>
            <a:endParaRPr lang="en-US" dirty="0" smtClean="0">
              <a:latin typeface="Book Antiqua" pitchFamily="18" charset="0"/>
              <a:ea typeface="+mn-ea"/>
              <a:cs typeface="+mn-cs"/>
            </a:endParaRPr>
          </a:p>
          <a:p>
            <a:pPr>
              <a:spcBef>
                <a:spcPts val="300"/>
              </a:spcBef>
              <a:spcAft>
                <a:spcPts val="600"/>
              </a:spcAft>
              <a:buFont typeface="Symbol" pitchFamily="18" charset="2"/>
              <a:buNone/>
              <a:defRPr/>
            </a:pPr>
            <a:r>
              <a:rPr lang="en-US" dirty="0" smtClean="0">
                <a:latin typeface="Book Antiqua" pitchFamily="18" charset="0"/>
                <a:ea typeface="+mn-ea"/>
                <a:cs typeface="+mn-cs"/>
              </a:rPr>
              <a:t>I = Ii + </a:t>
            </a:r>
            <a:r>
              <a:rPr lang="en-US" dirty="0" err="1" smtClean="0">
                <a:latin typeface="Book Antiqua" pitchFamily="18" charset="0"/>
                <a:ea typeface="+mn-ea"/>
                <a:cs typeface="+mn-cs"/>
              </a:rPr>
              <a:t>Ip</a:t>
            </a:r>
            <a:r>
              <a:rPr lang="en-US" dirty="0" smtClean="0">
                <a:latin typeface="Book Antiqua" pitchFamily="18" charset="0"/>
                <a:ea typeface="+mn-ea"/>
                <a:cs typeface="+mn-cs"/>
              </a:rPr>
              <a:t>= 0.09 + 0.65(8) =5.29</a:t>
            </a:r>
          </a:p>
          <a:p>
            <a:pPr>
              <a:spcBef>
                <a:spcPts val="300"/>
              </a:spcBef>
              <a:spcAft>
                <a:spcPts val="600"/>
              </a:spcAft>
              <a:buFont typeface="Symbol" pitchFamily="18" charset="2"/>
              <a:buNone/>
              <a:defRPr/>
            </a:pPr>
            <a:endParaRPr lang="en-US" sz="800" dirty="0" smtClean="0">
              <a:latin typeface="Book Antiqua" pitchFamily="18" charset="0"/>
            </a:endParaRPr>
          </a:p>
          <a:p>
            <a:pPr>
              <a:spcBef>
                <a:spcPts val="300"/>
              </a:spcBef>
              <a:spcAft>
                <a:spcPts val="600"/>
              </a:spcAft>
              <a:buFont typeface="Symbol" pitchFamily="18" charset="2"/>
              <a:buNone/>
              <a:defRPr/>
            </a:pPr>
            <a:r>
              <a:rPr lang="en-US" dirty="0" smtClean="0">
                <a:latin typeface="Book Antiqua" pitchFamily="18" charset="0"/>
              </a:rPr>
              <a:t>g) What is the expected amount of time a caller must wait to talk to an agent?</a:t>
            </a:r>
          </a:p>
          <a:p>
            <a:pPr>
              <a:spcBef>
                <a:spcPts val="300"/>
              </a:spcBef>
              <a:spcAft>
                <a:spcPts val="600"/>
              </a:spcAft>
              <a:buFont typeface="Symbol" pitchFamily="18" charset="2"/>
              <a:buNone/>
              <a:defRPr/>
            </a:pPr>
            <a:r>
              <a:rPr lang="en-US" dirty="0" err="1" smtClean="0">
                <a:latin typeface="Book Antiqua" pitchFamily="18" charset="0"/>
                <a:ea typeface="+mn-ea"/>
                <a:cs typeface="+mn-cs"/>
              </a:rPr>
              <a:t>RTi</a:t>
            </a:r>
            <a:r>
              <a:rPr lang="en-US" dirty="0" smtClean="0">
                <a:latin typeface="Book Antiqua" pitchFamily="18" charset="0"/>
                <a:ea typeface="+mn-ea"/>
                <a:cs typeface="+mn-cs"/>
              </a:rPr>
              <a:t> = Ii </a:t>
            </a:r>
            <a:r>
              <a:rPr lang="en-US" dirty="0" smtClean="0">
                <a:latin typeface="Book Antiqua" pitchFamily="18" charset="0"/>
                <a:ea typeface="+mn-ea"/>
                <a:cs typeface="+mn-cs"/>
                <a:sym typeface="Wingdings" pitchFamily="2" charset="2"/>
              </a:rPr>
              <a:t> </a:t>
            </a:r>
            <a:r>
              <a:rPr lang="en-US" dirty="0" smtClean="0">
                <a:latin typeface="Book Antiqua" pitchFamily="18" charset="0"/>
                <a:ea typeface="+mn-ea"/>
                <a:cs typeface="+mn-cs"/>
              </a:rPr>
              <a:t>Ti = 0.09/1 = 0.09 minutes</a:t>
            </a:r>
          </a:p>
          <a:p>
            <a:pPr>
              <a:spcBef>
                <a:spcPts val="300"/>
              </a:spcBef>
              <a:spcAft>
                <a:spcPts val="600"/>
              </a:spcAft>
              <a:buFont typeface="Symbol" pitchFamily="18" charset="2"/>
              <a:buNone/>
              <a:defRPr/>
            </a:pPr>
            <a:endParaRPr lang="en-US" sz="800" dirty="0" smtClean="0">
              <a:latin typeface="Book Antiqua" pitchFamily="18" charset="0"/>
              <a:ea typeface="+mn-ea"/>
              <a:cs typeface="+mn-cs"/>
            </a:endParaRPr>
          </a:p>
          <a:p>
            <a:pPr>
              <a:spcBef>
                <a:spcPts val="300"/>
              </a:spcBef>
              <a:spcAft>
                <a:spcPts val="600"/>
              </a:spcAft>
              <a:buFont typeface="Symbol" pitchFamily="18" charset="2"/>
              <a:buNone/>
              <a:defRPr/>
            </a:pPr>
            <a:r>
              <a:rPr lang="en-US" dirty="0" smtClean="0">
                <a:latin typeface="Book Antiqua" pitchFamily="18" charset="0"/>
                <a:ea typeface="+mn-ea"/>
                <a:cs typeface="+mn-cs"/>
              </a:rPr>
              <a:t>h) </a:t>
            </a:r>
            <a:r>
              <a:rPr lang="en-US" dirty="0" smtClean="0">
                <a:latin typeface="Book Antiqua" pitchFamily="18" charset="0"/>
              </a:rPr>
              <a:t>What is the expected amount of time between when a caller first arrives to the system, and when that caller finishes talking to an agent?</a:t>
            </a:r>
          </a:p>
          <a:p>
            <a:pPr>
              <a:spcBef>
                <a:spcPts val="300"/>
              </a:spcBef>
              <a:spcAft>
                <a:spcPts val="600"/>
              </a:spcAft>
              <a:buFont typeface="Symbol" pitchFamily="18" charset="2"/>
              <a:buNone/>
              <a:defRPr/>
            </a:pPr>
            <a:r>
              <a:rPr lang="en-US" dirty="0" smtClean="0">
                <a:latin typeface="Book Antiqua" pitchFamily="18" charset="0"/>
                <a:ea typeface="+mn-ea"/>
                <a:cs typeface="+mn-cs"/>
              </a:rPr>
              <a:t>T = I/</a:t>
            </a:r>
            <a:r>
              <a:rPr lang="en-US" dirty="0" smtClean="0">
                <a:latin typeface="Book Antiqua" pitchFamily="18" charset="0"/>
                <a:sym typeface="Mathematica1"/>
              </a:rPr>
              <a:t>R</a:t>
            </a:r>
            <a:r>
              <a:rPr lang="en-US" dirty="0" smtClean="0">
                <a:latin typeface="Book Antiqua" pitchFamily="18" charset="0"/>
                <a:ea typeface="+mn-ea"/>
                <a:cs typeface="+mn-cs"/>
              </a:rPr>
              <a:t>  = 5.29/1 = 5.29 minutes</a:t>
            </a:r>
          </a:p>
          <a:p>
            <a:pPr>
              <a:spcBef>
                <a:spcPts val="300"/>
              </a:spcBef>
              <a:spcAft>
                <a:spcPts val="600"/>
              </a:spcAft>
              <a:buFont typeface="Symbol" pitchFamily="18" charset="2"/>
              <a:buNone/>
              <a:defRPr/>
            </a:pPr>
            <a:r>
              <a:rPr lang="en-US" dirty="0" smtClean="0">
                <a:latin typeface="Book Antiqua" pitchFamily="18" charset="0"/>
                <a:ea typeface="+mn-ea"/>
                <a:cs typeface="+mn-cs"/>
              </a:rPr>
              <a:t>Alternatively; T= </a:t>
            </a:r>
            <a:r>
              <a:rPr lang="en-US" dirty="0" err="1" smtClean="0">
                <a:latin typeface="Book Antiqua" pitchFamily="18" charset="0"/>
                <a:ea typeface="+mn-ea"/>
                <a:cs typeface="+mn-cs"/>
              </a:rPr>
              <a:t>Ti+Tp</a:t>
            </a:r>
            <a:r>
              <a:rPr lang="en-US" dirty="0" smtClean="0">
                <a:latin typeface="Book Antiqua" pitchFamily="18" charset="0"/>
                <a:ea typeface="+mn-ea"/>
                <a:cs typeface="+mn-cs"/>
              </a:rPr>
              <a:t> = 0.09+5.2 = 5.29</a:t>
            </a:r>
          </a:p>
          <a:p>
            <a:pPr lvl="1">
              <a:buFont typeface="Symbol" pitchFamily="18" charset="2"/>
              <a:buNone/>
              <a:defRPr/>
            </a:pPr>
            <a:endParaRPr lang="en-US" dirty="0" smtClean="0">
              <a:latin typeface="Book Antiqua" pitchFamily="18" charset="0"/>
              <a:ea typeface="+mn-ea"/>
              <a:cs typeface="+mn-cs"/>
            </a:endParaRPr>
          </a:p>
          <a:p>
            <a:pPr lvl="1">
              <a:buFont typeface="Symbol" pitchFamily="18" charset="2"/>
              <a:buNone/>
              <a:defRPr/>
            </a:pPr>
            <a:endParaRPr lang="en-US" dirty="0" smtClean="0">
              <a:latin typeface="Book Antiqua" pitchFamily="18" charset="0"/>
              <a:ea typeface="+mn-ea"/>
              <a:cs typeface="+mn-cs"/>
            </a:endParaRPr>
          </a:p>
          <a:p>
            <a:pPr marL="1295400" lvl="2"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A3</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extLst>
      <p:ext uri="{BB962C8B-B14F-4D97-AF65-F5344CB8AC3E}">
        <p14:creationId xmlns:p14="http://schemas.microsoft.com/office/powerpoint/2010/main" val="208017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3" end="3"/>
                                            </p:txEl>
                                          </p:spTgt>
                                        </p:tgtEl>
                                        <p:attrNameLst>
                                          <p:attrName>style.visibility</p:attrName>
                                        </p:attrNameLst>
                                      </p:cBhvr>
                                      <p:to>
                                        <p:strVal val="visible"/>
                                      </p:to>
                                    </p:set>
                                    <p:animEffect transition="in" filter="dissolve">
                                      <p:cBhvr>
                                        <p:cTn id="12" dur="500"/>
                                        <p:tgtEl>
                                          <p:spTgt spid="205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dissolve">
                                      <p:cBhvr>
                                        <p:cTn id="17" dur="500"/>
                                        <p:tgtEl>
                                          <p:spTgt spid="20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6" end="6"/>
                                            </p:txEl>
                                          </p:spTgt>
                                        </p:tgtEl>
                                        <p:attrNameLst>
                                          <p:attrName>style.visibility</p:attrName>
                                        </p:attrNameLst>
                                      </p:cBhvr>
                                      <p:to>
                                        <p:strVal val="visible"/>
                                      </p:to>
                                    </p:set>
                                    <p:animEffect transition="in" filter="dissolve">
                                      <p:cBhvr>
                                        <p:cTn id="22" dur="500"/>
                                        <p:tgtEl>
                                          <p:spTgt spid="205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7" end="7"/>
                                            </p:txEl>
                                          </p:spTgt>
                                        </p:tgtEl>
                                        <p:attrNameLst>
                                          <p:attrName>style.visibility</p:attrName>
                                        </p:attrNameLst>
                                      </p:cBhvr>
                                      <p:to>
                                        <p:strVal val="visible"/>
                                      </p:to>
                                    </p:set>
                                    <p:animEffect transition="in" filter="dissolve">
                                      <p:cBhvr>
                                        <p:cTn id="27" dur="500"/>
                                        <p:tgtEl>
                                          <p:spTgt spid="205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8" end="8"/>
                                            </p:txEl>
                                          </p:spTgt>
                                        </p:tgtEl>
                                        <p:attrNameLst>
                                          <p:attrName>style.visibility</p:attrName>
                                        </p:attrNameLst>
                                      </p:cBhvr>
                                      <p:to>
                                        <p:strVal val="visible"/>
                                      </p:to>
                                    </p:set>
                                    <p:animEffect transition="in" filter="dissolve">
                                      <p:cBhvr>
                                        <p:cTn id="32"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839200" cy="2971800"/>
          </a:xfrm>
        </p:spPr>
        <p:txBody>
          <a:bodyPr/>
          <a:lstStyle/>
          <a:p>
            <a:pPr marL="0" indent="0">
              <a:spcAft>
                <a:spcPts val="600"/>
              </a:spcAft>
              <a:buFont typeface="Wingdings" pitchFamily="2" charset="2"/>
              <a:buNone/>
              <a:defRPr/>
            </a:pPr>
            <a:r>
              <a:rPr lang="en-US" sz="2400" dirty="0" smtClean="0">
                <a:latin typeface="Book Antiqua" pitchFamily="18" charset="0"/>
              </a:rPr>
              <a:t>Wells Fargo operates one ATM machine in a certain Trader Joe’s. There is on average </a:t>
            </a:r>
            <a:r>
              <a:rPr lang="en-US" sz="2400" dirty="0" smtClean="0">
                <a:solidFill>
                  <a:srgbClr val="FF0000"/>
                </a:solidFill>
                <a:latin typeface="Book Antiqua" pitchFamily="18" charset="0"/>
              </a:rPr>
              <a:t>8 customers </a:t>
            </a:r>
            <a:r>
              <a:rPr lang="en-US" sz="2400" dirty="0" smtClean="0">
                <a:latin typeface="Book Antiqua" pitchFamily="18" charset="0"/>
              </a:rPr>
              <a:t>that use the ATM every </a:t>
            </a:r>
            <a:r>
              <a:rPr lang="en-US" sz="2400" dirty="0" smtClean="0">
                <a:solidFill>
                  <a:srgbClr val="FF0000"/>
                </a:solidFill>
                <a:latin typeface="Book Antiqua" pitchFamily="18" charset="0"/>
              </a:rPr>
              <a:t>hour</a:t>
            </a:r>
            <a:r>
              <a:rPr lang="en-US" sz="2400" dirty="0" smtClean="0">
                <a:latin typeface="Book Antiqua" pitchFamily="18" charset="0"/>
              </a:rPr>
              <a:t>, and each customer spends on average </a:t>
            </a:r>
            <a:r>
              <a:rPr lang="en-US" sz="2400" dirty="0" smtClean="0">
                <a:solidFill>
                  <a:srgbClr val="FF0000"/>
                </a:solidFill>
                <a:latin typeface="Book Antiqua" pitchFamily="18" charset="0"/>
              </a:rPr>
              <a:t>6 minutes at the ATM</a:t>
            </a:r>
            <a:r>
              <a:rPr lang="en-US" sz="2400" dirty="0" smtClean="0">
                <a:latin typeface="Book Antiqua" pitchFamily="18" charset="0"/>
              </a:rPr>
              <a:t>.  Assume customer arrivals follow a </a:t>
            </a:r>
            <a:r>
              <a:rPr lang="en-US" sz="2400" dirty="0" smtClean="0">
                <a:solidFill>
                  <a:srgbClr val="FF0000"/>
                </a:solidFill>
                <a:latin typeface="Book Antiqua" pitchFamily="18" charset="0"/>
              </a:rPr>
              <a:t>Poisson process</a:t>
            </a:r>
            <a:r>
              <a:rPr lang="en-US" sz="2400" dirty="0" smtClean="0">
                <a:latin typeface="Book Antiqua" pitchFamily="18" charset="0"/>
              </a:rPr>
              <a:t>, and the amount of time each customer spends at the ATM follows an </a:t>
            </a:r>
            <a:r>
              <a:rPr lang="en-US" sz="2400" dirty="0" smtClean="0">
                <a:solidFill>
                  <a:srgbClr val="FF0000"/>
                </a:solidFill>
                <a:latin typeface="Book Antiqua" pitchFamily="18" charset="0"/>
              </a:rPr>
              <a:t>exponential distribution</a:t>
            </a:r>
            <a:r>
              <a:rPr lang="en-US" sz="2400" dirty="0" smtClean="0">
                <a:latin typeface="Book Antiqua" pitchFamily="18" charset="0"/>
              </a:rPr>
              <a:t>.</a:t>
            </a: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A4</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
        <p:nvSpPr>
          <p:cNvPr id="5" name="Content Placeholder 2"/>
          <p:cNvSpPr txBox="1">
            <a:spLocks/>
          </p:cNvSpPr>
          <p:nvPr/>
        </p:nvSpPr>
        <p:spPr bwMode="auto">
          <a:xfrm>
            <a:off x="152400" y="4267200"/>
            <a:ext cx="89916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33400" marR="0" lvl="0" indent="-5334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a) What is the percentage of time the ATM is in use?</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R = 8 per hour, </a:t>
            </a: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Rp</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 10  per hour</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U = 8/10 = 0.8 =80%</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9224F"/>
              </a:solidFill>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412222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143000"/>
            <a:ext cx="8991600" cy="990600"/>
          </a:xfrm>
        </p:spPr>
        <p:txBody>
          <a:bodyPr/>
          <a:lstStyle/>
          <a:p>
            <a:pPr marL="533400" indent="-533400">
              <a:buFont typeface="Wingdings" pitchFamily="2" charset="2"/>
              <a:buNone/>
              <a:defRPr/>
            </a:pPr>
            <a:r>
              <a:rPr lang="en-US" sz="2400" dirty="0" smtClean="0">
                <a:latin typeface="Book Antiqua" pitchFamily="18" charset="0"/>
              </a:rPr>
              <a:t>b) On average, how many customers are there in line waiting to use the ATM?</a:t>
            </a:r>
          </a:p>
          <a:p>
            <a:pPr>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graphicFrame>
        <p:nvGraphicFramePr>
          <p:cNvPr id="26629" name="Object 5"/>
          <p:cNvGraphicFramePr>
            <a:graphicFrameLocks noChangeAspect="1"/>
          </p:cNvGraphicFramePr>
          <p:nvPr>
            <p:extLst/>
          </p:nvPr>
        </p:nvGraphicFramePr>
        <p:xfrm>
          <a:off x="177800" y="1993771"/>
          <a:ext cx="3624921" cy="1130429"/>
        </p:xfrm>
        <a:graphic>
          <a:graphicData uri="http://schemas.openxmlformats.org/presentationml/2006/ole">
            <mc:AlternateContent xmlns:mc="http://schemas.openxmlformats.org/markup-compatibility/2006">
              <mc:Choice xmlns:v="urn:schemas-microsoft-com:vml" Requires="v">
                <p:oleObj spid="_x0000_s235537" name="Equation" r:id="rId4" imgW="1422360" imgH="444240" progId="Equation.3">
                  <p:embed/>
                </p:oleObj>
              </mc:Choice>
              <mc:Fallback>
                <p:oleObj name="Equation" r:id="rId4" imgW="1422360" imgH="444240" progId="Equation.3">
                  <p:embed/>
                  <p:pic>
                    <p:nvPicPr>
                      <p:cNvPr id="26629"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800" y="1993771"/>
                        <a:ext cx="3624921" cy="1130429"/>
                      </a:xfrm>
                      <a:prstGeom prst="rect">
                        <a:avLst/>
                      </a:prstGeom>
                      <a:noFill/>
                      <a:extLst/>
                    </p:spPr>
                  </p:pic>
                </p:oleObj>
              </mc:Fallback>
            </mc:AlternateContent>
          </a:graphicData>
        </a:graphic>
      </p:graphicFrame>
      <p:graphicFrame>
        <p:nvGraphicFramePr>
          <p:cNvPr id="2" name="Object 7"/>
          <p:cNvGraphicFramePr>
            <a:graphicFrameLocks noChangeAspect="1"/>
          </p:cNvGraphicFramePr>
          <p:nvPr>
            <p:extLst/>
          </p:nvPr>
        </p:nvGraphicFramePr>
        <p:xfrm>
          <a:off x="3980873" y="1991412"/>
          <a:ext cx="3105727" cy="1132788"/>
        </p:xfrm>
        <a:graphic>
          <a:graphicData uri="http://schemas.openxmlformats.org/presentationml/2006/ole">
            <mc:AlternateContent xmlns:mc="http://schemas.openxmlformats.org/markup-compatibility/2006">
              <mc:Choice xmlns:v="urn:schemas-microsoft-com:vml" Requires="v">
                <p:oleObj spid="_x0000_s235538" name="Equation" r:id="rId6" imgW="1218960" imgH="444240" progId="Equation.3">
                  <p:embed/>
                </p:oleObj>
              </mc:Choice>
              <mc:Fallback>
                <p:oleObj name="Equation" r:id="rId6" imgW="1218960" imgH="444240" progId="Equation.3">
                  <p:embed/>
                  <p:pic>
                    <p:nvPicPr>
                      <p:cNvPr id="2" name="Object 7"/>
                      <p:cNvPicPr>
                        <a:picLocks noChangeAspect="1" noChangeArrowheads="1"/>
                      </p:cNvPicPr>
                      <p:nvPr/>
                    </p:nvPicPr>
                    <p:blipFill>
                      <a:blip r:embed="rId7"/>
                      <a:srcRect/>
                      <a:stretch>
                        <a:fillRect/>
                      </a:stretch>
                    </p:blipFill>
                    <p:spPr bwMode="auto">
                      <a:xfrm>
                        <a:off x="3980873" y="1991412"/>
                        <a:ext cx="3105727" cy="1132788"/>
                      </a:xfrm>
                      <a:prstGeom prst="rect">
                        <a:avLst/>
                      </a:prstGeom>
                      <a:noFill/>
                      <a:extLst/>
                    </p:spPr>
                  </p:pic>
                </p:oleObj>
              </mc:Fallback>
            </mc:AlternateContent>
          </a:graphicData>
        </a:graphic>
      </p:graphicFrame>
      <p:graphicFrame>
        <p:nvGraphicFramePr>
          <p:cNvPr id="5" name="Object 9"/>
          <p:cNvGraphicFramePr>
            <a:graphicFrameLocks noChangeAspect="1"/>
          </p:cNvGraphicFramePr>
          <p:nvPr>
            <p:extLst/>
          </p:nvPr>
        </p:nvGraphicFramePr>
        <p:xfrm>
          <a:off x="7543800" y="2324486"/>
          <a:ext cx="1144587" cy="571114"/>
        </p:xfrm>
        <a:graphic>
          <a:graphicData uri="http://schemas.openxmlformats.org/presentationml/2006/ole">
            <mc:AlternateContent xmlns:mc="http://schemas.openxmlformats.org/markup-compatibility/2006">
              <mc:Choice xmlns:v="urn:schemas-microsoft-com:vml" Requires="v">
                <p:oleObj spid="_x0000_s235539" name="Equation" r:id="rId8" imgW="355320" imgH="177480" progId="Equation.3">
                  <p:embed/>
                </p:oleObj>
              </mc:Choice>
              <mc:Fallback>
                <p:oleObj name="Equation" r:id="rId8" imgW="355320" imgH="177480" progId="Equation.3">
                  <p:embed/>
                  <p:pic>
                    <p:nvPicPr>
                      <p:cNvPr id="5" name="Object 9"/>
                      <p:cNvPicPr>
                        <a:picLocks noChangeAspect="1" noChangeArrowheads="1"/>
                      </p:cNvPicPr>
                      <p:nvPr/>
                    </p:nvPicPr>
                    <p:blipFill>
                      <a:blip r:embed="rId9"/>
                      <a:srcRect/>
                      <a:stretch>
                        <a:fillRect/>
                      </a:stretch>
                    </p:blipFill>
                    <p:spPr bwMode="auto">
                      <a:xfrm>
                        <a:off x="7543800" y="2324486"/>
                        <a:ext cx="1144587" cy="571114"/>
                      </a:xfrm>
                      <a:prstGeom prst="rect">
                        <a:avLst/>
                      </a:prstGeom>
                      <a:noFill/>
                      <a:extLst/>
                    </p:spPr>
                  </p:pic>
                </p:oleObj>
              </mc:Fallback>
            </mc:AlternateContent>
          </a:graphicData>
        </a:graphic>
      </p:graphicFrame>
      <p:sp>
        <p:nvSpPr>
          <p:cNvPr id="7"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A4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 M/M/1</a:t>
            </a:r>
          </a:p>
        </p:txBody>
      </p:sp>
      <p:sp>
        <p:nvSpPr>
          <p:cNvPr id="8" name="Content Placeholder 2"/>
          <p:cNvSpPr txBox="1">
            <a:spLocks/>
          </p:cNvSpPr>
          <p:nvPr/>
        </p:nvSpPr>
        <p:spPr bwMode="auto">
          <a:xfrm>
            <a:off x="152400" y="3276600"/>
            <a:ext cx="8991600" cy="2819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06400" marR="0" lvl="0" indent="-4064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c) Suppose that the number of customers in line waiting to use the ATM is 3.  (This may or may not be the answer you found in part b).  All information remains as originally stated.  What is the average time a customer must wait to use the ATM?  State your answer in minutes.</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endParaRPr>
          </a:p>
          <a:p>
            <a:pPr marL="533400" lvl="0" indent="-533400" eaLnBrk="1" hangingPunct="1">
              <a:spcBef>
                <a:spcPct val="20000"/>
              </a:spcBef>
              <a:buSzPct val="75000"/>
              <a:defRPr/>
            </a:pP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TiR</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 </a:t>
            </a:r>
            <a:r>
              <a:rPr lang="en-US" sz="2400" kern="0" dirty="0" smtClean="0">
                <a:latin typeface="Book Antiqua" pitchFamily="18" charset="0"/>
                <a:ea typeface="ＭＳ Ｐゴシック" pitchFamily="-65" charset="-128"/>
                <a:cs typeface="MS Reference Sans Serif" pitchFamily="34" charset="0"/>
              </a:rPr>
              <a:t>I</a:t>
            </a: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i</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sym typeface="Wingdings" pitchFamily="2" charset="2"/>
              </a:rPr>
              <a:t> Ti </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3/8 hr</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sym typeface="Wingdings"/>
              </a:rPr>
              <a:t></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Ti </a:t>
            </a:r>
            <a:r>
              <a:rPr lang="en-US" sz="2400" kern="0" dirty="0" smtClean="0">
                <a:latin typeface="Book Antiqua" pitchFamily="18" charset="0"/>
                <a:ea typeface="ＭＳ Ｐゴシック" pitchFamily="-65" charset="-128"/>
                <a:cs typeface="MS Reference Sans Serif" pitchFamily="34" charset="0"/>
              </a:rPr>
              <a:t>= 3/8 (</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60) =  22.5 minutes</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0078"/>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rgbClr val="000078"/>
                </a:solidFill>
                <a:effectLst/>
                <a:uLnTx/>
                <a:uFillTx/>
                <a:latin typeface="Book Antiqua" pitchFamily="18" charset="0"/>
                <a:ea typeface="ＭＳ Ｐゴシック" pitchFamily="-65" charset="-128"/>
                <a:cs typeface="MS Reference Sans Serif" pitchFamily="34" charset="0"/>
              </a:rPr>
              <a:t>	</a:t>
            </a:r>
            <a:endParaRPr kumimoji="0" lang="en-US" sz="2400" b="0" i="0" u="none" strike="noStrike" kern="0" cap="none" spc="0" normalizeH="0" baseline="0" noProof="0" dirty="0" smtClean="0">
              <a:ln>
                <a:noFill/>
              </a:ln>
              <a:solidFill>
                <a:srgbClr val="09224F"/>
              </a:solidFill>
              <a:effectLst/>
              <a:uLnTx/>
              <a:uFillTx/>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246999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6629"/>
                                        </p:tgtEl>
                                        <p:attrNameLst>
                                          <p:attrName>style.visibility</p:attrName>
                                        </p:attrNameLst>
                                      </p:cBhvr>
                                      <p:to>
                                        <p:strVal val="visible"/>
                                      </p:to>
                                    </p:set>
                                    <p:animEffect transition="in" filter="dissolve">
                                      <p:cBhvr>
                                        <p:cTn id="7" dur="500"/>
                                        <p:tgtEl>
                                          <p:spTgt spid="2662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dissolve">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dissolve">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763000" cy="3124200"/>
          </a:xfrm>
        </p:spPr>
        <p:txBody>
          <a:bodyPr/>
          <a:lstStyle/>
          <a:p>
            <a:pPr marL="0" indent="0">
              <a:spcAft>
                <a:spcPts val="600"/>
              </a:spcAft>
              <a:buFont typeface="Wingdings" pitchFamily="2" charset="2"/>
              <a:buNone/>
              <a:defRPr/>
            </a:pPr>
            <a:r>
              <a:rPr lang="en-US" sz="2400" dirty="0" smtClean="0">
                <a:latin typeface="Book Antiqua" pitchFamily="18" charset="0"/>
              </a:rPr>
              <a:t>The Matador housing office has </a:t>
            </a:r>
            <a:r>
              <a:rPr lang="en-US" sz="2400" dirty="0" smtClean="0">
                <a:solidFill>
                  <a:srgbClr val="FF0000"/>
                </a:solidFill>
                <a:latin typeface="Book Antiqua" pitchFamily="18" charset="0"/>
              </a:rPr>
              <a:t>one customer representative </a:t>
            </a:r>
            <a:r>
              <a:rPr lang="en-US" sz="2400" dirty="0" smtClean="0">
                <a:latin typeface="Book Antiqua" pitchFamily="18" charset="0"/>
              </a:rPr>
              <a:t>for walk-in students. The </a:t>
            </a:r>
            <a:r>
              <a:rPr lang="en-US" dirty="0" smtClean="0">
                <a:solidFill>
                  <a:srgbClr val="FF0000"/>
                </a:solidFill>
                <a:latin typeface="Book Antiqua" pitchFamily="18" charset="0"/>
              </a:rPr>
              <a:t>arrival rate is 10 customers </a:t>
            </a:r>
            <a:r>
              <a:rPr lang="en-US" sz="2400" dirty="0" smtClean="0">
                <a:solidFill>
                  <a:srgbClr val="FF0000"/>
                </a:solidFill>
                <a:latin typeface="Book Antiqua" pitchFamily="18" charset="0"/>
              </a:rPr>
              <a:t>per hour </a:t>
            </a:r>
            <a:r>
              <a:rPr lang="en-US" sz="2400" dirty="0" smtClean="0">
                <a:latin typeface="Book Antiqua" pitchFamily="18" charset="0"/>
              </a:rPr>
              <a:t>and the average </a:t>
            </a:r>
            <a:r>
              <a:rPr lang="en-US" sz="2400" dirty="0" smtClean="0">
                <a:solidFill>
                  <a:srgbClr val="FF0000"/>
                </a:solidFill>
                <a:latin typeface="Book Antiqua" pitchFamily="18" charset="0"/>
              </a:rPr>
              <a:t>service </a:t>
            </a:r>
            <a:r>
              <a:rPr lang="en-US" dirty="0" smtClean="0">
                <a:solidFill>
                  <a:srgbClr val="FF0000"/>
                </a:solidFill>
                <a:latin typeface="Book Antiqua" pitchFamily="18" charset="0"/>
              </a:rPr>
              <a:t>time is 5 minutes</a:t>
            </a:r>
            <a:r>
              <a:rPr lang="en-US" sz="2400" dirty="0" smtClean="0">
                <a:latin typeface="Book Antiqua" pitchFamily="18" charset="0"/>
              </a:rPr>
              <a:t>. Both inter-arrival time and service time follow </a:t>
            </a:r>
            <a:r>
              <a:rPr lang="en-US" sz="2400" dirty="0" smtClean="0">
                <a:solidFill>
                  <a:srgbClr val="FF0000"/>
                </a:solidFill>
                <a:latin typeface="Book Antiqua" pitchFamily="18" charset="0"/>
              </a:rPr>
              <a:t>exponential distributions</a:t>
            </a:r>
            <a:r>
              <a:rPr lang="en-US" sz="2400" dirty="0" smtClean="0">
                <a:latin typeface="Book Antiqua" pitchFamily="18" charset="0"/>
              </a:rPr>
              <a:t>. </a:t>
            </a:r>
          </a:p>
          <a:p>
            <a:pPr>
              <a:spcAft>
                <a:spcPts val="600"/>
              </a:spcAft>
              <a:buFont typeface="Wingdings" pitchFamily="2" charset="2"/>
              <a:buNone/>
              <a:defRPr/>
            </a:pPr>
            <a:r>
              <a:rPr lang="en-US" sz="2400" dirty="0" smtClean="0">
                <a:latin typeface="Book Antiqua" pitchFamily="18" charset="0"/>
              </a:rPr>
              <a:t>a) What is the average waiting time in line? </a:t>
            </a:r>
          </a:p>
          <a:p>
            <a:pPr>
              <a:spcAft>
                <a:spcPts val="600"/>
              </a:spcAft>
              <a:buFont typeface="Wingdings" pitchFamily="2" charset="2"/>
              <a:buNone/>
              <a:defRPr/>
            </a:pPr>
            <a:r>
              <a:rPr lang="en-US" sz="2400" dirty="0" smtClean="0">
                <a:latin typeface="Book Antiqua" pitchFamily="18" charset="0"/>
              </a:rPr>
              <a:t>R = 10 /hr, </a:t>
            </a:r>
            <a:r>
              <a:rPr lang="en-US" sz="2400" dirty="0" err="1" smtClean="0">
                <a:latin typeface="Book Antiqua" pitchFamily="18" charset="0"/>
              </a:rPr>
              <a:t>Rp</a:t>
            </a:r>
            <a:r>
              <a:rPr lang="en-US" sz="2400" dirty="0" smtClean="0">
                <a:latin typeface="Book Antiqua" pitchFamily="18" charset="0"/>
              </a:rPr>
              <a:t> = 12 /hr, U = 10/12= 0.83</a:t>
            </a:r>
          </a:p>
          <a:p>
            <a:pPr>
              <a:buFont typeface="Wingdings" pitchFamily="2" charset="2"/>
              <a:buNone/>
              <a:defRPr/>
            </a:pPr>
            <a:r>
              <a:rPr lang="en-US" sz="2400" dirty="0" smtClean="0">
                <a:latin typeface="Book Antiqua" pitchFamily="18" charset="0"/>
              </a:rPr>
              <a:t>	</a:t>
            </a: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endParaRPr lang="en-US" sz="2400" dirty="0" smtClean="0">
              <a:latin typeface="Book Antiqua" pitchFamily="18" charset="0"/>
            </a:endParaRPr>
          </a:p>
          <a:p>
            <a:pPr>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sp>
        <p:nvSpPr>
          <p:cNvPr id="6" name="TextBox 5"/>
          <p:cNvSpPr txBox="1"/>
          <p:nvPr/>
        </p:nvSpPr>
        <p:spPr>
          <a:xfrm>
            <a:off x="76200" y="5943600"/>
            <a:ext cx="8610600" cy="461962"/>
          </a:xfrm>
          <a:prstGeom prst="rect">
            <a:avLst/>
          </a:prstGeom>
          <a:noFill/>
        </p:spPr>
        <p:txBody>
          <a:bodyPr>
            <a:spAutoFit/>
          </a:bodyPr>
          <a:lstStyle/>
          <a:p>
            <a:pPr>
              <a:buFont typeface="Wingdings" pitchFamily="2" charset="2"/>
              <a:buNone/>
              <a:defRPr/>
            </a:pPr>
            <a:r>
              <a:rPr lang="en-US" sz="2400" dirty="0">
                <a:latin typeface="Book Antiqua" pitchFamily="18" charset="0"/>
                <a:ea typeface="ＭＳ Ｐゴシック" pitchFamily="-65" charset="-128"/>
                <a:cs typeface="MS Reference Sans Serif" pitchFamily="34" charset="0"/>
              </a:rPr>
              <a:t>Ti = Ii/R = </a:t>
            </a:r>
            <a:r>
              <a:rPr lang="en-US" sz="2400" dirty="0" smtClean="0">
                <a:latin typeface="Book Antiqua" pitchFamily="18" charset="0"/>
                <a:ea typeface="ＭＳ Ｐゴシック" pitchFamily="-65" charset="-128"/>
                <a:cs typeface="MS Reference Sans Serif" pitchFamily="34" charset="0"/>
              </a:rPr>
              <a:t>4.17/10 </a:t>
            </a:r>
            <a:r>
              <a:rPr lang="en-US" sz="2400" dirty="0">
                <a:latin typeface="Book Antiqua" pitchFamily="18" charset="0"/>
                <a:ea typeface="ＭＳ Ｐゴシック" pitchFamily="-65" charset="-128"/>
                <a:cs typeface="MS Reference Sans Serif" pitchFamily="34" charset="0"/>
              </a:rPr>
              <a:t>= </a:t>
            </a:r>
            <a:r>
              <a:rPr lang="en-US" sz="2400" dirty="0" smtClean="0">
                <a:latin typeface="Book Antiqua" pitchFamily="18" charset="0"/>
                <a:ea typeface="ＭＳ Ｐゴシック" pitchFamily="-65" charset="-128"/>
                <a:cs typeface="MS Reference Sans Serif" pitchFamily="34" charset="0"/>
              </a:rPr>
              <a:t>0.42 hr</a:t>
            </a:r>
            <a:endParaRPr lang="en-US" sz="2400" dirty="0">
              <a:latin typeface="Book Antiqua" pitchFamily="18" charset="0"/>
              <a:ea typeface="ＭＳ Ｐゴシック" pitchFamily="-65" charset="-128"/>
              <a:cs typeface="MS Reference Sans Serif" pitchFamily="34" charset="0"/>
            </a:endParaRPr>
          </a:p>
        </p:txBody>
      </p:sp>
      <p:graphicFrame>
        <p:nvGraphicFramePr>
          <p:cNvPr id="3" name="Object 5"/>
          <p:cNvGraphicFramePr>
            <a:graphicFrameLocks noChangeAspect="1"/>
          </p:cNvGraphicFramePr>
          <p:nvPr>
            <p:extLst/>
          </p:nvPr>
        </p:nvGraphicFramePr>
        <p:xfrm>
          <a:off x="152400" y="4180339"/>
          <a:ext cx="3900062" cy="1217616"/>
        </p:xfrm>
        <a:graphic>
          <a:graphicData uri="http://schemas.openxmlformats.org/presentationml/2006/ole">
            <mc:AlternateContent xmlns:mc="http://schemas.openxmlformats.org/markup-compatibility/2006">
              <mc:Choice xmlns:v="urn:schemas-microsoft-com:vml" Requires="v">
                <p:oleObj spid="_x0000_s236561" name="Equation" r:id="rId4" imgW="1422360" imgH="444240" progId="Equation.3">
                  <p:embed/>
                </p:oleObj>
              </mc:Choice>
              <mc:Fallback>
                <p:oleObj name="Equation" r:id="rId4" imgW="1422360" imgH="444240" progId="Equation.3">
                  <p:embed/>
                  <p:pic>
                    <p:nvPicPr>
                      <p:cNvPr id="3"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180339"/>
                        <a:ext cx="3900062" cy="1217616"/>
                      </a:xfrm>
                      <a:prstGeom prst="rect">
                        <a:avLst/>
                      </a:prstGeom>
                      <a:noFill/>
                      <a:extLst/>
                    </p:spPr>
                  </p:pic>
                </p:oleObj>
              </mc:Fallback>
            </mc:AlternateContent>
          </a:graphicData>
        </a:graphic>
      </p:graphicFrame>
      <p:graphicFrame>
        <p:nvGraphicFramePr>
          <p:cNvPr id="5" name="Object 9"/>
          <p:cNvGraphicFramePr>
            <a:graphicFrameLocks noChangeAspect="1"/>
          </p:cNvGraphicFramePr>
          <p:nvPr>
            <p:extLst/>
          </p:nvPr>
        </p:nvGraphicFramePr>
        <p:xfrm>
          <a:off x="7637463" y="4589917"/>
          <a:ext cx="1354137" cy="555306"/>
        </p:xfrm>
        <a:graphic>
          <a:graphicData uri="http://schemas.openxmlformats.org/presentationml/2006/ole">
            <mc:AlternateContent xmlns:mc="http://schemas.openxmlformats.org/markup-compatibility/2006">
              <mc:Choice xmlns:v="urn:schemas-microsoft-com:vml" Requires="v">
                <p:oleObj spid="_x0000_s236562" name="Equation" r:id="rId6" imgW="431640" imgH="177480" progId="Equation.3">
                  <p:embed/>
                </p:oleObj>
              </mc:Choice>
              <mc:Fallback>
                <p:oleObj name="Equation" r:id="rId6" imgW="431640" imgH="177480" progId="Equation.3">
                  <p:embed/>
                  <p:pic>
                    <p:nvPicPr>
                      <p:cNvPr id="5" name="Object 9"/>
                      <p:cNvPicPr>
                        <a:picLocks noChangeAspect="1" noChangeArrowheads="1"/>
                      </p:cNvPicPr>
                      <p:nvPr/>
                    </p:nvPicPr>
                    <p:blipFill>
                      <a:blip r:embed="rId7"/>
                      <a:srcRect/>
                      <a:stretch>
                        <a:fillRect/>
                      </a:stretch>
                    </p:blipFill>
                    <p:spPr bwMode="auto">
                      <a:xfrm>
                        <a:off x="7637463" y="4589917"/>
                        <a:ext cx="1354137" cy="555306"/>
                      </a:xfrm>
                      <a:prstGeom prst="rect">
                        <a:avLst/>
                      </a:prstGeom>
                      <a:noFill/>
                      <a:extLst/>
                    </p:spPr>
                  </p:pic>
                </p:oleObj>
              </mc:Fallback>
            </mc:AlternateContent>
          </a:graphicData>
        </a:graphic>
      </p:graphicFrame>
      <p:graphicFrame>
        <p:nvGraphicFramePr>
          <p:cNvPr id="4" name="Object 4"/>
          <p:cNvGraphicFramePr>
            <a:graphicFrameLocks noChangeAspect="1"/>
          </p:cNvGraphicFramePr>
          <p:nvPr>
            <p:extLst/>
          </p:nvPr>
        </p:nvGraphicFramePr>
        <p:xfrm>
          <a:off x="3992418" y="3581400"/>
          <a:ext cx="3551382" cy="1846718"/>
        </p:xfrm>
        <a:graphic>
          <a:graphicData uri="http://schemas.openxmlformats.org/presentationml/2006/ole">
            <mc:AlternateContent xmlns:mc="http://schemas.openxmlformats.org/markup-compatibility/2006">
              <mc:Choice xmlns:v="urn:schemas-microsoft-com:vml" Requires="v">
                <p:oleObj spid="_x0000_s236563" name="Equation" r:id="rId8" imgW="1295280" imgH="672840" progId="Equation.3">
                  <p:embed/>
                </p:oleObj>
              </mc:Choice>
              <mc:Fallback>
                <p:oleObj name="Equation" r:id="rId8" imgW="1295280" imgH="672840" progId="Equation.3">
                  <p:embed/>
                  <p:pic>
                    <p:nvPicPr>
                      <p:cNvPr id="4" name="Object 4"/>
                      <p:cNvPicPr>
                        <a:picLocks noChangeAspect="1" noChangeArrowheads="1"/>
                      </p:cNvPicPr>
                      <p:nvPr/>
                    </p:nvPicPr>
                    <p:blipFill>
                      <a:blip r:embed="rId9"/>
                      <a:srcRect/>
                      <a:stretch>
                        <a:fillRect/>
                      </a:stretch>
                    </p:blipFill>
                    <p:spPr bwMode="auto">
                      <a:xfrm>
                        <a:off x="3992418" y="3581400"/>
                        <a:ext cx="3551382" cy="1846718"/>
                      </a:xfrm>
                      <a:prstGeom prst="rect">
                        <a:avLst/>
                      </a:prstGeom>
                      <a:noFill/>
                      <a:extLst/>
                    </p:spPr>
                  </p:pic>
                </p:oleObj>
              </mc:Fallback>
            </mc:AlternateContent>
          </a:graphicData>
        </a:graphic>
      </p:graphicFrame>
      <p:sp>
        <p:nvSpPr>
          <p:cNvPr id="8"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A4</a:t>
            </a:r>
            <a:endParaRPr lang="en-US" sz="3600" kern="0" dirty="0">
              <a:latin typeface="Impact" pitchFamily="34" charset="0"/>
              <a:ea typeface="ＭＳ Ｐゴシック" pitchFamily="-65" charset="-128"/>
              <a:cs typeface="Impact" pitchFamily="34" charset="0"/>
            </a:endParaRPr>
          </a:p>
        </p:txBody>
      </p:sp>
    </p:spTree>
    <p:extLst>
      <p:ext uri="{BB962C8B-B14F-4D97-AF65-F5344CB8AC3E}">
        <p14:creationId xmlns:p14="http://schemas.microsoft.com/office/powerpoint/2010/main" val="272919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Problem 1:  M/M/1 Performance Evaluation</a:t>
            </a:r>
            <a:endParaRPr lang="en-US" dirty="0"/>
          </a:p>
        </p:txBody>
      </p:sp>
      <p:sp>
        <p:nvSpPr>
          <p:cNvPr id="8" name="Content Placeholder 1"/>
          <p:cNvSpPr txBox="1">
            <a:spLocks/>
          </p:cNvSpPr>
          <p:nvPr/>
        </p:nvSpPr>
        <p:spPr bwMode="auto">
          <a:xfrm>
            <a:off x="330" y="1584161"/>
            <a:ext cx="1440543"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smtClean="0">
                <a:solidFill>
                  <a:schemeClr val="tx1"/>
                </a:solidFill>
                <a:latin typeface="Book Antiqua" pitchFamily="18" charset="0"/>
              </a:rPr>
              <a:t> Ti =?</a:t>
            </a:r>
            <a:endParaRPr lang="en-US" dirty="0">
              <a:solidFill>
                <a:schemeClr val="tx1"/>
              </a:solidFill>
              <a:latin typeface="Book Antiqua" pitchFamily="18" charset="0"/>
            </a:endParaRPr>
          </a:p>
        </p:txBody>
      </p:sp>
      <p:sp>
        <p:nvSpPr>
          <p:cNvPr id="9" name="Content Placeholder 1"/>
          <p:cNvSpPr txBox="1">
            <a:spLocks/>
          </p:cNvSpPr>
          <p:nvPr/>
        </p:nvSpPr>
        <p:spPr bwMode="auto">
          <a:xfrm>
            <a:off x="1364673" y="1602305"/>
            <a:ext cx="1447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err="1" smtClean="0">
                <a:solidFill>
                  <a:schemeClr val="tx1"/>
                </a:solidFill>
                <a:latin typeface="Book Antiqua" pitchFamily="18" charset="0"/>
              </a:rPr>
              <a:t>RTi</a:t>
            </a:r>
            <a:r>
              <a:rPr lang="en-US" dirty="0" smtClean="0">
                <a:solidFill>
                  <a:schemeClr val="tx1"/>
                </a:solidFill>
                <a:latin typeface="Book Antiqua" pitchFamily="18" charset="0"/>
              </a:rPr>
              <a:t> =Ii</a:t>
            </a:r>
            <a:endParaRPr lang="en-US" dirty="0">
              <a:solidFill>
                <a:schemeClr val="tx1"/>
              </a:solidFill>
              <a:latin typeface="Book Antiqua" pitchFamily="18" charset="0"/>
            </a:endParaRPr>
          </a:p>
        </p:txBody>
      </p:sp>
      <p:sp>
        <p:nvSpPr>
          <p:cNvPr id="10" name="Content Placeholder 1"/>
          <p:cNvSpPr txBox="1">
            <a:spLocks/>
          </p:cNvSpPr>
          <p:nvPr/>
        </p:nvSpPr>
        <p:spPr bwMode="auto">
          <a:xfrm>
            <a:off x="2819730" y="1602306"/>
            <a:ext cx="1447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a:solidFill>
                  <a:schemeClr val="tx1"/>
                </a:solidFill>
                <a:latin typeface="Book Antiqua" pitchFamily="18" charset="0"/>
              </a:rPr>
              <a:t>6</a:t>
            </a:r>
            <a:r>
              <a:rPr lang="en-US" dirty="0" smtClean="0">
                <a:solidFill>
                  <a:schemeClr val="tx1"/>
                </a:solidFill>
                <a:latin typeface="Book Antiqua" pitchFamily="18" charset="0"/>
              </a:rPr>
              <a:t>Ti =0.5</a:t>
            </a:r>
            <a:endParaRPr lang="en-US" dirty="0">
              <a:solidFill>
                <a:schemeClr val="tx1"/>
              </a:solidFill>
              <a:latin typeface="Book Antiqua" pitchFamily="18" charset="0"/>
            </a:endParaRPr>
          </a:p>
        </p:txBody>
      </p:sp>
      <p:sp>
        <p:nvSpPr>
          <p:cNvPr id="11" name="Content Placeholder 1"/>
          <p:cNvSpPr txBox="1">
            <a:spLocks/>
          </p:cNvSpPr>
          <p:nvPr/>
        </p:nvSpPr>
        <p:spPr bwMode="auto">
          <a:xfrm>
            <a:off x="4289301" y="1602306"/>
            <a:ext cx="1875972"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err="1" smtClean="0">
                <a:solidFill>
                  <a:schemeClr val="tx1"/>
                </a:solidFill>
                <a:latin typeface="Book Antiqua" pitchFamily="18" charset="0"/>
              </a:rPr>
              <a:t>Ti</a:t>
            </a:r>
            <a:r>
              <a:rPr lang="en-US" smtClean="0">
                <a:solidFill>
                  <a:schemeClr val="tx1"/>
                </a:solidFill>
                <a:latin typeface="Book Antiqua" pitchFamily="18" charset="0"/>
              </a:rPr>
              <a:t> =0.5/6 </a:t>
            </a:r>
            <a:r>
              <a:rPr lang="en-US" dirty="0" err="1" smtClean="0">
                <a:solidFill>
                  <a:schemeClr val="tx1"/>
                </a:solidFill>
                <a:latin typeface="Book Antiqua" pitchFamily="18" charset="0"/>
              </a:rPr>
              <a:t>hr</a:t>
            </a:r>
            <a:endParaRPr lang="en-US" dirty="0">
              <a:solidFill>
                <a:schemeClr val="tx1"/>
              </a:solidFill>
              <a:latin typeface="Book Antiqua" pitchFamily="18" charset="0"/>
            </a:endParaRPr>
          </a:p>
        </p:txBody>
      </p:sp>
      <p:sp>
        <p:nvSpPr>
          <p:cNvPr id="12" name="Content Placeholder 1"/>
          <p:cNvSpPr txBox="1">
            <a:spLocks/>
          </p:cNvSpPr>
          <p:nvPr/>
        </p:nvSpPr>
        <p:spPr bwMode="auto">
          <a:xfrm>
            <a:off x="6546273" y="1631337"/>
            <a:ext cx="1875972"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err="1" smtClean="0">
                <a:solidFill>
                  <a:schemeClr val="tx1"/>
                </a:solidFill>
                <a:latin typeface="Book Antiqua" pitchFamily="18" charset="0"/>
              </a:rPr>
              <a:t>Ti</a:t>
            </a:r>
            <a:r>
              <a:rPr lang="en-US" dirty="0" smtClean="0">
                <a:solidFill>
                  <a:schemeClr val="tx1"/>
                </a:solidFill>
                <a:latin typeface="Book Antiqua" pitchFamily="18" charset="0"/>
              </a:rPr>
              <a:t> =5 min </a:t>
            </a:r>
            <a:endParaRPr lang="en-US" dirty="0">
              <a:solidFill>
                <a:schemeClr val="tx1"/>
              </a:solidFill>
              <a:latin typeface="Book Antiqua" pitchFamily="18" charset="0"/>
            </a:endParaRPr>
          </a:p>
        </p:txBody>
      </p:sp>
      <p:sp>
        <p:nvSpPr>
          <p:cNvPr id="13" name="Content Placeholder 1"/>
          <p:cNvSpPr txBox="1">
            <a:spLocks/>
          </p:cNvSpPr>
          <p:nvPr/>
        </p:nvSpPr>
        <p:spPr bwMode="auto">
          <a:xfrm>
            <a:off x="7257" y="1105353"/>
            <a:ext cx="9144000" cy="5134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None/>
            </a:pPr>
            <a:r>
              <a:rPr lang="en-US" kern="0" dirty="0">
                <a:solidFill>
                  <a:schemeClr val="tx1"/>
                </a:solidFill>
                <a:latin typeface="Book Antiqua" pitchFamily="18" charset="0"/>
                <a:ea typeface="ＭＳ Ｐゴシック" pitchFamily="-112" charset="-128"/>
              </a:rPr>
              <a:t>d</a:t>
            </a:r>
            <a:r>
              <a:rPr lang="en-US" kern="0" dirty="0" smtClean="0">
                <a:solidFill>
                  <a:schemeClr val="tx1"/>
                </a:solidFill>
                <a:latin typeface="Book Antiqua" pitchFamily="18" charset="0"/>
                <a:ea typeface="ＭＳ Ｐゴシック" pitchFamily="-112" charset="-128"/>
              </a:rPr>
              <a:t>) How </a:t>
            </a:r>
            <a:r>
              <a:rPr lang="en-US" kern="0" dirty="0">
                <a:solidFill>
                  <a:schemeClr val="tx1"/>
                </a:solidFill>
                <a:latin typeface="Book Antiqua" pitchFamily="18" charset="0"/>
                <a:ea typeface="ＭＳ Ｐゴシック" pitchFamily="-112" charset="-128"/>
              </a:rPr>
              <a:t>long does a customer stay in the </a:t>
            </a:r>
            <a:r>
              <a:rPr lang="en-US" kern="0" dirty="0" smtClean="0">
                <a:solidFill>
                  <a:schemeClr val="tx1"/>
                </a:solidFill>
                <a:latin typeface="Book Antiqua" pitchFamily="18" charset="0"/>
                <a:ea typeface="ＭＳ Ｐゴシック" pitchFamily="-112" charset="-128"/>
              </a:rPr>
              <a:t>waiting line?</a:t>
            </a:r>
            <a:endParaRPr lang="en-US" dirty="0">
              <a:solidFill>
                <a:schemeClr val="tx1"/>
              </a:solidFill>
              <a:latin typeface="Book Antiqua" pitchFamily="18" charset="0"/>
            </a:endParaRPr>
          </a:p>
        </p:txBody>
      </p:sp>
      <p:sp>
        <p:nvSpPr>
          <p:cNvPr id="16" name="Content Placeholder 1"/>
          <p:cNvSpPr txBox="1">
            <a:spLocks/>
          </p:cNvSpPr>
          <p:nvPr/>
        </p:nvSpPr>
        <p:spPr bwMode="auto">
          <a:xfrm>
            <a:off x="34966" y="2233098"/>
            <a:ext cx="9144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spcAft>
                <a:spcPts val="600"/>
              </a:spcAft>
              <a:buSzPct val="75000"/>
              <a:defRPr/>
            </a:pPr>
            <a:r>
              <a:rPr lang="en-US" sz="2400" kern="0" dirty="0">
                <a:latin typeface="Book Antiqua" pitchFamily="18" charset="0"/>
                <a:ea typeface="ＭＳ Ｐゴシック" pitchFamily="-65" charset="-128"/>
                <a:cs typeface="MS Reference Sans Serif" pitchFamily="34" charset="0"/>
              </a:rPr>
              <a:t>e</a:t>
            </a:r>
            <a:r>
              <a:rPr lang="en-US" sz="2400" kern="0" dirty="0" smtClean="0">
                <a:latin typeface="Book Antiqua" pitchFamily="18" charset="0"/>
                <a:ea typeface="ＭＳ Ｐゴシック" pitchFamily="-65" charset="-128"/>
                <a:cs typeface="MS Reference Sans Serif" pitchFamily="34" charset="0"/>
              </a:rPr>
              <a:t>) </a:t>
            </a:r>
            <a:r>
              <a:rPr lang="en-US" sz="2400" kern="0" dirty="0">
                <a:latin typeface="Book Antiqua" pitchFamily="18" charset="0"/>
                <a:ea typeface="ＭＳ Ｐゴシック" pitchFamily="-65" charset="-128"/>
                <a:cs typeface="MS Reference Sans Serif" pitchFamily="34" charset="0"/>
              </a:rPr>
              <a:t>On average how many customers are in the system</a:t>
            </a:r>
            <a:r>
              <a:rPr lang="en-US" sz="2400" kern="0" dirty="0" smtClean="0">
                <a:latin typeface="Book Antiqua" pitchFamily="18" charset="0"/>
                <a:ea typeface="ＭＳ Ｐゴシック" pitchFamily="-65" charset="-128"/>
                <a:cs typeface="MS Reference Sans Serif" pitchFamily="34" charset="0"/>
              </a:rPr>
              <a:t>? I </a:t>
            </a:r>
            <a:r>
              <a:rPr lang="en-US" sz="2400" kern="0" dirty="0">
                <a:latin typeface="Book Antiqua" pitchFamily="18" charset="0"/>
                <a:ea typeface="ＭＳ Ｐゴシック" pitchFamily="-65" charset="-128"/>
                <a:cs typeface="MS Reference Sans Serif" pitchFamily="34" charset="0"/>
              </a:rPr>
              <a:t>= ?</a:t>
            </a:r>
          </a:p>
          <a:p>
            <a:pPr marL="342900" lvl="0" indent="-342900" eaLnBrk="1" hangingPunct="1">
              <a:spcBef>
                <a:spcPct val="20000"/>
              </a:spcBef>
              <a:spcAft>
                <a:spcPts val="600"/>
              </a:spcAft>
              <a:buSzPct val="75000"/>
              <a:defRPr/>
            </a:pPr>
            <a:r>
              <a:rPr lang="en-US" sz="2400" kern="0" dirty="0">
                <a:latin typeface="Book Antiqua" pitchFamily="18" charset="0"/>
                <a:ea typeface="ＭＳ Ｐゴシック" pitchFamily="-65" charset="-128"/>
                <a:cs typeface="MS Reference Sans Serif" pitchFamily="34" charset="0"/>
              </a:rPr>
              <a:t>I = </a:t>
            </a:r>
            <a:r>
              <a:rPr lang="en-US" sz="2400" kern="0" dirty="0" err="1" smtClean="0">
                <a:latin typeface="Book Antiqua" pitchFamily="18" charset="0"/>
                <a:ea typeface="ＭＳ Ｐゴシック" pitchFamily="-65" charset="-128"/>
                <a:cs typeface="MS Reference Sans Serif" pitchFamily="34" charset="0"/>
              </a:rPr>
              <a:t>Ii+Ip</a:t>
            </a:r>
            <a:r>
              <a:rPr lang="en-US" sz="2400" kern="0" dirty="0" smtClean="0">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I </a:t>
            </a:r>
            <a:r>
              <a:rPr lang="en-US" sz="2400" kern="0" dirty="0">
                <a:latin typeface="Book Antiqua" pitchFamily="18" charset="0"/>
                <a:ea typeface="ＭＳ Ｐゴシック" pitchFamily="-65" charset="-128"/>
                <a:cs typeface="MS Reference Sans Serif" pitchFamily="34" charset="0"/>
              </a:rPr>
              <a:t>= </a:t>
            </a:r>
            <a:endParaRPr lang="en-US" sz="2400" kern="0" dirty="0" smtClean="0">
              <a:latin typeface="Book Antiqua" pitchFamily="18" charset="0"/>
              <a:ea typeface="ＭＳ Ｐゴシック" pitchFamily="-65" charset="-128"/>
              <a:cs typeface="MS Reference Sans Serif" pitchFamily="34" charset="0"/>
            </a:endParaRPr>
          </a:p>
        </p:txBody>
      </p:sp>
      <p:sp>
        <p:nvSpPr>
          <p:cNvPr id="17" name="Content Placeholder 1"/>
          <p:cNvSpPr txBox="1">
            <a:spLocks/>
          </p:cNvSpPr>
          <p:nvPr/>
        </p:nvSpPr>
        <p:spPr bwMode="auto">
          <a:xfrm>
            <a:off x="34966" y="3321090"/>
            <a:ext cx="9144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spcAft>
                <a:spcPts val="600"/>
              </a:spcAft>
              <a:buSzPct val="75000"/>
              <a:defRPr/>
            </a:pPr>
            <a:r>
              <a:rPr lang="en-US" sz="2400" kern="0" dirty="0">
                <a:latin typeface="Book Antiqua" pitchFamily="18" charset="0"/>
                <a:ea typeface="ＭＳ Ｐゴシック" pitchFamily="-65" charset="-128"/>
                <a:cs typeface="MS Reference Sans Serif" pitchFamily="34" charset="0"/>
              </a:rPr>
              <a:t>f</a:t>
            </a:r>
            <a:r>
              <a:rPr lang="en-US" sz="2400" kern="0" dirty="0" smtClean="0">
                <a:latin typeface="Book Antiqua" pitchFamily="18" charset="0"/>
                <a:ea typeface="ＭＳ Ｐゴシック" pitchFamily="-65" charset="-128"/>
                <a:cs typeface="MS Reference Sans Serif" pitchFamily="34" charset="0"/>
              </a:rPr>
              <a:t>) </a:t>
            </a:r>
            <a:r>
              <a:rPr lang="en-US" sz="2400" kern="0" dirty="0">
                <a:latin typeface="Book Antiqua" pitchFamily="18" charset="0"/>
                <a:ea typeface="ＭＳ Ｐゴシック" pitchFamily="-65" charset="-128"/>
                <a:cs typeface="MS Reference Sans Serif" pitchFamily="34" charset="0"/>
              </a:rPr>
              <a:t>On average how long does a customer stay in the system?</a:t>
            </a:r>
          </a:p>
          <a:p>
            <a:pPr marL="342900" indent="-342900" eaLnBrk="1" hangingPunct="1">
              <a:spcBef>
                <a:spcPct val="20000"/>
              </a:spcBef>
              <a:spcAft>
                <a:spcPts val="600"/>
              </a:spcAft>
              <a:buSzPct val="75000"/>
              <a:defRPr/>
            </a:pPr>
            <a:r>
              <a:rPr lang="en-US" sz="2400" kern="0" dirty="0">
                <a:latin typeface="Book Antiqua" pitchFamily="18" charset="0"/>
                <a:ea typeface="ＭＳ Ｐゴシック" pitchFamily="-65" charset="-128"/>
                <a:cs typeface="MS Reference Sans Serif" pitchFamily="34" charset="0"/>
              </a:rPr>
              <a:t>T = </a:t>
            </a:r>
            <a:r>
              <a:rPr lang="en-US" sz="2400" kern="0" dirty="0" err="1">
                <a:latin typeface="Book Antiqua" pitchFamily="18" charset="0"/>
                <a:ea typeface="ＭＳ Ｐゴシック" pitchFamily="-65" charset="-128"/>
                <a:cs typeface="MS Reference Sans Serif" pitchFamily="34" charset="0"/>
              </a:rPr>
              <a:t>Ti+Tp</a:t>
            </a:r>
            <a:r>
              <a:rPr lang="en-US" sz="2400" kern="0" dirty="0">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T </a:t>
            </a:r>
            <a:r>
              <a:rPr lang="en-US" sz="2400" kern="0" dirty="0">
                <a:latin typeface="Book Antiqua" pitchFamily="18" charset="0"/>
                <a:ea typeface="ＭＳ Ｐゴシック" pitchFamily="-65" charset="-128"/>
                <a:cs typeface="MS Reference Sans Serif" pitchFamily="34" charset="0"/>
              </a:rPr>
              <a:t>= </a:t>
            </a:r>
            <a:endParaRPr kumimoji="0" lang="en-US" sz="2200" b="0" i="0" u="none" strike="noStrike" kern="0" cap="none" spc="0" normalizeH="0" baseline="0" noProof="0" dirty="0" smtClean="0">
              <a:ln>
                <a:noFill/>
              </a:ln>
              <a:effectLst/>
              <a:uLnTx/>
              <a:uFillTx/>
              <a:latin typeface="Book Antiqua" pitchFamily="18" charset="0"/>
              <a:ea typeface="ＭＳ Ｐゴシック" pitchFamily="-112" charset="-128"/>
            </a:endParaRPr>
          </a:p>
        </p:txBody>
      </p:sp>
      <p:sp>
        <p:nvSpPr>
          <p:cNvPr id="18" name="Content Placeholder 1"/>
          <p:cNvSpPr txBox="1">
            <a:spLocks/>
          </p:cNvSpPr>
          <p:nvPr/>
        </p:nvSpPr>
        <p:spPr bwMode="auto">
          <a:xfrm>
            <a:off x="2357584" y="2769615"/>
            <a:ext cx="1754908" cy="3952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0.5 +0.5 =1</a:t>
            </a:r>
          </a:p>
        </p:txBody>
      </p:sp>
      <p:sp>
        <p:nvSpPr>
          <p:cNvPr id="19" name="Content Placeholder 1"/>
          <p:cNvSpPr txBox="1">
            <a:spLocks/>
          </p:cNvSpPr>
          <p:nvPr/>
        </p:nvSpPr>
        <p:spPr bwMode="auto">
          <a:xfrm>
            <a:off x="2590800" y="3847193"/>
            <a:ext cx="1754908" cy="3952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5 + 5 =10</a:t>
            </a:r>
          </a:p>
        </p:txBody>
      </p:sp>
      <p:sp>
        <p:nvSpPr>
          <p:cNvPr id="20" name="Content Placeholder 1"/>
          <p:cNvSpPr txBox="1">
            <a:spLocks/>
          </p:cNvSpPr>
          <p:nvPr/>
        </p:nvSpPr>
        <p:spPr bwMode="auto">
          <a:xfrm>
            <a:off x="34966" y="4572000"/>
            <a:ext cx="9144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Alternatively RT=I </a:t>
            </a:r>
          </a:p>
          <a:p>
            <a:pPr marL="34290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6T=1 </a:t>
            </a:r>
            <a:r>
              <a:rPr lang="en-US" sz="2400" kern="0" dirty="0" smtClean="0">
                <a:latin typeface="Book Antiqua" pitchFamily="18" charset="0"/>
                <a:ea typeface="ＭＳ Ｐゴシック" pitchFamily="-65" charset="-128"/>
                <a:cs typeface="MS Reference Sans Serif" pitchFamily="34" charset="0"/>
                <a:sym typeface="Wingdings" panose="05000000000000000000" pitchFamily="2" charset="2"/>
              </a:rPr>
              <a:t>1/6 </a:t>
            </a:r>
            <a:r>
              <a:rPr lang="en-US" sz="2400" kern="0" dirty="0" err="1" smtClean="0">
                <a:latin typeface="Book Antiqua" pitchFamily="18" charset="0"/>
                <a:ea typeface="ＭＳ Ｐゴシック" pitchFamily="-65" charset="-128"/>
                <a:cs typeface="MS Reference Sans Serif" pitchFamily="34" charset="0"/>
                <a:sym typeface="Wingdings" panose="05000000000000000000" pitchFamily="2" charset="2"/>
              </a:rPr>
              <a:t>hr</a:t>
            </a:r>
            <a:r>
              <a:rPr lang="en-US" sz="2400" kern="0" dirty="0" smtClean="0">
                <a:latin typeface="Book Antiqua" pitchFamily="18" charset="0"/>
                <a:ea typeface="ＭＳ Ｐゴシック" pitchFamily="-65" charset="-128"/>
                <a:cs typeface="MS Reference Sans Serif" pitchFamily="34" charset="0"/>
                <a:sym typeface="Wingdings" panose="05000000000000000000" pitchFamily="2" charset="2"/>
              </a:rPr>
              <a:t> or 10 min</a:t>
            </a:r>
            <a:endParaRPr lang="en-US" sz="2400" kern="0" dirty="0" smtClean="0">
              <a:latin typeface="Book Antiqua" pitchFamily="18" charset="0"/>
              <a:ea typeface="ＭＳ Ｐゴシック" pitchFamily="-65" charset="-128"/>
              <a:cs typeface="MS Reference Sans Serif" pitchFamily="34" charset="0"/>
            </a:endParaRPr>
          </a:p>
        </p:txBody>
      </p:sp>
    </p:spTree>
    <p:extLst>
      <p:ext uri="{BB962C8B-B14F-4D97-AF65-F5344CB8AC3E}">
        <p14:creationId xmlns:p14="http://schemas.microsoft.com/office/powerpoint/2010/main" val="6829277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dissolv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ssolv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dissolve">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dissolve">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dissolve">
                                      <p:cBhvr>
                                        <p:cTn id="27" dur="500"/>
                                        <p:tgtEl>
                                          <p:spTgt spid="1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animEffect transition="in" filter="dissolve">
                                      <p:cBhvr>
                                        <p:cTn id="32" dur="500"/>
                                        <p:tgtEl>
                                          <p:spTgt spid="1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
                                            <p:txEl>
                                              <p:pRg st="0" end="0"/>
                                            </p:txEl>
                                          </p:spTgt>
                                        </p:tgtEl>
                                        <p:attrNameLst>
                                          <p:attrName>style.visibility</p:attrName>
                                        </p:attrNameLst>
                                      </p:cBhvr>
                                      <p:to>
                                        <p:strVal val="visible"/>
                                      </p:to>
                                    </p:set>
                                    <p:animEffect transition="in" filter="dissolve">
                                      <p:cBhvr>
                                        <p:cTn id="37" dur="500"/>
                                        <p:tgtEl>
                                          <p:spTgt spid="1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xEl>
                                              <p:pRg st="1" end="1"/>
                                            </p:txEl>
                                          </p:spTgt>
                                        </p:tgtEl>
                                        <p:attrNameLst>
                                          <p:attrName>style.visibility</p:attrName>
                                        </p:attrNameLst>
                                      </p:cBhvr>
                                      <p:to>
                                        <p:strVal val="visible"/>
                                      </p:to>
                                    </p:set>
                                    <p:animEffect transition="in" filter="dissolve">
                                      <p:cBhvr>
                                        <p:cTn id="42" dur="500"/>
                                        <p:tgtEl>
                                          <p:spTgt spid="16">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8">
                                            <p:txEl>
                                              <p:pRg st="0" end="0"/>
                                            </p:txEl>
                                          </p:spTgt>
                                        </p:tgtEl>
                                        <p:attrNameLst>
                                          <p:attrName>style.visibility</p:attrName>
                                        </p:attrNameLst>
                                      </p:cBhvr>
                                      <p:to>
                                        <p:strVal val="visible"/>
                                      </p:to>
                                    </p:set>
                                    <p:animEffect transition="in" filter="dissolve">
                                      <p:cBhvr>
                                        <p:cTn id="47" dur="500"/>
                                        <p:tgtEl>
                                          <p:spTgt spid="1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7">
                                            <p:txEl>
                                              <p:pRg st="0" end="0"/>
                                            </p:txEl>
                                          </p:spTgt>
                                        </p:tgtEl>
                                        <p:attrNameLst>
                                          <p:attrName>style.visibility</p:attrName>
                                        </p:attrNameLst>
                                      </p:cBhvr>
                                      <p:to>
                                        <p:strVal val="visible"/>
                                      </p:to>
                                    </p:set>
                                    <p:animEffect transition="in" filter="dissolve">
                                      <p:cBhvr>
                                        <p:cTn id="52" dur="500"/>
                                        <p:tgtEl>
                                          <p:spTgt spid="17">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7">
                                            <p:txEl>
                                              <p:pRg st="1" end="1"/>
                                            </p:txEl>
                                          </p:spTgt>
                                        </p:tgtEl>
                                        <p:attrNameLst>
                                          <p:attrName>style.visibility</p:attrName>
                                        </p:attrNameLst>
                                      </p:cBhvr>
                                      <p:to>
                                        <p:strVal val="visible"/>
                                      </p:to>
                                    </p:set>
                                    <p:animEffect transition="in" filter="dissolve">
                                      <p:cBhvr>
                                        <p:cTn id="57" dur="500"/>
                                        <p:tgtEl>
                                          <p:spTgt spid="17">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9">
                                            <p:txEl>
                                              <p:pRg st="0" end="0"/>
                                            </p:txEl>
                                          </p:spTgt>
                                        </p:tgtEl>
                                        <p:attrNameLst>
                                          <p:attrName>style.visibility</p:attrName>
                                        </p:attrNameLst>
                                      </p:cBhvr>
                                      <p:to>
                                        <p:strVal val="visible"/>
                                      </p:to>
                                    </p:set>
                                    <p:animEffect transition="in" filter="dissolve">
                                      <p:cBhvr>
                                        <p:cTn id="62" dur="500"/>
                                        <p:tgtEl>
                                          <p:spTgt spid="19">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0">
                                            <p:txEl>
                                              <p:pRg st="0" end="0"/>
                                            </p:txEl>
                                          </p:spTgt>
                                        </p:tgtEl>
                                        <p:attrNameLst>
                                          <p:attrName>style.visibility</p:attrName>
                                        </p:attrNameLst>
                                      </p:cBhvr>
                                      <p:to>
                                        <p:strVal val="visible"/>
                                      </p:to>
                                    </p:set>
                                    <p:animEffect transition="in" filter="dissolve">
                                      <p:cBhvr>
                                        <p:cTn id="67" dur="500"/>
                                        <p:tgtEl>
                                          <p:spTgt spid="2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0">
                                            <p:txEl>
                                              <p:pRg st="1" end="1"/>
                                            </p:txEl>
                                          </p:spTgt>
                                        </p:tgtEl>
                                        <p:attrNameLst>
                                          <p:attrName>style.visibility</p:attrName>
                                        </p:attrNameLst>
                                      </p:cBhvr>
                                      <p:to>
                                        <p:strVal val="visible"/>
                                      </p:to>
                                    </p:set>
                                    <p:animEffect transition="in" filter="dissolve">
                                      <p:cBhvr>
                                        <p:cTn id="72" dur="500"/>
                                        <p:tgtEl>
                                          <p:spTgt spid="2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2" grpId="0" build="p"/>
      <p:bldP spid="13" grpId="0" build="p"/>
      <p:bldP spid="16" grpId="0" build="p"/>
      <p:bldP spid="17" grpId="0" build="p"/>
      <p:bldP spid="18" grpId="0" build="p"/>
      <p:bldP spid="19" grpId="0" build="p"/>
      <p:bldP spid="20"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066800"/>
            <a:ext cx="8991599" cy="3886200"/>
          </a:xfrm>
        </p:spPr>
        <p:txBody>
          <a:bodyPr/>
          <a:lstStyle/>
          <a:p>
            <a:pPr marL="0" indent="0">
              <a:spcAft>
                <a:spcPts val="600"/>
              </a:spcAft>
              <a:buFont typeface="Wingdings" pitchFamily="2" charset="2"/>
              <a:buNone/>
              <a:defRPr/>
            </a:pPr>
            <a:r>
              <a:rPr lang="en-US" sz="2400" dirty="0" smtClean="0">
                <a:latin typeface="Book Antiqua" pitchFamily="18" charset="0"/>
              </a:rPr>
              <a:t>The Monterey post station has </a:t>
            </a:r>
            <a:r>
              <a:rPr lang="en-US" sz="2400" dirty="0" smtClean="0">
                <a:solidFill>
                  <a:srgbClr val="FF0000"/>
                </a:solidFill>
                <a:latin typeface="Book Antiqua" pitchFamily="18" charset="0"/>
              </a:rPr>
              <a:t>7 tellers </a:t>
            </a:r>
            <a:r>
              <a:rPr lang="en-US" sz="2400" dirty="0" smtClean="0">
                <a:latin typeface="Book Antiqua" pitchFamily="18" charset="0"/>
              </a:rPr>
              <a:t>from Monday to Saturday. </a:t>
            </a:r>
            <a:r>
              <a:rPr lang="en-US" sz="2400" dirty="0" smtClean="0">
                <a:solidFill>
                  <a:srgbClr val="FF0000"/>
                </a:solidFill>
                <a:latin typeface="Book Antiqua" pitchFamily="18" charset="0"/>
              </a:rPr>
              <a:t>Customers</a:t>
            </a:r>
            <a:r>
              <a:rPr lang="en-US" sz="2400" dirty="0" smtClean="0">
                <a:latin typeface="Book Antiqua" pitchFamily="18" charset="0"/>
              </a:rPr>
              <a:t> arrive to the station following a </a:t>
            </a:r>
            <a:r>
              <a:rPr lang="en-US" sz="2400" dirty="0" smtClean="0">
                <a:solidFill>
                  <a:srgbClr val="FF0000"/>
                </a:solidFill>
                <a:latin typeface="Book Antiqua" pitchFamily="18" charset="0"/>
              </a:rPr>
              <a:t>Poisson</a:t>
            </a:r>
            <a:r>
              <a:rPr lang="en-US" sz="2400" dirty="0" smtClean="0">
                <a:latin typeface="Book Antiqua" pitchFamily="18" charset="0"/>
              </a:rPr>
              <a:t> process with a rate of </a:t>
            </a:r>
            <a:r>
              <a:rPr lang="en-US" sz="2400" dirty="0" smtClean="0">
                <a:solidFill>
                  <a:srgbClr val="FF0000"/>
                </a:solidFill>
                <a:latin typeface="Book Antiqua" pitchFamily="18" charset="0"/>
              </a:rPr>
              <a:t>36 </a:t>
            </a:r>
            <a:r>
              <a:rPr lang="en-US" sz="2400" dirty="0" smtClean="0">
                <a:latin typeface="Book Antiqua" pitchFamily="18" charset="0"/>
              </a:rPr>
              <a:t>customers </a:t>
            </a:r>
            <a:r>
              <a:rPr lang="en-US" sz="2400" dirty="0" smtClean="0">
                <a:solidFill>
                  <a:srgbClr val="FF0000"/>
                </a:solidFill>
                <a:latin typeface="Book Antiqua" pitchFamily="18" charset="0"/>
              </a:rPr>
              <a:t>per hour</a:t>
            </a:r>
            <a:r>
              <a:rPr lang="en-US" sz="2400" dirty="0" smtClean="0">
                <a:latin typeface="Book Antiqua" pitchFamily="18" charset="0"/>
              </a:rPr>
              <a:t>. The </a:t>
            </a:r>
            <a:r>
              <a:rPr lang="en-US" sz="2400" dirty="0" smtClean="0">
                <a:solidFill>
                  <a:srgbClr val="FF0000"/>
                </a:solidFill>
                <a:latin typeface="Book Antiqua" pitchFamily="18" charset="0"/>
              </a:rPr>
              <a:t>service</a:t>
            </a:r>
            <a:r>
              <a:rPr lang="en-US" sz="2400" dirty="0" smtClean="0">
                <a:latin typeface="Book Antiqua" pitchFamily="18" charset="0"/>
              </a:rPr>
              <a:t> time is </a:t>
            </a:r>
            <a:r>
              <a:rPr lang="en-US" sz="2400" dirty="0" smtClean="0">
                <a:solidFill>
                  <a:srgbClr val="FF0000"/>
                </a:solidFill>
                <a:latin typeface="Book Antiqua" pitchFamily="18" charset="0"/>
              </a:rPr>
              <a:t>exponentially</a:t>
            </a:r>
            <a:r>
              <a:rPr lang="en-US" sz="2400" dirty="0" smtClean="0">
                <a:latin typeface="Book Antiqua" pitchFamily="18" charset="0"/>
              </a:rPr>
              <a:t> distributed with mean </a:t>
            </a:r>
            <a:r>
              <a:rPr lang="en-US" sz="2400" dirty="0" smtClean="0">
                <a:solidFill>
                  <a:srgbClr val="FF0000"/>
                </a:solidFill>
                <a:latin typeface="Book Antiqua" pitchFamily="18" charset="0"/>
              </a:rPr>
              <a:t>10 minutes.</a:t>
            </a:r>
          </a:p>
          <a:p>
            <a:pPr>
              <a:spcAft>
                <a:spcPts val="600"/>
              </a:spcAft>
              <a:buFont typeface="Wingdings" pitchFamily="2" charset="2"/>
              <a:buNone/>
              <a:defRPr/>
            </a:pPr>
            <a:r>
              <a:rPr lang="en-US" sz="2400" dirty="0" smtClean="0">
                <a:latin typeface="Book Antiqua" pitchFamily="18" charset="0"/>
              </a:rPr>
              <a:t>a) What is the utilization rate of the tellers? </a:t>
            </a:r>
          </a:p>
          <a:p>
            <a:pPr>
              <a:spcAft>
                <a:spcPts val="600"/>
              </a:spcAft>
              <a:buFont typeface="Wingdings" pitchFamily="2" charset="2"/>
              <a:buNone/>
              <a:defRPr/>
            </a:pPr>
            <a:r>
              <a:rPr lang="en-US" sz="2400" dirty="0" smtClean="0">
                <a:latin typeface="Book Antiqua" pitchFamily="18" charset="0"/>
              </a:rPr>
              <a:t>R = 36, </a:t>
            </a:r>
            <a:r>
              <a:rPr lang="en-US" sz="2400" dirty="0" err="1" smtClean="0">
                <a:latin typeface="Book Antiqua" pitchFamily="18" charset="0"/>
              </a:rPr>
              <a:t>Rp</a:t>
            </a:r>
            <a:r>
              <a:rPr lang="en-US" sz="2400" dirty="0" smtClean="0">
                <a:latin typeface="Book Antiqua" pitchFamily="18" charset="0"/>
              </a:rPr>
              <a:t> = 7/10=0.7 /min or 42 /hr</a:t>
            </a:r>
          </a:p>
          <a:p>
            <a:pPr>
              <a:spcAft>
                <a:spcPts val="600"/>
              </a:spcAft>
              <a:buFont typeface="Wingdings" pitchFamily="2" charset="2"/>
              <a:buNone/>
              <a:defRPr/>
            </a:pPr>
            <a:r>
              <a:rPr lang="en-US" sz="2400" dirty="0" smtClean="0">
                <a:latin typeface="Book Antiqua" pitchFamily="18" charset="0"/>
              </a:rPr>
              <a:t>U = R/</a:t>
            </a:r>
            <a:r>
              <a:rPr lang="en-US" sz="2400" dirty="0" err="1" smtClean="0">
                <a:latin typeface="Book Antiqua" pitchFamily="18" charset="0"/>
              </a:rPr>
              <a:t>Rp</a:t>
            </a:r>
            <a:r>
              <a:rPr lang="en-US" sz="2400" dirty="0" smtClean="0">
                <a:latin typeface="Book Antiqua" pitchFamily="18" charset="0"/>
              </a:rPr>
              <a:t>= 36/42 = 6/7 = 85.7%</a:t>
            </a:r>
          </a:p>
          <a:p>
            <a:pPr>
              <a:spcAft>
                <a:spcPts val="600"/>
              </a:spcAft>
              <a:buFont typeface="Wingdings" pitchFamily="2" charset="2"/>
              <a:buNone/>
              <a:defRPr/>
            </a:pPr>
            <a:endParaRPr lang="en-US" sz="800" b="1" dirty="0" smtClean="0">
              <a:latin typeface="Book Antiqua" pitchFamily="18" charset="0"/>
            </a:endParaRPr>
          </a:p>
          <a:p>
            <a:pPr>
              <a:spcAft>
                <a:spcPts val="600"/>
              </a:spcAft>
              <a:buFont typeface="Wingdings" pitchFamily="2" charset="2"/>
              <a:buNone/>
              <a:defRPr/>
            </a:pPr>
            <a:r>
              <a:rPr lang="en-US" sz="2400" dirty="0" smtClean="0">
                <a:latin typeface="Book Antiqua" pitchFamily="18" charset="0"/>
              </a:rPr>
              <a:t>b) What is the average number of customers waiting in line?   </a:t>
            </a: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graphicFrame>
        <p:nvGraphicFramePr>
          <p:cNvPr id="3" name="Object 5"/>
          <p:cNvGraphicFramePr>
            <a:graphicFrameLocks noChangeAspect="1"/>
          </p:cNvGraphicFramePr>
          <p:nvPr>
            <p:extLst/>
          </p:nvPr>
        </p:nvGraphicFramePr>
        <p:xfrm>
          <a:off x="166688" y="5163746"/>
          <a:ext cx="3893728" cy="1214829"/>
        </p:xfrm>
        <a:graphic>
          <a:graphicData uri="http://schemas.openxmlformats.org/presentationml/2006/ole">
            <mc:AlternateContent xmlns:mc="http://schemas.openxmlformats.org/markup-compatibility/2006">
              <mc:Choice xmlns:v="urn:schemas-microsoft-com:vml" Requires="v">
                <p:oleObj spid="_x0000_s237585" name="Equation" r:id="rId4" imgW="1422360" imgH="444240" progId="Equation.3">
                  <p:embed/>
                </p:oleObj>
              </mc:Choice>
              <mc:Fallback>
                <p:oleObj name="Equation" r:id="rId4" imgW="1422360" imgH="444240" progId="Equation.3">
                  <p:embed/>
                  <p:pic>
                    <p:nvPicPr>
                      <p:cNvPr id="3"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688" y="5163746"/>
                        <a:ext cx="3893728" cy="1214829"/>
                      </a:xfrm>
                      <a:prstGeom prst="rect">
                        <a:avLst/>
                      </a:prstGeom>
                      <a:noFill/>
                      <a:extLst/>
                    </p:spPr>
                  </p:pic>
                </p:oleObj>
              </mc:Fallback>
            </mc:AlternateContent>
          </a:graphicData>
        </a:graphic>
      </p:graphicFrame>
      <p:graphicFrame>
        <p:nvGraphicFramePr>
          <p:cNvPr id="5" name="Object 9"/>
          <p:cNvGraphicFramePr>
            <a:graphicFrameLocks noChangeAspect="1"/>
          </p:cNvGraphicFramePr>
          <p:nvPr>
            <p:extLst/>
          </p:nvPr>
        </p:nvGraphicFramePr>
        <p:xfrm>
          <a:off x="7904163" y="5649209"/>
          <a:ext cx="1087437" cy="446791"/>
        </p:xfrm>
        <a:graphic>
          <a:graphicData uri="http://schemas.openxmlformats.org/presentationml/2006/ole">
            <mc:AlternateContent xmlns:mc="http://schemas.openxmlformats.org/markup-compatibility/2006">
              <mc:Choice xmlns:v="urn:schemas-microsoft-com:vml" Requires="v">
                <p:oleObj spid="_x0000_s237586" name="Equation" r:id="rId6" imgW="431640" imgH="177480" progId="Equation.3">
                  <p:embed/>
                </p:oleObj>
              </mc:Choice>
              <mc:Fallback>
                <p:oleObj name="Equation" r:id="rId6" imgW="431640" imgH="177480" progId="Equation.3">
                  <p:embed/>
                  <p:pic>
                    <p:nvPicPr>
                      <p:cNvPr id="5" name="Object 9"/>
                      <p:cNvPicPr>
                        <a:picLocks noChangeAspect="1" noChangeArrowheads="1"/>
                      </p:cNvPicPr>
                      <p:nvPr/>
                    </p:nvPicPr>
                    <p:blipFill>
                      <a:blip r:embed="rId7"/>
                      <a:srcRect/>
                      <a:stretch>
                        <a:fillRect/>
                      </a:stretch>
                    </p:blipFill>
                    <p:spPr bwMode="auto">
                      <a:xfrm>
                        <a:off x="7904163" y="5649209"/>
                        <a:ext cx="1087437" cy="446791"/>
                      </a:xfrm>
                      <a:prstGeom prst="rect">
                        <a:avLst/>
                      </a:prstGeom>
                      <a:noFill/>
                      <a:extLst/>
                    </p:spPr>
                  </p:pic>
                </p:oleObj>
              </mc:Fallback>
            </mc:AlternateContent>
          </a:graphicData>
        </a:graphic>
      </p:graphicFrame>
      <p:graphicFrame>
        <p:nvGraphicFramePr>
          <p:cNvPr id="2" name="Object 6"/>
          <p:cNvGraphicFramePr>
            <a:graphicFrameLocks noChangeAspect="1"/>
          </p:cNvGraphicFramePr>
          <p:nvPr>
            <p:extLst/>
          </p:nvPr>
        </p:nvGraphicFramePr>
        <p:xfrm>
          <a:off x="4101229" y="5184126"/>
          <a:ext cx="3823571" cy="1216674"/>
        </p:xfrm>
        <a:graphic>
          <a:graphicData uri="http://schemas.openxmlformats.org/presentationml/2006/ole">
            <mc:AlternateContent xmlns:mc="http://schemas.openxmlformats.org/markup-compatibility/2006">
              <mc:Choice xmlns:v="urn:schemas-microsoft-com:vml" Requires="v">
                <p:oleObj spid="_x0000_s237587" name="Equation" r:id="rId8" imgW="1396800" imgH="444240" progId="Equation.3">
                  <p:embed/>
                </p:oleObj>
              </mc:Choice>
              <mc:Fallback>
                <p:oleObj name="Equation" r:id="rId8" imgW="1396800" imgH="444240" progId="Equation.3">
                  <p:embed/>
                  <p:pic>
                    <p:nvPicPr>
                      <p:cNvPr id="2" name="Object 6"/>
                      <p:cNvPicPr>
                        <a:picLocks noChangeAspect="1" noChangeArrowheads="1"/>
                      </p:cNvPicPr>
                      <p:nvPr/>
                    </p:nvPicPr>
                    <p:blipFill>
                      <a:blip r:embed="rId9"/>
                      <a:srcRect/>
                      <a:stretch>
                        <a:fillRect/>
                      </a:stretch>
                    </p:blipFill>
                    <p:spPr bwMode="auto">
                      <a:xfrm>
                        <a:off x="4101229" y="5184126"/>
                        <a:ext cx="3823571" cy="1216674"/>
                      </a:xfrm>
                      <a:prstGeom prst="rect">
                        <a:avLst/>
                      </a:prstGeom>
                      <a:noFill/>
                      <a:extLst/>
                    </p:spPr>
                  </p:pic>
                </p:oleObj>
              </mc:Fallback>
            </mc:AlternateContent>
          </a:graphicData>
        </a:graphic>
      </p:graphicFrame>
      <p:sp>
        <p:nvSpPr>
          <p:cNvPr id="7"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A5</a:t>
            </a:r>
          </a:p>
        </p:txBody>
      </p:sp>
    </p:spTree>
    <p:extLst>
      <p:ext uri="{BB962C8B-B14F-4D97-AF65-F5344CB8AC3E}">
        <p14:creationId xmlns:p14="http://schemas.microsoft.com/office/powerpoint/2010/main" val="334575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5" end="5"/>
                                            </p:txEl>
                                          </p:spTgt>
                                        </p:tgtEl>
                                        <p:attrNameLst>
                                          <p:attrName>style.visibility</p:attrName>
                                        </p:attrNameLst>
                                      </p:cBhvr>
                                      <p:to>
                                        <p:strVal val="visible"/>
                                      </p:to>
                                    </p:set>
                                    <p:animEffect transition="in" filter="dissolve">
                                      <p:cBhvr>
                                        <p:cTn id="22" dur="500"/>
                                        <p:tgtEl>
                                          <p:spTgt spid="205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dissolv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33475"/>
            <a:ext cx="8839200" cy="4429125"/>
          </a:xfrm>
        </p:spPr>
        <p:txBody>
          <a:bodyPr/>
          <a:lstStyle/>
          <a:p>
            <a:pPr marL="0" indent="0">
              <a:spcAft>
                <a:spcPts val="600"/>
              </a:spcAft>
              <a:buFont typeface="Wingdings" pitchFamily="2" charset="2"/>
              <a:buNone/>
              <a:defRPr/>
            </a:pPr>
            <a:r>
              <a:rPr lang="en-US" sz="2400" dirty="0" smtClean="0">
                <a:latin typeface="Book Antiqua" pitchFamily="18" charset="0"/>
              </a:rPr>
              <a:t>On Sunday, </a:t>
            </a:r>
            <a:r>
              <a:rPr lang="en-US" sz="2400" dirty="0" smtClean="0">
                <a:solidFill>
                  <a:srgbClr val="FF0000"/>
                </a:solidFill>
                <a:latin typeface="Book Antiqua" pitchFamily="18" charset="0"/>
              </a:rPr>
              <a:t>instead of tellers</a:t>
            </a:r>
            <a:r>
              <a:rPr lang="en-US" sz="2400" dirty="0" smtClean="0">
                <a:latin typeface="Book Antiqua" pitchFamily="18" charset="0"/>
              </a:rPr>
              <a:t>, the post station only opens </a:t>
            </a:r>
            <a:r>
              <a:rPr lang="en-US" sz="2400" dirty="0" smtClean="0">
                <a:solidFill>
                  <a:srgbClr val="FF0000"/>
                </a:solidFill>
                <a:latin typeface="Book Antiqua" pitchFamily="18" charset="0"/>
              </a:rPr>
              <a:t>3 auto-mail machines </a:t>
            </a:r>
            <a:r>
              <a:rPr lang="en-US" sz="2400" dirty="0" smtClean="0">
                <a:latin typeface="Book Antiqua" pitchFamily="18" charset="0"/>
              </a:rPr>
              <a:t>to provide automatic service. Each machine can weight the different size of packages, print self-adhesive labels and accept payments. </a:t>
            </a:r>
            <a:r>
              <a:rPr lang="en-US" sz="2400" dirty="0" smtClean="0">
                <a:solidFill>
                  <a:srgbClr val="FF0000"/>
                </a:solidFill>
                <a:latin typeface="Book Antiqua" pitchFamily="18" charset="0"/>
              </a:rPr>
              <a:t>Arrival</a:t>
            </a:r>
            <a:r>
              <a:rPr lang="en-US" sz="2400" dirty="0" smtClean="0">
                <a:latin typeface="Book Antiqua" pitchFamily="18" charset="0"/>
              </a:rPr>
              <a:t> is Poisson with rate </a:t>
            </a:r>
            <a:r>
              <a:rPr lang="en-US" sz="2400" dirty="0" smtClean="0">
                <a:solidFill>
                  <a:srgbClr val="FF0000"/>
                </a:solidFill>
                <a:latin typeface="Book Antiqua" pitchFamily="18" charset="0"/>
              </a:rPr>
              <a:t>20</a:t>
            </a:r>
            <a:r>
              <a:rPr lang="en-US" sz="2400" dirty="0" smtClean="0">
                <a:latin typeface="Book Antiqua" pitchFamily="18" charset="0"/>
              </a:rPr>
              <a:t> customers per </a:t>
            </a:r>
            <a:r>
              <a:rPr lang="en-US" sz="2400" dirty="0" smtClean="0">
                <a:solidFill>
                  <a:srgbClr val="FF0000"/>
                </a:solidFill>
                <a:latin typeface="Book Antiqua" pitchFamily="18" charset="0"/>
              </a:rPr>
              <a:t>hour</a:t>
            </a:r>
            <a:r>
              <a:rPr lang="en-US" sz="2400" dirty="0" smtClean="0">
                <a:latin typeface="Book Antiqua" pitchFamily="18" charset="0"/>
              </a:rPr>
              <a:t>. The </a:t>
            </a:r>
            <a:r>
              <a:rPr lang="en-US" sz="2400" dirty="0" smtClean="0">
                <a:solidFill>
                  <a:srgbClr val="FF0000"/>
                </a:solidFill>
                <a:latin typeface="Book Antiqua" pitchFamily="18" charset="0"/>
              </a:rPr>
              <a:t>service</a:t>
            </a:r>
            <a:r>
              <a:rPr lang="en-US" sz="2400" dirty="0" smtClean="0">
                <a:latin typeface="Book Antiqua" pitchFamily="18" charset="0"/>
              </a:rPr>
              <a:t> time has an average of 7 minutes and standard deviation of 5.2 minutes. </a:t>
            </a:r>
          </a:p>
          <a:p>
            <a:pPr>
              <a:spcAft>
                <a:spcPts val="600"/>
              </a:spcAft>
              <a:buFont typeface="Wingdings" pitchFamily="2" charset="2"/>
              <a:buNone/>
              <a:defRPr/>
            </a:pPr>
            <a:r>
              <a:rPr lang="en-US" sz="2400" dirty="0" smtClean="0">
                <a:latin typeface="Book Antiqua" pitchFamily="18" charset="0"/>
              </a:rPr>
              <a:t>c) What is the mean service time? </a:t>
            </a:r>
          </a:p>
          <a:p>
            <a:pPr>
              <a:spcAft>
                <a:spcPts val="600"/>
              </a:spcAft>
              <a:buNone/>
              <a:defRPr/>
            </a:pPr>
            <a:r>
              <a:rPr lang="en-US" sz="2400" dirty="0" err="1" smtClean="0">
                <a:latin typeface="Book Antiqua" pitchFamily="18" charset="0"/>
              </a:rPr>
              <a:t>T</a:t>
            </a:r>
            <a:r>
              <a:rPr lang="en-US" baseline="-25000" dirty="0" err="1" smtClean="0">
                <a:latin typeface="Book Antiqua" pitchFamily="18" charset="0"/>
              </a:rPr>
              <a:t>p</a:t>
            </a:r>
            <a:r>
              <a:rPr lang="en-US" sz="2400" dirty="0" smtClean="0">
                <a:latin typeface="Book Antiqua" pitchFamily="18" charset="0"/>
              </a:rPr>
              <a:t> = </a:t>
            </a:r>
            <a:r>
              <a:rPr lang="en-US" dirty="0" smtClean="0">
                <a:latin typeface="Book Antiqua" pitchFamily="18" charset="0"/>
              </a:rPr>
              <a:t>7</a:t>
            </a:r>
            <a:r>
              <a:rPr lang="en-US" sz="2400" dirty="0" smtClean="0">
                <a:latin typeface="Book Antiqua" pitchFamily="18" charset="0"/>
              </a:rPr>
              <a:t> min</a:t>
            </a:r>
          </a:p>
          <a:p>
            <a:pPr>
              <a:spcAft>
                <a:spcPts val="600"/>
              </a:spcAft>
              <a:buFont typeface="Wingdings" pitchFamily="2" charset="2"/>
              <a:buNone/>
              <a:defRPr/>
            </a:pPr>
            <a:r>
              <a:rPr lang="en-US" sz="2400" dirty="0" smtClean="0">
                <a:latin typeface="Book Antiqua" pitchFamily="18" charset="0"/>
              </a:rPr>
              <a:t>d) What is the coefficient of variation of service time? </a:t>
            </a:r>
          </a:p>
          <a:p>
            <a:pPr>
              <a:spcAft>
                <a:spcPts val="600"/>
              </a:spcAft>
              <a:buFont typeface="Wingdings" pitchFamily="2" charset="2"/>
              <a:buNone/>
              <a:defRPr/>
            </a:pPr>
            <a:r>
              <a:rPr lang="en-US" sz="2400" dirty="0" smtClean="0">
                <a:latin typeface="Book Antiqua" pitchFamily="18" charset="0"/>
              </a:rPr>
              <a:t>	Cp = 5.2 / 7 = 0.74</a:t>
            </a: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sp>
        <p:nvSpPr>
          <p:cNvPr id="4"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1712913" algn="l"/>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A5</a:t>
            </a:r>
          </a:p>
        </p:txBody>
      </p:sp>
    </p:spTree>
    <p:extLst>
      <p:ext uri="{BB962C8B-B14F-4D97-AF65-F5344CB8AC3E}">
        <p14:creationId xmlns:p14="http://schemas.microsoft.com/office/powerpoint/2010/main" val="2294928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143000"/>
            <a:ext cx="8915400" cy="2590800"/>
          </a:xfrm>
        </p:spPr>
        <p:txBody>
          <a:bodyPr/>
          <a:lstStyle/>
          <a:p>
            <a:pPr>
              <a:spcAft>
                <a:spcPts val="600"/>
              </a:spcAft>
              <a:buFont typeface="Wingdings" pitchFamily="2" charset="2"/>
              <a:buNone/>
              <a:defRPr/>
            </a:pPr>
            <a:r>
              <a:rPr lang="en-US" sz="2400" dirty="0" smtClean="0">
                <a:latin typeface="Book Antiqua" pitchFamily="18" charset="0"/>
              </a:rPr>
              <a:t>e) What is the utilization rate? </a:t>
            </a:r>
          </a:p>
          <a:p>
            <a:pPr>
              <a:spcAft>
                <a:spcPts val="600"/>
              </a:spcAft>
              <a:buNone/>
              <a:defRPr/>
            </a:pPr>
            <a:r>
              <a:rPr lang="en-US" sz="2400" dirty="0" smtClean="0">
                <a:latin typeface="Book Antiqua" pitchFamily="18" charset="0"/>
              </a:rPr>
              <a:t>R = 20 customers/hr, </a:t>
            </a:r>
            <a:r>
              <a:rPr lang="en-US" sz="2400" dirty="0" err="1" smtClean="0">
                <a:latin typeface="Book Antiqua" pitchFamily="18" charset="0"/>
              </a:rPr>
              <a:t>Rp</a:t>
            </a:r>
            <a:r>
              <a:rPr lang="en-US" sz="2400" dirty="0" smtClean="0">
                <a:latin typeface="Book Antiqua" pitchFamily="18" charset="0"/>
              </a:rPr>
              <a:t> = </a:t>
            </a:r>
            <a:r>
              <a:rPr lang="en-US" dirty="0" smtClean="0">
                <a:latin typeface="Book Antiqua" pitchFamily="18" charset="0"/>
              </a:rPr>
              <a:t>0.429 /min or 25.71 </a:t>
            </a:r>
            <a:endParaRPr lang="en-US" sz="2400" dirty="0" smtClean="0">
              <a:latin typeface="Book Antiqua" pitchFamily="18" charset="0"/>
            </a:endParaRPr>
          </a:p>
          <a:p>
            <a:pPr>
              <a:spcAft>
                <a:spcPts val="600"/>
              </a:spcAft>
              <a:buFont typeface="Wingdings" pitchFamily="2" charset="2"/>
              <a:buNone/>
              <a:defRPr/>
            </a:pPr>
            <a:r>
              <a:rPr lang="en-US" sz="2400" dirty="0" smtClean="0">
                <a:latin typeface="Book Antiqua" pitchFamily="18" charset="0"/>
              </a:rPr>
              <a:t>U =R/</a:t>
            </a:r>
            <a:r>
              <a:rPr lang="en-US" sz="2400" dirty="0" err="1" smtClean="0">
                <a:latin typeface="Book Antiqua" pitchFamily="18" charset="0"/>
              </a:rPr>
              <a:t>Rp</a:t>
            </a:r>
            <a:r>
              <a:rPr lang="en-US" sz="2400" dirty="0" smtClean="0">
                <a:latin typeface="Book Antiqua" pitchFamily="18" charset="0"/>
              </a:rPr>
              <a:t>= 20/(25.71) =  </a:t>
            </a:r>
            <a:r>
              <a:rPr lang="en-US" dirty="0" smtClean="0">
                <a:latin typeface="Book Antiqua" pitchFamily="18" charset="0"/>
              </a:rPr>
              <a:t>77.7</a:t>
            </a:r>
            <a:r>
              <a:rPr lang="en-US" sz="2400" dirty="0" smtClean="0">
                <a:latin typeface="Book Antiqua" pitchFamily="18" charset="0"/>
              </a:rPr>
              <a:t>%</a:t>
            </a:r>
          </a:p>
          <a:p>
            <a:pPr>
              <a:spcAft>
                <a:spcPts val="600"/>
              </a:spcAft>
              <a:buFont typeface="Wingdings" pitchFamily="2" charset="2"/>
              <a:buNone/>
              <a:defRPr/>
            </a:pPr>
            <a:endParaRPr lang="en-US" sz="2400" dirty="0" smtClean="0">
              <a:latin typeface="Book Antiqua" pitchFamily="18" charset="0"/>
            </a:endParaRPr>
          </a:p>
          <a:p>
            <a:pPr>
              <a:spcAft>
                <a:spcPts val="600"/>
              </a:spcAft>
              <a:buFont typeface="Wingdings" pitchFamily="2" charset="2"/>
              <a:buNone/>
              <a:defRPr/>
            </a:pPr>
            <a:r>
              <a:rPr lang="en-US" sz="2400" dirty="0" smtClean="0">
                <a:latin typeface="Book Antiqua" pitchFamily="18" charset="0"/>
              </a:rPr>
              <a:t>f) What is the average number of customers waiting in line?</a:t>
            </a: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r>
              <a:rPr lang="en-US" sz="2400" dirty="0" smtClean="0">
                <a:latin typeface="Book Antiqua" pitchFamily="18" charset="0"/>
              </a:rPr>
              <a:t>	 </a:t>
            </a: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graphicFrame>
        <p:nvGraphicFramePr>
          <p:cNvPr id="28674" name="Object 2"/>
          <p:cNvGraphicFramePr>
            <a:graphicFrameLocks noChangeAspect="1"/>
          </p:cNvGraphicFramePr>
          <p:nvPr/>
        </p:nvGraphicFramePr>
        <p:xfrm>
          <a:off x="304800" y="3962400"/>
          <a:ext cx="3133725" cy="969962"/>
        </p:xfrm>
        <a:graphic>
          <a:graphicData uri="http://schemas.openxmlformats.org/presentationml/2006/ole">
            <mc:AlternateContent xmlns:mc="http://schemas.openxmlformats.org/markup-compatibility/2006">
              <mc:Choice xmlns:v="urn:schemas-microsoft-com:vml" Requires="v">
                <p:oleObj spid="_x0000_s238604" name="Equation" r:id="rId4" imgW="1434960" imgH="444240" progId="Equation.3">
                  <p:embed/>
                </p:oleObj>
              </mc:Choice>
              <mc:Fallback>
                <p:oleObj name="Equation" r:id="rId4" imgW="1434960" imgH="444240" progId="Equation.3">
                  <p:embed/>
                  <p:pic>
                    <p:nvPicPr>
                      <p:cNvPr id="2867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962400"/>
                        <a:ext cx="3133725" cy="969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3"/>
          <p:cNvGraphicFramePr>
            <a:graphicFrameLocks noChangeAspect="1"/>
          </p:cNvGraphicFramePr>
          <p:nvPr/>
        </p:nvGraphicFramePr>
        <p:xfrm>
          <a:off x="301624" y="5181600"/>
          <a:ext cx="6099176" cy="969963"/>
        </p:xfrm>
        <a:graphic>
          <a:graphicData uri="http://schemas.openxmlformats.org/presentationml/2006/ole">
            <mc:AlternateContent xmlns:mc="http://schemas.openxmlformats.org/markup-compatibility/2006">
              <mc:Choice xmlns:v="urn:schemas-microsoft-com:vml" Requires="v">
                <p:oleObj spid="_x0000_s238605" name="Equation" r:id="rId6" imgW="2793960" imgH="444240" progId="Equation.3">
                  <p:embed/>
                </p:oleObj>
              </mc:Choice>
              <mc:Fallback>
                <p:oleObj name="Equation" r:id="rId6" imgW="2793960" imgH="444240" progId="Equation.3">
                  <p:embed/>
                  <p:pic>
                    <p:nvPicPr>
                      <p:cNvPr id="2"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1624" y="5181600"/>
                        <a:ext cx="6099176" cy="969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tabLst>
                <a:tab pos="1712913" algn="l"/>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A5</a:t>
            </a:r>
          </a:p>
        </p:txBody>
      </p:sp>
    </p:spTree>
    <p:extLst>
      <p:ext uri="{BB962C8B-B14F-4D97-AF65-F5344CB8AC3E}">
        <p14:creationId xmlns:p14="http://schemas.microsoft.com/office/powerpoint/2010/main" val="7497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dissolve">
                                      <p:cBhvr>
                                        <p:cTn id="17" dur="500"/>
                                        <p:tgtEl>
                                          <p:spTgt spid="20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8674"/>
                                        </p:tgtEl>
                                        <p:attrNameLst>
                                          <p:attrName>style.visibility</p:attrName>
                                        </p:attrNameLst>
                                      </p:cBhvr>
                                      <p:to>
                                        <p:strVal val="visible"/>
                                      </p:to>
                                    </p:set>
                                    <p:animEffect transition="in" filter="dissolve">
                                      <p:cBhvr>
                                        <p:cTn id="22" dur="500"/>
                                        <p:tgtEl>
                                          <p:spTgt spid="2867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181600"/>
          </a:xfrm>
        </p:spPr>
        <p:txBody>
          <a:bodyPr/>
          <a:lstStyle/>
          <a:p>
            <a:pPr marL="0" indent="0">
              <a:buNone/>
            </a:pPr>
            <a:r>
              <a:rPr lang="en-US" dirty="0">
                <a:solidFill>
                  <a:schemeClr val="tx1"/>
                </a:solidFill>
                <a:latin typeface="Book Antiqua" pitchFamily="18" charset="0"/>
              </a:rPr>
              <a:t>A study-aid desk staffed by a graduate student has been established to answer students' questions and help in working problems in your SOM course. </a:t>
            </a:r>
            <a:r>
              <a:rPr lang="en-US" dirty="0" smtClean="0">
                <a:solidFill>
                  <a:schemeClr val="tx1"/>
                </a:solidFill>
                <a:latin typeface="Book Antiqua" pitchFamily="18" charset="0"/>
              </a:rPr>
              <a:t> The </a:t>
            </a:r>
            <a:r>
              <a:rPr lang="en-US" dirty="0">
                <a:solidFill>
                  <a:schemeClr val="tx1"/>
                </a:solidFill>
                <a:latin typeface="Book Antiqua" pitchFamily="18" charset="0"/>
              </a:rPr>
              <a:t>desk is staffed 8 hours per day. The dean wants to know how the facility is </a:t>
            </a:r>
            <a:r>
              <a:rPr lang="en-US" dirty="0" smtClean="0">
                <a:solidFill>
                  <a:schemeClr val="tx1"/>
                </a:solidFill>
                <a:latin typeface="Book Antiqua" pitchFamily="18" charset="0"/>
              </a:rPr>
              <a:t>working. Statistics </a:t>
            </a:r>
            <a:r>
              <a:rPr lang="en-US" dirty="0">
                <a:solidFill>
                  <a:schemeClr val="tx1"/>
                </a:solidFill>
                <a:latin typeface="Book Antiqua" pitchFamily="18" charset="0"/>
              </a:rPr>
              <a:t>show that </a:t>
            </a:r>
            <a:r>
              <a:rPr lang="en-US" dirty="0">
                <a:solidFill>
                  <a:srgbClr val="FF0000"/>
                </a:solidFill>
                <a:latin typeface="Book Antiqua" pitchFamily="18" charset="0"/>
              </a:rPr>
              <a:t>students arrive at a rate of </a:t>
            </a:r>
            <a:r>
              <a:rPr lang="en-US" dirty="0" smtClean="0">
                <a:solidFill>
                  <a:srgbClr val="FF0000"/>
                </a:solidFill>
                <a:latin typeface="Book Antiqua" pitchFamily="18" charset="0"/>
              </a:rPr>
              <a:t>8 </a:t>
            </a:r>
            <a:r>
              <a:rPr lang="en-US" dirty="0">
                <a:solidFill>
                  <a:srgbClr val="FF0000"/>
                </a:solidFill>
                <a:latin typeface="Book Antiqua" pitchFamily="18" charset="0"/>
              </a:rPr>
              <a:t>per hour </a:t>
            </a:r>
            <a:r>
              <a:rPr lang="en-US" dirty="0">
                <a:solidFill>
                  <a:schemeClr val="tx1"/>
                </a:solidFill>
                <a:latin typeface="Book Antiqua" pitchFamily="18" charset="0"/>
              </a:rPr>
              <a:t>following </a:t>
            </a:r>
            <a:r>
              <a:rPr lang="en-US" dirty="0">
                <a:solidFill>
                  <a:srgbClr val="FF0000"/>
                </a:solidFill>
                <a:latin typeface="Book Antiqua" pitchFamily="18" charset="0"/>
              </a:rPr>
              <a:t>Poisson distribution</a:t>
            </a:r>
            <a:r>
              <a:rPr lang="en-US" dirty="0">
                <a:solidFill>
                  <a:schemeClr val="tx1"/>
                </a:solidFill>
                <a:latin typeface="Book Antiqua" pitchFamily="18" charset="0"/>
              </a:rPr>
              <a:t>. </a:t>
            </a:r>
            <a:r>
              <a:rPr lang="en-US" dirty="0" smtClean="0">
                <a:solidFill>
                  <a:srgbClr val="FF0000"/>
                </a:solidFill>
                <a:latin typeface="Book Antiqua" pitchFamily="18" charset="0"/>
              </a:rPr>
              <a:t>Assistance </a:t>
            </a:r>
            <a:r>
              <a:rPr lang="en-US" dirty="0">
                <a:solidFill>
                  <a:srgbClr val="FF0000"/>
                </a:solidFill>
                <a:latin typeface="Book Antiqua" pitchFamily="18" charset="0"/>
              </a:rPr>
              <a:t>time has an average of </a:t>
            </a:r>
            <a:r>
              <a:rPr lang="en-US" dirty="0" smtClean="0">
                <a:solidFill>
                  <a:srgbClr val="FF0000"/>
                </a:solidFill>
                <a:latin typeface="Book Antiqua" pitchFamily="18" charset="0"/>
              </a:rPr>
              <a:t>6  </a:t>
            </a:r>
            <a:r>
              <a:rPr lang="en-US" dirty="0">
                <a:solidFill>
                  <a:srgbClr val="FF0000"/>
                </a:solidFill>
                <a:latin typeface="Book Antiqua" pitchFamily="18" charset="0"/>
              </a:rPr>
              <a:t>Minutes and deviation of </a:t>
            </a:r>
            <a:r>
              <a:rPr lang="en-US" dirty="0" smtClean="0">
                <a:solidFill>
                  <a:srgbClr val="FF0000"/>
                </a:solidFill>
                <a:latin typeface="Book Antiqua" pitchFamily="18" charset="0"/>
              </a:rPr>
              <a:t>3 </a:t>
            </a:r>
            <a:r>
              <a:rPr lang="en-US" dirty="0">
                <a:solidFill>
                  <a:srgbClr val="FF0000"/>
                </a:solidFill>
                <a:latin typeface="Book Antiqua" pitchFamily="18" charset="0"/>
              </a:rPr>
              <a:t>minutes</a:t>
            </a:r>
            <a:r>
              <a:rPr lang="en-US" dirty="0" smtClean="0">
                <a:solidFill>
                  <a:schemeClr val="tx1"/>
                </a:solidFill>
                <a:latin typeface="Book Antiqua" pitchFamily="18" charset="0"/>
              </a:rPr>
              <a:t>.</a:t>
            </a:r>
          </a:p>
          <a:p>
            <a:pPr marL="0" indent="0">
              <a:buNone/>
            </a:pPr>
            <a:r>
              <a:rPr lang="en-US" dirty="0" smtClean="0">
                <a:solidFill>
                  <a:schemeClr val="tx1"/>
                </a:solidFill>
                <a:latin typeface="Book Antiqua" pitchFamily="18" charset="0"/>
              </a:rPr>
              <a:t>R= 8/</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 60/6 = 10 /</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smtClean="0">
                <a:solidFill>
                  <a:schemeClr val="tx1"/>
                </a:solidFill>
                <a:latin typeface="Book Antiqua" pitchFamily="18" charset="0"/>
              </a:rPr>
              <a:t>OR</a:t>
            </a:r>
          </a:p>
          <a:p>
            <a:pPr marL="0" indent="0">
              <a:buNone/>
            </a:pP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 1/6 per min  or 60(1/6) = 10 /</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smtClean="0">
                <a:solidFill>
                  <a:schemeClr val="tx1"/>
                </a:solidFill>
                <a:latin typeface="Book Antiqua" pitchFamily="18" charset="0"/>
              </a:rPr>
              <a:t>U = 8/10 = 0.8</a:t>
            </a:r>
          </a:p>
          <a:p>
            <a:pPr marL="0" indent="0">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A6: M/G/1 Example</a:t>
            </a:r>
            <a:endParaRPr lang="en-US" dirty="0"/>
          </a:p>
        </p:txBody>
      </p:sp>
    </p:spTree>
    <p:extLst>
      <p:ext uri="{BB962C8B-B14F-4D97-AF65-F5344CB8AC3E}">
        <p14:creationId xmlns:p14="http://schemas.microsoft.com/office/powerpoint/2010/main" val="3096125105"/>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181600"/>
          </a:xfrm>
        </p:spPr>
        <p:txBody>
          <a:bodyPr/>
          <a:lstStyle/>
          <a:p>
            <a:pPr marL="0" indent="0">
              <a:buNone/>
            </a:pPr>
            <a:r>
              <a:rPr lang="en-US" dirty="0">
                <a:solidFill>
                  <a:schemeClr val="tx1"/>
                </a:solidFill>
                <a:latin typeface="Book Antiqua" pitchFamily="18" charset="0"/>
              </a:rPr>
              <a:t>1.What percentage of time the graduate student is idle? </a:t>
            </a:r>
            <a:r>
              <a:rPr lang="en-US" dirty="0"/>
              <a:t/>
            </a:r>
            <a:br>
              <a:rPr lang="en-US" dirty="0"/>
            </a:br>
            <a:r>
              <a:rPr lang="en-US" dirty="0" smtClean="0">
                <a:solidFill>
                  <a:schemeClr val="tx1"/>
                </a:solidFill>
                <a:latin typeface="Book Antiqua" pitchFamily="18" charset="0"/>
              </a:rPr>
              <a:t>U = 0.8 </a:t>
            </a:r>
            <a:endParaRPr lang="en-US" dirty="0">
              <a:solidFill>
                <a:schemeClr val="tx1"/>
              </a:solidFill>
              <a:latin typeface="Book Antiqua" pitchFamily="18" charset="0"/>
              <a:sym typeface="Wingdings" pitchFamily="2" charset="2"/>
            </a:endParaRPr>
          </a:p>
          <a:p>
            <a:pPr marL="0" indent="0">
              <a:buNone/>
            </a:pPr>
            <a:r>
              <a:rPr lang="en-US" dirty="0" smtClean="0">
                <a:solidFill>
                  <a:schemeClr val="tx1"/>
                </a:solidFill>
                <a:latin typeface="Book Antiqua" pitchFamily="18" charset="0"/>
              </a:rPr>
              <a:t>80% of time the server is busy. 20% idle.</a:t>
            </a:r>
          </a:p>
          <a:p>
            <a:pPr marL="0" indent="0">
              <a:buNone/>
            </a:pPr>
            <a:r>
              <a:rPr lang="en-US" dirty="0" smtClean="0">
                <a:solidFill>
                  <a:schemeClr val="tx1"/>
                </a:solidFill>
                <a:latin typeface="Book Antiqua" pitchFamily="18" charset="0"/>
              </a:rPr>
              <a:t>2</a:t>
            </a:r>
            <a:r>
              <a:rPr lang="en-US" dirty="0">
                <a:solidFill>
                  <a:schemeClr val="tx1"/>
                </a:solidFill>
                <a:latin typeface="Book Antiqua" pitchFamily="18" charset="0"/>
              </a:rPr>
              <a:t>. Calculate the average number of students in the waiting line</a:t>
            </a:r>
            <a:r>
              <a:rPr lang="en-US" dirty="0" smtClean="0">
                <a:solidFill>
                  <a:schemeClr val="tx1"/>
                </a:solidFill>
                <a:latin typeface="Book Antiqua" pitchFamily="18" charset="0"/>
              </a:rPr>
              <a:t>.</a:t>
            </a:r>
          </a:p>
          <a:p>
            <a:pPr marL="0" indent="0">
              <a:buNone/>
            </a:pPr>
            <a:r>
              <a:rPr lang="en-US" dirty="0" err="1" smtClean="0">
                <a:solidFill>
                  <a:schemeClr val="tx1"/>
                </a:solidFill>
                <a:latin typeface="Book Antiqua" pitchFamily="18" charset="0"/>
              </a:rPr>
              <a:t>Interarrival</a:t>
            </a:r>
            <a:r>
              <a:rPr lang="en-US" dirty="0" smtClean="0">
                <a:solidFill>
                  <a:schemeClr val="tx1"/>
                </a:solidFill>
                <a:latin typeface="Book Antiqua" pitchFamily="18" charset="0"/>
              </a:rPr>
              <a:t> time follows exponential distribution </a:t>
            </a:r>
            <a:r>
              <a:rPr lang="en-US" dirty="0" smtClean="0">
                <a:solidFill>
                  <a:schemeClr val="tx1"/>
                </a:solidFill>
                <a:latin typeface="Book Antiqua" pitchFamily="18" charset="0"/>
                <a:sym typeface="Wingdings" pitchFamily="2" charset="2"/>
              </a:rPr>
              <a:t> </a:t>
            </a:r>
            <a:r>
              <a:rPr lang="en-US" dirty="0" err="1" smtClean="0">
                <a:solidFill>
                  <a:schemeClr val="tx1"/>
                </a:solidFill>
                <a:latin typeface="Book Antiqua" pitchFamily="18" charset="0"/>
                <a:sym typeface="Wingdings" pitchFamily="2" charset="2"/>
              </a:rPr>
              <a:t>Ca</a:t>
            </a:r>
            <a:r>
              <a:rPr lang="en-US" dirty="0" smtClean="0">
                <a:solidFill>
                  <a:schemeClr val="tx1"/>
                </a:solidFill>
                <a:latin typeface="Book Antiqua" pitchFamily="18" charset="0"/>
                <a:sym typeface="Wingdings" pitchFamily="2" charset="2"/>
              </a:rPr>
              <a:t> =1</a:t>
            </a:r>
          </a:p>
          <a:p>
            <a:pPr marL="0" indent="0">
              <a:buNone/>
            </a:pPr>
            <a:r>
              <a:rPr lang="en-US" dirty="0" smtClean="0">
                <a:solidFill>
                  <a:schemeClr val="tx1"/>
                </a:solidFill>
                <a:latin typeface="Book Antiqua" pitchFamily="18" charset="0"/>
              </a:rPr>
              <a:t>Processing time follows general distribution, </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=6, </a:t>
            </a:r>
            <a:r>
              <a:rPr lang="en-US" dirty="0" err="1" smtClean="0">
                <a:solidFill>
                  <a:schemeClr val="tx1"/>
                </a:solidFill>
                <a:latin typeface="Book Antiqua" pitchFamily="18" charset="0"/>
              </a:rPr>
              <a:t>Sp</a:t>
            </a:r>
            <a:r>
              <a:rPr lang="en-US" dirty="0" smtClean="0">
                <a:solidFill>
                  <a:schemeClr val="tx1"/>
                </a:solidFill>
                <a:latin typeface="Book Antiqua" pitchFamily="18" charset="0"/>
              </a:rPr>
              <a:t> = 3 </a:t>
            </a:r>
          </a:p>
          <a:p>
            <a:pPr marL="0" indent="0">
              <a:buNone/>
            </a:pPr>
            <a:r>
              <a:rPr lang="en-US" dirty="0" err="1" smtClean="0">
                <a:solidFill>
                  <a:schemeClr val="tx1"/>
                </a:solidFill>
                <a:latin typeface="Book Antiqua" pitchFamily="18" charset="0"/>
              </a:rPr>
              <a:t>Cp</a:t>
            </a:r>
            <a:r>
              <a:rPr lang="en-US" dirty="0" smtClean="0">
                <a:solidFill>
                  <a:schemeClr val="tx1"/>
                </a:solidFill>
                <a:latin typeface="Book Antiqua" pitchFamily="18" charset="0"/>
              </a:rPr>
              <a:t> = </a:t>
            </a:r>
            <a:r>
              <a:rPr lang="en-US" dirty="0" err="1" smtClean="0">
                <a:solidFill>
                  <a:schemeClr val="tx1"/>
                </a:solidFill>
                <a:latin typeface="Book Antiqua" pitchFamily="18" charset="0"/>
              </a:rPr>
              <a:t>Sp</a:t>
            </a:r>
            <a:r>
              <a:rPr lang="en-US" dirty="0" smtClean="0">
                <a:solidFill>
                  <a:schemeClr val="tx1"/>
                </a:solidFill>
                <a:latin typeface="Book Antiqua" pitchFamily="18" charset="0"/>
              </a:rPr>
              <a:t>/</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  = 3/6 = 0.5</a:t>
            </a:r>
          </a:p>
          <a:p>
            <a:pPr marL="0" indent="0">
              <a:buNone/>
            </a:pPr>
            <a:endParaRPr lang="en-US" dirty="0">
              <a:solidFill>
                <a:schemeClr val="tx1"/>
              </a:solidFill>
              <a:latin typeface="Book Antiqua" pitchFamily="18" charset="0"/>
            </a:endParaRPr>
          </a:p>
          <a:p>
            <a:pPr marL="0" indent="0">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a:t>
            </a:r>
            <a:r>
              <a:rPr lang="en-US" dirty="0"/>
              <a:t>A6 : </a:t>
            </a:r>
            <a:r>
              <a:rPr lang="en-US" dirty="0" smtClean="0"/>
              <a:t>M/G/1 Example</a:t>
            </a:r>
            <a:endParaRPr lang="en-US" dirty="0"/>
          </a:p>
        </p:txBody>
      </p:sp>
      <p:graphicFrame>
        <p:nvGraphicFramePr>
          <p:cNvPr id="4" name="Object 3"/>
          <p:cNvGraphicFramePr>
            <a:graphicFrameLocks noChangeAspect="1"/>
          </p:cNvGraphicFramePr>
          <p:nvPr>
            <p:extLst/>
          </p:nvPr>
        </p:nvGraphicFramePr>
        <p:xfrm>
          <a:off x="228600" y="4191000"/>
          <a:ext cx="3459162" cy="1081087"/>
        </p:xfrm>
        <a:graphic>
          <a:graphicData uri="http://schemas.openxmlformats.org/presentationml/2006/ole">
            <mc:AlternateContent xmlns:mc="http://schemas.openxmlformats.org/markup-compatibility/2006">
              <mc:Choice xmlns:v="urn:schemas-microsoft-com:vml" Requires="v">
                <p:oleObj spid="_x0000_s239628" name="Equation" r:id="rId4" imgW="1422360" imgH="444240" progId="Equation.3">
                  <p:embed/>
                </p:oleObj>
              </mc:Choice>
              <mc:Fallback>
                <p:oleObj name="Equation" r:id="rId4" imgW="1422360" imgH="444240" progId="Equation.3">
                  <p:embed/>
                  <p:pic>
                    <p:nvPicPr>
                      <p:cNvPr id="4" name="Object 3"/>
                      <p:cNvPicPr>
                        <a:picLocks noChangeAspect="1" noChangeArrowheads="1"/>
                      </p:cNvPicPr>
                      <p:nvPr/>
                    </p:nvPicPr>
                    <p:blipFill>
                      <a:blip r:embed="rId5"/>
                      <a:srcRect/>
                      <a:stretch>
                        <a:fillRect/>
                      </a:stretch>
                    </p:blipFill>
                    <p:spPr bwMode="auto">
                      <a:xfrm>
                        <a:off x="228600" y="41910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7"/>
          <p:cNvGraphicFramePr>
            <a:graphicFrameLocks noChangeAspect="1"/>
          </p:cNvGraphicFramePr>
          <p:nvPr>
            <p:extLst/>
          </p:nvPr>
        </p:nvGraphicFramePr>
        <p:xfrm>
          <a:off x="344488" y="5334000"/>
          <a:ext cx="8416925" cy="1076325"/>
        </p:xfrm>
        <a:graphic>
          <a:graphicData uri="http://schemas.openxmlformats.org/presentationml/2006/ole">
            <mc:AlternateContent xmlns:mc="http://schemas.openxmlformats.org/markup-compatibility/2006">
              <mc:Choice xmlns:v="urn:schemas-microsoft-com:vml" Requires="v">
                <p:oleObj spid="_x0000_s239629" name="Equation" r:id="rId6" imgW="3479760" imgH="444240" progId="Equation.3">
                  <p:embed/>
                </p:oleObj>
              </mc:Choice>
              <mc:Fallback>
                <p:oleObj name="Equation" r:id="rId6" imgW="3479760" imgH="444240" progId="Equation.3">
                  <p:embed/>
                  <p:pic>
                    <p:nvPicPr>
                      <p:cNvPr id="5" name="Object 7"/>
                      <p:cNvPicPr>
                        <a:picLocks noChangeAspect="1" noChangeArrowheads="1"/>
                      </p:cNvPicPr>
                      <p:nvPr/>
                    </p:nvPicPr>
                    <p:blipFill>
                      <a:blip r:embed="rId7"/>
                      <a:srcRect/>
                      <a:stretch>
                        <a:fillRect/>
                      </a:stretch>
                    </p:blipFill>
                    <p:spPr bwMode="auto">
                      <a:xfrm>
                        <a:off x="344488" y="5334000"/>
                        <a:ext cx="8416925"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430040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181600"/>
          </a:xfrm>
        </p:spPr>
        <p:txBody>
          <a:bodyPr/>
          <a:lstStyle/>
          <a:p>
            <a:pPr marL="0" indent="0">
              <a:buNone/>
            </a:pPr>
            <a:r>
              <a:rPr lang="en-US" dirty="0" smtClean="0">
                <a:solidFill>
                  <a:schemeClr val="tx1"/>
                </a:solidFill>
                <a:latin typeface="Book Antiqua" pitchFamily="18" charset="0"/>
              </a:rPr>
              <a:t>3. Calculate </a:t>
            </a:r>
            <a:r>
              <a:rPr lang="en-US" dirty="0">
                <a:solidFill>
                  <a:schemeClr val="tx1"/>
                </a:solidFill>
                <a:latin typeface="Book Antiqua" pitchFamily="18" charset="0"/>
              </a:rPr>
              <a:t>the average number of students in the system</a:t>
            </a:r>
            <a:r>
              <a:rPr lang="en-US" dirty="0" smtClean="0"/>
              <a:t>.</a:t>
            </a:r>
          </a:p>
          <a:p>
            <a:pPr marL="0" indent="0">
              <a:buNone/>
            </a:pPr>
            <a:r>
              <a:rPr lang="en-US" dirty="0" err="1" smtClean="0">
                <a:solidFill>
                  <a:schemeClr val="tx1"/>
                </a:solidFill>
                <a:latin typeface="Book Antiqua" pitchFamily="18" charset="0"/>
              </a:rPr>
              <a:t>Ip</a:t>
            </a:r>
            <a:r>
              <a:rPr lang="en-US" dirty="0" smtClean="0">
                <a:solidFill>
                  <a:schemeClr val="tx1"/>
                </a:solidFill>
                <a:latin typeface="Book Antiqua" pitchFamily="18" charset="0"/>
              </a:rPr>
              <a:t>=</a:t>
            </a:r>
            <a:r>
              <a:rPr lang="en-US" dirty="0" err="1" smtClean="0">
                <a:solidFill>
                  <a:schemeClr val="tx1"/>
                </a:solidFill>
                <a:latin typeface="Book Antiqua" pitchFamily="18" charset="0"/>
              </a:rPr>
              <a:t>Ii+Ip</a:t>
            </a:r>
            <a:endParaRPr lang="en-US" dirty="0" smtClean="0">
              <a:solidFill>
                <a:schemeClr val="tx1"/>
              </a:solidFill>
              <a:latin typeface="Book Antiqua" pitchFamily="18" charset="0"/>
            </a:endParaRPr>
          </a:p>
          <a:p>
            <a:pPr marL="0" indent="0">
              <a:buNone/>
            </a:pPr>
            <a:r>
              <a:rPr lang="en-US" dirty="0" err="1" smtClean="0">
                <a:solidFill>
                  <a:schemeClr val="tx1"/>
                </a:solidFill>
                <a:latin typeface="Book Antiqua" pitchFamily="18" charset="0"/>
              </a:rPr>
              <a:t>Ip</a:t>
            </a:r>
            <a:r>
              <a:rPr lang="en-US" dirty="0" smtClean="0">
                <a:solidFill>
                  <a:schemeClr val="tx1"/>
                </a:solidFill>
                <a:latin typeface="Book Antiqua" pitchFamily="18" charset="0"/>
              </a:rPr>
              <a:t> = </a:t>
            </a:r>
            <a:r>
              <a:rPr lang="en-US" dirty="0" err="1" smtClean="0">
                <a:solidFill>
                  <a:schemeClr val="tx1"/>
                </a:solidFill>
                <a:latin typeface="Book Antiqua" pitchFamily="18" charset="0"/>
              </a:rPr>
              <a:t>cU</a:t>
            </a:r>
            <a:r>
              <a:rPr lang="en-US" dirty="0" smtClean="0">
                <a:solidFill>
                  <a:schemeClr val="tx1"/>
                </a:solidFill>
                <a:latin typeface="Book Antiqua" pitchFamily="18" charset="0"/>
              </a:rPr>
              <a:t> = U = 0.8</a:t>
            </a:r>
          </a:p>
          <a:p>
            <a:pPr marL="0" indent="0">
              <a:buNone/>
            </a:pPr>
            <a:r>
              <a:rPr lang="en-US" dirty="0" smtClean="0">
                <a:solidFill>
                  <a:schemeClr val="tx1"/>
                </a:solidFill>
                <a:latin typeface="Book Antiqua" pitchFamily="18" charset="0"/>
              </a:rPr>
              <a:t>Ii= 2</a:t>
            </a:r>
          </a:p>
          <a:p>
            <a:pPr marL="0" indent="0">
              <a:buNone/>
            </a:pPr>
            <a:r>
              <a:rPr lang="en-US" smtClean="0">
                <a:solidFill>
                  <a:schemeClr val="tx1"/>
                </a:solidFill>
                <a:latin typeface="Book Antiqua" pitchFamily="18" charset="0"/>
              </a:rPr>
              <a:t>I </a:t>
            </a:r>
            <a:r>
              <a:rPr lang="en-US" dirty="0" smtClean="0">
                <a:solidFill>
                  <a:schemeClr val="tx1"/>
                </a:solidFill>
                <a:latin typeface="Book Antiqua" pitchFamily="18" charset="0"/>
              </a:rPr>
              <a:t>=2+0.8 = 2.8</a:t>
            </a:r>
          </a:p>
          <a:p>
            <a:pPr marL="0" indent="0">
              <a:buNone/>
            </a:pPr>
            <a:r>
              <a:rPr lang="en-US" dirty="0" smtClean="0">
                <a:solidFill>
                  <a:schemeClr val="tx1"/>
                </a:solidFill>
                <a:latin typeface="Book Antiqua" pitchFamily="18" charset="0"/>
              </a:rPr>
              <a:t>4. Calculate </a:t>
            </a:r>
            <a:r>
              <a:rPr lang="en-US" dirty="0">
                <a:solidFill>
                  <a:schemeClr val="tx1"/>
                </a:solidFill>
                <a:latin typeface="Book Antiqua" pitchFamily="18" charset="0"/>
              </a:rPr>
              <a:t>the average time in the system</a:t>
            </a:r>
            <a:r>
              <a:rPr lang="en-US" dirty="0" smtClean="0">
                <a:solidFill>
                  <a:schemeClr val="tx1"/>
                </a:solidFill>
                <a:latin typeface="Book Antiqua" pitchFamily="18" charset="0"/>
              </a:rPr>
              <a:t>.</a:t>
            </a:r>
          </a:p>
          <a:p>
            <a:pPr marL="0" indent="0">
              <a:buNone/>
            </a:pPr>
            <a:r>
              <a:rPr lang="en-US" dirty="0" smtClean="0">
                <a:solidFill>
                  <a:schemeClr val="tx1"/>
                </a:solidFill>
                <a:latin typeface="Book Antiqua" pitchFamily="18" charset="0"/>
              </a:rPr>
              <a:t>RT=I</a:t>
            </a:r>
          </a:p>
          <a:p>
            <a:pPr marL="0" indent="0">
              <a:buNone/>
            </a:pPr>
            <a:r>
              <a:rPr lang="en-US" dirty="0" smtClean="0">
                <a:solidFill>
                  <a:schemeClr val="tx1"/>
                </a:solidFill>
                <a:latin typeface="Book Antiqua" pitchFamily="18" charset="0"/>
              </a:rPr>
              <a:t>8T = 2.8</a:t>
            </a:r>
          </a:p>
          <a:p>
            <a:pPr marL="0" indent="0">
              <a:buNone/>
            </a:pPr>
            <a:r>
              <a:rPr lang="en-US" dirty="0" smtClean="0">
                <a:solidFill>
                  <a:schemeClr val="tx1"/>
                </a:solidFill>
                <a:latin typeface="Book Antiqua" pitchFamily="18" charset="0"/>
              </a:rPr>
              <a:t>T= 0.35 </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smtClean="0">
                <a:solidFill>
                  <a:schemeClr val="tx1"/>
                </a:solidFill>
                <a:latin typeface="Book Antiqua" pitchFamily="18" charset="0"/>
              </a:rPr>
              <a:t>T= 60(0.35) = 21 min</a:t>
            </a:r>
          </a:p>
          <a:p>
            <a:pPr marL="0" indent="0">
              <a:buNone/>
            </a:pPr>
            <a:r>
              <a:rPr lang="en-US" dirty="0"/>
              <a:t/>
            </a:r>
            <a:br>
              <a:rPr lang="en-US" dirty="0"/>
            </a:br>
            <a:r>
              <a:rPr lang="en-US" dirty="0"/>
              <a:t/>
            </a:r>
            <a:br>
              <a:rPr lang="en-US" dirty="0"/>
            </a:br>
            <a:endParaRPr lang="en-US" dirty="0">
              <a:solidFill>
                <a:schemeClr val="tx1"/>
              </a:solidFill>
              <a:latin typeface="Book Antiqua" pitchFamily="18" charset="0"/>
            </a:endParaRPr>
          </a:p>
          <a:p>
            <a:pPr marL="0" indent="0">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smtClean="0"/>
              <a:t>Problem A6: </a:t>
            </a:r>
            <a:r>
              <a:rPr lang="en-US" dirty="0" smtClean="0"/>
              <a:t>M/G/1 Example</a:t>
            </a:r>
            <a:endParaRPr lang="en-US" dirty="0"/>
          </a:p>
        </p:txBody>
      </p:sp>
    </p:spTree>
    <p:extLst>
      <p:ext uri="{BB962C8B-B14F-4D97-AF65-F5344CB8AC3E}">
        <p14:creationId xmlns:p14="http://schemas.microsoft.com/office/powerpoint/2010/main" val="173728584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Problem 1: M/M/1 Performance Evaluation</a:t>
            </a:r>
            <a:endParaRPr lang="en-US" dirty="0"/>
          </a:p>
        </p:txBody>
      </p:sp>
      <p:sp>
        <p:nvSpPr>
          <p:cNvPr id="6" name="Content Placeholder 1"/>
          <p:cNvSpPr txBox="1">
            <a:spLocks/>
          </p:cNvSpPr>
          <p:nvPr/>
        </p:nvSpPr>
        <p:spPr bwMode="auto">
          <a:xfrm>
            <a:off x="-12700" y="1066800"/>
            <a:ext cx="8915400" cy="129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spcAft>
                <a:spcPts val="600"/>
              </a:spcAft>
              <a:buSzPct val="75000"/>
            </a:pPr>
            <a:r>
              <a:rPr lang="en-US" sz="2400" dirty="0" smtClean="0">
                <a:latin typeface="Book Antiqua" pitchFamily="18" charset="0"/>
              </a:rPr>
              <a:t>g) What if the arrival rate is 11 per hour? Processing rate is still </a:t>
            </a:r>
            <a:r>
              <a:rPr lang="en-US" sz="2400" dirty="0" err="1" smtClean="0">
                <a:latin typeface="Book Antiqua" pitchFamily="18" charset="0"/>
              </a:rPr>
              <a:t>Rp</a:t>
            </a:r>
            <a:r>
              <a:rPr lang="en-US" sz="2400" dirty="0" smtClean="0">
                <a:latin typeface="Book Antiqua" pitchFamily="18" charset="0"/>
              </a:rPr>
              <a:t>=12.</a:t>
            </a:r>
          </a:p>
          <a:p>
            <a:pPr marL="342900" lvl="0" indent="-3429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U = R/</a:t>
            </a: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Rp</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 11/12</a:t>
            </a:r>
            <a:endParaRPr kumimoji="0" lang="en-US" sz="2400" b="0" i="0" u="none" strike="noStrike" kern="0" cap="none" spc="0" normalizeH="0" baseline="0" noProof="0" dirty="0">
              <a:ln>
                <a:noFill/>
              </a:ln>
              <a:effectLst/>
              <a:uLnTx/>
              <a:uFillTx/>
              <a:latin typeface="Book Antiqua" pitchFamily="18" charset="0"/>
              <a:ea typeface="ＭＳ Ｐゴシック" pitchFamily="-65" charset="-128"/>
              <a:cs typeface="MS Reference Sans Serif" pitchFamily="34" charset="0"/>
            </a:endParaRPr>
          </a:p>
        </p:txBody>
      </p:sp>
      <p:sp>
        <p:nvSpPr>
          <p:cNvPr id="9" name="Content Placeholder 1"/>
          <p:cNvSpPr txBox="1">
            <a:spLocks/>
          </p:cNvSpPr>
          <p:nvPr/>
        </p:nvSpPr>
        <p:spPr bwMode="auto">
          <a:xfrm>
            <a:off x="228600" y="3401290"/>
            <a:ext cx="8915400" cy="30757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spcAft>
                <a:spcPts val="600"/>
              </a:spcAft>
              <a:buSzPct val="75000"/>
            </a:pPr>
            <a:r>
              <a:rPr lang="en-US" sz="2400" dirty="0" err="1" smtClean="0">
                <a:latin typeface="Book Antiqua" pitchFamily="18" charset="0"/>
              </a:rPr>
              <a:t>RTi</a:t>
            </a:r>
            <a:r>
              <a:rPr lang="en-US" sz="2400" dirty="0" smtClean="0">
                <a:latin typeface="Book Antiqua" pitchFamily="18" charset="0"/>
              </a:rPr>
              <a:t> = Ii </a:t>
            </a:r>
          </a:p>
          <a:p>
            <a:pPr marL="342900" lvl="0" indent="-3429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11Ti</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 10.08</a:t>
            </a:r>
          </a:p>
          <a:p>
            <a:pPr marL="342900" lvl="0" indent="-342900" eaLnBrk="1" hangingPunct="1">
              <a:spcBef>
                <a:spcPct val="20000"/>
              </a:spcBef>
              <a:spcAft>
                <a:spcPts val="600"/>
              </a:spcAft>
              <a:buSzPct val="75000"/>
            </a:pPr>
            <a:r>
              <a:rPr lang="en-US" sz="2400" kern="0" baseline="0" dirty="0" smtClean="0">
                <a:latin typeface="Book Antiqua" pitchFamily="18" charset="0"/>
                <a:ea typeface="ＭＳ Ｐゴシック" pitchFamily="-65" charset="-128"/>
                <a:cs typeface="MS Reference Sans Serif" pitchFamily="34" charset="0"/>
              </a:rPr>
              <a:t>Ti</a:t>
            </a:r>
            <a:r>
              <a:rPr lang="en-US" sz="2400" kern="0" dirty="0" smtClean="0">
                <a:latin typeface="Book Antiqua" pitchFamily="18" charset="0"/>
                <a:ea typeface="ＭＳ Ｐゴシック" pitchFamily="-65" charset="-128"/>
                <a:cs typeface="MS Reference Sans Serif" pitchFamily="34" charset="0"/>
              </a:rPr>
              <a:t> = 10.08/11 </a:t>
            </a:r>
          </a:p>
          <a:p>
            <a:pPr marL="342900" lvl="0" indent="-3429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Ti</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 0.91667  hour</a:t>
            </a:r>
          </a:p>
          <a:p>
            <a:pPr marL="342900" lvl="0" indent="-342900" eaLnBrk="1" hangingPunct="1">
              <a:spcBef>
                <a:spcPct val="20000"/>
              </a:spcBef>
              <a:spcAft>
                <a:spcPts val="600"/>
              </a:spcAft>
              <a:buSzPct val="75000"/>
            </a:pPr>
            <a:r>
              <a:rPr lang="en-US" sz="2400" kern="0" baseline="0" dirty="0" smtClean="0">
                <a:latin typeface="Book Antiqua" pitchFamily="18" charset="0"/>
                <a:ea typeface="ＭＳ Ｐゴシック" pitchFamily="-65" charset="-128"/>
                <a:cs typeface="MS Reference Sans Serif" pitchFamily="34" charset="0"/>
              </a:rPr>
              <a:t>Ti</a:t>
            </a:r>
            <a:r>
              <a:rPr lang="en-US" sz="2400" kern="0" dirty="0" smtClean="0">
                <a:latin typeface="Book Antiqua" pitchFamily="18" charset="0"/>
                <a:ea typeface="ＭＳ Ｐゴシック" pitchFamily="-65" charset="-128"/>
                <a:cs typeface="MS Reference Sans Serif" pitchFamily="34" charset="0"/>
              </a:rPr>
              <a:t> = 0.91667(60) = 55 minutes</a:t>
            </a:r>
          </a:p>
          <a:p>
            <a:pPr marL="342900" lvl="0" indent="-3429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Compute</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the 6-variables for U=0.5 to U =0.99 </a:t>
            </a:r>
            <a:endParaRPr kumimoji="0" lang="en-US" sz="2400" b="0" i="0" u="none" strike="noStrike" kern="0" cap="none" spc="0" normalizeH="0" baseline="0" noProof="0" dirty="0">
              <a:ln>
                <a:noFill/>
              </a:ln>
              <a:effectLst/>
              <a:uLnTx/>
              <a:uFillTx/>
              <a:latin typeface="Book Antiqua" pitchFamily="18" charset="0"/>
              <a:ea typeface="ＭＳ Ｐゴシック" pitchFamily="-65" charset="-128"/>
              <a:cs typeface="MS Reference Sans Serif" pitchFamily="34" charset="0"/>
            </a:endParaRPr>
          </a:p>
        </p:txBody>
      </p:sp>
      <p:graphicFrame>
        <p:nvGraphicFramePr>
          <p:cNvPr id="7" name="Object 3"/>
          <p:cNvGraphicFramePr>
            <a:graphicFrameLocks noChangeAspect="1"/>
          </p:cNvGraphicFramePr>
          <p:nvPr>
            <p:extLst>
              <p:ext uri="{D42A27DB-BD31-4B8C-83A1-F6EECF244321}">
                <p14:modId xmlns:p14="http://schemas.microsoft.com/office/powerpoint/2010/main" val="1946429005"/>
              </p:ext>
            </p:extLst>
          </p:nvPr>
        </p:nvGraphicFramePr>
        <p:xfrm>
          <a:off x="2794000" y="2286000"/>
          <a:ext cx="3302000" cy="1673225"/>
        </p:xfrm>
        <a:graphic>
          <a:graphicData uri="http://schemas.openxmlformats.org/presentationml/2006/ole">
            <mc:AlternateContent xmlns:mc="http://schemas.openxmlformats.org/markup-compatibility/2006">
              <mc:Choice xmlns:v="urn:schemas-microsoft-com:vml" Requires="v">
                <p:oleObj spid="_x0000_s226317" name="Equation" r:id="rId4" imgW="1650960" imgH="838080" progId="Equation.3">
                  <p:embed/>
                </p:oleObj>
              </mc:Choice>
              <mc:Fallback>
                <p:oleObj name="Equation" r:id="rId4" imgW="1650960" imgH="838080" progId="Equation.3">
                  <p:embed/>
                  <p:pic>
                    <p:nvPicPr>
                      <p:cNvPr id="5129"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0" y="2286000"/>
                        <a:ext cx="3302000" cy="167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442489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dissolv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dissolve">
                                      <p:cBhvr>
                                        <p:cTn id="27" dur="5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dissolve">
                                      <p:cBhvr>
                                        <p:cTn id="32" dur="500"/>
                                        <p:tgtEl>
                                          <p:spTgt spid="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animEffect transition="in" filter="dissolve">
                                      <p:cBhvr>
                                        <p:cTn id="37" dur="500"/>
                                        <p:tgtEl>
                                          <p:spTgt spid="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Effect transition="in" filter="dissolve">
                                      <p:cBhvr>
                                        <p:cTn id="42" dur="500"/>
                                        <p:tgtEl>
                                          <p:spTgt spid="9">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
                                            <p:txEl>
                                              <p:pRg st="5" end="5"/>
                                            </p:txEl>
                                          </p:spTgt>
                                        </p:tgtEl>
                                        <p:attrNameLst>
                                          <p:attrName>style.visibility</p:attrName>
                                        </p:attrNameLst>
                                      </p:cBhvr>
                                      <p:to>
                                        <p:strVal val="visible"/>
                                      </p:to>
                                    </p:set>
                                    <p:animEffect transition="in" filter="dissolve">
                                      <p:cBhvr>
                                        <p:cTn id="4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9067800" cy="1177925"/>
          </a:xfrm>
        </p:spPr>
        <p:txBody>
          <a:bodyPr/>
          <a:lstStyle/>
          <a:p>
            <a:pPr marL="0" indent="4763">
              <a:buNone/>
            </a:pPr>
            <a:r>
              <a:rPr lang="en-US" dirty="0" smtClean="0">
                <a:solidFill>
                  <a:schemeClr val="tx1"/>
                </a:solidFill>
                <a:latin typeface="Book Antiqua" pitchFamily="18" charset="0"/>
              </a:rPr>
              <a:t>As the utilization rate increases to 1 (100%) the number of customers in line (system) and the waiting time in line (in system) is increasing exponentially.</a:t>
            </a:r>
          </a:p>
          <a:p>
            <a:pPr>
              <a:buNone/>
            </a:pPr>
            <a:endParaRPr lang="en-US" dirty="0">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M/M/1 Performance Evaluation</a:t>
            </a:r>
            <a:endParaRPr lang="en-US" dirty="0"/>
          </a:p>
        </p:txBody>
      </p:sp>
      <p:graphicFrame>
        <p:nvGraphicFramePr>
          <p:cNvPr id="5" name="Object 2"/>
          <p:cNvGraphicFramePr>
            <a:graphicFrameLocks noChangeAspect="1"/>
          </p:cNvGraphicFramePr>
          <p:nvPr>
            <p:extLst>
              <p:ext uri="{D42A27DB-BD31-4B8C-83A1-F6EECF244321}">
                <p14:modId xmlns:p14="http://schemas.microsoft.com/office/powerpoint/2010/main" val="188868922"/>
              </p:ext>
            </p:extLst>
          </p:nvPr>
        </p:nvGraphicFramePr>
        <p:xfrm>
          <a:off x="189818" y="2297112"/>
          <a:ext cx="8725582" cy="4103688"/>
        </p:xfrm>
        <a:graphic>
          <a:graphicData uri="http://schemas.openxmlformats.org/presentationml/2006/ole">
            <mc:AlternateContent xmlns:mc="http://schemas.openxmlformats.org/markup-compatibility/2006">
              <mc:Choice xmlns:v="urn:schemas-microsoft-com:vml" Requires="v">
                <p:oleObj spid="_x0000_s227339" name="Worksheet" r:id="rId5" imgW="6134100" imgH="2914650" progId="Excel.Sheet.12">
                  <p:embed/>
                </p:oleObj>
              </mc:Choice>
              <mc:Fallback>
                <p:oleObj name="Worksheet" r:id="rId5" imgW="6134100" imgH="2914650" progId="Excel.Sheet.12">
                  <p:embed/>
                  <p:pic>
                    <p:nvPicPr>
                      <p:cNvPr id="136194"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818" y="2297112"/>
                        <a:ext cx="8725582" cy="4103688"/>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400931209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14400"/>
          </a:xfrm>
        </p:spPr>
        <p:txBody>
          <a:bodyPr/>
          <a:lstStyle/>
          <a:p>
            <a:r>
              <a:rPr lang="en-US" dirty="0" smtClean="0"/>
              <a:t>M/M/1 Performance Evaluation</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04868123"/>
              </p:ext>
            </p:extLst>
          </p:nvPr>
        </p:nvGraphicFramePr>
        <p:xfrm>
          <a:off x="332106" y="1168674"/>
          <a:ext cx="8583295" cy="5155926"/>
        </p:xfrm>
        <a:graphic>
          <a:graphicData uri="http://schemas.openxmlformats.org/presentationml/2006/ole">
            <mc:AlternateContent xmlns:mc="http://schemas.openxmlformats.org/markup-compatibility/2006">
              <mc:Choice xmlns:v="urn:schemas-microsoft-com:vml" Requires="v">
                <p:oleObj spid="_x0000_s228363" name="Worksheet" r:id="rId5" imgW="4579599" imgH="2750738" progId="Excel.Sheet.12">
                  <p:embed/>
                </p:oleObj>
              </mc:Choice>
              <mc:Fallback>
                <p:oleObj name="Worksheet" r:id="rId5" imgW="4579599" imgH="2750738" progId="Excel.Sheet.12">
                  <p:embed/>
                  <p:pic>
                    <p:nvPicPr>
                      <p:cNvPr id="4" name="Object 3"/>
                      <p:cNvPicPr/>
                      <p:nvPr/>
                    </p:nvPicPr>
                    <p:blipFill>
                      <a:blip r:embed="rId6"/>
                      <a:stretch>
                        <a:fillRect/>
                      </a:stretch>
                    </p:blipFill>
                    <p:spPr>
                      <a:xfrm>
                        <a:off x="332106" y="1168674"/>
                        <a:ext cx="8583295" cy="5155926"/>
                      </a:xfrm>
                      <a:prstGeom prst="rect">
                        <a:avLst/>
                      </a:prstGeom>
                    </p:spPr>
                  </p:pic>
                </p:oleObj>
              </mc:Fallback>
            </mc:AlternateContent>
          </a:graphicData>
        </a:graphic>
      </p:graphicFrame>
    </p:spTree>
    <p:extLst>
      <p:ext uri="{BB962C8B-B14F-4D97-AF65-F5344CB8AC3E}">
        <p14:creationId xmlns:p14="http://schemas.microsoft.com/office/powerpoint/2010/main" val="42585365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357" y="939926"/>
            <a:ext cx="9098643" cy="4076998"/>
          </a:xfrm>
        </p:spPr>
        <p:txBody>
          <a:bodyPr/>
          <a:lstStyle/>
          <a:p>
            <a:pPr marL="0" indent="0">
              <a:buNone/>
            </a:pPr>
            <a:r>
              <a:rPr lang="en-US" dirty="0" smtClean="0">
                <a:solidFill>
                  <a:schemeClr val="tx1"/>
                </a:solidFill>
                <a:latin typeface="Book Antiqua" panose="02040602050305030304" pitchFamily="18" charset="0"/>
              </a:rPr>
              <a:t>Case 1. An </a:t>
            </a:r>
            <a:r>
              <a:rPr lang="en-US" dirty="0">
                <a:solidFill>
                  <a:schemeClr val="tx1"/>
                </a:solidFill>
                <a:latin typeface="Book Antiqua" panose="02040602050305030304" pitchFamily="18" charset="0"/>
              </a:rPr>
              <a:t>airport runway for arrivals </a:t>
            </a:r>
            <a:r>
              <a:rPr lang="en-US" dirty="0" smtClean="0">
                <a:solidFill>
                  <a:schemeClr val="tx1"/>
                </a:solidFill>
                <a:latin typeface="Book Antiqua" panose="02040602050305030304" pitchFamily="18" charset="0"/>
              </a:rPr>
              <a:t>only. Arriving </a:t>
            </a:r>
            <a:r>
              <a:rPr lang="en-US" dirty="0">
                <a:solidFill>
                  <a:schemeClr val="tx1"/>
                </a:solidFill>
                <a:latin typeface="Book Antiqua" panose="02040602050305030304" pitchFamily="18" charset="0"/>
              </a:rPr>
              <a:t>aircraft join a single </a:t>
            </a:r>
            <a:r>
              <a:rPr lang="en-US" dirty="0" smtClean="0">
                <a:solidFill>
                  <a:schemeClr val="tx1"/>
                </a:solidFill>
                <a:latin typeface="Book Antiqua" panose="02040602050305030304" pitchFamily="18" charset="0"/>
              </a:rPr>
              <a:t>line </a:t>
            </a:r>
            <a:r>
              <a:rPr lang="en-US" dirty="0">
                <a:solidFill>
                  <a:schemeClr val="tx1"/>
                </a:solidFill>
                <a:latin typeface="Book Antiqua" panose="02040602050305030304" pitchFamily="18" charset="0"/>
              </a:rPr>
              <a:t>for the </a:t>
            </a:r>
            <a:r>
              <a:rPr lang="en-US" dirty="0" smtClean="0">
                <a:solidFill>
                  <a:schemeClr val="tx1"/>
                </a:solidFill>
                <a:latin typeface="Book Antiqua" panose="02040602050305030304" pitchFamily="18" charset="0"/>
              </a:rPr>
              <a:t>runway. Exponentially </a:t>
            </a:r>
            <a:r>
              <a:rPr lang="en-US" dirty="0">
                <a:solidFill>
                  <a:schemeClr val="tx1"/>
                </a:solidFill>
                <a:latin typeface="Book Antiqua" panose="02040602050305030304" pitchFamily="18" charset="0"/>
              </a:rPr>
              <a:t>distributed service time with a rate </a:t>
            </a:r>
            <a:r>
              <a:rPr lang="en-US" dirty="0" smtClean="0">
                <a:solidFill>
                  <a:schemeClr val="tx1"/>
                </a:solidFill>
                <a:latin typeface="Book Antiqua" panose="02040602050305030304" pitchFamily="18" charset="0"/>
              </a:rPr>
              <a:t>25 arrivals /hour. Poisson </a:t>
            </a:r>
            <a:r>
              <a:rPr lang="en-US" dirty="0">
                <a:solidFill>
                  <a:schemeClr val="tx1"/>
                </a:solidFill>
                <a:latin typeface="Book Antiqua" panose="02040602050305030304" pitchFamily="18" charset="0"/>
              </a:rPr>
              <a:t>arrivals with a rate </a:t>
            </a:r>
            <a:r>
              <a:rPr lang="en-US" dirty="0" smtClean="0">
                <a:solidFill>
                  <a:schemeClr val="tx1"/>
                </a:solidFill>
                <a:latin typeface="Book Antiqua" panose="02040602050305030304" pitchFamily="18" charset="0"/>
              </a:rPr>
              <a:t>18 / hour. Compute Tp, Ip, Ii, Ti, I, and T. </a:t>
            </a:r>
          </a:p>
          <a:p>
            <a:pPr marL="0" indent="0">
              <a:buNone/>
            </a:pPr>
            <a:r>
              <a:rPr lang="en-US" dirty="0" smtClean="0">
                <a:solidFill>
                  <a:schemeClr val="tx1"/>
                </a:solidFill>
                <a:latin typeface="Book Antiqua" panose="02040602050305030304" pitchFamily="18" charset="0"/>
              </a:rPr>
              <a:t>R= 18 / </a:t>
            </a:r>
            <a:r>
              <a:rPr lang="en-US" dirty="0" err="1" smtClean="0">
                <a:solidFill>
                  <a:schemeClr val="tx1"/>
                </a:solidFill>
                <a:latin typeface="Book Antiqua" panose="02040602050305030304" pitchFamily="18" charset="0"/>
              </a:rPr>
              <a:t>hr</a:t>
            </a:r>
            <a:endParaRPr lang="en-US" dirty="0" smtClean="0">
              <a:solidFill>
                <a:schemeClr val="tx1"/>
              </a:solidFill>
              <a:latin typeface="Book Antiqua" panose="02040602050305030304" pitchFamily="18" charset="0"/>
            </a:endParaRPr>
          </a:p>
          <a:p>
            <a:pPr marL="0" indent="0">
              <a:buNone/>
            </a:pPr>
            <a:r>
              <a:rPr lang="en-US" dirty="0" smtClean="0">
                <a:solidFill>
                  <a:schemeClr val="tx1"/>
                </a:solidFill>
                <a:latin typeface="Book Antiqua" panose="02040602050305030304" pitchFamily="18" charset="0"/>
              </a:rPr>
              <a:t>Rp=25/</a:t>
            </a:r>
            <a:r>
              <a:rPr lang="en-US" dirty="0" err="1" smtClean="0">
                <a:solidFill>
                  <a:schemeClr val="tx1"/>
                </a:solidFill>
                <a:latin typeface="Book Antiqua" panose="02040602050305030304" pitchFamily="18" charset="0"/>
              </a:rPr>
              <a:t>hr</a:t>
            </a:r>
            <a:endParaRPr lang="en-US" dirty="0" smtClean="0">
              <a:solidFill>
                <a:schemeClr val="tx1"/>
              </a:solidFill>
              <a:latin typeface="Book Antiqua" panose="02040602050305030304" pitchFamily="18" charset="0"/>
            </a:endParaRPr>
          </a:p>
          <a:p>
            <a:pPr marL="0" indent="0">
              <a:buNone/>
            </a:pPr>
            <a:r>
              <a:rPr lang="en-US" dirty="0" smtClean="0">
                <a:solidFill>
                  <a:schemeClr val="tx1"/>
                </a:solidFill>
                <a:latin typeface="Book Antiqua" panose="02040602050305030304" pitchFamily="18" charset="0"/>
              </a:rPr>
              <a:t>U= 18/25 = 0.72</a:t>
            </a:r>
          </a:p>
          <a:p>
            <a:pPr marL="0" indent="0">
              <a:buNone/>
            </a:pPr>
            <a:r>
              <a:rPr lang="en-US" b="1" dirty="0" smtClean="0">
                <a:solidFill>
                  <a:srgbClr val="C00000"/>
                </a:solidFill>
                <a:latin typeface="Book Antiqua" panose="02040602050305030304" pitchFamily="18" charset="0"/>
              </a:rPr>
              <a:t>Ip = 0.72</a:t>
            </a:r>
          </a:p>
          <a:p>
            <a:pPr marL="0" indent="0">
              <a:buNone/>
            </a:pPr>
            <a:r>
              <a:rPr lang="en-US" dirty="0" smtClean="0">
                <a:solidFill>
                  <a:schemeClr val="tx1"/>
                </a:solidFill>
                <a:latin typeface="Book Antiqua" panose="02040602050305030304" pitchFamily="18" charset="0"/>
              </a:rPr>
              <a:t>Tp = 25 per 1 hours, how long for 1 </a:t>
            </a:r>
            <a:r>
              <a:rPr lang="en-US" dirty="0" smtClean="0">
                <a:solidFill>
                  <a:schemeClr val="tx1"/>
                </a:solidFill>
                <a:latin typeface="Book Antiqua" panose="02040602050305030304" pitchFamily="18" charset="0"/>
                <a:sym typeface="Wingdings" panose="05000000000000000000" pitchFamily="2" charset="2"/>
              </a:rPr>
              <a:t> Tp=1/25 </a:t>
            </a:r>
            <a:r>
              <a:rPr lang="en-US" dirty="0" err="1" smtClean="0">
                <a:solidFill>
                  <a:schemeClr val="tx1"/>
                </a:solidFill>
                <a:latin typeface="Book Antiqua" panose="02040602050305030304" pitchFamily="18" charset="0"/>
                <a:sym typeface="Wingdings" panose="05000000000000000000" pitchFamily="2" charset="2"/>
              </a:rPr>
              <a:t>hr</a:t>
            </a:r>
            <a:r>
              <a:rPr lang="en-US" dirty="0" smtClean="0">
                <a:solidFill>
                  <a:schemeClr val="tx1"/>
                </a:solidFill>
                <a:latin typeface="Book Antiqua" panose="02040602050305030304" pitchFamily="18" charset="0"/>
                <a:sym typeface="Wingdings" panose="05000000000000000000" pitchFamily="2" charset="2"/>
              </a:rPr>
              <a:t> or 60(1/25)   </a:t>
            </a:r>
            <a:r>
              <a:rPr lang="en-US" b="1" dirty="0" smtClean="0">
                <a:solidFill>
                  <a:srgbClr val="C00000"/>
                </a:solidFill>
                <a:latin typeface="Book Antiqua" panose="02040602050305030304" pitchFamily="18" charset="0"/>
                <a:sym typeface="Wingdings" panose="05000000000000000000" pitchFamily="2" charset="2"/>
              </a:rPr>
              <a:t>Tp= 2.4 min</a:t>
            </a:r>
          </a:p>
          <a:p>
            <a:pPr marL="0" indent="0">
              <a:buNone/>
            </a:pPr>
            <a:r>
              <a:rPr lang="en-US" dirty="0" smtClean="0">
                <a:solidFill>
                  <a:schemeClr val="tx1"/>
                </a:solidFill>
                <a:latin typeface="Book Antiqua" panose="02040602050305030304" pitchFamily="18" charset="0"/>
                <a:sym typeface="Wingdings" panose="05000000000000000000" pitchFamily="2" charset="2"/>
              </a:rPr>
              <a:t>Since there is only one server and Poisson processes in both arrival and service</a:t>
            </a:r>
          </a:p>
          <a:p>
            <a:pPr marL="0" indent="0">
              <a:buNone/>
            </a:pPr>
            <a:r>
              <a:rPr lang="en-US" b="1" dirty="0" smtClean="0">
                <a:solidFill>
                  <a:srgbClr val="C00000"/>
                </a:solidFill>
                <a:latin typeface="Book Antiqua" panose="02040602050305030304" pitchFamily="18" charset="0"/>
                <a:sym typeface="Wingdings" panose="05000000000000000000" pitchFamily="2" charset="2"/>
              </a:rPr>
              <a:t> </a:t>
            </a:r>
            <a:endParaRPr lang="en-US" b="1" dirty="0" smtClean="0">
              <a:solidFill>
                <a:srgbClr val="C00000"/>
              </a:solidFill>
              <a:latin typeface="Book Antiqua" panose="02040602050305030304" pitchFamily="18" charset="0"/>
            </a:endParaRPr>
          </a:p>
          <a:p>
            <a:pPr marL="0" indent="0">
              <a:buNone/>
            </a:pPr>
            <a:endParaRPr lang="en-US" dirty="0" smtClean="0">
              <a:solidFill>
                <a:schemeClr val="tx1"/>
              </a:solidFill>
              <a:latin typeface="Book Antiqua" panose="02040602050305030304" pitchFamily="18" charset="0"/>
            </a:endParaRPr>
          </a:p>
          <a:p>
            <a:pPr marL="0" indent="0">
              <a:buNone/>
            </a:pPr>
            <a:r>
              <a:rPr lang="en-US" dirty="0" smtClean="0">
                <a:solidFill>
                  <a:schemeClr val="tx1"/>
                </a:solidFill>
                <a:latin typeface="Book Antiqua" panose="02040602050305030304" pitchFamily="18" charset="0"/>
              </a:rPr>
              <a:t> </a:t>
            </a:r>
            <a:endParaRPr lang="en-US" dirty="0">
              <a:solidFill>
                <a:schemeClr val="tx1"/>
              </a:solidFill>
              <a:latin typeface="Book Antiqua" panose="02040602050305030304"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2:  M/M/1 Performance Evaluation</a:t>
            </a:r>
            <a:endParaRPr lang="en-US" dirty="0"/>
          </a:p>
        </p:txBody>
      </p:sp>
    </p:spTree>
    <p:extLst>
      <p:ext uri="{BB962C8B-B14F-4D97-AF65-F5344CB8AC3E}">
        <p14:creationId xmlns:p14="http://schemas.microsoft.com/office/powerpoint/2010/main" val="42927903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dissolv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dissolv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ssolv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dissolv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dissolve">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Problem 2:  M/M/1 Performance Evaluation</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968677729"/>
              </p:ext>
            </p:extLst>
          </p:nvPr>
        </p:nvGraphicFramePr>
        <p:xfrm>
          <a:off x="138577" y="1073632"/>
          <a:ext cx="3379788" cy="990600"/>
        </p:xfrm>
        <a:graphic>
          <a:graphicData uri="http://schemas.openxmlformats.org/presentationml/2006/ole">
            <mc:AlternateContent xmlns:mc="http://schemas.openxmlformats.org/markup-compatibility/2006">
              <mc:Choice xmlns:v="urn:schemas-microsoft-com:vml" Requires="v">
                <p:oleObj spid="_x0000_s223288" name="Equation" r:id="rId4" imgW="1562040" imgH="444240" progId="Equation.3">
                  <p:embed/>
                </p:oleObj>
              </mc:Choice>
              <mc:Fallback>
                <p:oleObj name="Equation" r:id="rId4" imgW="1562040" imgH="444240" progId="Equation.3">
                  <p:embed/>
                  <p:pic>
                    <p:nvPicPr>
                      <p:cNvPr id="5" name="Object 4"/>
                      <p:cNvPicPr>
                        <a:picLocks noChangeAspect="1" noChangeArrowheads="1"/>
                      </p:cNvPicPr>
                      <p:nvPr/>
                    </p:nvPicPr>
                    <p:blipFill>
                      <a:blip r:embed="rId5"/>
                      <a:srcRect/>
                      <a:stretch>
                        <a:fillRect/>
                      </a:stretch>
                    </p:blipFill>
                    <p:spPr bwMode="auto">
                      <a:xfrm>
                        <a:off x="138577" y="1073632"/>
                        <a:ext cx="3379788" cy="990600"/>
                      </a:xfrm>
                      <a:prstGeom prst="rect">
                        <a:avLst/>
                      </a:prstGeom>
                      <a:noFill/>
                      <a:ln>
                        <a:noFill/>
                      </a:ln>
                    </p:spPr>
                  </p:pic>
                </p:oleObj>
              </mc:Fallback>
            </mc:AlternateContent>
          </a:graphicData>
        </a:graphic>
      </p:graphicFrame>
      <p:sp>
        <p:nvSpPr>
          <p:cNvPr id="8" name="Content Placeholder 1"/>
          <p:cNvSpPr txBox="1">
            <a:spLocks/>
          </p:cNvSpPr>
          <p:nvPr/>
        </p:nvSpPr>
        <p:spPr bwMode="auto">
          <a:xfrm>
            <a:off x="34637" y="3124200"/>
            <a:ext cx="1440543"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smtClean="0">
                <a:solidFill>
                  <a:schemeClr val="tx1"/>
                </a:solidFill>
                <a:latin typeface="Book Antiqua" pitchFamily="18" charset="0"/>
              </a:rPr>
              <a:t>Ti =?</a:t>
            </a:r>
            <a:endParaRPr lang="en-US" dirty="0">
              <a:solidFill>
                <a:schemeClr val="tx1"/>
              </a:solidFill>
              <a:latin typeface="Book Antiqua" pitchFamily="18" charset="0"/>
            </a:endParaRPr>
          </a:p>
        </p:txBody>
      </p:sp>
      <p:sp>
        <p:nvSpPr>
          <p:cNvPr id="9" name="Content Placeholder 1"/>
          <p:cNvSpPr txBox="1">
            <a:spLocks/>
          </p:cNvSpPr>
          <p:nvPr/>
        </p:nvSpPr>
        <p:spPr bwMode="auto">
          <a:xfrm>
            <a:off x="1398980" y="3142344"/>
            <a:ext cx="1447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err="1" smtClean="0">
                <a:solidFill>
                  <a:schemeClr val="tx1"/>
                </a:solidFill>
                <a:latin typeface="Book Antiqua" pitchFamily="18" charset="0"/>
              </a:rPr>
              <a:t>RTi</a:t>
            </a:r>
            <a:r>
              <a:rPr lang="en-US" dirty="0" smtClean="0">
                <a:solidFill>
                  <a:schemeClr val="tx1"/>
                </a:solidFill>
                <a:latin typeface="Book Antiqua" pitchFamily="18" charset="0"/>
              </a:rPr>
              <a:t> =Ii</a:t>
            </a:r>
            <a:endParaRPr lang="en-US" dirty="0">
              <a:solidFill>
                <a:schemeClr val="tx1"/>
              </a:solidFill>
              <a:latin typeface="Book Antiqua" pitchFamily="18" charset="0"/>
            </a:endParaRPr>
          </a:p>
        </p:txBody>
      </p:sp>
      <p:sp>
        <p:nvSpPr>
          <p:cNvPr id="10" name="Content Placeholder 1"/>
          <p:cNvSpPr txBox="1">
            <a:spLocks/>
          </p:cNvSpPr>
          <p:nvPr/>
        </p:nvSpPr>
        <p:spPr bwMode="auto">
          <a:xfrm>
            <a:off x="2854036" y="3142345"/>
            <a:ext cx="2632364"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None/>
            </a:pPr>
            <a:r>
              <a:rPr lang="en-US" dirty="0" smtClean="0">
                <a:solidFill>
                  <a:schemeClr val="tx1"/>
                </a:solidFill>
                <a:latin typeface="Book Antiqua" pitchFamily="18" charset="0"/>
              </a:rPr>
              <a:t>18Ti =1.851429 </a:t>
            </a:r>
            <a:endParaRPr lang="en-US" dirty="0">
              <a:solidFill>
                <a:schemeClr val="tx1"/>
              </a:solidFill>
              <a:latin typeface="Book Antiqua" pitchFamily="18" charset="0"/>
            </a:endParaRPr>
          </a:p>
        </p:txBody>
      </p:sp>
      <p:sp>
        <p:nvSpPr>
          <p:cNvPr id="11" name="Content Placeholder 1"/>
          <p:cNvSpPr txBox="1">
            <a:spLocks/>
          </p:cNvSpPr>
          <p:nvPr/>
        </p:nvSpPr>
        <p:spPr bwMode="auto">
          <a:xfrm>
            <a:off x="5486400" y="3150098"/>
            <a:ext cx="279367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None/>
            </a:pPr>
            <a:r>
              <a:rPr lang="en-US" dirty="0" smtClean="0">
                <a:solidFill>
                  <a:schemeClr val="tx1"/>
                </a:solidFill>
                <a:latin typeface="Book Antiqua" pitchFamily="18" charset="0"/>
              </a:rPr>
              <a:t>Ti =1.851429/18</a:t>
            </a:r>
            <a:endParaRPr lang="en-US" dirty="0">
              <a:solidFill>
                <a:schemeClr val="tx1"/>
              </a:solidFill>
              <a:latin typeface="Book Antiqua" pitchFamily="18" charset="0"/>
            </a:endParaRPr>
          </a:p>
        </p:txBody>
      </p:sp>
      <p:sp>
        <p:nvSpPr>
          <p:cNvPr id="12" name="Content Placeholder 1"/>
          <p:cNvSpPr txBox="1">
            <a:spLocks/>
          </p:cNvSpPr>
          <p:nvPr/>
        </p:nvSpPr>
        <p:spPr bwMode="auto">
          <a:xfrm>
            <a:off x="34637" y="3733800"/>
            <a:ext cx="5070763"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None/>
            </a:pPr>
            <a:r>
              <a:rPr lang="en-US" dirty="0">
                <a:solidFill>
                  <a:schemeClr val="tx1"/>
                </a:solidFill>
                <a:latin typeface="Book Antiqua" pitchFamily="18" charset="0"/>
              </a:rPr>
              <a:t>Ti =0.102857 </a:t>
            </a:r>
            <a:r>
              <a:rPr lang="en-US" dirty="0" err="1">
                <a:solidFill>
                  <a:schemeClr val="tx1"/>
                </a:solidFill>
                <a:latin typeface="Book Antiqua" pitchFamily="18" charset="0"/>
              </a:rPr>
              <a:t>hr</a:t>
            </a:r>
            <a:r>
              <a:rPr lang="en-US" dirty="0">
                <a:solidFill>
                  <a:schemeClr val="tx1"/>
                </a:solidFill>
                <a:latin typeface="Book Antiqua" pitchFamily="18" charset="0"/>
              </a:rPr>
              <a:t> or  6.171429 </a:t>
            </a:r>
            <a:endParaRPr lang="en-US" dirty="0" smtClean="0">
              <a:solidFill>
                <a:schemeClr val="tx1"/>
              </a:solidFill>
              <a:latin typeface="Book Antiqua" pitchFamily="18" charset="0"/>
            </a:endParaRPr>
          </a:p>
          <a:p>
            <a:pPr>
              <a:spcAft>
                <a:spcPts val="600"/>
              </a:spcAft>
              <a:buNone/>
            </a:pPr>
            <a:r>
              <a:rPr lang="en-US" dirty="0" smtClean="0">
                <a:solidFill>
                  <a:schemeClr val="tx1"/>
                </a:solidFill>
                <a:latin typeface="Book Antiqua" pitchFamily="18" charset="0"/>
              </a:rPr>
              <a:t>T= </a:t>
            </a:r>
            <a:r>
              <a:rPr lang="en-US" dirty="0" err="1" smtClean="0">
                <a:solidFill>
                  <a:schemeClr val="tx1"/>
                </a:solidFill>
                <a:latin typeface="Book Antiqua" pitchFamily="18" charset="0"/>
              </a:rPr>
              <a:t>Ti+Tp</a:t>
            </a:r>
            <a:r>
              <a:rPr lang="en-US" dirty="0" smtClean="0">
                <a:solidFill>
                  <a:schemeClr val="tx1"/>
                </a:solidFill>
                <a:latin typeface="Book Antiqua" pitchFamily="18" charset="0"/>
              </a:rPr>
              <a:t> = 8.57</a:t>
            </a:r>
          </a:p>
          <a:p>
            <a:pPr>
              <a:spcAft>
                <a:spcPts val="600"/>
              </a:spcAft>
              <a:buNone/>
            </a:pPr>
            <a:r>
              <a:rPr lang="en-US" smtClean="0">
                <a:solidFill>
                  <a:schemeClr val="tx1"/>
                </a:solidFill>
                <a:latin typeface="Book Antiqua" pitchFamily="18" charset="0"/>
              </a:rPr>
              <a:t>I =Ii + Ip = 2.57</a:t>
            </a:r>
            <a:endParaRPr lang="en-US" dirty="0">
              <a:solidFill>
                <a:schemeClr val="tx1"/>
              </a:solidFill>
              <a:latin typeface="Book Antiqua" pitchFamily="18" charset="0"/>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1868230940"/>
              </p:ext>
            </p:extLst>
          </p:nvPr>
        </p:nvGraphicFramePr>
        <p:xfrm>
          <a:off x="7020957" y="1066800"/>
          <a:ext cx="1346200" cy="933450"/>
        </p:xfrm>
        <a:graphic>
          <a:graphicData uri="http://schemas.openxmlformats.org/presentationml/2006/ole">
            <mc:AlternateContent xmlns:mc="http://schemas.openxmlformats.org/markup-compatibility/2006">
              <mc:Choice xmlns:v="urn:schemas-microsoft-com:vml" Requires="v">
                <p:oleObj spid="_x0000_s223289" name="Equation" r:id="rId6" imgW="622080" imgH="419040" progId="Equation.3">
                  <p:embed/>
                </p:oleObj>
              </mc:Choice>
              <mc:Fallback>
                <p:oleObj name="Equation" r:id="rId6" imgW="622080" imgH="419040" progId="Equation.3">
                  <p:embed/>
                  <p:pic>
                    <p:nvPicPr>
                      <p:cNvPr id="15" name="Object 14"/>
                      <p:cNvPicPr>
                        <a:picLocks noChangeAspect="1" noChangeArrowheads="1"/>
                      </p:cNvPicPr>
                      <p:nvPr/>
                    </p:nvPicPr>
                    <p:blipFill>
                      <a:blip r:embed="rId7"/>
                      <a:srcRect/>
                      <a:stretch>
                        <a:fillRect/>
                      </a:stretch>
                    </p:blipFill>
                    <p:spPr bwMode="auto">
                      <a:xfrm>
                        <a:off x="7020957" y="1066800"/>
                        <a:ext cx="1346200" cy="933450"/>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806654500"/>
              </p:ext>
            </p:extLst>
          </p:nvPr>
        </p:nvGraphicFramePr>
        <p:xfrm>
          <a:off x="131650" y="2133600"/>
          <a:ext cx="3213101" cy="908050"/>
        </p:xfrm>
        <a:graphic>
          <a:graphicData uri="http://schemas.openxmlformats.org/presentationml/2006/ole">
            <mc:AlternateContent xmlns:mc="http://schemas.openxmlformats.org/markup-compatibility/2006">
              <mc:Choice xmlns:v="urn:schemas-microsoft-com:vml" Requires="v">
                <p:oleObj spid="_x0000_s223290" name="Equation" r:id="rId8" imgW="1485720" imgH="419040" progId="Equation.3">
                  <p:embed/>
                </p:oleObj>
              </mc:Choice>
              <mc:Fallback>
                <p:oleObj name="Equation" r:id="rId8" imgW="1485720" imgH="419040" progId="Equation.3">
                  <p:embed/>
                  <p:pic>
                    <p:nvPicPr>
                      <p:cNvPr id="15" name="Object 14"/>
                      <p:cNvPicPr>
                        <a:picLocks noChangeAspect="1" noChangeArrowheads="1"/>
                      </p:cNvPicPr>
                      <p:nvPr/>
                    </p:nvPicPr>
                    <p:blipFill>
                      <a:blip r:embed="rId9"/>
                      <a:srcRect/>
                      <a:stretch>
                        <a:fillRect/>
                      </a:stretch>
                    </p:blipFill>
                    <p:spPr bwMode="auto">
                      <a:xfrm>
                        <a:off x="131650" y="2133600"/>
                        <a:ext cx="3213101" cy="908050"/>
                      </a:xfrm>
                      <a:prstGeom prst="rect">
                        <a:avLst/>
                      </a:prstGeom>
                      <a:noFill/>
                      <a:ln>
                        <a:noFill/>
                      </a:ln>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924628019"/>
              </p:ext>
            </p:extLst>
          </p:nvPr>
        </p:nvGraphicFramePr>
        <p:xfrm>
          <a:off x="145504" y="5486400"/>
          <a:ext cx="8793426" cy="731431"/>
        </p:xfrm>
        <a:graphic>
          <a:graphicData uri="http://schemas.openxmlformats.org/presentationml/2006/ole">
            <mc:AlternateContent xmlns:mc="http://schemas.openxmlformats.org/markup-compatibility/2006">
              <mc:Choice xmlns:v="urn:schemas-microsoft-com:vml" Requires="v">
                <p:oleObj spid="_x0000_s223291" name="Worksheet" r:id="rId10" imgW="5153008" imgH="428760" progId="Excel.Sheet.12">
                  <p:embed/>
                </p:oleObj>
              </mc:Choice>
              <mc:Fallback>
                <p:oleObj name="Worksheet" r:id="rId10" imgW="5153008" imgH="428760" progId="Excel.Sheet.12">
                  <p:embed/>
                  <p:pic>
                    <p:nvPicPr>
                      <p:cNvPr id="0" name=""/>
                      <p:cNvPicPr/>
                      <p:nvPr/>
                    </p:nvPicPr>
                    <p:blipFill>
                      <a:blip r:embed="rId11"/>
                      <a:stretch>
                        <a:fillRect/>
                      </a:stretch>
                    </p:blipFill>
                    <p:spPr>
                      <a:xfrm>
                        <a:off x="145504" y="5486400"/>
                        <a:ext cx="8793426" cy="731431"/>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422227688"/>
              </p:ext>
            </p:extLst>
          </p:nvPr>
        </p:nvGraphicFramePr>
        <p:xfrm>
          <a:off x="3810000" y="1066800"/>
          <a:ext cx="2774950" cy="990600"/>
        </p:xfrm>
        <a:graphic>
          <a:graphicData uri="http://schemas.openxmlformats.org/presentationml/2006/ole">
            <mc:AlternateContent xmlns:mc="http://schemas.openxmlformats.org/markup-compatibility/2006">
              <mc:Choice xmlns:v="urn:schemas-microsoft-com:vml" Requires="v">
                <p:oleObj spid="_x0000_s223292" name="Equation" r:id="rId12" imgW="1282680" imgH="444240" progId="Equation.3">
                  <p:embed/>
                </p:oleObj>
              </mc:Choice>
              <mc:Fallback>
                <p:oleObj name="Equation" r:id="rId12" imgW="1282680" imgH="444240" progId="Equation.3">
                  <p:embed/>
                  <p:pic>
                    <p:nvPicPr>
                      <p:cNvPr id="0" name=""/>
                      <p:cNvPicPr>
                        <a:picLocks noChangeAspect="1" noChangeArrowheads="1"/>
                      </p:cNvPicPr>
                      <p:nvPr/>
                    </p:nvPicPr>
                    <p:blipFill>
                      <a:blip r:embed="rId13"/>
                      <a:srcRect/>
                      <a:stretch>
                        <a:fillRect/>
                      </a:stretch>
                    </p:blipFill>
                    <p:spPr bwMode="auto">
                      <a:xfrm>
                        <a:off x="3810000" y="1066800"/>
                        <a:ext cx="2774950" cy="990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889644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dissolve">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dissolve">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dissolve">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Effect transition="in" filter="dissolve">
                                      <p:cBhvr>
                                        <p:cTn id="37" dur="500"/>
                                        <p:tgtEl>
                                          <p:spTgt spid="1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
                                            <p:txEl>
                                              <p:pRg st="0" end="0"/>
                                            </p:txEl>
                                          </p:spTgt>
                                        </p:tgtEl>
                                        <p:attrNameLst>
                                          <p:attrName>style.visibility</p:attrName>
                                        </p:attrNameLst>
                                      </p:cBhvr>
                                      <p:to>
                                        <p:strVal val="visible"/>
                                      </p:to>
                                    </p:set>
                                    <p:animEffect transition="in" filter="dissolve">
                                      <p:cBhvr>
                                        <p:cTn id="42" dur="500"/>
                                        <p:tgtEl>
                                          <p:spTgt spid="12">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
                                            <p:txEl>
                                              <p:pRg st="1" end="1"/>
                                            </p:txEl>
                                          </p:spTgt>
                                        </p:tgtEl>
                                        <p:attrNameLst>
                                          <p:attrName>style.visibility</p:attrName>
                                        </p:attrNameLst>
                                      </p:cBhvr>
                                      <p:to>
                                        <p:strVal val="visible"/>
                                      </p:to>
                                    </p:set>
                                    <p:animEffect transition="in" filter="dissolve">
                                      <p:cBhvr>
                                        <p:cTn id="47" dur="500"/>
                                        <p:tgtEl>
                                          <p:spTgt spid="12">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dissolve">
                                      <p:cBhvr>
                                        <p:cTn id="52" dur="500"/>
                                        <p:tgtEl>
                                          <p:spTgt spid="12">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Effect transition="in" filter="dissolve">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dissolve">
                                      <p:cBhvr>
                                        <p:cTn id="6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357" y="990600"/>
            <a:ext cx="9098643" cy="1295400"/>
          </a:xfrm>
        </p:spPr>
        <p:txBody>
          <a:bodyPr/>
          <a:lstStyle/>
          <a:p>
            <a:pPr marL="0" indent="0">
              <a:buNone/>
            </a:pPr>
            <a:r>
              <a:rPr lang="en-US" dirty="0" smtClean="0">
                <a:solidFill>
                  <a:schemeClr val="tx1"/>
                </a:solidFill>
                <a:latin typeface="Book Antiqua" panose="02040602050305030304" pitchFamily="18" charset="0"/>
              </a:rPr>
              <a:t>Case 2. Now </a:t>
            </a:r>
            <a:r>
              <a:rPr lang="en-US" dirty="0">
                <a:solidFill>
                  <a:schemeClr val="tx1"/>
                </a:solidFill>
                <a:latin typeface="Book Antiqua" panose="02040602050305030304" pitchFamily="18" charset="0"/>
              </a:rPr>
              <a:t>suppose we are in holidays and the arrival rate increases to 22 arrivals/hour. </a:t>
            </a:r>
            <a:endParaRPr lang="en-US" dirty="0" smtClean="0">
              <a:solidFill>
                <a:schemeClr val="tx1"/>
              </a:solidFill>
              <a:latin typeface="Book Antiqua" panose="02040602050305030304" pitchFamily="18" charset="0"/>
            </a:endParaRPr>
          </a:p>
          <a:p>
            <a:pPr marL="0" indent="0">
              <a:buNone/>
            </a:pPr>
            <a:r>
              <a:rPr lang="en-US" dirty="0" smtClean="0">
                <a:solidFill>
                  <a:schemeClr val="tx1"/>
                </a:solidFill>
                <a:latin typeface="Book Antiqua" panose="02040602050305030304" pitchFamily="18" charset="0"/>
              </a:rPr>
              <a:t>R= 21 / </a:t>
            </a:r>
            <a:r>
              <a:rPr lang="en-US" dirty="0" err="1" smtClean="0">
                <a:solidFill>
                  <a:schemeClr val="tx1"/>
                </a:solidFill>
                <a:latin typeface="Book Antiqua" panose="02040602050305030304" pitchFamily="18" charset="0"/>
              </a:rPr>
              <a:t>hr</a:t>
            </a:r>
            <a:r>
              <a:rPr lang="en-US" dirty="0" smtClean="0">
                <a:solidFill>
                  <a:schemeClr val="tx1"/>
                </a:solidFill>
                <a:latin typeface="Book Antiqua" panose="02040602050305030304" pitchFamily="18" charset="0"/>
              </a:rPr>
              <a:t>, Rp=25/</a:t>
            </a:r>
            <a:r>
              <a:rPr lang="en-US" dirty="0" err="1" smtClean="0">
                <a:solidFill>
                  <a:schemeClr val="tx1"/>
                </a:solidFill>
                <a:latin typeface="Book Antiqua" panose="02040602050305030304" pitchFamily="18" charset="0"/>
              </a:rPr>
              <a:t>hr</a:t>
            </a:r>
            <a:r>
              <a:rPr lang="en-US" dirty="0" smtClean="0">
                <a:solidFill>
                  <a:schemeClr val="tx1"/>
                </a:solidFill>
                <a:latin typeface="Book Antiqua" panose="02040602050305030304" pitchFamily="18" charset="0"/>
              </a:rPr>
              <a:t>  </a:t>
            </a:r>
            <a:r>
              <a:rPr lang="en-US" dirty="0" smtClean="0">
                <a:solidFill>
                  <a:schemeClr val="tx1"/>
                </a:solidFill>
                <a:latin typeface="Book Antiqua" panose="02040602050305030304" pitchFamily="18" charset="0"/>
                <a:sym typeface="Wingdings" panose="05000000000000000000" pitchFamily="2" charset="2"/>
              </a:rPr>
              <a:t> </a:t>
            </a:r>
            <a:r>
              <a:rPr lang="en-US" dirty="0" smtClean="0">
                <a:solidFill>
                  <a:schemeClr val="tx1"/>
                </a:solidFill>
                <a:latin typeface="Book Antiqua" panose="02040602050305030304" pitchFamily="18" charset="0"/>
              </a:rPr>
              <a:t>U= 21/25 = 0.84</a:t>
            </a:r>
          </a:p>
          <a:p>
            <a:pPr marL="0" indent="0">
              <a:buNone/>
            </a:pPr>
            <a:endParaRPr lang="en-US" b="1" dirty="0" smtClean="0">
              <a:solidFill>
                <a:srgbClr val="C00000"/>
              </a:solidFill>
              <a:latin typeface="Book Antiqua" panose="02040602050305030304" pitchFamily="18" charset="0"/>
            </a:endParaRPr>
          </a:p>
          <a:p>
            <a:pPr marL="0" indent="0">
              <a:buNone/>
            </a:pPr>
            <a:endParaRPr lang="en-US" dirty="0" smtClean="0">
              <a:solidFill>
                <a:schemeClr val="tx1"/>
              </a:solidFill>
              <a:latin typeface="Book Antiqua" panose="02040602050305030304" pitchFamily="18" charset="0"/>
            </a:endParaRPr>
          </a:p>
          <a:p>
            <a:pPr marL="0" indent="0">
              <a:buNone/>
            </a:pPr>
            <a:r>
              <a:rPr lang="en-US" dirty="0" smtClean="0">
                <a:solidFill>
                  <a:schemeClr val="tx1"/>
                </a:solidFill>
                <a:latin typeface="Book Antiqua" panose="02040602050305030304" pitchFamily="18" charset="0"/>
              </a:rPr>
              <a:t> </a:t>
            </a:r>
            <a:endParaRPr lang="en-US" dirty="0">
              <a:solidFill>
                <a:schemeClr val="tx1"/>
              </a:solidFill>
              <a:latin typeface="Book Antiqua" panose="02040602050305030304"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2:  M/M/1 Performance Evaluation</a:t>
            </a:r>
            <a:endParaRPr lang="en-US" dirty="0"/>
          </a:p>
        </p:txBody>
      </p:sp>
      <p:sp>
        <p:nvSpPr>
          <p:cNvPr id="5" name="Rectangle 4"/>
          <p:cNvSpPr/>
          <p:nvPr/>
        </p:nvSpPr>
        <p:spPr>
          <a:xfrm>
            <a:off x="38100" y="3581400"/>
            <a:ext cx="8690212" cy="1569660"/>
          </a:xfrm>
          <a:prstGeom prst="rect">
            <a:avLst/>
          </a:prstGeom>
        </p:spPr>
        <p:txBody>
          <a:bodyPr wrap="square">
            <a:spAutoFit/>
          </a:bodyPr>
          <a:lstStyle/>
          <a:p>
            <a:r>
              <a:rPr lang="en-US" sz="2400" dirty="0" smtClean="0">
                <a:latin typeface="Book Antiqua" panose="02040602050305030304" pitchFamily="18" charset="0"/>
                <a:ea typeface="ＭＳ Ｐゴシック" pitchFamily="-65" charset="-128"/>
                <a:cs typeface="MS Reference Sans Serif" pitchFamily="34" charset="0"/>
              </a:rPr>
              <a:t>Case 3. Now </a:t>
            </a:r>
            <a:r>
              <a:rPr lang="en-US" sz="2400" dirty="0">
                <a:latin typeface="Book Antiqua" panose="02040602050305030304" pitchFamily="18" charset="0"/>
                <a:ea typeface="ＭＳ Ｐゴシック" pitchFamily="-65" charset="-128"/>
                <a:cs typeface="MS Reference Sans Serif" pitchFamily="34" charset="0"/>
              </a:rPr>
              <a:t>suppose we have a bad weather and the service rate decreases </a:t>
            </a:r>
            <a:r>
              <a:rPr lang="en-US" sz="2400" dirty="0" smtClean="0">
                <a:latin typeface="Book Antiqua" panose="02040602050305030304" pitchFamily="18" charset="0"/>
                <a:ea typeface="ＭＳ Ｐゴシック" pitchFamily="-65" charset="-128"/>
                <a:cs typeface="MS Reference Sans Serif" pitchFamily="34" charset="0"/>
              </a:rPr>
              <a:t>22 </a:t>
            </a:r>
            <a:r>
              <a:rPr lang="en-US" sz="2400" dirty="0">
                <a:latin typeface="Book Antiqua" panose="02040602050305030304" pitchFamily="18" charset="0"/>
                <a:ea typeface="ＭＳ Ｐゴシック" pitchFamily="-65" charset="-128"/>
                <a:cs typeface="MS Reference Sans Serif" pitchFamily="34" charset="0"/>
              </a:rPr>
              <a:t>landing /</a:t>
            </a:r>
            <a:r>
              <a:rPr lang="en-US" sz="2400" dirty="0" smtClean="0">
                <a:latin typeface="Book Antiqua" panose="02040602050305030304" pitchFamily="18" charset="0"/>
                <a:ea typeface="ＭＳ Ｐゴシック" pitchFamily="-65" charset="-128"/>
                <a:cs typeface="MS Reference Sans Serif" pitchFamily="34" charset="0"/>
              </a:rPr>
              <a:t>hour.  </a:t>
            </a:r>
          </a:p>
          <a:p>
            <a:pPr marL="0" indent="0">
              <a:buNone/>
            </a:pPr>
            <a:r>
              <a:rPr lang="en-US" sz="2400" dirty="0">
                <a:latin typeface="Book Antiqua" panose="02040602050305030304" pitchFamily="18" charset="0"/>
              </a:rPr>
              <a:t>R= 21 / </a:t>
            </a:r>
            <a:r>
              <a:rPr lang="en-US" sz="2400" dirty="0" err="1">
                <a:latin typeface="Book Antiqua" panose="02040602050305030304" pitchFamily="18" charset="0"/>
              </a:rPr>
              <a:t>hr</a:t>
            </a:r>
            <a:r>
              <a:rPr lang="en-US" sz="2400" dirty="0">
                <a:latin typeface="Book Antiqua" panose="02040602050305030304" pitchFamily="18" charset="0"/>
              </a:rPr>
              <a:t>, </a:t>
            </a:r>
            <a:r>
              <a:rPr lang="en-US" sz="2400" dirty="0" smtClean="0">
                <a:latin typeface="Book Antiqua" panose="02040602050305030304" pitchFamily="18" charset="0"/>
              </a:rPr>
              <a:t>Rp=22/</a:t>
            </a:r>
            <a:r>
              <a:rPr lang="en-US" sz="2400" dirty="0" err="1" smtClean="0">
                <a:latin typeface="Book Antiqua" panose="02040602050305030304" pitchFamily="18" charset="0"/>
              </a:rPr>
              <a:t>hr</a:t>
            </a:r>
            <a:r>
              <a:rPr lang="en-US" sz="2400" dirty="0" smtClean="0">
                <a:latin typeface="Book Antiqua" panose="02040602050305030304" pitchFamily="18" charset="0"/>
              </a:rPr>
              <a:t> </a:t>
            </a:r>
            <a:r>
              <a:rPr lang="en-US" sz="2400" dirty="0" smtClean="0">
                <a:latin typeface="Book Antiqua" panose="02040602050305030304" pitchFamily="18" charset="0"/>
                <a:sym typeface="Wingdings" panose="05000000000000000000" pitchFamily="2" charset="2"/>
              </a:rPr>
              <a:t> </a:t>
            </a:r>
            <a:r>
              <a:rPr lang="en-US" sz="2400" dirty="0" smtClean="0">
                <a:latin typeface="Book Antiqua" panose="02040602050305030304" pitchFamily="18" charset="0"/>
              </a:rPr>
              <a:t>U</a:t>
            </a:r>
            <a:r>
              <a:rPr lang="en-US" sz="2400" dirty="0">
                <a:latin typeface="Book Antiqua" panose="02040602050305030304" pitchFamily="18" charset="0"/>
              </a:rPr>
              <a:t>= </a:t>
            </a:r>
            <a:r>
              <a:rPr lang="en-US" sz="2400" dirty="0" smtClean="0">
                <a:latin typeface="Book Antiqua" panose="02040602050305030304" pitchFamily="18" charset="0"/>
              </a:rPr>
              <a:t>21/22 </a:t>
            </a:r>
            <a:r>
              <a:rPr lang="en-US" sz="2400" dirty="0">
                <a:latin typeface="Book Antiqua" panose="02040602050305030304" pitchFamily="18" charset="0"/>
              </a:rPr>
              <a:t>= </a:t>
            </a:r>
            <a:r>
              <a:rPr lang="en-US" sz="2400" dirty="0" smtClean="0">
                <a:latin typeface="Book Antiqua" panose="02040602050305030304" pitchFamily="18" charset="0"/>
              </a:rPr>
              <a:t>0.95</a:t>
            </a:r>
            <a:endParaRPr lang="en-US" sz="2400" dirty="0">
              <a:latin typeface="Book Antiqua" panose="02040602050305030304" pitchFamily="18" charset="0"/>
            </a:endParaRPr>
          </a:p>
          <a:p>
            <a:endParaRPr lang="en-US" sz="2400" dirty="0">
              <a:latin typeface="Book Antiqua" panose="02040602050305030304" pitchFamily="18" charset="0"/>
              <a:ea typeface="ＭＳ Ｐゴシック" pitchFamily="-65" charset="-128"/>
              <a:cs typeface="MS Reference Sans Serif"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780156946"/>
              </p:ext>
            </p:extLst>
          </p:nvPr>
        </p:nvGraphicFramePr>
        <p:xfrm>
          <a:off x="76200" y="2286000"/>
          <a:ext cx="8614012" cy="1066800"/>
        </p:xfrm>
        <a:graphic>
          <a:graphicData uri="http://schemas.openxmlformats.org/presentationml/2006/ole">
            <mc:AlternateContent xmlns:mc="http://schemas.openxmlformats.org/markup-compatibility/2006">
              <mc:Choice xmlns:v="urn:schemas-microsoft-com:vml" Requires="v">
                <p:oleObj spid="_x0000_s240654" name="Worksheet" r:id="rId4" imgW="5153008" imgH="638280" progId="Excel.Sheet.12">
                  <p:embed/>
                </p:oleObj>
              </mc:Choice>
              <mc:Fallback>
                <p:oleObj name="Worksheet" r:id="rId4" imgW="5153008" imgH="638280" progId="Excel.Sheet.12">
                  <p:embed/>
                  <p:pic>
                    <p:nvPicPr>
                      <p:cNvPr id="0" name=""/>
                      <p:cNvPicPr/>
                      <p:nvPr/>
                    </p:nvPicPr>
                    <p:blipFill>
                      <a:blip r:embed="rId5"/>
                      <a:stretch>
                        <a:fillRect/>
                      </a:stretch>
                    </p:blipFill>
                    <p:spPr>
                      <a:xfrm>
                        <a:off x="76200" y="2286000"/>
                        <a:ext cx="8614012" cy="10668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577264339"/>
              </p:ext>
            </p:extLst>
          </p:nvPr>
        </p:nvGraphicFramePr>
        <p:xfrm>
          <a:off x="76200" y="4876800"/>
          <a:ext cx="8753582" cy="1371600"/>
        </p:xfrm>
        <a:graphic>
          <a:graphicData uri="http://schemas.openxmlformats.org/presentationml/2006/ole">
            <mc:AlternateContent xmlns:mc="http://schemas.openxmlformats.org/markup-compatibility/2006">
              <mc:Choice xmlns:v="urn:schemas-microsoft-com:vml" Requires="v">
                <p:oleObj spid="_x0000_s240655" name="Worksheet" r:id="rId6" imgW="5410335" imgH="847800" progId="Excel.Sheet.12">
                  <p:embed/>
                </p:oleObj>
              </mc:Choice>
              <mc:Fallback>
                <p:oleObj name="Worksheet" r:id="rId6" imgW="5410335" imgH="847800" progId="Excel.Sheet.12">
                  <p:embed/>
                  <p:pic>
                    <p:nvPicPr>
                      <p:cNvPr id="0" name=""/>
                      <p:cNvPicPr/>
                      <p:nvPr/>
                    </p:nvPicPr>
                    <p:blipFill>
                      <a:blip r:embed="rId7"/>
                      <a:stretch>
                        <a:fillRect/>
                      </a:stretch>
                    </p:blipFill>
                    <p:spPr>
                      <a:xfrm>
                        <a:off x="76200" y="4876800"/>
                        <a:ext cx="8753582" cy="1371600"/>
                      </a:xfrm>
                      <a:prstGeom prst="rect">
                        <a:avLst/>
                      </a:prstGeom>
                    </p:spPr>
                  </p:pic>
                </p:oleObj>
              </mc:Fallback>
            </mc:AlternateContent>
          </a:graphicData>
        </a:graphic>
      </p:graphicFrame>
    </p:spTree>
    <p:extLst>
      <p:ext uri="{BB962C8B-B14F-4D97-AF65-F5344CB8AC3E}">
        <p14:creationId xmlns:p14="http://schemas.microsoft.com/office/powerpoint/2010/main" val="4535516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dissolv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dissolve">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20250</TotalTime>
  <Words>2545</Words>
  <Application>Microsoft Office PowerPoint</Application>
  <PresentationFormat>On-screen Show (4:3)</PresentationFormat>
  <Paragraphs>308</Paragraphs>
  <Slides>35</Slides>
  <Notes>35</Notes>
  <HiddenSlides>0</HiddenSlides>
  <MMClips>0</MMClips>
  <ScaleCrop>false</ScaleCrop>
  <HeadingPairs>
    <vt:vector size="8" baseType="variant">
      <vt:variant>
        <vt:lpstr>Fonts Used</vt:lpstr>
      </vt:variant>
      <vt:variant>
        <vt:i4>14</vt:i4>
      </vt:variant>
      <vt:variant>
        <vt:lpstr>Theme</vt:lpstr>
      </vt:variant>
      <vt:variant>
        <vt:i4>4</vt:i4>
      </vt:variant>
      <vt:variant>
        <vt:lpstr>Embedded OLE Servers</vt:lpstr>
      </vt:variant>
      <vt:variant>
        <vt:i4>2</vt:i4>
      </vt:variant>
      <vt:variant>
        <vt:lpstr>Slide Titles</vt:lpstr>
      </vt:variant>
      <vt:variant>
        <vt:i4>35</vt:i4>
      </vt:variant>
    </vt:vector>
  </HeadingPairs>
  <TitlesOfParts>
    <vt:vector size="55" baseType="lpstr">
      <vt:lpstr>ＭＳ Ｐゴシック</vt:lpstr>
      <vt:lpstr>Arial</vt:lpstr>
      <vt:lpstr>Book Antiqua</vt:lpstr>
      <vt:lpstr>Calibri</vt:lpstr>
      <vt:lpstr>Garamond</vt:lpstr>
      <vt:lpstr>Impact</vt:lpstr>
      <vt:lpstr>Lucida Calligraphy</vt:lpstr>
      <vt:lpstr>Mathematica1</vt:lpstr>
      <vt:lpstr>MS Reference Sans Serif</vt:lpstr>
      <vt:lpstr>Symbol</vt:lpstr>
      <vt:lpstr>Tahoma</vt:lpstr>
      <vt:lpstr>Verdana</vt:lpstr>
      <vt:lpstr>Wingdings</vt:lpstr>
      <vt:lpstr>ヒラギノ角ゴ ProN W3</vt:lpstr>
      <vt:lpstr>Lean Thinking Final.ppt</vt:lpstr>
      <vt:lpstr>1_Lean Thinking Final</vt:lpstr>
      <vt:lpstr>Lean Thinking Final</vt:lpstr>
      <vt:lpstr>2_Lean Thinking Final</vt:lpstr>
      <vt:lpstr>Equation</vt:lpstr>
      <vt:lpstr>Worksheet</vt:lpstr>
      <vt:lpstr>Problem 1:  M/M/1 Performance Evaluation</vt:lpstr>
      <vt:lpstr>Problem 1:  M/M/1 Performance Evaluation</vt:lpstr>
      <vt:lpstr>Problem 1:  M/M/1 Performance Evaluation</vt:lpstr>
      <vt:lpstr>Problem 1: M/M/1 Performance Evaluation</vt:lpstr>
      <vt:lpstr>M/M/1 Performance Evaluation</vt:lpstr>
      <vt:lpstr>M/M/1 Performance Evaluation</vt:lpstr>
      <vt:lpstr>Problem 2:  M/M/1 Performance Evaluation</vt:lpstr>
      <vt:lpstr>Problem 2:  M/M/1 Performance Evaluation</vt:lpstr>
      <vt:lpstr>Problem 2:  M/M/1 Performance Evaluation</vt:lpstr>
      <vt:lpstr>Problem 2:  M/M/1 Performance Evaluation</vt:lpstr>
      <vt:lpstr>Problem 3: M/G/c</vt:lpstr>
      <vt:lpstr>M/G/2 Example</vt:lpstr>
      <vt:lpstr>M/G/2 Example</vt:lpstr>
      <vt:lpstr>Comment on General Formula</vt:lpstr>
      <vt:lpstr>Problem 4: M/M/c Example</vt:lpstr>
      <vt:lpstr>Problem  5: M/D/c Example</vt:lpstr>
      <vt:lpstr>Problem 1:  M/M/1 Performance Evaluation</vt:lpstr>
      <vt:lpstr>Additional Problems</vt:lpstr>
      <vt:lpstr>Problem A1</vt:lpstr>
      <vt:lpstr>Problem A1; M/M/1</vt:lpstr>
      <vt:lpstr>Problem A2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Problem  A6: M/G/1 Example</vt:lpstr>
      <vt:lpstr>Problem A6 : M/G/1 Example</vt:lpstr>
      <vt:lpstr>Problem A6: M/G/1 Example</vt:lpstr>
    </vt:vector>
  </TitlesOfParts>
  <Company>CSU, Northridge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519</cp:revision>
  <dcterms:created xsi:type="dcterms:W3CDTF">2008-11-22T01:06:20Z</dcterms:created>
  <dcterms:modified xsi:type="dcterms:W3CDTF">2018-05-16T21:39:23Z</dcterms:modified>
</cp:coreProperties>
</file>