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dp" ContentType="image/vnd.ms-photo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5.xml" ContentType="application/vnd.openxmlformats-officedocument.theme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1"/>
    <p:sldMasterId id="2147483801" r:id="rId2"/>
    <p:sldMasterId id="2147483788" r:id="rId3"/>
    <p:sldMasterId id="2147483784" r:id="rId4"/>
    <p:sldMasterId id="2147483764" r:id="rId5"/>
    <p:sldMasterId id="2147483785" r:id="rId6"/>
  </p:sldMasterIdLst>
  <p:notesMasterIdLst>
    <p:notesMasterId r:id="rId14"/>
  </p:notesMasterIdLst>
  <p:handoutMasterIdLst>
    <p:handoutMasterId r:id="rId15"/>
  </p:handoutMasterIdLst>
  <p:sldIdLst>
    <p:sldId id="626" r:id="rId7"/>
    <p:sldId id="628" r:id="rId8"/>
    <p:sldId id="452" r:id="rId9"/>
    <p:sldId id="453" r:id="rId10"/>
    <p:sldId id="548" r:id="rId11"/>
    <p:sldId id="438" r:id="rId12"/>
    <p:sldId id="625" r:id="rId13"/>
  </p:sldIdLst>
  <p:sldSz cx="12192000" cy="6858000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aldamez, Jonathan" initials="GJ" lastIdx="20" clrIdx="0">
    <p:extLst>
      <p:ext uri="{19B8F6BF-5375-455C-9EA6-DF929625EA0E}">
        <p15:presenceInfo xmlns:p15="http://schemas.microsoft.com/office/powerpoint/2012/main" userId="S::jonathan.galdamez.32@my.csun.edu::e134a394-32d1-4300-8ff0-4ad8322f83a2" providerId="AD"/>
      </p:ext>
    </p:extLst>
  </p:cmAuthor>
  <p:cmAuthor id="2" name="Asef-Vaziri, Ardavan" initials="AA" lastIdx="1" clrIdx="1">
    <p:extLst>
      <p:ext uri="{19B8F6BF-5375-455C-9EA6-DF929625EA0E}">
        <p15:presenceInfo xmlns:p15="http://schemas.microsoft.com/office/powerpoint/2012/main" userId="S-1-5-21-789336058-1708537768-1957994488-24365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AA0000"/>
    <a:srgbClr val="A80000"/>
    <a:srgbClr val="A50023"/>
    <a:srgbClr val="00007D"/>
    <a:srgbClr val="9E0000"/>
    <a:srgbClr val="FF9900"/>
    <a:srgbClr val="00007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963" autoAdjust="0"/>
    <p:restoredTop sz="96357" autoAdjust="0"/>
  </p:normalViewPr>
  <p:slideViewPr>
    <p:cSldViewPr>
      <p:cViewPr>
        <p:scale>
          <a:sx n="98" d="100"/>
          <a:sy n="98" d="100"/>
        </p:scale>
        <p:origin x="1566" y="34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3246" y="90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4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0" tIns="46585" rIns="93170" bIns="46585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0" tIns="46585" rIns="93170" bIns="46585" rtlCol="0"/>
          <a:lstStyle>
            <a:lvl1pPr algn="r">
              <a:defRPr sz="1300"/>
            </a:lvl1pPr>
          </a:lstStyle>
          <a:p>
            <a:fld id="{3DC6186B-400D-4624-82D1-203DE0AF0EEF}" type="datetimeFigureOut">
              <a:rPr lang="en-US" smtClean="0"/>
              <a:pPr/>
              <a:t>8/17/2020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0" tIns="46585" rIns="93170" bIns="46585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0" tIns="46585" rIns="93170" bIns="46585" rtlCol="0" anchor="b"/>
          <a:lstStyle>
            <a:lvl1pPr algn="r">
              <a:defRPr sz="1300"/>
            </a:lvl1pPr>
          </a:lstStyle>
          <a:p>
            <a:fld id="{DE32CB61-0B8C-464B-856B-111D8B5619C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31978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wrap="square" lIns="93170" tIns="46585" rIns="93170" bIns="46585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wrap="square" lIns="93170" tIns="46585" rIns="93170" bIns="46585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FD8C8DB6-9E1D-439C-B96B-0657302EFE49}" type="datetime1">
              <a:rPr lang="en-US"/>
              <a:pPr/>
              <a:t>8/17/2020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8500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3170" tIns="46585" rIns="93170" bIns="46585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wrap="square" lIns="93170" tIns="46585" rIns="93170" bIns="46585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wrap="square" lIns="93170" tIns="46585" rIns="93170" bIns="46585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wrap="square" lIns="93170" tIns="46585" rIns="93170" bIns="46585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F7C678DA-66FA-46F9-8031-1CB2E52D81FB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197964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ＭＳ Ｐゴシック" pitchFamily="-107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>
            <a:extLst>
              <a:ext uri="{FF2B5EF4-FFF2-40B4-BE49-F238E27FC236}">
                <a16:creationId xmlns:a16="http://schemas.microsoft.com/office/drawing/2014/main" id="{1361EA84-AB9C-4963-B1A9-2B0DD58D54F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84D32058-CBA7-486B-8F82-796AE5BC311A}" type="slidenum">
              <a:rPr lang="en-US" altLang="en-US" sz="1200"/>
              <a:pPr/>
              <a:t>5</a:t>
            </a:fld>
            <a:endParaRPr lang="en-US" altLang="en-US" sz="12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C6DDF318-E4E3-4B67-848F-1AC0D21B4598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7F6E43CB-83A9-4D44-B1DB-78E95820870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>
            <a:extLst>
              <a:ext uri="{FF2B5EF4-FFF2-40B4-BE49-F238E27FC236}">
                <a16:creationId xmlns:a16="http://schemas.microsoft.com/office/drawing/2014/main" id="{14EBCD0E-69AE-496C-A657-0B8755C3FF8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6F62A9E0-4684-4D58-BFF9-6723EB6EBBE8}" type="slidenum">
              <a:rPr lang="en-US" altLang="en-US" sz="1200"/>
              <a:pPr/>
              <a:t>6</a:t>
            </a:fld>
            <a:endParaRPr lang="en-US" altLang="en-US" sz="1200"/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F4ABB25D-8721-4908-9266-4A2072251BF9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>
            <a:extLst>
              <a:ext uri="{FF2B5EF4-FFF2-40B4-BE49-F238E27FC236}">
                <a16:creationId xmlns:a16="http://schemas.microsoft.com/office/drawing/2014/main" id="{29F87216-4782-4E89-A041-5E081055FFE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rgbClr val="A8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12192000" cy="2438400"/>
          </a:xfrm>
          <a:prstGeom prst="rect">
            <a:avLst/>
          </a:prstGeom>
          <a:ln>
            <a:solidFill>
              <a:schemeClr val="accent4">
                <a:lumMod val="65000"/>
                <a:lumOff val="35000"/>
              </a:schemeClr>
            </a:solidFill>
          </a:ln>
        </p:spPr>
        <p:txBody>
          <a:bodyPr/>
          <a:lstStyle>
            <a:lvl1pPr algn="ctr">
              <a:defRPr sz="5400" b="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8/17/2020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70778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8/17/2020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46983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8/17/2020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59678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8/17/2020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08144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8/17/2020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813653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8/17/2020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87901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6835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8/17/2020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76902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8/17/2020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080757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8/17/2020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448723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8/17/2020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0280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2000"/>
            <a:ext cx="12192000" cy="5715000"/>
          </a:xfrm>
          <a:prstGeom prst="rect">
            <a:avLst/>
          </a:prstGeom>
        </p:spPr>
        <p:txBody>
          <a:bodyPr/>
          <a:lstStyle>
            <a:lvl1pPr>
              <a:buSzPct val="88000"/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>
              <a:defRPr sz="2200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>
              <a:buClrTx/>
              <a:defRPr sz="18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0" y="0"/>
            <a:ext cx="12192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5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825625"/>
            <a:ext cx="515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8/17/2020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996184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8/17/2020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40955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8/17/2020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138282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8/17/2020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74544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8/17/2020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169885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8/17/2020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553492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8/17/2020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568595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6835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8/17/2020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352022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12876"/>
            <a:ext cx="11887200" cy="45307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200">
                <a:solidFill>
                  <a:schemeClr val="tx1"/>
                </a:solidFill>
              </a:defRPr>
            </a:lvl4pPr>
            <a:lvl5pPr>
              <a:buClrTx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0"/>
            <a:ext cx="11857567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152400"/>
            <a:ext cx="115697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152400"/>
            <a:ext cx="115697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152400"/>
            <a:ext cx="115697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6400" y="685800"/>
            <a:ext cx="11379200" cy="5486400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Tahoma" pitchFamily="34" charset="0"/>
                <a:cs typeface="Tahoma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 noChangeArrowheads="1"/>
          </p:cNvSpPr>
          <p:nvPr>
            <p:ph idx="1"/>
          </p:nvPr>
        </p:nvSpPr>
        <p:spPr bwMode="auto">
          <a:xfrm>
            <a:off x="508000" y="685801"/>
            <a:ext cx="10972800" cy="541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152400"/>
            <a:ext cx="115697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307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307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152400"/>
            <a:ext cx="115697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8/17/2020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3534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8/17/2020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3592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8/17/2020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4984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5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825625"/>
            <a:ext cx="515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8/17/2020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96128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15.xml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/Relationships>
</file>

<file path=ppt/slideMasters/_rels/slideMaster4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0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4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theme" Target="../theme/theme6.xml"/><Relationship Id="rId2" Type="http://schemas.openxmlformats.org/officeDocument/2006/relationships/slideLayout" Target="../slideLayouts/slideLayout32.xml"/><Relationship Id="rId1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0" y="0"/>
            <a:ext cx="12192000" cy="68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762000"/>
            <a:ext cx="12192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A5002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27460" y="6675227"/>
            <a:ext cx="12192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/>
          <p:cNvCxnSpPr/>
          <p:nvPr userDrawn="1"/>
        </p:nvCxnSpPr>
        <p:spPr bwMode="auto">
          <a:xfrm flipV="1">
            <a:off x="-8237" y="6678406"/>
            <a:ext cx="12227697" cy="27601"/>
          </a:xfrm>
          <a:prstGeom prst="line">
            <a:avLst/>
          </a:prstGeom>
          <a:solidFill>
            <a:schemeClr val="accent1"/>
          </a:solidFill>
          <a:ln w="371475" cap="flat" cmpd="sng" algn="ctr">
            <a:solidFill>
              <a:srgbClr val="A5002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11318919" y="6598094"/>
            <a:ext cx="914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chemeClr val="bg1"/>
                </a:solidFill>
                <a:latin typeface="Book Antiqua" panose="02040602050305030304" pitchFamily="18" charset="0"/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chemeClr val="bg1"/>
              </a:solidFill>
              <a:latin typeface="Book Antiqua" panose="02040602050305030304" pitchFamily="18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99AC113-6F25-9D47-8F20-2C9E9E8AD645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9414616" y="6502379"/>
            <a:ext cx="2540000" cy="337457"/>
          </a:xfrm>
          <a:prstGeom prst="rect">
            <a:avLst/>
          </a:prstGeom>
          <a:noFill/>
        </p:spPr>
      </p:pic>
      <p:sp>
        <p:nvSpPr>
          <p:cNvPr id="15" name="Text Box 57"/>
          <p:cNvSpPr txBox="1">
            <a:spLocks noChangeArrowheads="1"/>
          </p:cNvSpPr>
          <p:nvPr userDrawn="1"/>
        </p:nvSpPr>
        <p:spPr bwMode="auto">
          <a:xfrm>
            <a:off x="-22096" y="6550224"/>
            <a:ext cx="9422853" cy="307777"/>
          </a:xfrm>
          <a:prstGeom prst="rect">
            <a:avLst/>
          </a:prstGeom>
          <a:solidFill>
            <a:srgbClr val="AA00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b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1" i="1" baseline="0" dirty="0">
                <a:ln>
                  <a:noFill/>
                </a:ln>
                <a:solidFill>
                  <a:schemeClr val="bg1"/>
                </a:solidFill>
                <a:latin typeface="Book Antiqua" panose="02040602050305030304" pitchFamily="18" charset="0"/>
                <a:sym typeface="Symbol" panose="05050102010706020507" pitchFamily="18" charset="2"/>
              </a:rPr>
              <a:t>Process Flow Analysis, Time to </a:t>
            </a:r>
            <a:r>
              <a:rPr lang="en-US" sz="1400" b="1" i="1" baseline="0">
                <a:ln>
                  <a:noFill/>
                </a:ln>
                <a:solidFill>
                  <a:schemeClr val="bg1"/>
                </a:solidFill>
                <a:latin typeface="Book Antiqua" panose="02040602050305030304" pitchFamily="18" charset="0"/>
                <a:sym typeface="Symbol" panose="05050102010706020507" pitchFamily="18" charset="2"/>
              </a:rPr>
              <a:t>Degree Computations, </a:t>
            </a:r>
            <a:r>
              <a:rPr lang="en-US" sz="1400" b="1" i="1" dirty="0">
                <a:ln>
                  <a:noFill/>
                </a:ln>
                <a:solidFill>
                  <a:schemeClr val="bg1"/>
                </a:solidFill>
                <a:latin typeface="Book Antiqua" panose="02040602050305030304" pitchFamily="18" charset="0"/>
              </a:rPr>
              <a:t>A. Asef-Vaziri,</a:t>
            </a:r>
            <a:r>
              <a:rPr lang="en-US" sz="1400" b="1" i="1" baseline="0" dirty="0">
                <a:ln>
                  <a:noFill/>
                </a:ln>
                <a:solidFill>
                  <a:schemeClr val="bg1"/>
                </a:solidFill>
                <a:latin typeface="Book Antiqua" panose="02040602050305030304" pitchFamily="18" charset="0"/>
              </a:rPr>
              <a:t> Systems &amp; Operations Management.</a:t>
            </a:r>
            <a:endParaRPr lang="en-US" sz="1400" b="1" i="1" dirty="0">
              <a:ln>
                <a:noFill/>
              </a:ln>
              <a:solidFill>
                <a:schemeClr val="bg1"/>
              </a:solidFill>
              <a:latin typeface="Book Antiqua" panose="02040602050305030304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52" r:id="rId2"/>
    <p:sldLayoutId id="2147483756" r:id="rId3"/>
    <p:sldLayoutId id="2147483761" r:id="rId4"/>
    <p:sldLayoutId id="2147483762" r:id="rId5"/>
  </p:sldLayoutIdLst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A8000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p"/>
        <a:defRPr sz="2800">
          <a:solidFill>
            <a:schemeClr val="tx1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639976-7488-4967-A659-4DA87FA0AB07}" type="datetimeFigureOut">
              <a:rPr lang="en-US" smtClean="0"/>
              <a:t>8/17/2020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6697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2" r:id="rId1"/>
    <p:sldLayoutId id="2147483803" r:id="rId2"/>
    <p:sldLayoutId id="2147483804" r:id="rId3"/>
    <p:sldLayoutId id="2147483805" r:id="rId4"/>
    <p:sldLayoutId id="2147483806" r:id="rId5"/>
    <p:sldLayoutId id="2147483807" r:id="rId6"/>
    <p:sldLayoutId id="2147483808" r:id="rId7"/>
    <p:sldLayoutId id="2147483809" r:id="rId8"/>
    <p:sldLayoutId id="2147483810" r:id="rId9"/>
    <p:sldLayoutId id="2147483811" r:id="rId10"/>
    <p:sldLayoutId id="214748381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12C82F-F615-45AA-8B9A-E34A0A5FCA12}" type="datetimeFigureOut">
              <a:rPr lang="en-US" smtClean="0"/>
              <a:t>8/17/2020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1400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9" r:id="rId1"/>
    <p:sldLayoutId id="2147483790" r:id="rId2"/>
    <p:sldLayoutId id="2147483791" r:id="rId3"/>
    <p:sldLayoutId id="2147483792" r:id="rId4"/>
    <p:sldLayoutId id="2147483793" r:id="rId5"/>
    <p:sldLayoutId id="2147483794" r:id="rId6"/>
    <p:sldLayoutId id="2147483795" r:id="rId7"/>
    <p:sldLayoutId id="2147483796" r:id="rId8"/>
    <p:sldLayoutId id="2147483797" r:id="rId9"/>
    <p:sldLayoutId id="2147483798" r:id="rId10"/>
    <p:sldLayoutId id="214748379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0" y="685801"/>
            <a:ext cx="10972800" cy="541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11277600" y="6581776"/>
            <a:ext cx="914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rgbClr val="00B050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rgbClr val="00B050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5562600" y="6553201"/>
            <a:ext cx="4089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dirty="0">
                <a:solidFill>
                  <a:srgbClr val="00B050"/>
                </a:solidFill>
              </a:rPr>
              <a:t>Ardavan Asef-Vaziri    Jul-09</a:t>
            </a: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1"/>
            <a:ext cx="568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1200" b="1" i="1" kern="1200" dirty="0">
                <a:solidFill>
                  <a:srgbClr val="00B050"/>
                </a:solidFill>
                <a:latin typeface="Verdana" pitchFamily="34" charset="0"/>
                <a:ea typeface="ＭＳ Ｐゴシック" charset="-128"/>
                <a:cs typeface="+mn-cs"/>
              </a:rPr>
              <a:t>Theory of Constraints:  1- Throughput World </a:t>
            </a:r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455612"/>
            <a:ext cx="12192000" cy="1588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12192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Text Box 57"/>
          <p:cNvSpPr txBox="1">
            <a:spLocks noChangeArrowheads="1"/>
          </p:cNvSpPr>
          <p:nvPr userDrawn="1"/>
        </p:nvSpPr>
        <p:spPr bwMode="auto">
          <a:xfrm>
            <a:off x="203200" y="-76200"/>
            <a:ext cx="5689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2800" b="0" i="0" dirty="0">
                <a:solidFill>
                  <a:srgbClr val="00B050"/>
                </a:solidFill>
                <a:latin typeface="Impact" pitchFamily="34" charset="0"/>
              </a:rPr>
              <a:t>Information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B05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None/>
        <a:defRPr sz="2000">
          <a:solidFill>
            <a:schemeClr val="tx1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n"/>
        <a:defRPr sz="24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Tx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0" y="1412876"/>
            <a:ext cx="109728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11277600" y="6581776"/>
            <a:ext cx="914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rgbClr val="002060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rgbClr val="002060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5562600" y="6553201"/>
            <a:ext cx="4089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dirty="0">
                <a:solidFill>
                  <a:srgbClr val="002060"/>
                </a:solidFill>
              </a:rPr>
              <a:t>Ardavan Asef-Vaziri    Jul-09</a:t>
            </a: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1"/>
            <a:ext cx="568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b="1" i="1" kern="1200" dirty="0">
                <a:solidFill>
                  <a:srgbClr val="002060"/>
                </a:solidFill>
                <a:latin typeface="Verdana" pitchFamily="34" charset="0"/>
                <a:ea typeface="ＭＳ Ｐゴシック" charset="-128"/>
                <a:cs typeface="+mn-cs"/>
              </a:rPr>
              <a:t>Theory of Constraints:  1- Throughput World </a:t>
            </a:r>
          </a:p>
        </p:txBody>
      </p:sp>
      <p:sp>
        <p:nvSpPr>
          <p:cNvPr id="14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0"/>
            <a:ext cx="11552767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Practice: </a:t>
            </a:r>
            <a:br>
              <a:rPr lang="en-US" dirty="0"/>
            </a:br>
            <a:endParaRPr lang="en-US" dirty="0"/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1141412"/>
            <a:ext cx="12192000" cy="1588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12192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6" r:id="rId1"/>
    <p:sldLayoutId id="2147483768" r:id="rId2"/>
    <p:sldLayoutId id="2147483769" r:id="rId3"/>
  </p:sldLayoutIdLst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206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p"/>
        <a:defRPr sz="2800">
          <a:solidFill>
            <a:srgbClr val="002060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n"/>
        <a:defRPr sz="2400">
          <a:solidFill>
            <a:srgbClr val="002060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rgbClr val="002060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Tx/>
        <a:buFont typeface="Wingdings" pitchFamily="2" charset="2"/>
        <a:buChar char="§"/>
        <a:defRPr sz="2000">
          <a:solidFill>
            <a:srgbClr val="002060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0" y="685801"/>
            <a:ext cx="10972800" cy="541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11277600" y="6581776"/>
            <a:ext cx="914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rgbClr val="00B050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rgbClr val="00B050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5562600" y="6553201"/>
            <a:ext cx="40894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dirty="0">
                <a:solidFill>
                  <a:srgbClr val="00B050"/>
                </a:solidFill>
              </a:rPr>
              <a:t>Ardavan Asef-Vaziri    6/4/2009</a:t>
            </a: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1"/>
            <a:ext cx="568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1200" b="1" i="1" dirty="0">
                <a:solidFill>
                  <a:srgbClr val="00B050"/>
                </a:solidFill>
              </a:rPr>
              <a:t>Lean Thinking:  1- Introduction </a:t>
            </a:r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455612"/>
            <a:ext cx="12192000" cy="1588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12192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Text Box 57"/>
          <p:cNvSpPr txBox="1">
            <a:spLocks noChangeArrowheads="1"/>
          </p:cNvSpPr>
          <p:nvPr userDrawn="1"/>
        </p:nvSpPr>
        <p:spPr bwMode="auto">
          <a:xfrm>
            <a:off x="203200" y="-76200"/>
            <a:ext cx="5689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2800" b="0" i="0" dirty="0">
                <a:solidFill>
                  <a:srgbClr val="00B050"/>
                </a:solidFill>
                <a:latin typeface="Impact" pitchFamily="34" charset="0"/>
              </a:rPr>
              <a:t>Information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86" r:id="rId2"/>
  </p:sldLayoutIdLst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B05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None/>
        <a:defRPr sz="2000">
          <a:solidFill>
            <a:srgbClr val="00B050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n"/>
        <a:defRPr sz="24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Tx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5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12192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/>
            <a:r>
              <a:rPr lang="en-US" sz="3600" dirty="0">
                <a:solidFill>
                  <a:schemeClr val="bg1"/>
                </a:solidFill>
                <a:latin typeface="Impact" panose="020B0806030902050204" pitchFamily="34" charset="0"/>
              </a:rPr>
              <a:t>A Second Talk on LP &amp; IP</a:t>
            </a:r>
          </a:p>
          <a:p>
            <a:pPr algn="ctr" eaLnBrk="1" hangingPunct="1"/>
            <a:r>
              <a:rPr lang="en-US" sz="3600" dirty="0">
                <a:solidFill>
                  <a:schemeClr val="bg1"/>
                </a:solidFill>
                <a:latin typeface="Impact" panose="020B0806030902050204" pitchFamily="34" charset="0"/>
              </a:rPr>
              <a:t>A Basic Transportation &amp; Supply Chain Model</a:t>
            </a:r>
          </a:p>
        </p:txBody>
      </p:sp>
      <p:sp>
        <p:nvSpPr>
          <p:cNvPr id="2" name="Rectangle 1"/>
          <p:cNvSpPr/>
          <p:nvPr/>
        </p:nvSpPr>
        <p:spPr>
          <a:xfrm>
            <a:off x="0" y="5657671"/>
            <a:ext cx="1218898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algn="r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US" sz="2400" b="1" i="1" kern="0" dirty="0">
                <a:solidFill>
                  <a:schemeClr val="bg1"/>
                </a:solidFill>
                <a:latin typeface="Book Antiqua" panose="02040602050305030304" pitchFamily="18" charset="0"/>
                <a:cs typeface="Tahoma" pitchFamily="34" charset="0"/>
              </a:rPr>
              <a:t>How can it be that mathematics, being after all a product of human thought which is independent of experience, is so admirably appropriate to the objects of reality? </a:t>
            </a:r>
          </a:p>
          <a:p>
            <a:pPr marL="0" indent="0" algn="r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US" sz="2400" b="1" i="1" kern="0" dirty="0">
                <a:solidFill>
                  <a:schemeClr val="bg1"/>
                </a:solidFill>
                <a:latin typeface="Book Antiqua" panose="02040602050305030304" pitchFamily="18" charset="0"/>
                <a:cs typeface="Tahoma" pitchFamily="34" charset="0"/>
              </a:rPr>
              <a:t>Albert Einstein, 1879-1955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0B5B351-C5BA-495B-A90E-EDA89D75B4E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-10334"/>
          <a:stretch/>
        </p:blipFill>
        <p:spPr>
          <a:xfrm>
            <a:off x="5791200" y="1354438"/>
            <a:ext cx="5943600" cy="447675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352C2C9D-431D-43D5-91A9-C472F70B6F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954" y="1352729"/>
            <a:ext cx="7034550" cy="40574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6231649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E8340E-4813-4934-9317-859044004F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7545"/>
            <a:ext cx="12192000" cy="678255"/>
          </a:xfrm>
        </p:spPr>
        <p:txBody>
          <a:bodyPr/>
          <a:lstStyle/>
          <a:p>
            <a:r>
              <a:rPr lang="en-US" dirty="0"/>
              <a:t>The Problem</a:t>
            </a:r>
          </a:p>
        </p:txBody>
      </p:sp>
      <p:sp>
        <p:nvSpPr>
          <p:cNvPr id="3" name="Text Box 6">
            <a:extLst>
              <a:ext uri="{FF2B5EF4-FFF2-40B4-BE49-F238E27FC236}">
                <a16:creationId xmlns:a16="http://schemas.microsoft.com/office/drawing/2014/main" id="{7302536F-41FF-41C4-8581-D056D8AEA2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838200"/>
            <a:ext cx="11963400" cy="304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r>
              <a:rPr lang="en-US" dirty="0">
                <a:latin typeface="Book Antiqua" pitchFamily="18" charset="0"/>
              </a:rPr>
              <a:t>Four manufacturing plants, with capacities of P1(80), P2(100), P3(120), and P4(140). </a:t>
            </a:r>
          </a:p>
          <a:p>
            <a:r>
              <a:rPr lang="en-US" dirty="0">
                <a:latin typeface="Book Antiqua" pitchFamily="18" charset="0"/>
              </a:rPr>
              <a:t>Three warehouses of capacities W1(90), W2(110) and W3(130). </a:t>
            </a:r>
          </a:p>
          <a:p>
            <a:r>
              <a:rPr lang="en-US" dirty="0">
                <a:latin typeface="Book Antiqua" pitchFamily="18" charset="0"/>
              </a:rPr>
              <a:t>Four distribution centers with capacities of D1(80), D2(100), D3(120), D4(140)</a:t>
            </a:r>
          </a:p>
          <a:p>
            <a:endParaRPr lang="en-US" dirty="0">
              <a:latin typeface="Book Antiqua" pitchFamily="18" charset="0"/>
            </a:endParaRPr>
          </a:p>
          <a:p>
            <a:r>
              <a:rPr lang="en-US" dirty="0">
                <a:latin typeface="Book Antiqua" pitchFamily="18" charset="0"/>
              </a:rPr>
              <a:t>The warehousing capacity is 110 units short of the plants and distribution centers. </a:t>
            </a:r>
          </a:p>
          <a:p>
            <a:r>
              <a:rPr lang="en-US" dirty="0">
                <a:latin typeface="Book Antiqua" pitchFamily="18" charset="0"/>
              </a:rPr>
              <a:t>Three candidate locations, C1, C2, C3,  to built a single warehouse with the capacity of 120.  </a:t>
            </a:r>
          </a:p>
          <a:p>
            <a:r>
              <a:rPr lang="en-US" dirty="0">
                <a:latin typeface="Book Antiqua" pitchFamily="18" charset="0"/>
              </a:rPr>
              <a:t>Per unit P-W and W-D transportation costs are given below.</a:t>
            </a:r>
          </a:p>
        </p:txBody>
      </p:sp>
    </p:spTree>
    <p:extLst>
      <p:ext uri="{BB962C8B-B14F-4D97-AF65-F5344CB8AC3E}">
        <p14:creationId xmlns:p14="http://schemas.microsoft.com/office/powerpoint/2010/main" val="2365823770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0"/>
            <a:ext cx="9144000" cy="863600"/>
          </a:xfrm>
        </p:spPr>
        <p:txBody>
          <a:bodyPr/>
          <a:lstStyle/>
          <a:p>
            <a:r>
              <a:rPr lang="en-US" dirty="0"/>
              <a:t>From Plants to Existing and Future Warehouses</a:t>
            </a: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1600200" y="914400"/>
          <a:ext cx="8991600" cy="52636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9" name="Worksheet" r:id="rId3" imgW="6524741" imgH="3819560" progId="Excel.Sheet.12">
                  <p:embed/>
                </p:oleObj>
              </mc:Choice>
              <mc:Fallback>
                <p:oleObj name="Worksheet" r:id="rId3" imgW="6524741" imgH="3819560" progId="Excel.Sheet.12">
                  <p:embed/>
                  <p:pic>
                    <p:nvPicPr>
                      <p:cNvPr id="3" name="Object 2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600200" y="914400"/>
                        <a:ext cx="8991600" cy="526369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80594396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9862" y="0"/>
            <a:ext cx="9138138" cy="863600"/>
          </a:xfrm>
        </p:spPr>
        <p:txBody>
          <a:bodyPr/>
          <a:lstStyle/>
          <a:p>
            <a:r>
              <a:rPr lang="en-US" dirty="0"/>
              <a:t>From Warehouses to Distribution Centers</a:t>
            </a: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1676401" y="990600"/>
          <a:ext cx="8844473" cy="426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4" name="Worksheet" r:id="rId3" imgW="5705470" imgH="2752783" progId="Excel.Sheet.12">
                  <p:embed/>
                </p:oleObj>
              </mc:Choice>
              <mc:Fallback>
                <p:oleObj name="Worksheet" r:id="rId3" imgW="5705470" imgH="2752783" progId="Excel.Sheet.12">
                  <p:embed/>
                  <p:pic>
                    <p:nvPicPr>
                      <p:cNvPr id="3" name="Object 2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676401" y="990600"/>
                        <a:ext cx="8844473" cy="4267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54865063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4">
            <a:extLst>
              <a:ext uri="{FF2B5EF4-FFF2-40B4-BE49-F238E27FC236}">
                <a16:creationId xmlns:a16="http://schemas.microsoft.com/office/drawing/2014/main" id="{E0144D39-F284-4F2F-A02D-ED318B86D4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6388" y="838200"/>
            <a:ext cx="7085012" cy="3634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1" name="Picture 5">
            <a:extLst>
              <a:ext uri="{FF2B5EF4-FFF2-40B4-BE49-F238E27FC236}">
                <a16:creationId xmlns:a16="http://schemas.microsoft.com/office/drawing/2014/main" id="{59288B73-A749-4528-8648-0F5FB83DCB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60281" y="4953000"/>
            <a:ext cx="3679319" cy="13006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2" name="Picture 6">
            <a:extLst>
              <a:ext uri="{FF2B5EF4-FFF2-40B4-BE49-F238E27FC236}">
                <a16:creationId xmlns:a16="http://schemas.microsoft.com/office/drawing/2014/main" id="{EAB679BC-AA47-4234-B7D3-39787A21E0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4995" y="4961908"/>
            <a:ext cx="2308642" cy="12917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Picture 8">
            <a:extLst>
              <a:ext uri="{FF2B5EF4-FFF2-40B4-BE49-F238E27FC236}">
                <a16:creationId xmlns:a16="http://schemas.microsoft.com/office/drawing/2014/main" id="{B6451526-BDA4-4232-AEFF-AD655071B0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5745" y="4977180"/>
            <a:ext cx="1249772" cy="1276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4" name="Picture 9">
            <a:extLst>
              <a:ext uri="{FF2B5EF4-FFF2-40B4-BE49-F238E27FC236}">
                <a16:creationId xmlns:a16="http://schemas.microsoft.com/office/drawing/2014/main" id="{03B83E14-0125-49FE-97E6-2B45C58D34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15400" y="2971800"/>
            <a:ext cx="1832660" cy="13057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5" name="Picture 10">
            <a:extLst>
              <a:ext uri="{FF2B5EF4-FFF2-40B4-BE49-F238E27FC236}">
                <a16:creationId xmlns:a16="http://schemas.microsoft.com/office/drawing/2014/main" id="{76FC6B0D-2CD7-44C8-9888-389908934E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3429000"/>
            <a:ext cx="1832660" cy="13057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 Box 2">
            <a:extLst>
              <a:ext uri="{FF2B5EF4-FFF2-40B4-BE49-F238E27FC236}">
                <a16:creationId xmlns:a16="http://schemas.microsoft.com/office/drawing/2014/main" id="{2D8340AA-1973-4BD2-AFB6-4B8177CACC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1108" y="838200"/>
            <a:ext cx="3238026" cy="4524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r>
              <a:rPr lang="en-US" altLang="en-US" b="1"/>
              <a:t>Objective Function </a:t>
            </a:r>
          </a:p>
          <a:p>
            <a:r>
              <a:rPr lang="en-US" altLang="en-US" b="1" i="1">
                <a:solidFill>
                  <a:srgbClr val="CC0066"/>
                </a:solidFill>
              </a:rPr>
              <a:t>Z = 3 x</a:t>
            </a:r>
            <a:r>
              <a:rPr lang="en-US" altLang="en-US" b="1" i="1" baseline="-25000">
                <a:solidFill>
                  <a:srgbClr val="CC0066"/>
                </a:solidFill>
              </a:rPr>
              <a:t>1</a:t>
            </a:r>
            <a:r>
              <a:rPr lang="en-US" altLang="en-US" b="1" i="1">
                <a:solidFill>
                  <a:srgbClr val="CC0066"/>
                </a:solidFill>
              </a:rPr>
              <a:t> +5 x</a:t>
            </a:r>
            <a:r>
              <a:rPr lang="en-US" altLang="en-US" b="1" i="1" baseline="-25000">
                <a:solidFill>
                  <a:srgbClr val="CC0066"/>
                </a:solidFill>
              </a:rPr>
              <a:t>2</a:t>
            </a:r>
            <a:endParaRPr lang="en-US" altLang="en-US" i="1" baseline="-25000">
              <a:solidFill>
                <a:srgbClr val="CC0066"/>
              </a:solidFill>
            </a:endParaRPr>
          </a:p>
          <a:p>
            <a:r>
              <a:rPr lang="en-US" altLang="en-US" b="1"/>
              <a:t>Constraints</a:t>
            </a:r>
          </a:p>
          <a:p>
            <a:r>
              <a:rPr lang="en-US" altLang="en-US" b="1" i="1">
                <a:solidFill>
                  <a:schemeClr val="accent1"/>
                </a:solidFill>
              </a:rPr>
              <a:t>Resource 1</a:t>
            </a:r>
          </a:p>
          <a:p>
            <a:r>
              <a:rPr lang="en-US" altLang="en-US" b="1" i="1">
                <a:solidFill>
                  <a:schemeClr val="accent1"/>
                </a:solidFill>
              </a:rPr>
              <a:t>x</a:t>
            </a:r>
            <a:r>
              <a:rPr lang="en-US" altLang="en-US" b="1" i="1" baseline="-25000">
                <a:solidFill>
                  <a:schemeClr val="accent1"/>
                </a:solidFill>
              </a:rPr>
              <a:t>1</a:t>
            </a:r>
            <a:r>
              <a:rPr lang="en-US" altLang="en-US" b="1" i="1">
                <a:solidFill>
                  <a:schemeClr val="accent1"/>
                </a:solidFill>
              </a:rPr>
              <a:t>                </a:t>
            </a:r>
            <a:r>
              <a:rPr lang="en-US" altLang="en-US" b="1" i="1">
                <a:solidFill>
                  <a:schemeClr val="accent1"/>
                </a:solidFill>
                <a:sym typeface="Symbol" panose="05050102010706020507" pitchFamily="18" charset="2"/>
              </a:rPr>
              <a:t></a:t>
            </a:r>
            <a:r>
              <a:rPr lang="en-US" altLang="en-US" b="1" i="1">
                <a:solidFill>
                  <a:schemeClr val="accent1"/>
                </a:solidFill>
              </a:rPr>
              <a:t> 4 </a:t>
            </a:r>
          </a:p>
          <a:p>
            <a:r>
              <a:rPr lang="en-US" altLang="en-US" b="1" i="1">
                <a:solidFill>
                  <a:srgbClr val="FF9900"/>
                </a:solidFill>
              </a:rPr>
              <a:t>Resource 2	</a:t>
            </a:r>
          </a:p>
          <a:p>
            <a:r>
              <a:rPr lang="en-US" altLang="en-US" b="1" i="1">
                <a:solidFill>
                  <a:srgbClr val="FF9900"/>
                </a:solidFill>
              </a:rPr>
              <a:t>             2x</a:t>
            </a:r>
            <a:r>
              <a:rPr lang="en-US" altLang="en-US" b="1" i="1" baseline="-25000">
                <a:solidFill>
                  <a:srgbClr val="FF9900"/>
                </a:solidFill>
              </a:rPr>
              <a:t>2  </a:t>
            </a:r>
            <a:r>
              <a:rPr lang="en-US" altLang="en-US" b="1" i="1">
                <a:solidFill>
                  <a:srgbClr val="FF9900"/>
                </a:solidFill>
                <a:sym typeface="Symbol" panose="05050102010706020507" pitchFamily="18" charset="2"/>
              </a:rPr>
              <a:t></a:t>
            </a:r>
            <a:r>
              <a:rPr lang="en-US" altLang="en-US" b="1" i="1">
                <a:solidFill>
                  <a:srgbClr val="FF9900"/>
                </a:solidFill>
              </a:rPr>
              <a:t>  12</a:t>
            </a:r>
          </a:p>
          <a:p>
            <a:r>
              <a:rPr lang="en-US" altLang="en-US" b="1" i="1">
                <a:solidFill>
                  <a:schemeClr val="accent2"/>
                </a:solidFill>
                <a:sym typeface="Symbol" panose="05050102010706020507" pitchFamily="18" charset="2"/>
              </a:rPr>
              <a:t>Resource 3 </a:t>
            </a:r>
          </a:p>
          <a:p>
            <a:r>
              <a:rPr lang="en-US" altLang="en-US" b="1" i="1">
                <a:solidFill>
                  <a:schemeClr val="accent2"/>
                </a:solidFill>
              </a:rPr>
              <a:t>3 x</a:t>
            </a:r>
            <a:r>
              <a:rPr lang="en-US" altLang="en-US" b="1" i="1" baseline="-25000">
                <a:solidFill>
                  <a:schemeClr val="accent2"/>
                </a:solidFill>
              </a:rPr>
              <a:t>1</a:t>
            </a:r>
            <a:r>
              <a:rPr lang="en-US" altLang="en-US" b="1" i="1">
                <a:solidFill>
                  <a:schemeClr val="accent2"/>
                </a:solidFill>
              </a:rPr>
              <a:t> + 2 x</a:t>
            </a:r>
            <a:r>
              <a:rPr lang="en-US" altLang="en-US" b="1" i="1" baseline="-25000">
                <a:solidFill>
                  <a:schemeClr val="accent2"/>
                </a:solidFill>
              </a:rPr>
              <a:t>2 </a:t>
            </a:r>
            <a:r>
              <a:rPr lang="en-US" altLang="en-US" b="1" i="1">
                <a:solidFill>
                  <a:schemeClr val="accent2"/>
                </a:solidFill>
                <a:sym typeface="Symbol" panose="05050102010706020507" pitchFamily="18" charset="2"/>
              </a:rPr>
              <a:t></a:t>
            </a:r>
            <a:r>
              <a:rPr lang="en-US" altLang="en-US" b="1" i="1">
                <a:solidFill>
                  <a:schemeClr val="accent2"/>
                </a:solidFill>
              </a:rPr>
              <a:t> </a:t>
            </a:r>
            <a:r>
              <a:rPr lang="en-US" altLang="en-US" b="1" i="1">
                <a:solidFill>
                  <a:schemeClr val="accent2"/>
                </a:solidFill>
                <a:sym typeface="Symbol" panose="05050102010706020507" pitchFamily="18" charset="2"/>
              </a:rPr>
              <a:t> 18</a:t>
            </a:r>
            <a:endParaRPr lang="en-US" altLang="en-US" b="1" i="1">
              <a:solidFill>
                <a:schemeClr val="accent2"/>
              </a:solidFill>
            </a:endParaRPr>
          </a:p>
          <a:p>
            <a:r>
              <a:rPr lang="en-US" altLang="en-US" b="1" i="1"/>
              <a:t>Nonnegativity</a:t>
            </a:r>
          </a:p>
          <a:p>
            <a:r>
              <a:rPr lang="en-US" altLang="en-US" b="1" i="1"/>
              <a:t>x</a:t>
            </a:r>
            <a:r>
              <a:rPr lang="en-US" altLang="en-US" b="1" i="1" baseline="-25000"/>
              <a:t>1 </a:t>
            </a:r>
            <a:r>
              <a:rPr lang="en-US" altLang="en-US" b="1" i="1">
                <a:sym typeface="Symbol" panose="05050102010706020507" pitchFamily="18" charset="2"/>
              </a:rPr>
              <a:t></a:t>
            </a:r>
            <a:r>
              <a:rPr lang="en-US" altLang="en-US" b="1" i="1"/>
              <a:t> 0, x</a:t>
            </a:r>
            <a:r>
              <a:rPr lang="en-US" altLang="en-US" b="1" i="1" baseline="-25000"/>
              <a:t>2 </a:t>
            </a:r>
            <a:r>
              <a:rPr lang="en-US" altLang="en-US" b="1" i="1">
                <a:sym typeface="Symbol" panose="05050102010706020507" pitchFamily="18" charset="2"/>
              </a:rPr>
              <a:t></a:t>
            </a:r>
            <a:r>
              <a:rPr lang="en-US" altLang="en-US" b="1" i="1"/>
              <a:t> 0</a:t>
            </a:r>
          </a:p>
          <a:p>
            <a:endParaRPr lang="en-US" altLang="en-US" b="1">
              <a:latin typeface="Times New Roman" panose="02020603050405020304" pitchFamily="18" charset="0"/>
            </a:endParaRPr>
          </a:p>
        </p:txBody>
      </p:sp>
      <p:pic>
        <p:nvPicPr>
          <p:cNvPr id="9" name="Picture 9">
            <a:extLst>
              <a:ext uri="{FF2B5EF4-FFF2-40B4-BE49-F238E27FC236}">
                <a16:creationId xmlns:a16="http://schemas.microsoft.com/office/drawing/2014/main" id="{D4C0420C-E227-4E3D-BAFC-DCB646DDB1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83610" y="3278647"/>
            <a:ext cx="1832660" cy="13057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id="{E1539390-5B22-465B-AA72-C303912CF7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726759"/>
          </a:xfrm>
        </p:spPr>
        <p:txBody>
          <a:bodyPr/>
          <a:lstStyle/>
          <a:p>
            <a:r>
              <a:rPr lang="en-US" dirty="0"/>
              <a:t>A Prototype Linear </a:t>
            </a:r>
            <a:r>
              <a:rPr lang="en-US"/>
              <a:t>Programming Example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8" name="Text Box 2">
            <a:extLst>
              <a:ext uri="{FF2B5EF4-FFF2-40B4-BE49-F238E27FC236}">
                <a16:creationId xmlns:a16="http://schemas.microsoft.com/office/drawing/2014/main" id="{30273EF5-1F13-41A1-A221-E127859B64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82776" y="908051"/>
            <a:ext cx="2781531" cy="4524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r>
              <a:rPr lang="en-US" altLang="en-US" b="1"/>
              <a:t>Objective Function </a:t>
            </a:r>
          </a:p>
          <a:p>
            <a:r>
              <a:rPr lang="en-US" altLang="en-US" b="1" i="1">
                <a:solidFill>
                  <a:srgbClr val="CC0066"/>
                </a:solidFill>
              </a:rPr>
              <a:t>Z = 3 x</a:t>
            </a:r>
            <a:r>
              <a:rPr lang="en-US" altLang="en-US" b="1" i="1" baseline="-25000">
                <a:solidFill>
                  <a:srgbClr val="CC0066"/>
                </a:solidFill>
              </a:rPr>
              <a:t>1</a:t>
            </a:r>
            <a:r>
              <a:rPr lang="en-US" altLang="en-US" b="1" i="1">
                <a:solidFill>
                  <a:srgbClr val="CC0066"/>
                </a:solidFill>
              </a:rPr>
              <a:t> +5 x</a:t>
            </a:r>
            <a:r>
              <a:rPr lang="en-US" altLang="en-US" b="1" i="1" baseline="-25000">
                <a:solidFill>
                  <a:srgbClr val="CC0066"/>
                </a:solidFill>
              </a:rPr>
              <a:t>2</a:t>
            </a:r>
            <a:endParaRPr lang="en-US" altLang="en-US" i="1" baseline="-25000">
              <a:solidFill>
                <a:srgbClr val="CC0066"/>
              </a:solidFill>
            </a:endParaRPr>
          </a:p>
          <a:p>
            <a:r>
              <a:rPr lang="en-US" altLang="en-US" b="1"/>
              <a:t>Constraints</a:t>
            </a:r>
          </a:p>
          <a:p>
            <a:r>
              <a:rPr lang="en-US" altLang="en-US" b="1" i="1">
                <a:solidFill>
                  <a:schemeClr val="accent1"/>
                </a:solidFill>
              </a:rPr>
              <a:t>Resource 1</a:t>
            </a:r>
          </a:p>
          <a:p>
            <a:r>
              <a:rPr lang="en-US" altLang="en-US" b="1" i="1">
                <a:solidFill>
                  <a:schemeClr val="accent1"/>
                </a:solidFill>
              </a:rPr>
              <a:t>x</a:t>
            </a:r>
            <a:r>
              <a:rPr lang="en-US" altLang="en-US" b="1" i="1" baseline="-25000">
                <a:solidFill>
                  <a:schemeClr val="accent1"/>
                </a:solidFill>
              </a:rPr>
              <a:t>1</a:t>
            </a:r>
            <a:r>
              <a:rPr lang="en-US" altLang="en-US" b="1" i="1">
                <a:solidFill>
                  <a:schemeClr val="accent1"/>
                </a:solidFill>
              </a:rPr>
              <a:t>                </a:t>
            </a:r>
            <a:r>
              <a:rPr lang="en-US" altLang="en-US" b="1" i="1">
                <a:solidFill>
                  <a:schemeClr val="accent1"/>
                </a:solidFill>
                <a:sym typeface="Symbol" panose="05050102010706020507" pitchFamily="18" charset="2"/>
              </a:rPr>
              <a:t></a:t>
            </a:r>
            <a:r>
              <a:rPr lang="en-US" altLang="en-US" b="1" i="1">
                <a:solidFill>
                  <a:schemeClr val="accent1"/>
                </a:solidFill>
              </a:rPr>
              <a:t> 4 </a:t>
            </a:r>
          </a:p>
          <a:p>
            <a:r>
              <a:rPr lang="en-US" altLang="en-US" b="1" i="1">
                <a:solidFill>
                  <a:srgbClr val="FF9900"/>
                </a:solidFill>
              </a:rPr>
              <a:t>Resource 2	</a:t>
            </a:r>
          </a:p>
          <a:p>
            <a:r>
              <a:rPr lang="en-US" altLang="en-US" b="1" i="1">
                <a:solidFill>
                  <a:srgbClr val="FF9900"/>
                </a:solidFill>
              </a:rPr>
              <a:t>             2x</a:t>
            </a:r>
            <a:r>
              <a:rPr lang="en-US" altLang="en-US" b="1" i="1" baseline="-25000">
                <a:solidFill>
                  <a:srgbClr val="FF9900"/>
                </a:solidFill>
              </a:rPr>
              <a:t>2  </a:t>
            </a:r>
            <a:r>
              <a:rPr lang="en-US" altLang="en-US" b="1" i="1">
                <a:solidFill>
                  <a:srgbClr val="FF9900"/>
                </a:solidFill>
                <a:sym typeface="Symbol" panose="05050102010706020507" pitchFamily="18" charset="2"/>
              </a:rPr>
              <a:t></a:t>
            </a:r>
            <a:r>
              <a:rPr lang="en-US" altLang="en-US" b="1" i="1">
                <a:solidFill>
                  <a:srgbClr val="FF9900"/>
                </a:solidFill>
              </a:rPr>
              <a:t>  12</a:t>
            </a:r>
          </a:p>
          <a:p>
            <a:r>
              <a:rPr lang="en-US" altLang="en-US" b="1" i="1">
                <a:solidFill>
                  <a:schemeClr val="accent2"/>
                </a:solidFill>
                <a:sym typeface="Symbol" panose="05050102010706020507" pitchFamily="18" charset="2"/>
              </a:rPr>
              <a:t>Resource 3 </a:t>
            </a:r>
          </a:p>
          <a:p>
            <a:r>
              <a:rPr lang="en-US" altLang="en-US" b="1" i="1">
                <a:solidFill>
                  <a:schemeClr val="accent2"/>
                </a:solidFill>
              </a:rPr>
              <a:t>3 x</a:t>
            </a:r>
            <a:r>
              <a:rPr lang="en-US" altLang="en-US" b="1" i="1" baseline="-25000">
                <a:solidFill>
                  <a:schemeClr val="accent2"/>
                </a:solidFill>
              </a:rPr>
              <a:t>1</a:t>
            </a:r>
            <a:r>
              <a:rPr lang="en-US" altLang="en-US" b="1" i="1">
                <a:solidFill>
                  <a:schemeClr val="accent2"/>
                </a:solidFill>
              </a:rPr>
              <a:t> + 2 x</a:t>
            </a:r>
            <a:r>
              <a:rPr lang="en-US" altLang="en-US" b="1" i="1" baseline="-25000">
                <a:solidFill>
                  <a:schemeClr val="accent2"/>
                </a:solidFill>
              </a:rPr>
              <a:t>2 </a:t>
            </a:r>
            <a:r>
              <a:rPr lang="en-US" altLang="en-US" b="1" i="1">
                <a:solidFill>
                  <a:schemeClr val="accent2"/>
                </a:solidFill>
                <a:sym typeface="Symbol" panose="05050102010706020507" pitchFamily="18" charset="2"/>
              </a:rPr>
              <a:t></a:t>
            </a:r>
            <a:r>
              <a:rPr lang="en-US" altLang="en-US" b="1" i="1">
                <a:solidFill>
                  <a:schemeClr val="accent2"/>
                </a:solidFill>
              </a:rPr>
              <a:t> </a:t>
            </a:r>
            <a:r>
              <a:rPr lang="en-US" altLang="en-US" b="1" i="1">
                <a:solidFill>
                  <a:schemeClr val="accent2"/>
                </a:solidFill>
                <a:sym typeface="Symbol" panose="05050102010706020507" pitchFamily="18" charset="2"/>
              </a:rPr>
              <a:t> 18</a:t>
            </a:r>
            <a:endParaRPr lang="en-US" altLang="en-US" b="1" i="1">
              <a:solidFill>
                <a:schemeClr val="accent2"/>
              </a:solidFill>
            </a:endParaRPr>
          </a:p>
          <a:p>
            <a:r>
              <a:rPr lang="en-US" altLang="en-US" b="1" i="1"/>
              <a:t>Nonnegativity</a:t>
            </a:r>
          </a:p>
          <a:p>
            <a:r>
              <a:rPr lang="en-US" altLang="en-US" b="1" i="1"/>
              <a:t>x</a:t>
            </a:r>
            <a:r>
              <a:rPr lang="en-US" altLang="en-US" b="1" i="1" baseline="-25000"/>
              <a:t>1 </a:t>
            </a:r>
            <a:r>
              <a:rPr lang="en-US" altLang="en-US" b="1" i="1">
                <a:sym typeface="Symbol" panose="05050102010706020507" pitchFamily="18" charset="2"/>
              </a:rPr>
              <a:t></a:t>
            </a:r>
            <a:r>
              <a:rPr lang="en-US" altLang="en-US" b="1" i="1"/>
              <a:t> 0, x</a:t>
            </a:r>
            <a:r>
              <a:rPr lang="en-US" altLang="en-US" b="1" i="1" baseline="-25000"/>
              <a:t>2 </a:t>
            </a:r>
            <a:r>
              <a:rPr lang="en-US" altLang="en-US" b="1" i="1">
                <a:sym typeface="Symbol" panose="05050102010706020507" pitchFamily="18" charset="2"/>
              </a:rPr>
              <a:t></a:t>
            </a:r>
            <a:r>
              <a:rPr lang="en-US" altLang="en-US" b="1" i="1"/>
              <a:t> 0</a:t>
            </a:r>
          </a:p>
          <a:p>
            <a:endParaRPr lang="en-US" altLang="en-US" b="1">
              <a:latin typeface="Times New Roman" panose="02020603050405020304" pitchFamily="18" charset="0"/>
            </a:endParaRPr>
          </a:p>
        </p:txBody>
      </p:sp>
      <p:sp>
        <p:nvSpPr>
          <p:cNvPr id="8195" name="Line 8">
            <a:extLst>
              <a:ext uri="{FF2B5EF4-FFF2-40B4-BE49-F238E27FC236}">
                <a16:creationId xmlns:a16="http://schemas.microsoft.com/office/drawing/2014/main" id="{7165549F-2791-4AFA-9619-4C719AA772E3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0" y="685800"/>
            <a:ext cx="91440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6" name="Text Box 9">
            <a:extLst>
              <a:ext uri="{FF2B5EF4-FFF2-40B4-BE49-F238E27FC236}">
                <a16:creationId xmlns:a16="http://schemas.microsoft.com/office/drawing/2014/main" id="{C670AE56-F5B0-4FD7-8D6F-B9452C368F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"/>
            <a:ext cx="376078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r>
              <a:rPr lang="en-US" altLang="en-US" sz="2800" b="1">
                <a:latin typeface="Arial" panose="020B0604020202020204" pitchFamily="34" charset="0"/>
              </a:rPr>
              <a:t>Problem Formulation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140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140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140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140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140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140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140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2140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1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21401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1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21401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1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21401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4018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12192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/>
            <a:r>
              <a:rPr lang="en-US" sz="3600" dirty="0">
                <a:solidFill>
                  <a:schemeClr val="bg1"/>
                </a:solidFill>
                <a:latin typeface="Impact" panose="020B0806030902050204" pitchFamily="34" charset="0"/>
              </a:rPr>
              <a:t>A Second Talk on LP &amp; IP</a:t>
            </a:r>
          </a:p>
          <a:p>
            <a:pPr algn="ctr" eaLnBrk="1" hangingPunct="1"/>
            <a:r>
              <a:rPr lang="en-US" sz="3600" dirty="0">
                <a:solidFill>
                  <a:schemeClr val="bg1"/>
                </a:solidFill>
                <a:latin typeface="Impact" panose="020B0806030902050204" pitchFamily="34" charset="0"/>
              </a:rPr>
              <a:t>A Basic Transportation &amp; Supply Chain Model</a:t>
            </a:r>
          </a:p>
        </p:txBody>
      </p:sp>
      <p:sp>
        <p:nvSpPr>
          <p:cNvPr id="2" name="Rectangle 1"/>
          <p:cNvSpPr/>
          <p:nvPr/>
        </p:nvSpPr>
        <p:spPr>
          <a:xfrm>
            <a:off x="0" y="5657671"/>
            <a:ext cx="1218898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algn="r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US" sz="2400" b="1" i="1" kern="0" dirty="0">
                <a:solidFill>
                  <a:schemeClr val="bg1"/>
                </a:solidFill>
                <a:latin typeface="Book Antiqua" panose="02040602050305030304" pitchFamily="18" charset="0"/>
                <a:cs typeface="Tahoma" pitchFamily="34" charset="0"/>
              </a:rPr>
              <a:t>How can it be that mathematics, being after all a product of human thought which is independent of experience, is so admirably appropriate to the objects of reality? </a:t>
            </a:r>
          </a:p>
          <a:p>
            <a:pPr marL="0" indent="0" algn="r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US" sz="2400" b="1" i="1" kern="0" dirty="0">
                <a:solidFill>
                  <a:schemeClr val="bg1"/>
                </a:solidFill>
                <a:latin typeface="Book Antiqua" panose="02040602050305030304" pitchFamily="18" charset="0"/>
                <a:cs typeface="Tahoma" pitchFamily="34" charset="0"/>
              </a:rPr>
              <a:t>Albert Einstein, 1879-1955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8DAA29CD-6A63-43A6-92D2-61E47315C09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023" b="99624" l="9596" r="98990">
                        <a14:foregroundMark x1="38889" y1="73308" x2="46212" y2="89098"/>
                        <a14:foregroundMark x1="46212" y1="89098" x2="58081" y2="98872"/>
                        <a14:foregroundMark x1="58081" y1="98872" x2="84343" y2="90977"/>
                        <a14:foregroundMark x1="84343" y1="90977" x2="91414" y2="74812"/>
                        <a14:foregroundMark x1="91414" y1="74812" x2="92172" y2="69925"/>
                        <a14:foregroundMark x1="45707" y1="68797" x2="48485" y2="68045"/>
                        <a14:foregroundMark x1="35354" y1="98496" x2="62374" y2="97744"/>
                        <a14:foregroundMark x1="62374" y1="97744" x2="98990" y2="98872"/>
                        <a14:foregroundMark x1="31566" y1="99624" x2="34343" y2="99624"/>
                        <a14:foregroundMark x1="31566" y1="98872" x2="31566" y2="98872"/>
                        <a14:foregroundMark x1="49495" y1="41729" x2="47475" y2="33459"/>
                        <a14:foregroundMark x1="47980" y1="27820" x2="48737" y2="27820"/>
                        <a14:foregroundMark x1="50505" y1="22932" x2="53535" y2="20677"/>
                        <a14:foregroundMark x1="53788" y1="19173" x2="50000" y2="23684"/>
                        <a14:foregroundMark x1="50505" y1="22180" x2="52778" y2="19925"/>
                        <a14:foregroundMark x1="54798" y1="18421" x2="49747" y2="24436"/>
                      </a14:backgroundRemoval>
                    </a14:imgEffect>
                  </a14:imgLayer>
                </a14:imgProps>
              </a:ext>
            </a:extLst>
          </a:blip>
          <a:srcRect b="3759"/>
          <a:stretch/>
        </p:blipFill>
        <p:spPr>
          <a:xfrm>
            <a:off x="6705600" y="2533471"/>
            <a:ext cx="3771900" cy="243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746800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Lean Thinking Final.ppt">
  <a:themeElements>
    <a:clrScheme name="Custom 2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FFFF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1_Lean Thinking Fina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Lean Thinking Fina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2_Lean Thinking Fina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Lean Thinking Final.ppt</Template>
  <TotalTime>55175</TotalTime>
  <Words>286</Words>
  <Application>Microsoft Office PowerPoint</Application>
  <PresentationFormat>Widescreen</PresentationFormat>
  <Paragraphs>44</Paragraphs>
  <Slides>7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11</vt:i4>
      </vt:variant>
      <vt:variant>
        <vt:lpstr>Theme</vt:lpstr>
      </vt:variant>
      <vt:variant>
        <vt:i4>6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25" baseType="lpstr">
      <vt:lpstr>Arial</vt:lpstr>
      <vt:lpstr>Book Antiqua</vt:lpstr>
      <vt:lpstr>Calibri</vt:lpstr>
      <vt:lpstr>Calibri Light</vt:lpstr>
      <vt:lpstr>Garamond</vt:lpstr>
      <vt:lpstr>Impact</vt:lpstr>
      <vt:lpstr>MS Reference Sans Serif</vt:lpstr>
      <vt:lpstr>Times</vt:lpstr>
      <vt:lpstr>Times New Roman</vt:lpstr>
      <vt:lpstr>Verdana</vt:lpstr>
      <vt:lpstr>Wingdings</vt:lpstr>
      <vt:lpstr>Lean Thinking Final.ppt</vt:lpstr>
      <vt:lpstr>1_Custom Design</vt:lpstr>
      <vt:lpstr>Custom Design</vt:lpstr>
      <vt:lpstr>1_Lean Thinking Final</vt:lpstr>
      <vt:lpstr>Lean Thinking Final</vt:lpstr>
      <vt:lpstr>2_Lean Thinking Final</vt:lpstr>
      <vt:lpstr>Worksheet</vt:lpstr>
      <vt:lpstr>PowerPoint Presentation</vt:lpstr>
      <vt:lpstr>The Problem</vt:lpstr>
      <vt:lpstr>From Plants to Existing and Future Warehouses</vt:lpstr>
      <vt:lpstr>From Warehouses to Distribution Centers</vt:lpstr>
      <vt:lpstr>A Prototype Linear Programming Example</vt:lpstr>
      <vt:lpstr>PowerPoint Presentation</vt:lpstr>
      <vt:lpstr>PowerPoint Presentation</vt:lpstr>
    </vt:vector>
  </TitlesOfParts>
  <Company>CSU, Northridge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Lean Thinking</dc:title>
  <dc:creator>aa2035</dc:creator>
  <cp:lastModifiedBy>Asef-Vaziri, Ardavan</cp:lastModifiedBy>
  <cp:revision>802</cp:revision>
  <cp:lastPrinted>2019-05-09T17:43:43Z</cp:lastPrinted>
  <dcterms:created xsi:type="dcterms:W3CDTF">2008-11-22T01:06:20Z</dcterms:created>
  <dcterms:modified xsi:type="dcterms:W3CDTF">2020-08-18T00:16:34Z</dcterms:modified>
</cp:coreProperties>
</file>