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  <p:sldMasterId id="2147483801" r:id="rId2"/>
    <p:sldMasterId id="2147483788" r:id="rId3"/>
    <p:sldMasterId id="2147483784" r:id="rId4"/>
    <p:sldMasterId id="2147483764" r:id="rId5"/>
    <p:sldMasterId id="2147483785" r:id="rId6"/>
  </p:sldMasterIdLst>
  <p:notesMasterIdLst>
    <p:notesMasterId r:id="rId19"/>
  </p:notesMasterIdLst>
  <p:handoutMasterIdLst>
    <p:handoutMasterId r:id="rId20"/>
  </p:handoutMasterIdLst>
  <p:sldIdLst>
    <p:sldId id="633" r:id="rId7"/>
    <p:sldId id="629" r:id="rId8"/>
    <p:sldId id="632" r:id="rId9"/>
    <p:sldId id="641" r:id="rId10"/>
    <p:sldId id="642" r:id="rId11"/>
    <p:sldId id="639" r:id="rId12"/>
    <p:sldId id="640" r:id="rId13"/>
    <p:sldId id="631" r:id="rId14"/>
    <p:sldId id="638" r:id="rId15"/>
    <p:sldId id="548" r:id="rId16"/>
    <p:sldId id="636" r:id="rId17"/>
    <p:sldId id="643" r:id="rId18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ldamez, Jonathan" initials="GJ" lastIdx="20" clrIdx="0">
    <p:extLst>
      <p:ext uri="{19B8F6BF-5375-455C-9EA6-DF929625EA0E}">
        <p15:presenceInfo xmlns:p15="http://schemas.microsoft.com/office/powerpoint/2012/main" userId="S::jonathan.galdamez.32@my.csun.edu::e134a394-32d1-4300-8ff0-4ad8322f83a2" providerId="AD"/>
      </p:ext>
    </p:extLst>
  </p:cmAuthor>
  <p:cmAuthor id="2" name="Asef-Vaziri, Ardavan" initials="AA" lastIdx="1" clrIdx="1">
    <p:extLst>
      <p:ext uri="{19B8F6BF-5375-455C-9EA6-DF929625EA0E}">
        <p15:presenceInfo xmlns:p15="http://schemas.microsoft.com/office/powerpoint/2012/main" userId="S-1-5-21-789336058-1708537768-1957994488-2436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A0000"/>
    <a:srgbClr val="A80000"/>
    <a:srgbClr val="A50023"/>
    <a:srgbClr val="00007D"/>
    <a:srgbClr val="9E0000"/>
    <a:srgbClr val="FF9900"/>
    <a:srgbClr val="000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63" autoAdjust="0"/>
    <p:restoredTop sz="96357" autoAdjust="0"/>
  </p:normalViewPr>
  <p:slideViewPr>
    <p:cSldViewPr>
      <p:cViewPr>
        <p:scale>
          <a:sx n="77" d="100"/>
          <a:sy n="77" d="100"/>
        </p:scale>
        <p:origin x="1596" y="7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3246" y="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r">
              <a:defRPr sz="1300"/>
            </a:lvl1pPr>
          </a:lstStyle>
          <a:p>
            <a:fld id="{3DC6186B-400D-4624-82D1-203DE0AF0EEF}" type="datetimeFigureOut">
              <a:rPr lang="en-US" smtClean="0"/>
              <a:pPr/>
              <a:t>8/19/2020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r">
              <a:defRPr sz="1300"/>
            </a:lvl1pPr>
          </a:lstStyle>
          <a:p>
            <a:fld id="{DE32CB61-0B8C-464B-856B-111D8B5619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197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FD8C8DB6-9E1D-439C-B96B-0657302EFE49}" type="datetime1">
              <a:rPr lang="en-US"/>
              <a:pPr/>
              <a:t>8/19/2020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0" tIns="46585" rIns="93170" bIns="4658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F7C678DA-66FA-46F9-8031-1CB2E52D81F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79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130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1361EA84-AB9C-4963-B1A9-2B0DD58D54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4D32058-CBA7-486B-8F82-796AE5BC311A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C6DDF318-E4E3-4B67-848F-1AC0D21B45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7F6E43CB-83A9-4D44-B1DB-78E9582087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8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2438400"/>
          </a:xfrm>
          <a:prstGeom prst="rect">
            <a:avLst/>
          </a:prstGeom>
          <a:ln>
            <a:solidFill>
              <a:schemeClr val="accent4">
                <a:lumMod val="65000"/>
                <a:lumOff val="35000"/>
              </a:schemeClr>
            </a:solidFill>
          </a:ln>
        </p:spPr>
        <p:txBody>
          <a:bodyPr/>
          <a:lstStyle>
            <a:lvl1pPr algn="ctr"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8/19/2020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077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8/19/2020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698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8/19/2020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967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8/19/2020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814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8/19/2020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136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90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90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807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487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28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12192000" cy="5715000"/>
          </a:xfrm>
          <a:prstGeom prst="rect">
            <a:avLst/>
          </a:prstGeom>
        </p:spPr>
        <p:txBody>
          <a:bodyPr/>
          <a:lstStyle>
            <a:lvl1pPr>
              <a:buSzPct val="88000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>
              <a:buClrTx/>
              <a:defRPr sz="18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1219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8/19/2020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961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8/19/2020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09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8/19/2020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3828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8/19/2020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454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8/19/2020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6988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8/19/2020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5349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6859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5202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2876"/>
            <a:ext cx="11887200" cy="45307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0"/>
            <a:ext cx="1185756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152400"/>
            <a:ext cx="11569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152400"/>
            <a:ext cx="11569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152400"/>
            <a:ext cx="11569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685800"/>
            <a:ext cx="11379200" cy="5486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508000" y="685801"/>
            <a:ext cx="109728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152400"/>
            <a:ext cx="11569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152400"/>
            <a:ext cx="11569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534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592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98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8/19/2020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612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121920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762000"/>
            <a:ext cx="12192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A500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27460" y="6675227"/>
            <a:ext cx="12192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 flipV="1">
            <a:off x="-8237" y="6678406"/>
            <a:ext cx="12227697" cy="27601"/>
          </a:xfrm>
          <a:prstGeom prst="line">
            <a:avLst/>
          </a:prstGeom>
          <a:solidFill>
            <a:schemeClr val="accent1"/>
          </a:solidFill>
          <a:ln w="371475" cap="flat" cmpd="sng" algn="ctr">
            <a:solidFill>
              <a:srgbClr val="A500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11318919" y="6598094"/>
            <a:ext cx="91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chemeClr val="bg1"/>
                </a:solidFill>
                <a:latin typeface="Book Antiqua" panose="02040602050305030304" pitchFamily="18" charset="0"/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9AC113-6F25-9D47-8F20-2C9E9E8AD64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414616" y="6502379"/>
            <a:ext cx="2540000" cy="337457"/>
          </a:xfrm>
          <a:prstGeom prst="rect">
            <a:avLst/>
          </a:prstGeom>
          <a:noFill/>
        </p:spPr>
      </p:pic>
      <p:sp>
        <p:nvSpPr>
          <p:cNvPr id="15" name="Text Box 57"/>
          <p:cNvSpPr txBox="1">
            <a:spLocks noChangeArrowheads="1"/>
          </p:cNvSpPr>
          <p:nvPr userDrawn="1"/>
        </p:nvSpPr>
        <p:spPr bwMode="auto">
          <a:xfrm>
            <a:off x="-26086" y="6553706"/>
            <a:ext cx="942285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i="1" baseline="0" dirty="0">
                <a:ln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A Basic Example in Linear and Integer Programming, Transportation, and Supply Chain, </a:t>
            </a:r>
            <a:r>
              <a:rPr lang="en-US" sz="1300" b="1" i="1" dirty="0">
                <a:ln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A. Asef-Vaziri and M. Modaress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2" r:id="rId2"/>
    <p:sldLayoutId id="2147483756" r:id="rId3"/>
    <p:sldLayoutId id="2147483761" r:id="rId4"/>
    <p:sldLayoutId id="2147483762" r:id="rId5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A8000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39976-7488-4967-A659-4DA87FA0AB07}" type="datetimeFigureOut">
              <a:rPr lang="en-US" smtClean="0"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69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2C82F-F615-45AA-8B9A-E34A0A5FCA12}" type="datetimeFigureOut">
              <a:rPr lang="en-US" smtClean="0"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4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685801"/>
            <a:ext cx="109728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11277600" y="6581776"/>
            <a:ext cx="91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B05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5562600" y="6553201"/>
            <a:ext cx="4089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B050"/>
                </a:solidFill>
              </a:rPr>
              <a:t>Ardavan Asef-Vaziri    Jul-09</a:t>
            </a: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1"/>
            <a:ext cx="568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kern="1200" dirty="0">
                <a:solidFill>
                  <a:srgbClr val="00B050"/>
                </a:solidFill>
                <a:latin typeface="Verdana" pitchFamily="34" charset="0"/>
                <a:ea typeface="ＭＳ Ｐゴシック" charset="-128"/>
                <a:cs typeface="+mn-cs"/>
              </a:rPr>
              <a:t>Theory of Constraints:  1- Throughput World 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455612"/>
            <a:ext cx="12192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12192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57"/>
          <p:cNvSpPr txBox="1">
            <a:spLocks noChangeArrowheads="1"/>
          </p:cNvSpPr>
          <p:nvPr userDrawn="1"/>
        </p:nvSpPr>
        <p:spPr bwMode="auto">
          <a:xfrm>
            <a:off x="203200" y="-76200"/>
            <a:ext cx="568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0" i="0" dirty="0">
                <a:solidFill>
                  <a:srgbClr val="00B050"/>
                </a:solidFill>
                <a:latin typeface="Impact" pitchFamily="34" charset="0"/>
              </a:rPr>
              <a:t>Information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None/>
        <a:defRPr sz="2000">
          <a:solidFill>
            <a:schemeClr val="tx1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412876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11277600" y="6581776"/>
            <a:ext cx="91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206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206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5562600" y="6553201"/>
            <a:ext cx="4089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2060"/>
                </a:solidFill>
              </a:rPr>
              <a:t>Ardavan Asef-Vaziri    Jul-09</a:t>
            </a: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1"/>
            <a:ext cx="568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i="1" kern="1200" dirty="0">
                <a:solidFill>
                  <a:srgbClr val="002060"/>
                </a:solidFill>
                <a:latin typeface="Verdana" pitchFamily="34" charset="0"/>
                <a:ea typeface="ＭＳ Ｐゴシック" charset="-128"/>
                <a:cs typeface="+mn-cs"/>
              </a:rPr>
              <a:t>Theory of Constraints:  1- Throughput World </a:t>
            </a:r>
          </a:p>
        </p:txBody>
      </p:sp>
      <p:sp>
        <p:nvSpPr>
          <p:cNvPr id="1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0"/>
            <a:ext cx="1155276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Practice: </a:t>
            </a:r>
            <a:br>
              <a:rPr lang="en-US" dirty="0"/>
            </a:b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1141412"/>
            <a:ext cx="12192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12192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8" r:id="rId2"/>
    <p:sldLayoutId id="2147483769" r:id="rId3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p"/>
        <a:defRPr sz="2800">
          <a:solidFill>
            <a:srgbClr val="002060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685801"/>
            <a:ext cx="109728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11277600" y="6581776"/>
            <a:ext cx="91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B05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5562600" y="6553201"/>
            <a:ext cx="4089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B050"/>
                </a:solidFill>
              </a:rPr>
              <a:t>Ardavan Asef-Vaziri    6/4/2009</a:t>
            </a: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1"/>
            <a:ext cx="568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dirty="0">
                <a:solidFill>
                  <a:srgbClr val="00B050"/>
                </a:solidFill>
              </a:rPr>
              <a:t>Lean Thinking:  1- Introduction 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455612"/>
            <a:ext cx="12192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12192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57"/>
          <p:cNvSpPr txBox="1">
            <a:spLocks noChangeArrowheads="1"/>
          </p:cNvSpPr>
          <p:nvPr userDrawn="1"/>
        </p:nvSpPr>
        <p:spPr bwMode="auto">
          <a:xfrm>
            <a:off x="203200" y="-76200"/>
            <a:ext cx="568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0" i="0" dirty="0">
                <a:solidFill>
                  <a:srgbClr val="00B050"/>
                </a:solidFill>
                <a:latin typeface="Impact" pitchFamily="34" charset="0"/>
              </a:rPr>
              <a:t>Information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6" r:id="rId2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None/>
        <a:defRPr sz="2000">
          <a:solidFill>
            <a:srgbClr val="00B050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5.emf"/><Relationship Id="rId4" Type="http://schemas.openxmlformats.org/officeDocument/2006/relationships/package" Target="../embeddings/Microsoft_Excel_Worksheet6.xlsx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5.png"/><Relationship Id="rId18" Type="http://schemas.openxmlformats.org/officeDocument/2006/relationships/image" Target="../media/image11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emf"/><Relationship Id="rId12" Type="http://schemas.openxmlformats.org/officeDocument/2006/relationships/image" Target="../media/image8.png"/><Relationship Id="rId17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3.xml"/><Relationship Id="rId16" Type="http://schemas.microsoft.com/office/2007/relationships/hdphoto" Target="../media/hdphoto4.wdp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1.xlsx"/><Relationship Id="rId11" Type="http://schemas.microsoft.com/office/2007/relationships/hdphoto" Target="../media/hdphoto5.wdp"/><Relationship Id="rId5" Type="http://schemas.openxmlformats.org/officeDocument/2006/relationships/image" Target="../media/image9.emf"/><Relationship Id="rId1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openxmlformats.org/officeDocument/2006/relationships/package" Target="../embeddings/Microsoft_Excel_Worksheet.xlsx"/><Relationship Id="rId9" Type="http://schemas.microsoft.com/office/2007/relationships/hdphoto" Target="../media/hdphoto2.wdp"/><Relationship Id="rId1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Excel_Worksheet3.xls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Worksheet4.xlsx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9.emf"/><Relationship Id="rId4" Type="http://schemas.openxmlformats.org/officeDocument/2006/relationships/package" Target="../embeddings/Microsoft_Excel_Worksheet5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Impact" panose="020B0806030902050204" pitchFamily="34" charset="0"/>
              </a:rPr>
              <a:t>A Second Talk on LP &amp; IP</a:t>
            </a:r>
          </a:p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Impact" panose="020B0806030902050204" pitchFamily="34" charset="0"/>
              </a:rPr>
              <a:t>A Basic Transportation &amp; Supply Chain Model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5657671"/>
            <a:ext cx="12188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400" b="1" i="1" kern="0" dirty="0">
                <a:solidFill>
                  <a:schemeClr val="bg1"/>
                </a:solidFill>
                <a:latin typeface="Book Antiqua" panose="02040602050305030304" pitchFamily="18" charset="0"/>
                <a:cs typeface="Tahoma" pitchFamily="34" charset="0"/>
              </a:rPr>
              <a:t>How can it be that mathematics, being after all a product of human thought which is independent of experience, is so admirably appropriate to the objects of reality? </a:t>
            </a:r>
          </a:p>
          <a:p>
            <a:pPr marL="0" indent="0" algn="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400" b="1" i="1" kern="0" dirty="0">
                <a:solidFill>
                  <a:schemeClr val="bg1"/>
                </a:solidFill>
                <a:latin typeface="Book Antiqua" panose="02040602050305030304" pitchFamily="18" charset="0"/>
                <a:cs typeface="Tahoma" pitchFamily="34" charset="0"/>
              </a:rPr>
              <a:t>Albert Einstein, 1879-1955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2C2C9D-431D-43D5-91A9-C472F70B6F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67"/>
          <a:stretch/>
        </p:blipFill>
        <p:spPr>
          <a:xfrm>
            <a:off x="609600" y="1143001"/>
            <a:ext cx="6851369" cy="45146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A5663E-23BD-4F85-9DFB-B923A3CD2D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417"/>
          <a:stretch/>
        </p:blipFill>
        <p:spPr>
          <a:xfrm>
            <a:off x="7080310" y="1143001"/>
            <a:ext cx="4507169" cy="45146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34CC54-0F8B-44CE-B96B-614751036A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81" b="97660" l="9936" r="98878">
                        <a14:foregroundMark x1="77724" y1="10851" x2="72917" y2="5532"/>
                        <a14:foregroundMark x1="72917" y1="5532" x2="60256" y2="2553"/>
                        <a14:foregroundMark x1="60256" y1="2553" x2="54327" y2="4681"/>
                        <a14:foregroundMark x1="54327" y1="4681" x2="44547" y2="14270"/>
                        <a14:foregroundMark x1="43370" y1="18346" x2="42147" y2="26170"/>
                        <a14:foregroundMark x1="30929" y1="91277" x2="55288" y2="95319"/>
                        <a14:foregroundMark x1="55288" y1="95319" x2="76603" y2="95319"/>
                        <a14:foregroundMark x1="76603" y1="95319" x2="90224" y2="94894"/>
                        <a14:foregroundMark x1="90224" y1="94894" x2="96314" y2="94894"/>
                        <a14:foregroundMark x1="96314" y1="94894" x2="99038" y2="94468"/>
                        <a14:foregroundMark x1="55609" y1="77021" x2="60417" y2="77021"/>
                        <a14:foregroundMark x1="58173" y1="70623" x2="58173" y2="74468"/>
                        <a14:foregroundMark x1="33974" y1="97660" x2="33974" y2="97660"/>
                        <a14:foregroundMark x1="47088" y1="48298" x2="47115" y2="48511"/>
                        <a14:foregroundMark x1="46897" y1="46809" x2="47088" y2="48298"/>
                        <a14:foregroundMark x1="46760" y1="45745" x2="46897" y2="46809"/>
                        <a14:foregroundMark x1="45994" y1="39787" x2="46760" y2="45745"/>
                        <a14:foregroundMark x1="47916" y1="50638" x2="50160" y2="56596"/>
                        <a14:foregroundMark x1="47115" y1="48511" x2="47916" y2="50638"/>
                        <a14:foregroundMark x1="50160" y1="56596" x2="54808" y2="62979"/>
                        <a14:foregroundMark x1="54808" y1="62979" x2="57532" y2="64681"/>
                        <a14:backgroundMark x1="49998" y1="64133" x2="40705" y2="61489"/>
                        <a14:backgroundMark x1="53396" y1="65099" x2="52874" y2="64951"/>
                        <a14:backgroundMark x1="41827" y1="7234" x2="44872" y2="6809"/>
                        <a14:backgroundMark x1="42949" y1="17872" x2="44551" y2="14255"/>
                        <a14:backgroundMark x1="43269" y1="54468" x2="43269" y2="54468"/>
                        <a14:backgroundMark x1="44231" y1="52340" x2="44231" y2="52340"/>
                        <a14:backgroundMark x1="44231" y1="50638" x2="44231" y2="50638"/>
                        <a14:backgroundMark x1="44391" y1="48298" x2="44391" y2="48298"/>
                        <a14:backgroundMark x1="44071" y1="46809" x2="44071" y2="46809"/>
                        <a14:backgroundMark x1="43109" y1="45745" x2="43109" y2="45745"/>
                      </a14:backgroundRemoval>
                    </a14:imgEffect>
                  </a14:imgLayer>
                </a14:imgProps>
              </a:ext>
            </a:extLst>
          </a:blip>
          <a:srcRect b="-10334"/>
          <a:stretch/>
        </p:blipFill>
        <p:spPr>
          <a:xfrm>
            <a:off x="4931551" y="1066800"/>
            <a:ext cx="6727050" cy="506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2054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>
            <a:extLst>
              <a:ext uri="{FF2B5EF4-FFF2-40B4-BE49-F238E27FC236}">
                <a16:creationId xmlns:a16="http://schemas.microsoft.com/office/drawing/2014/main" id="{E0144D39-F284-4F2F-A02D-ED318B86D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838200"/>
            <a:ext cx="7085012" cy="363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">
            <a:extLst>
              <a:ext uri="{FF2B5EF4-FFF2-40B4-BE49-F238E27FC236}">
                <a16:creationId xmlns:a16="http://schemas.microsoft.com/office/drawing/2014/main" id="{59288B73-A749-4528-8648-0F5FB83DC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81" y="4953000"/>
            <a:ext cx="3679319" cy="130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>
            <a:extLst>
              <a:ext uri="{FF2B5EF4-FFF2-40B4-BE49-F238E27FC236}">
                <a16:creationId xmlns:a16="http://schemas.microsoft.com/office/drawing/2014/main" id="{EAB679BC-AA47-4234-B7D3-39787A21E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995" y="4961908"/>
            <a:ext cx="2308642" cy="129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>
            <a:extLst>
              <a:ext uri="{FF2B5EF4-FFF2-40B4-BE49-F238E27FC236}">
                <a16:creationId xmlns:a16="http://schemas.microsoft.com/office/drawing/2014/main" id="{B6451526-BDA4-4232-AEFF-AD655071B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745" y="4977180"/>
            <a:ext cx="1249772" cy="127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9">
            <a:extLst>
              <a:ext uri="{FF2B5EF4-FFF2-40B4-BE49-F238E27FC236}">
                <a16:creationId xmlns:a16="http://schemas.microsoft.com/office/drawing/2014/main" id="{03B83E14-0125-49FE-97E6-2B45C58D3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971800"/>
            <a:ext cx="1832660" cy="130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0">
            <a:extLst>
              <a:ext uri="{FF2B5EF4-FFF2-40B4-BE49-F238E27FC236}">
                <a16:creationId xmlns:a16="http://schemas.microsoft.com/office/drawing/2014/main" id="{76FC6B0D-2CD7-44C8-9888-389908934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29000"/>
            <a:ext cx="1832660" cy="130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2D8340AA-1973-4BD2-AFB6-4B8177CAC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108" y="838200"/>
            <a:ext cx="323802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b="1" dirty="0"/>
              <a:t>Objective Function </a:t>
            </a:r>
          </a:p>
          <a:p>
            <a:r>
              <a:rPr lang="en-US" altLang="en-US" b="1" i="1" dirty="0">
                <a:solidFill>
                  <a:srgbClr val="CC0066"/>
                </a:solidFill>
              </a:rPr>
              <a:t>Z = 3P1 +5P2</a:t>
            </a:r>
            <a:endParaRPr lang="en-US" altLang="en-US" i="1" baseline="-25000" dirty="0">
              <a:solidFill>
                <a:srgbClr val="CC0066"/>
              </a:solidFill>
            </a:endParaRPr>
          </a:p>
          <a:p>
            <a:r>
              <a:rPr lang="en-US" altLang="en-US" b="1" dirty="0"/>
              <a:t>Constraints</a:t>
            </a:r>
          </a:p>
          <a:p>
            <a:r>
              <a:rPr lang="en-US" altLang="en-US" b="1" i="1" dirty="0">
                <a:solidFill>
                  <a:schemeClr val="accent1"/>
                </a:solidFill>
              </a:rPr>
              <a:t>Resource 1</a:t>
            </a:r>
          </a:p>
          <a:p>
            <a:r>
              <a:rPr lang="en-US" altLang="en-US" b="1" i="1" dirty="0">
                <a:solidFill>
                  <a:schemeClr val="accent1"/>
                </a:solidFill>
              </a:rPr>
              <a:t>P1                </a:t>
            </a:r>
            <a:r>
              <a:rPr lang="en-US" altLang="en-US" b="1" i="1" dirty="0">
                <a:solidFill>
                  <a:schemeClr val="accent1"/>
                </a:solidFill>
                <a:sym typeface="Symbol" panose="05050102010706020507" pitchFamily="18" charset="2"/>
              </a:rPr>
              <a:t></a:t>
            </a:r>
            <a:r>
              <a:rPr lang="en-US" altLang="en-US" b="1" i="1" dirty="0">
                <a:solidFill>
                  <a:schemeClr val="accent1"/>
                </a:solidFill>
              </a:rPr>
              <a:t> 4 </a:t>
            </a:r>
          </a:p>
          <a:p>
            <a:r>
              <a:rPr lang="en-US" altLang="en-US" b="1" i="1" dirty="0">
                <a:solidFill>
                  <a:srgbClr val="FF9900"/>
                </a:solidFill>
              </a:rPr>
              <a:t>Resource 2	</a:t>
            </a:r>
          </a:p>
          <a:p>
            <a:r>
              <a:rPr lang="en-US" altLang="en-US" b="1" i="1" dirty="0">
                <a:solidFill>
                  <a:srgbClr val="FF9900"/>
                </a:solidFill>
              </a:rPr>
              <a:t>             2P2</a:t>
            </a:r>
            <a:r>
              <a:rPr lang="en-US" altLang="en-US" b="1" i="1" baseline="-25000" dirty="0">
                <a:solidFill>
                  <a:srgbClr val="FF9900"/>
                </a:solidFill>
              </a:rPr>
              <a:t> </a:t>
            </a:r>
            <a:r>
              <a:rPr lang="en-US" altLang="en-US" b="1" i="1" dirty="0">
                <a:solidFill>
                  <a:srgbClr val="FF9900"/>
                </a:solidFill>
                <a:sym typeface="Symbol" panose="05050102010706020507" pitchFamily="18" charset="2"/>
              </a:rPr>
              <a:t></a:t>
            </a:r>
            <a:r>
              <a:rPr lang="en-US" altLang="en-US" b="1" i="1" dirty="0">
                <a:solidFill>
                  <a:srgbClr val="FF9900"/>
                </a:solidFill>
              </a:rPr>
              <a:t>  12</a:t>
            </a:r>
          </a:p>
          <a:p>
            <a:r>
              <a:rPr lang="en-US" altLang="en-US" b="1" i="1" dirty="0">
                <a:solidFill>
                  <a:schemeClr val="accent2"/>
                </a:solidFill>
                <a:sym typeface="Symbol" panose="05050102010706020507" pitchFamily="18" charset="2"/>
              </a:rPr>
              <a:t>Resource 3 </a:t>
            </a:r>
          </a:p>
          <a:p>
            <a:r>
              <a:rPr lang="en-US" altLang="en-US" b="1" i="1" dirty="0">
                <a:solidFill>
                  <a:schemeClr val="accent2"/>
                </a:solidFill>
              </a:rPr>
              <a:t>3P1 + 2P2</a:t>
            </a:r>
            <a:r>
              <a:rPr lang="en-US" altLang="en-US" b="1" i="1" baseline="-25000" dirty="0">
                <a:solidFill>
                  <a:schemeClr val="accent2"/>
                </a:solidFill>
              </a:rPr>
              <a:t> </a:t>
            </a:r>
            <a:r>
              <a:rPr lang="en-US" altLang="en-US" b="1" i="1" dirty="0">
                <a:solidFill>
                  <a:schemeClr val="accent2"/>
                </a:solidFill>
                <a:sym typeface="Symbol" panose="05050102010706020507" pitchFamily="18" charset="2"/>
              </a:rPr>
              <a:t></a:t>
            </a:r>
            <a:r>
              <a:rPr lang="en-US" altLang="en-US" b="1" i="1" dirty="0">
                <a:solidFill>
                  <a:schemeClr val="accent2"/>
                </a:solidFill>
              </a:rPr>
              <a:t> </a:t>
            </a:r>
            <a:r>
              <a:rPr lang="en-US" altLang="en-US" b="1" i="1" dirty="0">
                <a:solidFill>
                  <a:schemeClr val="accent2"/>
                </a:solidFill>
                <a:sym typeface="Symbol" panose="05050102010706020507" pitchFamily="18" charset="2"/>
              </a:rPr>
              <a:t> 18</a:t>
            </a:r>
            <a:endParaRPr lang="en-US" altLang="en-US" b="1" i="1" dirty="0">
              <a:solidFill>
                <a:schemeClr val="accent2"/>
              </a:solidFill>
            </a:endParaRPr>
          </a:p>
          <a:p>
            <a:r>
              <a:rPr lang="en-US" altLang="en-US" b="1" i="1" dirty="0"/>
              <a:t>Nonnegativity</a:t>
            </a:r>
          </a:p>
          <a:p>
            <a:r>
              <a:rPr lang="en-US" altLang="en-US" b="1" i="1" dirty="0">
                <a:sym typeface="Symbol" panose="05050102010706020507" pitchFamily="18" charset="2"/>
              </a:rPr>
              <a:t>P1</a:t>
            </a:r>
            <a:r>
              <a:rPr lang="en-US" altLang="en-US" b="1" i="1" dirty="0"/>
              <a:t> 0,  P2</a:t>
            </a:r>
            <a:r>
              <a:rPr lang="en-US" altLang="en-US" b="1" i="1" dirty="0">
                <a:sym typeface="Symbol" panose="05050102010706020507" pitchFamily="18" charset="2"/>
              </a:rPr>
              <a:t></a:t>
            </a:r>
            <a:r>
              <a:rPr lang="en-US" altLang="en-US" b="1" i="1" dirty="0"/>
              <a:t> 0</a:t>
            </a:r>
          </a:p>
          <a:p>
            <a:endParaRPr lang="en-US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1539390-5B22-465B-AA72-C303912CF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6759"/>
          </a:xfrm>
        </p:spPr>
        <p:txBody>
          <a:bodyPr/>
          <a:lstStyle/>
          <a:p>
            <a:r>
              <a:rPr lang="en-US" dirty="0"/>
              <a:t>A Prototype Linear Programming Example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6ABA1F-1381-474D-99BB-718557E7C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309747-B85E-4519-9AE3-75EAD07BEB76}"/>
              </a:ext>
            </a:extLst>
          </p:cNvPr>
          <p:cNvGrpSpPr/>
          <p:nvPr/>
        </p:nvGrpSpPr>
        <p:grpSpPr>
          <a:xfrm>
            <a:off x="266700" y="838200"/>
            <a:ext cx="11658600" cy="5446090"/>
            <a:chOff x="266700" y="838200"/>
            <a:chExt cx="11658600" cy="544609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483097B-1883-49A4-980F-1FC8406AC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700" y="838200"/>
              <a:ext cx="11658600" cy="544609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1FC2528-9AC2-4777-9B17-D602E4FE0567}"/>
                </a:ext>
              </a:extLst>
            </p:cNvPr>
            <p:cNvSpPr/>
            <p:nvPr/>
          </p:nvSpPr>
          <p:spPr bwMode="auto">
            <a:xfrm>
              <a:off x="609600" y="1143000"/>
              <a:ext cx="11277600" cy="5105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</p:grp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61DE57E-5C00-41A2-8C16-0420BD7B5E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816356"/>
              </p:ext>
            </p:extLst>
          </p:nvPr>
        </p:nvGraphicFramePr>
        <p:xfrm>
          <a:off x="603197" y="1163650"/>
          <a:ext cx="11654843" cy="5196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Worksheet" r:id="rId4" imgW="8162903" imgH="3657600" progId="Excel.Sheet.12">
                  <p:embed/>
                </p:oleObj>
              </mc:Choice>
              <mc:Fallback>
                <p:oleObj name="Worksheet" r:id="rId4" imgW="8162903" imgH="3657600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7C1AC95-4C6D-4E16-84EF-C2590C6950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3197" y="1163650"/>
                        <a:ext cx="11654843" cy="5196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628302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76E0F6-71C1-4295-B331-0E532E89A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C(Q) =48 +3Q</a:t>
            </a:r>
          </a:p>
          <a:p>
            <a:pPr marL="0" indent="0">
              <a:buNone/>
            </a:pPr>
            <a:r>
              <a:rPr lang="en-US" dirty="0"/>
              <a:t>P=11</a:t>
            </a:r>
          </a:p>
          <a:p>
            <a:pPr marL="0" indent="0">
              <a:buNone/>
            </a:pPr>
            <a:r>
              <a:rPr lang="en-US" dirty="0"/>
              <a:t>Fixed cost is 48 since it has no relation with Q</a:t>
            </a:r>
          </a:p>
          <a:p>
            <a:pPr marL="0" indent="0">
              <a:buNone/>
            </a:pPr>
            <a:r>
              <a:rPr lang="en-US" dirty="0"/>
              <a:t>Variable cost is 3 because for one unit increase in Q the cost will go up by 3</a:t>
            </a:r>
          </a:p>
          <a:p>
            <a:pPr marL="0" indent="0">
              <a:buNone/>
            </a:pPr>
            <a:r>
              <a:rPr lang="en-US" dirty="0"/>
              <a:t>Total cost of making 18 pies</a:t>
            </a:r>
          </a:p>
          <a:p>
            <a:pPr marL="0" indent="0">
              <a:buNone/>
            </a:pPr>
            <a:r>
              <a:rPr lang="en-US" dirty="0"/>
              <a:t>C(18) = 48+3(18) = 102</a:t>
            </a:r>
          </a:p>
          <a:p>
            <a:pPr marL="0" indent="0">
              <a:buNone/>
            </a:pPr>
            <a:r>
              <a:rPr lang="en-US" dirty="0"/>
              <a:t>Total cost of making 19 pies instead of 18</a:t>
            </a:r>
          </a:p>
          <a:p>
            <a:pPr marL="0" indent="0">
              <a:buNone/>
            </a:pPr>
            <a:r>
              <a:rPr lang="en-US" dirty="0"/>
              <a:t>102+3=105</a:t>
            </a:r>
          </a:p>
          <a:p>
            <a:pPr marL="0" indent="0">
              <a:buNone/>
            </a:pPr>
            <a:r>
              <a:rPr lang="en-US" dirty="0"/>
              <a:t>Total Revenue = Total Cost</a:t>
            </a:r>
          </a:p>
          <a:p>
            <a:pPr marL="0" indent="0">
              <a:buNone/>
            </a:pPr>
            <a:r>
              <a:rPr lang="en-US" dirty="0"/>
              <a:t>PQ=48+3Q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/>
              <a:t>11Q=48+3Q </a:t>
            </a:r>
            <a:r>
              <a:rPr lang="en-US" dirty="0">
                <a:sym typeface="Wingdings" panose="05000000000000000000" pitchFamily="2" charset="2"/>
              </a:rPr>
              <a:t> 8Q=48  Q=6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Profit = Total Cost  Total Revenue = Total Cost + Total Cost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11Q=2(48+3Q) </a:t>
            </a:r>
            <a:r>
              <a:rPr lang="en-US" dirty="0">
                <a:sym typeface="Wingdings" panose="05000000000000000000" pitchFamily="2" charset="2"/>
              </a:rPr>
              <a:t> 11Q=96+6Q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5Q=96  Q=19.2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3494B4-E0A6-41FD-9B58-CF51F56E8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Quiz 1</a:t>
            </a:r>
          </a:p>
        </p:txBody>
      </p:sp>
    </p:spTree>
    <p:extLst>
      <p:ext uri="{BB962C8B-B14F-4D97-AF65-F5344CB8AC3E}">
        <p14:creationId xmlns:p14="http://schemas.microsoft.com/office/powerpoint/2010/main" val="256476589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0D117-DE72-4484-A40F-C619E99FD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2000"/>
          </a:xfrm>
        </p:spPr>
        <p:txBody>
          <a:bodyPr/>
          <a:lstStyle/>
          <a:p>
            <a:r>
              <a:rPr lang="en-US" dirty="0"/>
              <a:t>A Basic LP&amp;IP - Transportation &amp; Supply Chain Model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A82D889-B0E2-4651-8559-C5D740D3D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9" b="94931" l="9883" r="92978">
                        <a14:foregroundMark x1="43303" y1="33794" x2="50975" y2="40399"/>
                        <a14:foregroundMark x1="50975" y1="40399" x2="54876" y2="50538"/>
                        <a14:foregroundMark x1="54876" y1="50538" x2="54876" y2="52381"/>
                        <a14:foregroundMark x1="56047" y1="8756" x2="53966" y2="19816"/>
                        <a14:foregroundMark x1="53966" y1="19816" x2="62029" y2="26114"/>
                        <a14:foregroundMark x1="62029" y1="26114" x2="63589" y2="26267"/>
                        <a14:foregroundMark x1="66504" y1="8449" x2="67620" y2="8756"/>
                        <a14:foregroundMark x1="65252" y1="8105" x2="66504" y2="8449"/>
                        <a14:foregroundMark x1="58127" y1="6144" x2="61968" y2="7201"/>
                        <a14:foregroundMark x1="68950" y1="12596" x2="69961" y2="15515"/>
                        <a14:foregroundMark x1="67780" y1="9217" x2="68950" y2="12596"/>
                        <a14:foregroundMark x1="67620" y1="8756" x2="67780" y2="9217"/>
                        <a14:foregroundMark x1="57737" y1="3072" x2="58388" y2="2151"/>
                        <a14:foregroundMark x1="68531" y1="40553" x2="68791" y2="39478"/>
                        <a14:foregroundMark x1="78544" y1="40092" x2="78544" y2="40092"/>
                        <a14:foregroundMark x1="89597" y1="45315" x2="89597" y2="45315"/>
                        <a14:foregroundMark x1="82575" y1="59908" x2="82575" y2="59908"/>
                        <a14:foregroundMark x1="83225" y1="60522" x2="83225" y2="60522"/>
                        <a14:foregroundMark x1="92978" y1="78341" x2="92978" y2="78341"/>
                        <a14:foregroundMark x1="47204" y1="89247" x2="47204" y2="89247"/>
                        <a14:foregroundMark x1="39922" y1="92934" x2="39922" y2="92934"/>
                        <a14:foregroundMark x1="34850" y1="92627" x2="34850" y2="92627"/>
                        <a14:foregroundMark x1="44863" y1="95084" x2="44863" y2="95084"/>
                        <a14:foregroundMark x1="66060" y1="2765" x2="65410" y2="1229"/>
                        <a14:backgroundMark x1="64889" y1="9217" x2="64889" y2="9217"/>
                        <a14:backgroundMark x1="65150" y1="9217" x2="65150" y2="9217"/>
                        <a14:backgroundMark x1="65800" y1="9217" x2="65800" y2="9217"/>
                        <a14:backgroundMark x1="64759" y1="8449" x2="64759" y2="8449"/>
                        <a14:backgroundMark x1="63719" y1="7834" x2="63719" y2="7834"/>
                        <a14:backgroundMark x1="68791" y1="12596" x2="68791" y2="12596"/>
                        <a14:backgroundMark x1="65800" y1="8449" x2="65800" y2="8449"/>
                        <a14:backgroundMark x1="64759" y1="8449" x2="64759" y2="8449"/>
                        <a14:backgroundMark x1="63329" y1="8295" x2="63329" y2="8295"/>
                        <a14:backgroundMark x1="61378" y1="8295" x2="65150" y2="82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7414" y="847068"/>
            <a:ext cx="1617772" cy="13695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C2CCF41-EBF8-435B-B0C5-F2C4B91B5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9" b="94931" l="9883" r="92978">
                        <a14:foregroundMark x1="43303" y1="33794" x2="50975" y2="40399"/>
                        <a14:foregroundMark x1="50975" y1="40399" x2="54876" y2="50538"/>
                        <a14:foregroundMark x1="54876" y1="50538" x2="54876" y2="52381"/>
                        <a14:foregroundMark x1="56047" y1="8756" x2="53966" y2="19816"/>
                        <a14:foregroundMark x1="53966" y1="19816" x2="62029" y2="26114"/>
                        <a14:foregroundMark x1="62029" y1="26114" x2="63589" y2="26267"/>
                        <a14:foregroundMark x1="66504" y1="8449" x2="67620" y2="8756"/>
                        <a14:foregroundMark x1="65252" y1="8105" x2="66504" y2="8449"/>
                        <a14:foregroundMark x1="58127" y1="6144" x2="61968" y2="7201"/>
                        <a14:foregroundMark x1="68950" y1="12596" x2="69961" y2="15515"/>
                        <a14:foregroundMark x1="67780" y1="9217" x2="68950" y2="12596"/>
                        <a14:foregroundMark x1="67620" y1="8756" x2="67780" y2="9217"/>
                        <a14:foregroundMark x1="57737" y1="3072" x2="58388" y2="2151"/>
                        <a14:foregroundMark x1="68531" y1="40553" x2="68791" y2="39478"/>
                        <a14:foregroundMark x1="78544" y1="40092" x2="78544" y2="40092"/>
                        <a14:foregroundMark x1="89597" y1="45315" x2="89597" y2="45315"/>
                        <a14:foregroundMark x1="82575" y1="59908" x2="82575" y2="59908"/>
                        <a14:foregroundMark x1="83225" y1="60522" x2="83225" y2="60522"/>
                        <a14:foregroundMark x1="92978" y1="78341" x2="92978" y2="78341"/>
                        <a14:foregroundMark x1="47204" y1="89247" x2="47204" y2="89247"/>
                        <a14:foregroundMark x1="39922" y1="92934" x2="39922" y2="92934"/>
                        <a14:foregroundMark x1="34850" y1="92627" x2="34850" y2="92627"/>
                        <a14:foregroundMark x1="44863" y1="95084" x2="44863" y2="95084"/>
                        <a14:foregroundMark x1="66060" y1="2765" x2="65410" y2="1229"/>
                        <a14:backgroundMark x1="64889" y1="9217" x2="64889" y2="9217"/>
                        <a14:backgroundMark x1="65150" y1="9217" x2="65150" y2="9217"/>
                        <a14:backgroundMark x1="65800" y1="9217" x2="65800" y2="9217"/>
                        <a14:backgroundMark x1="64759" y1="8449" x2="64759" y2="8449"/>
                        <a14:backgroundMark x1="63719" y1="7834" x2="63719" y2="7834"/>
                        <a14:backgroundMark x1="68791" y1="12596" x2="68791" y2="12596"/>
                        <a14:backgroundMark x1="65800" y1="8449" x2="65800" y2="8449"/>
                        <a14:backgroundMark x1="64759" y1="8449" x2="64759" y2="8449"/>
                        <a14:backgroundMark x1="63329" y1="8295" x2="63329" y2="8295"/>
                        <a14:backgroundMark x1="61378" y1="8295" x2="65150" y2="82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7414" y="2288068"/>
            <a:ext cx="1617772" cy="13695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3E131A1-B598-4826-92FE-C3AB6F600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9" b="94931" l="9883" r="92978">
                        <a14:foregroundMark x1="43303" y1="33794" x2="50975" y2="40399"/>
                        <a14:foregroundMark x1="50975" y1="40399" x2="54876" y2="50538"/>
                        <a14:foregroundMark x1="54876" y1="50538" x2="54876" y2="52381"/>
                        <a14:foregroundMark x1="56047" y1="8756" x2="53966" y2="19816"/>
                        <a14:foregroundMark x1="53966" y1="19816" x2="62029" y2="26114"/>
                        <a14:foregroundMark x1="62029" y1="26114" x2="63589" y2="26267"/>
                        <a14:foregroundMark x1="66504" y1="8449" x2="67620" y2="8756"/>
                        <a14:foregroundMark x1="65252" y1="8105" x2="66504" y2="8449"/>
                        <a14:foregroundMark x1="58127" y1="6144" x2="61968" y2="7201"/>
                        <a14:foregroundMark x1="68950" y1="12596" x2="69961" y2="15515"/>
                        <a14:foregroundMark x1="67780" y1="9217" x2="68950" y2="12596"/>
                        <a14:foregroundMark x1="67620" y1="8756" x2="67780" y2="9217"/>
                        <a14:foregroundMark x1="57737" y1="3072" x2="58388" y2="2151"/>
                        <a14:foregroundMark x1="68531" y1="40553" x2="68791" y2="39478"/>
                        <a14:foregroundMark x1="78544" y1="40092" x2="78544" y2="40092"/>
                        <a14:foregroundMark x1="89597" y1="45315" x2="89597" y2="45315"/>
                        <a14:foregroundMark x1="82575" y1="59908" x2="82575" y2="59908"/>
                        <a14:foregroundMark x1="83225" y1="60522" x2="83225" y2="60522"/>
                        <a14:foregroundMark x1="92978" y1="78341" x2="92978" y2="78341"/>
                        <a14:foregroundMark x1="47204" y1="89247" x2="47204" y2="89247"/>
                        <a14:foregroundMark x1="39922" y1="92934" x2="39922" y2="92934"/>
                        <a14:foregroundMark x1="34850" y1="92627" x2="34850" y2="92627"/>
                        <a14:foregroundMark x1="44863" y1="95084" x2="44863" y2="95084"/>
                        <a14:foregroundMark x1="66060" y1="2765" x2="65410" y2="1229"/>
                        <a14:backgroundMark x1="64889" y1="9217" x2="64889" y2="9217"/>
                        <a14:backgroundMark x1="65150" y1="9217" x2="65150" y2="9217"/>
                        <a14:backgroundMark x1="65800" y1="9217" x2="65800" y2="9217"/>
                        <a14:backgroundMark x1="64759" y1="8449" x2="64759" y2="8449"/>
                        <a14:backgroundMark x1="63719" y1="7834" x2="63719" y2="7834"/>
                        <a14:backgroundMark x1="68791" y1="12596" x2="68791" y2="12596"/>
                        <a14:backgroundMark x1="65800" y1="8449" x2="65800" y2="8449"/>
                        <a14:backgroundMark x1="64759" y1="8449" x2="64759" y2="8449"/>
                        <a14:backgroundMark x1="63329" y1="8295" x2="63329" y2="8295"/>
                        <a14:backgroundMark x1="61378" y1="8295" x2="65150" y2="82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8617" y="3721117"/>
            <a:ext cx="1617772" cy="13695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C5ED1F9-8B47-4F70-A529-501AF9F8E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9" b="94931" l="9883" r="92978">
                        <a14:foregroundMark x1="43303" y1="33794" x2="50975" y2="40399"/>
                        <a14:foregroundMark x1="50975" y1="40399" x2="54876" y2="50538"/>
                        <a14:foregroundMark x1="54876" y1="50538" x2="54876" y2="52381"/>
                        <a14:foregroundMark x1="56047" y1="8756" x2="53966" y2="19816"/>
                        <a14:foregroundMark x1="53966" y1="19816" x2="62029" y2="26114"/>
                        <a14:foregroundMark x1="62029" y1="26114" x2="63589" y2="26267"/>
                        <a14:foregroundMark x1="66504" y1="8449" x2="67620" y2="8756"/>
                        <a14:foregroundMark x1="65252" y1="8105" x2="66504" y2="8449"/>
                        <a14:foregroundMark x1="58127" y1="6144" x2="61968" y2="7201"/>
                        <a14:foregroundMark x1="68950" y1="12596" x2="69961" y2="15515"/>
                        <a14:foregroundMark x1="67780" y1="9217" x2="68950" y2="12596"/>
                        <a14:foregroundMark x1="67620" y1="8756" x2="67780" y2="9217"/>
                        <a14:foregroundMark x1="57737" y1="3072" x2="58388" y2="2151"/>
                        <a14:foregroundMark x1="68531" y1="40553" x2="68791" y2="39478"/>
                        <a14:foregroundMark x1="78544" y1="40092" x2="78544" y2="40092"/>
                        <a14:foregroundMark x1="89597" y1="45315" x2="89597" y2="45315"/>
                        <a14:foregroundMark x1="82575" y1="59908" x2="82575" y2="59908"/>
                        <a14:foregroundMark x1="83225" y1="60522" x2="83225" y2="60522"/>
                        <a14:foregroundMark x1="92978" y1="78341" x2="92978" y2="78341"/>
                        <a14:foregroundMark x1="47204" y1="89247" x2="47204" y2="89247"/>
                        <a14:foregroundMark x1="39922" y1="92934" x2="39922" y2="92934"/>
                        <a14:foregroundMark x1="34850" y1="92627" x2="34850" y2="92627"/>
                        <a14:foregroundMark x1="44863" y1="95084" x2="44863" y2="95084"/>
                        <a14:foregroundMark x1="66060" y1="2765" x2="65410" y2="1229"/>
                        <a14:backgroundMark x1="64889" y1="9217" x2="64889" y2="9217"/>
                        <a14:backgroundMark x1="65150" y1="9217" x2="65150" y2="9217"/>
                        <a14:backgroundMark x1="65800" y1="9217" x2="65800" y2="9217"/>
                        <a14:backgroundMark x1="64759" y1="8449" x2="64759" y2="8449"/>
                        <a14:backgroundMark x1="63719" y1="7834" x2="63719" y2="7834"/>
                        <a14:backgroundMark x1="68791" y1="12596" x2="68791" y2="12596"/>
                        <a14:backgroundMark x1="65800" y1="8449" x2="65800" y2="8449"/>
                        <a14:backgroundMark x1="64759" y1="8449" x2="64759" y2="8449"/>
                        <a14:backgroundMark x1="63329" y1="8295" x2="63329" y2="8295"/>
                        <a14:backgroundMark x1="61378" y1="8295" x2="65150" y2="82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2400" y="5117152"/>
            <a:ext cx="1617772" cy="1369532"/>
          </a:xfrm>
          <a:prstGeom prst="rect">
            <a:avLst/>
          </a:prstGeom>
        </p:spPr>
      </p:pic>
      <p:pic>
        <p:nvPicPr>
          <p:cNvPr id="24" name="Picture 23" descr="A picture containing table, computer&#10;&#10;Description automatically generated">
            <a:extLst>
              <a:ext uri="{FF2B5EF4-FFF2-40B4-BE49-F238E27FC236}">
                <a16:creationId xmlns:a16="http://schemas.microsoft.com/office/drawing/2014/main" id="{BD581B19-5956-4911-ABFB-93EA0F8647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857" b="99429" l="4530" r="79791">
                        <a14:foregroundMark x1="5923" y1="64571" x2="6620" y2="64571"/>
                        <a14:foregroundMark x1="4878" y1="68000" x2="8362" y2="65714"/>
                        <a14:foregroundMark x1="5923" y1="70857" x2="9408" y2="66857"/>
                        <a14:foregroundMark x1="6620" y1="72000" x2="9756" y2="68571"/>
                        <a14:foregroundMark x1="8711" y1="72000" x2="11847" y2="69714"/>
                        <a14:foregroundMark x1="12195" y1="78286" x2="16028" y2="74286"/>
                        <a14:foregroundMark x1="11847" y1="81714" x2="18118" y2="74857"/>
                        <a14:foregroundMark x1="6969" y1="59429" x2="16376" y2="71429"/>
                        <a14:foregroundMark x1="5575" y1="52571" x2="18467" y2="42857"/>
                        <a14:foregroundMark x1="25087" y1="33714" x2="25087" y2="33714"/>
                        <a14:foregroundMark x1="33798" y1="34286" x2="33798" y2="34286"/>
                        <a14:foregroundMark x1="28920" y1="33714" x2="34843" y2="30286"/>
                        <a14:foregroundMark x1="34843" y1="30286" x2="38676" y2="29714"/>
                        <a14:foregroundMark x1="35889" y1="83429" x2="41115" y2="89714"/>
                        <a14:foregroundMark x1="41115" y1="89714" x2="47038" y2="93143"/>
                        <a14:foregroundMark x1="47038" y1="93143" x2="65157" y2="63429"/>
                        <a14:foregroundMark x1="66551" y1="81143" x2="77003" y2="60000"/>
                        <a14:foregroundMark x1="63066" y1="88571" x2="65157" y2="84571"/>
                        <a14:foregroundMark x1="67944" y1="92571" x2="70035" y2="87429"/>
                        <a14:foregroundMark x1="19164" y1="82857" x2="23693" y2="78857"/>
                        <a14:foregroundMark x1="21603" y1="86857" x2="26481" y2="82857"/>
                        <a14:foregroundMark x1="19512" y1="86857" x2="22300" y2="80000"/>
                        <a14:foregroundMark x1="14634" y1="81714" x2="18815" y2="77714"/>
                        <a14:foregroundMark x1="18467" y1="86286" x2="18815" y2="80000"/>
                        <a14:foregroundMark x1="26481" y1="97143" x2="31707" y2="90286"/>
                        <a14:foregroundMark x1="25087" y1="94857" x2="28920" y2="90286"/>
                        <a14:foregroundMark x1="23345" y1="92000" x2="27875" y2="87429"/>
                        <a14:foregroundMark x1="32753" y1="89143" x2="44948" y2="99429"/>
                        <a14:foregroundMark x1="54007" y1="22857" x2="54704" y2="30286"/>
                        <a14:foregroundMark x1="5575" y1="49143" x2="5575" y2="49143"/>
                        <a14:foregroundMark x1="8014" y1="46857" x2="8014" y2="46857"/>
                        <a14:foregroundMark x1="13589" y1="42857" x2="13589" y2="42857"/>
                        <a14:foregroundMark x1="17073" y1="40571" x2="17073" y2="40571"/>
                        <a14:foregroundMark x1="23345" y1="34286" x2="23345" y2="34286"/>
                      </a14:backgroundRemoval>
                    </a14:imgEffect>
                  </a14:imgLayer>
                </a14:imgProps>
              </a:ext>
            </a:extLst>
          </a:blip>
          <a:srcRect t="18000" r="16265"/>
          <a:stretch/>
        </p:blipFill>
        <p:spPr>
          <a:xfrm>
            <a:off x="9753601" y="847068"/>
            <a:ext cx="2438400" cy="1456031"/>
          </a:xfrm>
          <a:prstGeom prst="rect">
            <a:avLst/>
          </a:prstGeom>
        </p:spPr>
      </p:pic>
      <p:pic>
        <p:nvPicPr>
          <p:cNvPr id="25" name="Picture 24" descr="A picture containing table, computer&#10;&#10;Description automatically generated">
            <a:extLst>
              <a:ext uri="{FF2B5EF4-FFF2-40B4-BE49-F238E27FC236}">
                <a16:creationId xmlns:a16="http://schemas.microsoft.com/office/drawing/2014/main" id="{659DA569-3419-46F8-B321-30BD9F7B6D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857" b="99429" l="4530" r="79791">
                        <a14:foregroundMark x1="5923" y1="64571" x2="6620" y2="64571"/>
                        <a14:foregroundMark x1="4878" y1="68000" x2="8362" y2="65714"/>
                        <a14:foregroundMark x1="5923" y1="70857" x2="9408" y2="66857"/>
                        <a14:foregroundMark x1="6620" y1="72000" x2="9756" y2="68571"/>
                        <a14:foregroundMark x1="8711" y1="72000" x2="11847" y2="69714"/>
                        <a14:foregroundMark x1="12195" y1="78286" x2="16028" y2="74286"/>
                        <a14:foregroundMark x1="11847" y1="81714" x2="18118" y2="74857"/>
                        <a14:foregroundMark x1="6969" y1="59429" x2="16376" y2="71429"/>
                        <a14:foregroundMark x1="5575" y1="52571" x2="18467" y2="42857"/>
                        <a14:foregroundMark x1="25087" y1="33714" x2="25087" y2="33714"/>
                        <a14:foregroundMark x1="33798" y1="34286" x2="33798" y2="34286"/>
                        <a14:foregroundMark x1="28920" y1="33714" x2="34843" y2="30286"/>
                        <a14:foregroundMark x1="34843" y1="30286" x2="38676" y2="29714"/>
                        <a14:foregroundMark x1="35889" y1="83429" x2="41115" y2="89714"/>
                        <a14:foregroundMark x1="41115" y1="89714" x2="47038" y2="93143"/>
                        <a14:foregroundMark x1="47038" y1="93143" x2="65157" y2="63429"/>
                        <a14:foregroundMark x1="66551" y1="81143" x2="77003" y2="60000"/>
                        <a14:foregroundMark x1="63066" y1="88571" x2="65157" y2="84571"/>
                        <a14:foregroundMark x1="67944" y1="92571" x2="70035" y2="87429"/>
                        <a14:foregroundMark x1="19164" y1="82857" x2="23693" y2="78857"/>
                        <a14:foregroundMark x1="21603" y1="86857" x2="26481" y2="82857"/>
                        <a14:foregroundMark x1="19512" y1="86857" x2="22300" y2="80000"/>
                        <a14:foregroundMark x1="14634" y1="81714" x2="18815" y2="77714"/>
                        <a14:foregroundMark x1="18467" y1="86286" x2="18815" y2="80000"/>
                        <a14:foregroundMark x1="26481" y1="97143" x2="31707" y2="90286"/>
                        <a14:foregroundMark x1="25087" y1="94857" x2="28920" y2="90286"/>
                        <a14:foregroundMark x1="23345" y1="92000" x2="27875" y2="87429"/>
                        <a14:foregroundMark x1="32753" y1="89143" x2="44948" y2="99429"/>
                        <a14:foregroundMark x1="54007" y1="22857" x2="54704" y2="30286"/>
                        <a14:foregroundMark x1="5575" y1="49143" x2="5575" y2="49143"/>
                        <a14:foregroundMark x1="8014" y1="46857" x2="8014" y2="46857"/>
                        <a14:foregroundMark x1="13589" y1="42857" x2="13589" y2="42857"/>
                        <a14:foregroundMark x1="17073" y1="40571" x2="17073" y2="40571"/>
                        <a14:foregroundMark x1="23345" y1="34286" x2="23345" y2="34286"/>
                      </a14:backgroundRemoval>
                    </a14:imgEffect>
                  </a14:imgLayer>
                </a14:imgProps>
              </a:ext>
            </a:extLst>
          </a:blip>
          <a:srcRect t="18000" r="16265"/>
          <a:stretch/>
        </p:blipFill>
        <p:spPr>
          <a:xfrm>
            <a:off x="9753600" y="2191630"/>
            <a:ext cx="2438400" cy="1456031"/>
          </a:xfrm>
          <a:prstGeom prst="rect">
            <a:avLst/>
          </a:prstGeom>
        </p:spPr>
      </p:pic>
      <p:pic>
        <p:nvPicPr>
          <p:cNvPr id="26" name="Picture 25" descr="A picture containing table, computer&#10;&#10;Description automatically generated">
            <a:extLst>
              <a:ext uri="{FF2B5EF4-FFF2-40B4-BE49-F238E27FC236}">
                <a16:creationId xmlns:a16="http://schemas.microsoft.com/office/drawing/2014/main" id="{BBD1D21C-1794-48F4-BCA0-D5D66A918B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857" b="99429" l="4530" r="79791">
                        <a14:foregroundMark x1="5923" y1="64571" x2="6620" y2="64571"/>
                        <a14:foregroundMark x1="4878" y1="68000" x2="8362" y2="65714"/>
                        <a14:foregroundMark x1="5923" y1="70857" x2="9408" y2="66857"/>
                        <a14:foregroundMark x1="6620" y1="72000" x2="9756" y2="68571"/>
                        <a14:foregroundMark x1="8711" y1="72000" x2="11847" y2="69714"/>
                        <a14:foregroundMark x1="12195" y1="78286" x2="16028" y2="74286"/>
                        <a14:foregroundMark x1="11847" y1="81714" x2="18118" y2="74857"/>
                        <a14:foregroundMark x1="6969" y1="59429" x2="16376" y2="71429"/>
                        <a14:foregroundMark x1="5575" y1="52571" x2="18467" y2="42857"/>
                        <a14:foregroundMark x1="25087" y1="33714" x2="25087" y2="33714"/>
                        <a14:foregroundMark x1="33798" y1="34286" x2="33798" y2="34286"/>
                        <a14:foregroundMark x1="28920" y1="33714" x2="34843" y2="30286"/>
                        <a14:foregroundMark x1="34843" y1="30286" x2="38676" y2="29714"/>
                        <a14:foregroundMark x1="35889" y1="83429" x2="41115" y2="89714"/>
                        <a14:foregroundMark x1="41115" y1="89714" x2="47038" y2="93143"/>
                        <a14:foregroundMark x1="47038" y1="93143" x2="65157" y2="63429"/>
                        <a14:foregroundMark x1="66551" y1="81143" x2="77003" y2="60000"/>
                        <a14:foregroundMark x1="63066" y1="88571" x2="65157" y2="84571"/>
                        <a14:foregroundMark x1="67944" y1="92571" x2="70035" y2="87429"/>
                        <a14:foregroundMark x1="19164" y1="82857" x2="23693" y2="78857"/>
                        <a14:foregroundMark x1="21603" y1="86857" x2="26481" y2="82857"/>
                        <a14:foregroundMark x1="19512" y1="86857" x2="22300" y2="80000"/>
                        <a14:foregroundMark x1="14634" y1="81714" x2="18815" y2="77714"/>
                        <a14:foregroundMark x1="18467" y1="86286" x2="18815" y2="80000"/>
                        <a14:foregroundMark x1="26481" y1="97143" x2="31707" y2="90286"/>
                        <a14:foregroundMark x1="25087" y1="94857" x2="28920" y2="90286"/>
                        <a14:foregroundMark x1="23345" y1="92000" x2="27875" y2="87429"/>
                        <a14:foregroundMark x1="32753" y1="89143" x2="44948" y2="99429"/>
                        <a14:foregroundMark x1="54007" y1="22857" x2="54704" y2="30286"/>
                        <a14:foregroundMark x1="5575" y1="49143" x2="5575" y2="49143"/>
                        <a14:foregroundMark x1="8014" y1="46857" x2="8014" y2="46857"/>
                        <a14:foregroundMark x1="13589" y1="42857" x2="13589" y2="42857"/>
                        <a14:foregroundMark x1="17073" y1="40571" x2="17073" y2="40571"/>
                        <a14:foregroundMark x1="23345" y1="34286" x2="23345" y2="34286"/>
                      </a14:backgroundRemoval>
                    </a14:imgEffect>
                  </a14:imgLayer>
                </a14:imgProps>
              </a:ext>
            </a:extLst>
          </a:blip>
          <a:srcRect t="18000" r="16265"/>
          <a:stretch/>
        </p:blipFill>
        <p:spPr>
          <a:xfrm>
            <a:off x="9786730" y="3593430"/>
            <a:ext cx="2438400" cy="1456031"/>
          </a:xfrm>
          <a:prstGeom prst="rect">
            <a:avLst/>
          </a:prstGeom>
        </p:spPr>
      </p:pic>
      <p:pic>
        <p:nvPicPr>
          <p:cNvPr id="27" name="Picture 26" descr="A picture containing table, computer&#10;&#10;Description automatically generated">
            <a:extLst>
              <a:ext uri="{FF2B5EF4-FFF2-40B4-BE49-F238E27FC236}">
                <a16:creationId xmlns:a16="http://schemas.microsoft.com/office/drawing/2014/main" id="{6A6AB0C8-AB79-4746-8BE5-8A2A0CFEBE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857" b="99429" l="4530" r="79791">
                        <a14:foregroundMark x1="5923" y1="64571" x2="6620" y2="64571"/>
                        <a14:foregroundMark x1="4878" y1="68000" x2="8362" y2="65714"/>
                        <a14:foregroundMark x1="5923" y1="70857" x2="9408" y2="66857"/>
                        <a14:foregroundMark x1="6620" y1="72000" x2="9756" y2="68571"/>
                        <a14:foregroundMark x1="8711" y1="72000" x2="11847" y2="69714"/>
                        <a14:foregroundMark x1="12195" y1="78286" x2="16028" y2="74286"/>
                        <a14:foregroundMark x1="11847" y1="81714" x2="18118" y2="74857"/>
                        <a14:foregroundMark x1="6969" y1="59429" x2="16376" y2="71429"/>
                        <a14:foregroundMark x1="5575" y1="52571" x2="18467" y2="42857"/>
                        <a14:foregroundMark x1="25087" y1="33714" x2="25087" y2="33714"/>
                        <a14:foregroundMark x1="33798" y1="34286" x2="33798" y2="34286"/>
                        <a14:foregroundMark x1="28920" y1="33714" x2="34843" y2="30286"/>
                        <a14:foregroundMark x1="34843" y1="30286" x2="38676" y2="29714"/>
                        <a14:foregroundMark x1="35889" y1="83429" x2="41115" y2="89714"/>
                        <a14:foregroundMark x1="41115" y1="89714" x2="47038" y2="93143"/>
                        <a14:foregroundMark x1="47038" y1="93143" x2="65157" y2="63429"/>
                        <a14:foregroundMark x1="66551" y1="81143" x2="77003" y2="60000"/>
                        <a14:foregroundMark x1="63066" y1="88571" x2="65157" y2="84571"/>
                        <a14:foregroundMark x1="67944" y1="92571" x2="70035" y2="87429"/>
                        <a14:foregroundMark x1="19164" y1="82857" x2="23693" y2="78857"/>
                        <a14:foregroundMark x1="21603" y1="86857" x2="26481" y2="82857"/>
                        <a14:foregroundMark x1="19512" y1="86857" x2="22300" y2="80000"/>
                        <a14:foregroundMark x1="14634" y1="81714" x2="18815" y2="77714"/>
                        <a14:foregroundMark x1="18467" y1="86286" x2="18815" y2="80000"/>
                        <a14:foregroundMark x1="26481" y1="97143" x2="31707" y2="90286"/>
                        <a14:foregroundMark x1="25087" y1="94857" x2="28920" y2="90286"/>
                        <a14:foregroundMark x1="23345" y1="92000" x2="27875" y2="87429"/>
                        <a14:foregroundMark x1="32753" y1="89143" x2="44948" y2="99429"/>
                        <a14:foregroundMark x1="54007" y1="22857" x2="54704" y2="30286"/>
                        <a14:foregroundMark x1="5575" y1="49143" x2="5575" y2="49143"/>
                        <a14:foregroundMark x1="8014" y1="46857" x2="8014" y2="46857"/>
                        <a14:foregroundMark x1="13589" y1="42857" x2="13589" y2="42857"/>
                        <a14:foregroundMark x1="17073" y1="40571" x2="17073" y2="40571"/>
                        <a14:foregroundMark x1="23345" y1="34286" x2="23345" y2="34286"/>
                      </a14:backgroundRemoval>
                    </a14:imgEffect>
                  </a14:imgLayer>
                </a14:imgProps>
              </a:ext>
            </a:extLst>
          </a:blip>
          <a:srcRect t="18000" r="16265"/>
          <a:stretch/>
        </p:blipFill>
        <p:spPr>
          <a:xfrm>
            <a:off x="9765527" y="5024690"/>
            <a:ext cx="2438400" cy="1456031"/>
          </a:xfrm>
          <a:prstGeom prst="rect">
            <a:avLst/>
          </a:prstGeom>
        </p:spPr>
      </p:pic>
      <p:pic>
        <p:nvPicPr>
          <p:cNvPr id="35" name="Picture 34" descr="A picture containing truck, machine, car, road&#10;&#10;Description automatically generated">
            <a:extLst>
              <a:ext uri="{FF2B5EF4-FFF2-40B4-BE49-F238E27FC236}">
                <a16:creationId xmlns:a16="http://schemas.microsoft.com/office/drawing/2014/main" id="{8530803A-9395-4E2F-829E-F2560ADB74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34" b="89308" l="9434" r="92453">
                        <a14:foregroundMark x1="91195" y1="71698" x2="91195" y2="71698"/>
                        <a14:foregroundMark x1="92453" y1="71069" x2="92453" y2="71069"/>
                        <a14:foregroundMark x1="91195" y1="48428" x2="91195" y2="48428"/>
                        <a14:foregroundMark x1="91824" y1="51572" x2="91824" y2="51572"/>
                        <a14:foregroundMark x1="10692" y1="51572" x2="11635" y2="51572"/>
                        <a14:foregroundMark x1="10377" y1="50314" x2="10377" y2="50314"/>
                        <a14:foregroundMark x1="10063" y1="49057" x2="10063" y2="49057"/>
                        <a14:foregroundMark x1="36792" y1="44654" x2="36792" y2="44654"/>
                        <a14:foregroundMark x1="34277" y1="45283" x2="38679" y2="452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60546" y="2602706"/>
            <a:ext cx="3117269" cy="1558635"/>
          </a:xfrm>
          <a:prstGeom prst="rect">
            <a:avLst/>
          </a:prstGeom>
        </p:spPr>
      </p:pic>
      <p:pic>
        <p:nvPicPr>
          <p:cNvPr id="36" name="Picture 35" descr="A picture containing truck, machine, car, road&#10;&#10;Description automatically generated">
            <a:extLst>
              <a:ext uri="{FF2B5EF4-FFF2-40B4-BE49-F238E27FC236}">
                <a16:creationId xmlns:a16="http://schemas.microsoft.com/office/drawing/2014/main" id="{9DA3C3A8-DA41-4E56-ABD4-4ECE2E3037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34" b="89308" l="9434" r="92453">
                        <a14:foregroundMark x1="91195" y1="71698" x2="91195" y2="71698"/>
                        <a14:foregroundMark x1="92453" y1="71069" x2="92453" y2="71069"/>
                        <a14:foregroundMark x1="91195" y1="48428" x2="91195" y2="48428"/>
                        <a14:foregroundMark x1="91824" y1="51572" x2="91824" y2="51572"/>
                        <a14:foregroundMark x1="10692" y1="51572" x2="11635" y2="51572"/>
                        <a14:foregroundMark x1="10377" y1="50314" x2="10377" y2="50314"/>
                        <a14:foregroundMark x1="10063" y1="49057" x2="10063" y2="49057"/>
                        <a14:foregroundMark x1="36792" y1="44654" x2="36792" y2="44654"/>
                        <a14:foregroundMark x1="34277" y1="45283" x2="38679" y2="452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11176" y="2557820"/>
            <a:ext cx="2853542" cy="142677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40D3FD9-315F-46AE-B45E-F2285E7715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40" b="98815" l="4446" r="97199">
                        <a14:foregroundMark x1="88551" y1="59159" x2="97381" y2="42241"/>
                        <a14:foregroundMark x1="48477" y1="9159" x2="67296" y2="10022"/>
                        <a14:foregroundMark x1="67296" y1="10022" x2="67905" y2="10453"/>
                        <a14:foregroundMark x1="97259" y1="36746" x2="56577" y2="2155"/>
                        <a14:foregroundMark x1="11632" y1="73276" x2="9440" y2="47737"/>
                        <a14:foregroundMark x1="4446" y1="67026" x2="6029" y2="48276"/>
                        <a14:foregroundMark x1="39951" y1="89978" x2="56699" y2="90517"/>
                        <a14:foregroundMark x1="47016" y1="98815" x2="47138" y2="9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8284" y="887237"/>
            <a:ext cx="2533649" cy="143192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BCE841E-5AE7-4AE5-8E47-0DC7DFB0B3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40" b="98815" l="4446" r="97199">
                        <a14:foregroundMark x1="88551" y1="59159" x2="97381" y2="42241"/>
                        <a14:foregroundMark x1="48477" y1="9159" x2="67296" y2="10022"/>
                        <a14:foregroundMark x1="67296" y1="10022" x2="67905" y2="10453"/>
                        <a14:foregroundMark x1="97259" y1="36746" x2="56577" y2="2155"/>
                        <a14:foregroundMark x1="11632" y1="73276" x2="9440" y2="47737"/>
                        <a14:foregroundMark x1="4446" y1="67026" x2="6029" y2="48276"/>
                        <a14:foregroundMark x1="39951" y1="89978" x2="56699" y2="90517"/>
                        <a14:foregroundMark x1="47016" y1="98815" x2="47138" y2="9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42369" y="2201252"/>
            <a:ext cx="2533649" cy="143192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DA2EE5D-DFBD-44A2-A343-C12D19D705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40" b="98815" l="4446" r="97199">
                        <a14:foregroundMark x1="88551" y1="59159" x2="97381" y2="42241"/>
                        <a14:foregroundMark x1="48477" y1="9159" x2="67296" y2="10022"/>
                        <a14:foregroundMark x1="67296" y1="10022" x2="67905" y2="10453"/>
                        <a14:foregroundMark x1="97259" y1="36746" x2="56577" y2="2155"/>
                        <a14:foregroundMark x1="11632" y1="73276" x2="9440" y2="47737"/>
                        <a14:foregroundMark x1="4446" y1="67026" x2="6029" y2="48276"/>
                        <a14:foregroundMark x1="39951" y1="89978" x2="56699" y2="90517"/>
                        <a14:foregroundMark x1="47016" y1="98815" x2="47138" y2="9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5242" y="3450481"/>
            <a:ext cx="2533649" cy="143192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243F330-1F33-43CE-99D3-F7A4CF0B51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40" b="98815" l="4446" r="97199">
                        <a14:foregroundMark x1="88551" y1="59159" x2="97381" y2="42241"/>
                        <a14:foregroundMark x1="48477" y1="9159" x2="67296" y2="10022"/>
                        <a14:foregroundMark x1="67296" y1="10022" x2="67905" y2="10453"/>
                        <a14:foregroundMark x1="97259" y1="36746" x2="56577" y2="2155"/>
                        <a14:foregroundMark x1="11632" y1="73276" x2="9440" y2="47737"/>
                        <a14:foregroundMark x1="4446" y1="67026" x2="6029" y2="48276"/>
                        <a14:foregroundMark x1="39951" y1="89978" x2="56699" y2="90517"/>
                        <a14:foregroundMark x1="47016" y1="98815" x2="47138" y2="95366"/>
                      </a14:backgroundRemoval>
                    </a14:imgEffect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5313" y="5048793"/>
            <a:ext cx="2533649" cy="143192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130EF02-5AE9-4F2F-B89C-08EEBE5CB1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40" b="98815" l="4446" r="97199">
                        <a14:foregroundMark x1="88551" y1="59159" x2="97381" y2="42241"/>
                        <a14:foregroundMark x1="48477" y1="9159" x2="67296" y2="10022"/>
                        <a14:foregroundMark x1="67296" y1="10022" x2="67905" y2="10453"/>
                        <a14:foregroundMark x1="97259" y1="36746" x2="56577" y2="2155"/>
                        <a14:foregroundMark x1="11632" y1="73276" x2="9440" y2="47737"/>
                        <a14:foregroundMark x1="4446" y1="67026" x2="6029" y2="48276"/>
                        <a14:foregroundMark x1="39951" y1="89978" x2="56699" y2="90517"/>
                        <a14:foregroundMark x1="47016" y1="98815" x2="47138" y2="95366"/>
                      </a14:backgroundRemoval>
                    </a14:imgEffect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1833" y="4451662"/>
            <a:ext cx="2533649" cy="143192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0F2F555-1F20-4A4C-974D-06B452D981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40" b="98815" l="4446" r="97199">
                        <a14:foregroundMark x1="88551" y1="59159" x2="97381" y2="42241"/>
                        <a14:foregroundMark x1="48477" y1="9159" x2="67296" y2="10022"/>
                        <a14:foregroundMark x1="67296" y1="10022" x2="67905" y2="10453"/>
                        <a14:foregroundMark x1="97259" y1="36746" x2="56577" y2="2155"/>
                        <a14:foregroundMark x1="11632" y1="73276" x2="9440" y2="47737"/>
                        <a14:foregroundMark x1="4446" y1="67026" x2="6029" y2="48276"/>
                        <a14:foregroundMark x1="39951" y1="89978" x2="56699" y2="90517"/>
                        <a14:foregroundMark x1="47016" y1="98815" x2="47138" y2="95366"/>
                      </a14:backgroundRemoval>
                    </a14:imgEffect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6800" y="4803073"/>
            <a:ext cx="2533649" cy="143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8153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B9D09-D672-412F-9AE4-42D7AA5D6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346" y="0"/>
            <a:ext cx="12199345" cy="76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Supply, Demand, Unit Transportation Costs, Operational Costs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219FF2B-D046-4C55-B389-53117B5EFB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334304"/>
              </p:ext>
            </p:extLst>
          </p:nvPr>
        </p:nvGraphicFramePr>
        <p:xfrm>
          <a:off x="49246" y="1219200"/>
          <a:ext cx="9545248" cy="1810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Worksheet" r:id="rId4" imgW="6981713" imgH="1324247" progId="Excel.Sheet.12">
                  <p:embed/>
                </p:oleObj>
              </mc:Choice>
              <mc:Fallback>
                <p:oleObj name="Worksheet" r:id="rId4" imgW="6981713" imgH="132424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246" y="1219200"/>
                        <a:ext cx="9545248" cy="18100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FBDB908-49BC-4380-AEE7-43179032FB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006370"/>
              </p:ext>
            </p:extLst>
          </p:nvPr>
        </p:nvGraphicFramePr>
        <p:xfrm>
          <a:off x="152400" y="3486481"/>
          <a:ext cx="6351554" cy="2899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Worksheet" r:id="rId6" imgW="3838328" imgH="1752600" progId="Excel.Sheet.12">
                  <p:embed/>
                </p:oleObj>
              </mc:Choice>
              <mc:Fallback>
                <p:oleObj name="Worksheet" r:id="rId6" imgW="3838328" imgH="17526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400" y="3486481"/>
                        <a:ext cx="6351554" cy="2899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23CB0A4-7C4A-47F5-8EEA-1B6DE80665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29" b="94931" l="9883" r="92978">
                        <a14:foregroundMark x1="43303" y1="33794" x2="50975" y2="40399"/>
                        <a14:foregroundMark x1="50975" y1="40399" x2="54876" y2="50538"/>
                        <a14:foregroundMark x1="54876" y1="50538" x2="54876" y2="52381"/>
                        <a14:foregroundMark x1="56047" y1="8756" x2="53966" y2="19816"/>
                        <a14:foregroundMark x1="53966" y1="19816" x2="62029" y2="26114"/>
                        <a14:foregroundMark x1="62029" y1="26114" x2="63589" y2="26267"/>
                        <a14:foregroundMark x1="66504" y1="8449" x2="67620" y2="8756"/>
                        <a14:foregroundMark x1="65252" y1="8105" x2="66504" y2="8449"/>
                        <a14:foregroundMark x1="58127" y1="6144" x2="61968" y2="7201"/>
                        <a14:foregroundMark x1="68950" y1="12596" x2="69961" y2="15515"/>
                        <a14:foregroundMark x1="67780" y1="9217" x2="68950" y2="12596"/>
                        <a14:foregroundMark x1="67620" y1="8756" x2="67780" y2="9217"/>
                        <a14:foregroundMark x1="57737" y1="3072" x2="58388" y2="2151"/>
                        <a14:foregroundMark x1="68531" y1="40553" x2="68791" y2="39478"/>
                        <a14:foregroundMark x1="78544" y1="40092" x2="78544" y2="40092"/>
                        <a14:foregroundMark x1="89597" y1="45315" x2="89597" y2="45315"/>
                        <a14:foregroundMark x1="82575" y1="59908" x2="82575" y2="59908"/>
                        <a14:foregroundMark x1="83225" y1="60522" x2="83225" y2="60522"/>
                        <a14:foregroundMark x1="92978" y1="78341" x2="92978" y2="78341"/>
                        <a14:foregroundMark x1="47204" y1="89247" x2="47204" y2="89247"/>
                        <a14:foregroundMark x1="39922" y1="92934" x2="39922" y2="92934"/>
                        <a14:foregroundMark x1="34850" y1="92627" x2="34850" y2="92627"/>
                        <a14:foregroundMark x1="44863" y1="95084" x2="44863" y2="95084"/>
                        <a14:foregroundMark x1="66060" y1="2765" x2="65410" y2="1229"/>
                        <a14:backgroundMark x1="64889" y1="9217" x2="64889" y2="9217"/>
                        <a14:backgroundMark x1="65150" y1="9217" x2="65150" y2="9217"/>
                        <a14:backgroundMark x1="65800" y1="9217" x2="65800" y2="9217"/>
                        <a14:backgroundMark x1="64759" y1="8449" x2="64759" y2="8449"/>
                        <a14:backgroundMark x1="63719" y1="7834" x2="63719" y2="7834"/>
                        <a14:backgroundMark x1="68791" y1="12596" x2="68791" y2="12596"/>
                        <a14:backgroundMark x1="65800" y1="8449" x2="65800" y2="8449"/>
                        <a14:backgroundMark x1="64759" y1="8449" x2="64759" y2="8449"/>
                        <a14:backgroundMark x1="63329" y1="8295" x2="63329" y2="8295"/>
                        <a14:backgroundMark x1="61378" y1="8295" x2="65150" y2="82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0987" y="1371600"/>
            <a:ext cx="1350179" cy="1143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1C49CD-9CC2-485D-8356-3462F760D2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40" b="98815" l="4446" r="97199">
                        <a14:foregroundMark x1="88551" y1="59159" x2="97381" y2="42241"/>
                        <a14:foregroundMark x1="48477" y1="9159" x2="67296" y2="10022"/>
                        <a14:foregroundMark x1="67296" y1="10022" x2="67905" y2="10453"/>
                        <a14:foregroundMark x1="97259" y1="36746" x2="56577" y2="2155"/>
                        <a14:foregroundMark x1="11632" y1="73276" x2="9440" y2="47737"/>
                        <a14:foregroundMark x1="4446" y1="67026" x2="6029" y2="48276"/>
                        <a14:foregroundMark x1="39951" y1="89978" x2="56699" y2="90517"/>
                        <a14:foregroundMark x1="47016" y1="98815" x2="47138" y2="9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26080" y="825633"/>
            <a:ext cx="1181757" cy="6678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46D9AB-12F1-4CB5-A07F-32065F4A2F3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40" b="98815" l="4446" r="97199">
                        <a14:foregroundMark x1="88551" y1="59159" x2="97381" y2="42241"/>
                        <a14:foregroundMark x1="48477" y1="9159" x2="67296" y2="10022"/>
                        <a14:foregroundMark x1="67296" y1="10022" x2="67905" y2="10453"/>
                        <a14:foregroundMark x1="97259" y1="36746" x2="56577" y2="2155"/>
                        <a14:foregroundMark x1="11632" y1="73276" x2="9440" y2="47737"/>
                        <a14:foregroundMark x1="4446" y1="67026" x2="6029" y2="48276"/>
                        <a14:foregroundMark x1="39951" y1="89978" x2="56699" y2="90517"/>
                        <a14:foregroundMark x1="47016" y1="98815" x2="47138" y2="95366"/>
                      </a14:backgroundRemoval>
                    </a14:imgEffect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3822" y="805313"/>
            <a:ext cx="1181757" cy="6678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6DE3CE-4E8B-4162-BB86-7B5596CED8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40" b="98815" l="4446" r="97199">
                        <a14:foregroundMark x1="88551" y1="59159" x2="97381" y2="42241"/>
                        <a14:foregroundMark x1="48477" y1="9159" x2="67296" y2="10022"/>
                        <a14:foregroundMark x1="67296" y1="10022" x2="67905" y2="10453"/>
                        <a14:foregroundMark x1="97259" y1="36746" x2="56577" y2="2155"/>
                        <a14:foregroundMark x1="11632" y1="73276" x2="9440" y2="47737"/>
                        <a14:foregroundMark x1="4446" y1="67026" x2="6029" y2="48276"/>
                        <a14:foregroundMark x1="39951" y1="89978" x2="56699" y2="90517"/>
                        <a14:foregroundMark x1="47016" y1="98815" x2="47138" y2="9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7040" y="3972382"/>
            <a:ext cx="1181757" cy="6678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A929AF-3718-469D-8D54-0291A0121B2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40" b="98815" l="4446" r="97199">
                        <a14:foregroundMark x1="88551" y1="59159" x2="97381" y2="42241"/>
                        <a14:foregroundMark x1="48477" y1="9159" x2="67296" y2="10022"/>
                        <a14:foregroundMark x1="67296" y1="10022" x2="67905" y2="10453"/>
                        <a14:foregroundMark x1="97259" y1="36746" x2="56577" y2="2155"/>
                        <a14:foregroundMark x1="11632" y1="73276" x2="9440" y2="47737"/>
                        <a14:foregroundMark x1="4446" y1="67026" x2="6029" y2="48276"/>
                        <a14:foregroundMark x1="39951" y1="89978" x2="56699" y2="90517"/>
                        <a14:foregroundMark x1="47016" y1="98815" x2="47138" y2="95366"/>
                      </a14:backgroundRemoval>
                    </a14:imgEffect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0489" y="5105850"/>
            <a:ext cx="1181757" cy="667887"/>
          </a:xfrm>
          <a:prstGeom prst="rect">
            <a:avLst/>
          </a:prstGeom>
        </p:spPr>
      </p:pic>
      <p:pic>
        <p:nvPicPr>
          <p:cNvPr id="10" name="Picture 9" descr="A picture containing table, computer&#10;&#10;Description automatically generated">
            <a:extLst>
              <a:ext uri="{FF2B5EF4-FFF2-40B4-BE49-F238E27FC236}">
                <a16:creationId xmlns:a16="http://schemas.microsoft.com/office/drawing/2014/main" id="{8BE2302A-07B2-4D37-96E7-9E1D83D6BCB7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2857" b="99429" l="4530" r="79791">
                        <a14:foregroundMark x1="5923" y1="64571" x2="6620" y2="64571"/>
                        <a14:foregroundMark x1="4878" y1="68000" x2="8362" y2="65714"/>
                        <a14:foregroundMark x1="5923" y1="70857" x2="9408" y2="66857"/>
                        <a14:foregroundMark x1="6620" y1="72000" x2="9756" y2="68571"/>
                        <a14:foregroundMark x1="8711" y1="72000" x2="11847" y2="69714"/>
                        <a14:foregroundMark x1="12195" y1="78286" x2="16028" y2="74286"/>
                        <a14:foregroundMark x1="11847" y1="81714" x2="18118" y2="74857"/>
                        <a14:foregroundMark x1="6969" y1="59429" x2="16376" y2="71429"/>
                        <a14:foregroundMark x1="5575" y1="52571" x2="18467" y2="42857"/>
                        <a14:foregroundMark x1="25087" y1="33714" x2="25087" y2="33714"/>
                        <a14:foregroundMark x1="33798" y1="34286" x2="33798" y2="34286"/>
                        <a14:foregroundMark x1="28920" y1="33714" x2="34843" y2="30286"/>
                        <a14:foregroundMark x1="34843" y1="30286" x2="38676" y2="29714"/>
                        <a14:foregroundMark x1="35889" y1="83429" x2="41115" y2="89714"/>
                        <a14:foregroundMark x1="41115" y1="89714" x2="47038" y2="93143"/>
                        <a14:foregroundMark x1="47038" y1="93143" x2="65157" y2="63429"/>
                        <a14:foregroundMark x1="66551" y1="81143" x2="77003" y2="60000"/>
                        <a14:foregroundMark x1="63066" y1="88571" x2="65157" y2="84571"/>
                        <a14:foregroundMark x1="67944" y1="92571" x2="70035" y2="87429"/>
                        <a14:foregroundMark x1="19164" y1="82857" x2="23693" y2="78857"/>
                        <a14:foregroundMark x1="21603" y1="86857" x2="26481" y2="82857"/>
                        <a14:foregroundMark x1="19512" y1="86857" x2="22300" y2="80000"/>
                        <a14:foregroundMark x1="14634" y1="81714" x2="18815" y2="77714"/>
                        <a14:foregroundMark x1="18467" y1="86286" x2="18815" y2="80000"/>
                        <a14:foregroundMark x1="26481" y1="97143" x2="31707" y2="90286"/>
                        <a14:foregroundMark x1="25087" y1="94857" x2="28920" y2="90286"/>
                        <a14:foregroundMark x1="23345" y1="92000" x2="27875" y2="87429"/>
                        <a14:foregroundMark x1="32753" y1="89143" x2="44948" y2="99429"/>
                        <a14:foregroundMark x1="54007" y1="22857" x2="54704" y2="30286"/>
                        <a14:foregroundMark x1="5575" y1="49143" x2="5575" y2="49143"/>
                        <a14:foregroundMark x1="8014" y1="46857" x2="8014" y2="46857"/>
                        <a14:foregroundMark x1="13589" y1="42857" x2="13589" y2="42857"/>
                        <a14:foregroundMark x1="17073" y1="40571" x2="17073" y2="40571"/>
                        <a14:foregroundMark x1="23345" y1="34286" x2="23345" y2="34286"/>
                      </a14:backgroundRemoval>
                    </a14:imgEffect>
                  </a14:imgLayer>
                </a14:imgProps>
              </a:ext>
            </a:extLst>
          </a:blip>
          <a:srcRect t="18000" r="16265"/>
          <a:stretch/>
        </p:blipFill>
        <p:spPr>
          <a:xfrm>
            <a:off x="2514600" y="2995362"/>
            <a:ext cx="1371599" cy="819017"/>
          </a:xfrm>
          <a:prstGeom prst="rect">
            <a:avLst/>
          </a:prstGeom>
        </p:spPr>
      </p:pic>
      <p:pic>
        <p:nvPicPr>
          <p:cNvPr id="11" name="Picture 10" descr="A picture containing truck, machine, car, road&#10;&#10;Description automatically generated">
            <a:extLst>
              <a:ext uri="{FF2B5EF4-FFF2-40B4-BE49-F238E27FC236}">
                <a16:creationId xmlns:a16="http://schemas.microsoft.com/office/drawing/2014/main" id="{4EE4DE52-110C-4218-9991-39C2A06C597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434" b="89308" l="9434" r="92453">
                        <a14:foregroundMark x1="91195" y1="71698" x2="91195" y2="71698"/>
                        <a14:foregroundMark x1="92453" y1="71069" x2="92453" y2="71069"/>
                        <a14:foregroundMark x1="91195" y1="48428" x2="91195" y2="48428"/>
                        <a14:foregroundMark x1="91824" y1="51572" x2="91824" y2="51572"/>
                        <a14:foregroundMark x1="10692" y1="51572" x2="11635" y2="51572"/>
                        <a14:foregroundMark x1="10377" y1="50314" x2="10377" y2="50314"/>
                        <a14:foregroundMark x1="10063" y1="49057" x2="10063" y2="49057"/>
                        <a14:foregroundMark x1="36792" y1="44654" x2="36792" y2="44654"/>
                        <a14:foregroundMark x1="34277" y1="45283" x2="38679" y2="452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7200" y="1633206"/>
            <a:ext cx="1865766" cy="932883"/>
          </a:xfrm>
          <a:prstGeom prst="rect">
            <a:avLst/>
          </a:prstGeom>
        </p:spPr>
      </p:pic>
      <p:pic>
        <p:nvPicPr>
          <p:cNvPr id="12" name="Picture 11" descr="A picture containing truck, machine, car, road&#10;&#10;Description automatically generated">
            <a:extLst>
              <a:ext uri="{FF2B5EF4-FFF2-40B4-BE49-F238E27FC236}">
                <a16:creationId xmlns:a16="http://schemas.microsoft.com/office/drawing/2014/main" id="{80CE2E8E-9515-4B50-B43B-949A9583DD1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434" b="89308" l="9434" r="92453">
                        <a14:foregroundMark x1="91195" y1="71698" x2="91195" y2="71698"/>
                        <a14:foregroundMark x1="92453" y1="71069" x2="92453" y2="71069"/>
                        <a14:foregroundMark x1="91195" y1="48428" x2="91195" y2="48428"/>
                        <a14:foregroundMark x1="91824" y1="51572" x2="91824" y2="51572"/>
                        <a14:foregroundMark x1="10692" y1="51572" x2="11635" y2="51572"/>
                        <a14:foregroundMark x1="10377" y1="50314" x2="10377" y2="50314"/>
                        <a14:foregroundMark x1="10063" y1="49057" x2="10063" y2="49057"/>
                        <a14:foregroundMark x1="36792" y1="44654" x2="36792" y2="44654"/>
                        <a14:foregroundMark x1="34277" y1="45283" x2="38679" y2="452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4200" y="4306325"/>
            <a:ext cx="1865766" cy="932883"/>
          </a:xfrm>
          <a:prstGeom prst="rect">
            <a:avLst/>
          </a:prstGeom>
        </p:spPr>
      </p:pic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20C62E14-8892-4466-9FFF-16773E0B93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384481"/>
              </p:ext>
            </p:extLst>
          </p:nvPr>
        </p:nvGraphicFramePr>
        <p:xfrm>
          <a:off x="6553200" y="5382126"/>
          <a:ext cx="5506845" cy="587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name="Worksheet" r:id="rId17" imgW="4019595" imgH="428897" progId="Excel.Sheet.12">
                  <p:embed/>
                </p:oleObj>
              </mc:Choice>
              <mc:Fallback>
                <p:oleObj name="Worksheet" r:id="rId17" imgW="4019595" imgH="42889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553200" y="5382126"/>
                        <a:ext cx="5506845" cy="587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654351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CAB48-0D7F-4EAA-BC99-EC3F6FA8F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904134" cy="762000"/>
          </a:xfrm>
        </p:spPr>
        <p:txBody>
          <a:bodyPr/>
          <a:lstStyle/>
          <a:p>
            <a:r>
              <a:rPr lang="en-US" dirty="0"/>
              <a:t>Plant to Warehouse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671A19-C551-422B-8CDD-E21523AE5CD6}"/>
              </a:ext>
            </a:extLst>
          </p:cNvPr>
          <p:cNvGrpSpPr>
            <a:grpSpLocks noChangeAspect="1"/>
          </p:cNvGrpSpPr>
          <p:nvPr/>
        </p:nvGrpSpPr>
        <p:grpSpPr>
          <a:xfrm>
            <a:off x="2819400" y="838200"/>
            <a:ext cx="9272286" cy="5611749"/>
            <a:chOff x="1295400" y="914400"/>
            <a:chExt cx="9002220" cy="54483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E347465-D476-4B23-9770-B9E870842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5400" y="914400"/>
              <a:ext cx="9002220" cy="54483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C777C76-8954-4DFF-AE96-35D047AE2C26}"/>
                </a:ext>
              </a:extLst>
            </p:cNvPr>
            <p:cNvSpPr/>
            <p:nvPr/>
          </p:nvSpPr>
          <p:spPr bwMode="auto">
            <a:xfrm>
              <a:off x="1710963" y="1354377"/>
              <a:ext cx="8382000" cy="498327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</p:grp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1367F2F-2A02-4F6D-9EB5-A429C287AA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70814"/>
              </p:ext>
            </p:extLst>
          </p:nvPr>
        </p:nvGraphicFramePr>
        <p:xfrm>
          <a:off x="3217218" y="1240599"/>
          <a:ext cx="8773110" cy="5027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Worksheet" r:id="rId4" imgW="5181777" imgH="2962020" progId="Excel.Sheet.12">
                  <p:embed/>
                </p:oleObj>
              </mc:Choice>
              <mc:Fallback>
                <p:oleObj name="Worksheet" r:id="rId4" imgW="5181777" imgH="2962020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9684C02-E721-4CE6-B33E-799B32D1B7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17218" y="1240599"/>
                        <a:ext cx="8773110" cy="50279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112037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0E74E-17E8-4230-B204-4669AEE19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447"/>
            <a:ext cx="12192000" cy="685800"/>
          </a:xfrm>
        </p:spPr>
        <p:txBody>
          <a:bodyPr/>
          <a:lstStyle/>
          <a:p>
            <a:r>
              <a:rPr lang="en-US" dirty="0"/>
              <a:t>Warehouse to DC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1198FF2-63B2-438E-826C-66B241F0689D}"/>
              </a:ext>
            </a:extLst>
          </p:cNvPr>
          <p:cNvGrpSpPr/>
          <p:nvPr/>
        </p:nvGrpSpPr>
        <p:grpSpPr>
          <a:xfrm>
            <a:off x="2362200" y="838200"/>
            <a:ext cx="9674087" cy="5562600"/>
            <a:chOff x="152400" y="838200"/>
            <a:chExt cx="9674087" cy="55626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49796A7-1307-40B8-AF30-9BE5EE0D2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400" y="838200"/>
              <a:ext cx="9674087" cy="55626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E65E4BC-DB9F-49CB-96A9-A0E1BCE579E3}"/>
                </a:ext>
              </a:extLst>
            </p:cNvPr>
            <p:cNvSpPr/>
            <p:nvPr/>
          </p:nvSpPr>
          <p:spPr bwMode="auto">
            <a:xfrm>
              <a:off x="609600" y="1280786"/>
              <a:ext cx="9144000" cy="5105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</p:grp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FB40F45-7604-434D-9AE1-A302C3C86E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986844"/>
              </p:ext>
            </p:extLst>
          </p:nvPr>
        </p:nvGraphicFramePr>
        <p:xfrm>
          <a:off x="2768434" y="1219200"/>
          <a:ext cx="9194966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Worksheet" r:id="rId4" imgW="5429516" imgH="2962020" progId="Excel.Sheet.12">
                  <p:embed/>
                </p:oleObj>
              </mc:Choice>
              <mc:Fallback>
                <p:oleObj name="Worksheet" r:id="rId4" imgW="5429516" imgH="29620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68434" y="1219200"/>
                        <a:ext cx="9194966" cy="502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739478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B08403-72AA-4D3D-8EB8-3A7451CD0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95196"/>
            <a:ext cx="10966269" cy="5562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4B6E34-EA4F-431A-B933-436AD69ED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904134" cy="762000"/>
          </a:xfrm>
        </p:spPr>
        <p:txBody>
          <a:bodyPr/>
          <a:lstStyle/>
          <a:p>
            <a:r>
              <a:rPr lang="en-US" dirty="0"/>
              <a:t>MIP-Setup</a:t>
            </a:r>
          </a:p>
        </p:txBody>
      </p:sp>
    </p:spTree>
    <p:extLst>
      <p:ext uri="{BB962C8B-B14F-4D97-AF65-F5344CB8AC3E}">
        <p14:creationId xmlns:p14="http://schemas.microsoft.com/office/powerpoint/2010/main" val="370534359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B6E34-EA4F-431A-B933-436AD69ED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904134" cy="762000"/>
          </a:xfrm>
        </p:spPr>
        <p:txBody>
          <a:bodyPr/>
          <a:lstStyle/>
          <a:p>
            <a:r>
              <a:rPr lang="en-US" dirty="0"/>
              <a:t>MIP Formulas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FE4EBF-97E0-4CFF-88DC-8A62D7E44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402"/>
            <a:ext cx="12192000" cy="39631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4B3412E-1019-4FE9-8BBC-86BF51CAE34D}"/>
              </a:ext>
            </a:extLst>
          </p:cNvPr>
          <p:cNvSpPr/>
          <p:nvPr/>
        </p:nvSpPr>
        <p:spPr>
          <a:xfrm>
            <a:off x="2133601" y="2561304"/>
            <a:ext cx="2057400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800" dirty="0">
                <a:solidFill>
                  <a:srgbClr val="00B050"/>
                </a:solidFill>
                <a:latin typeface="Book Antiqua" panose="02040602050305030304" pitchFamily="18" charset="0"/>
              </a:rPr>
              <a:t>=SUM($H$3:$H$6)-SUM($B$7:$D$7)</a:t>
            </a:r>
            <a:r>
              <a:rPr lang="pt-BR" sz="800" dirty="0"/>
              <a:t>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8929493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B08403-72AA-4D3D-8EB8-3A7451CD0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95196"/>
            <a:ext cx="10966269" cy="5562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4B6E34-EA4F-431A-B933-436AD69ED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904134" cy="762000"/>
          </a:xfrm>
        </p:spPr>
        <p:txBody>
          <a:bodyPr/>
          <a:lstStyle/>
          <a:p>
            <a:r>
              <a:rPr lang="en-US" dirty="0"/>
              <a:t>MIP-Model to SOLVER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2120BF-4219-4199-B9C4-61DEE47EF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3352" y="885825"/>
            <a:ext cx="5294014" cy="550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3156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B6E34-EA4F-431A-B933-436AD69ED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904134" cy="762000"/>
          </a:xfrm>
        </p:spPr>
        <p:txBody>
          <a:bodyPr/>
          <a:lstStyle/>
          <a:p>
            <a:r>
              <a:rPr lang="en-US" dirty="0"/>
              <a:t>Optimal Solution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F3FF066-7096-427B-88C9-C55D319FBCB1}"/>
              </a:ext>
            </a:extLst>
          </p:cNvPr>
          <p:cNvGrpSpPr/>
          <p:nvPr/>
        </p:nvGrpSpPr>
        <p:grpSpPr>
          <a:xfrm>
            <a:off x="304800" y="795196"/>
            <a:ext cx="10966269" cy="5562600"/>
            <a:chOff x="304800" y="795196"/>
            <a:chExt cx="10966269" cy="55626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1B08403-72AA-4D3D-8EB8-3A7451CD0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795196"/>
              <a:ext cx="10966269" cy="556260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5952AB5-C6DE-4944-A591-14AFEF3DD21B}"/>
                </a:ext>
              </a:extLst>
            </p:cNvPr>
            <p:cNvSpPr/>
            <p:nvPr/>
          </p:nvSpPr>
          <p:spPr bwMode="auto">
            <a:xfrm>
              <a:off x="533400" y="990600"/>
              <a:ext cx="10515601" cy="4724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</p:grp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7A42429-BDDF-4AFB-BB29-648D4A1743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636306"/>
              </p:ext>
            </p:extLst>
          </p:nvPr>
        </p:nvGraphicFramePr>
        <p:xfrm>
          <a:off x="520575" y="990600"/>
          <a:ext cx="10528426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Worksheet" r:id="rId4" imgW="10677747" imgH="4771789" progId="Excel.Sheet.12">
                  <p:embed/>
                </p:oleObj>
              </mc:Choice>
              <mc:Fallback>
                <p:oleObj name="Worksheet" r:id="rId4" imgW="10677747" imgH="47717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0575" y="990600"/>
                        <a:ext cx="10528426" cy="472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603837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Lean Thinking Final.ppt">
  <a:themeElements>
    <a:clrScheme name="Custom 2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FFFF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Lean Thinking Final.ppt</Template>
  <TotalTime>58235</TotalTime>
  <Words>263</Words>
  <Application>Microsoft Office PowerPoint</Application>
  <PresentationFormat>Widescreen</PresentationFormat>
  <Paragraphs>41</Paragraphs>
  <Slides>12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31" baseType="lpstr">
      <vt:lpstr>Arial</vt:lpstr>
      <vt:lpstr>Book Antiqua</vt:lpstr>
      <vt:lpstr>Calibri</vt:lpstr>
      <vt:lpstr>Calibri Light</vt:lpstr>
      <vt:lpstr>Garamond</vt:lpstr>
      <vt:lpstr>Impact</vt:lpstr>
      <vt:lpstr>MS Reference Sans Serif</vt:lpstr>
      <vt:lpstr>Times</vt:lpstr>
      <vt:lpstr>Times New Roman</vt:lpstr>
      <vt:lpstr>Verdana</vt:lpstr>
      <vt:lpstr>Wingdings</vt:lpstr>
      <vt:lpstr>Lean Thinking Final.ppt</vt:lpstr>
      <vt:lpstr>1_Custom Design</vt:lpstr>
      <vt:lpstr>Custom Design</vt:lpstr>
      <vt:lpstr>1_Lean Thinking Final</vt:lpstr>
      <vt:lpstr>Lean Thinking Final</vt:lpstr>
      <vt:lpstr>2_Lean Thinking Final</vt:lpstr>
      <vt:lpstr>Worksheet</vt:lpstr>
      <vt:lpstr>Microsoft Excel Worksheet</vt:lpstr>
      <vt:lpstr>PowerPoint Presentation</vt:lpstr>
      <vt:lpstr>A Basic LP&amp;IP - Transportation &amp; Supply Chain Model</vt:lpstr>
      <vt:lpstr>Supply, Demand, Unit Transportation Costs, Operational Costs</vt:lpstr>
      <vt:lpstr>Plant to Warehouse</vt:lpstr>
      <vt:lpstr>Warehouse to DC</vt:lpstr>
      <vt:lpstr>MIP-Setup</vt:lpstr>
      <vt:lpstr>MIP Formulas</vt:lpstr>
      <vt:lpstr>MIP-Model to SOLVER</vt:lpstr>
      <vt:lpstr>Optimal Solution</vt:lpstr>
      <vt:lpstr>A Prototype Linear Programming Example</vt:lpstr>
      <vt:lpstr>PowerPoint Presentation</vt:lpstr>
      <vt:lpstr>Math Quiz 1</vt:lpstr>
    </vt:vector>
  </TitlesOfParts>
  <Company>CSU, Northridge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Lean Thinking</dc:title>
  <dc:creator>aa2035</dc:creator>
  <cp:lastModifiedBy>Asef-Vaziri, Ardavan</cp:lastModifiedBy>
  <cp:revision>830</cp:revision>
  <cp:lastPrinted>2019-05-09T17:43:43Z</cp:lastPrinted>
  <dcterms:created xsi:type="dcterms:W3CDTF">2008-11-22T01:06:20Z</dcterms:created>
  <dcterms:modified xsi:type="dcterms:W3CDTF">2020-08-20T09:51:13Z</dcterms:modified>
</cp:coreProperties>
</file>